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6" r:id="rId9"/>
    <p:sldId id="264" r:id="rId10"/>
    <p:sldId id="265" r:id="rId11"/>
    <p:sldId id="294" r:id="rId12"/>
    <p:sldId id="267" r:id="rId13"/>
    <p:sldId id="268" r:id="rId14"/>
    <p:sldId id="269" r:id="rId15"/>
    <p:sldId id="274" r:id="rId16"/>
    <p:sldId id="270" r:id="rId17"/>
    <p:sldId id="273" r:id="rId18"/>
    <p:sldId id="275" r:id="rId19"/>
    <p:sldId id="276" r:id="rId20"/>
    <p:sldId id="277" r:id="rId21"/>
    <p:sldId id="271" r:id="rId22"/>
    <p:sldId id="278" r:id="rId23"/>
    <p:sldId id="279" r:id="rId24"/>
    <p:sldId id="280" r:id="rId25"/>
    <p:sldId id="281" r:id="rId26"/>
    <p:sldId id="282" r:id="rId27"/>
    <p:sldId id="272" r:id="rId28"/>
    <p:sldId id="283" r:id="rId29"/>
    <p:sldId id="284" r:id="rId30"/>
    <p:sldId id="288" r:id="rId31"/>
    <p:sldId id="289" r:id="rId32"/>
    <p:sldId id="286" r:id="rId33"/>
    <p:sldId id="287" r:id="rId34"/>
    <p:sldId id="290" r:id="rId35"/>
    <p:sldId id="291" r:id="rId36"/>
    <p:sldId id="293" r:id="rId37"/>
    <p:sldId id="295" r:id="rId38"/>
    <p:sldId id="300" r:id="rId39"/>
    <p:sldId id="298" r:id="rId40"/>
    <p:sldId id="299" r:id="rId41"/>
    <p:sldId id="302" r:id="rId42"/>
    <p:sldId id="303" r:id="rId43"/>
    <p:sldId id="311" r:id="rId44"/>
    <p:sldId id="304" r:id="rId45"/>
    <p:sldId id="305" r:id="rId46"/>
    <p:sldId id="306" r:id="rId47"/>
    <p:sldId id="307" r:id="rId48"/>
    <p:sldId id="308" r:id="rId49"/>
    <p:sldId id="309" r:id="rId50"/>
    <p:sldId id="312" r:id="rId51"/>
    <p:sldId id="314" r:id="rId52"/>
    <p:sldId id="313" r:id="rId53"/>
    <p:sldId id="315" r:id="rId54"/>
    <p:sldId id="317" r:id="rId55"/>
    <p:sldId id="316" r:id="rId56"/>
    <p:sldId id="318" r:id="rId57"/>
    <p:sldId id="319" r:id="rId58"/>
    <p:sldId id="320" r:id="rId59"/>
    <p:sldId id="296" r:id="rId60"/>
    <p:sldId id="297" r:id="rId61"/>
    <p:sldId id="321" r:id="rId62"/>
    <p:sldId id="322" r:id="rId63"/>
    <p:sldId id="323" r:id="rId64"/>
    <p:sldId id="325" r:id="rId65"/>
    <p:sldId id="324" r:id="rId66"/>
    <p:sldId id="326" r:id="rId67"/>
    <p:sldId id="327" r:id="rId68"/>
    <p:sldId id="328" r:id="rId69"/>
    <p:sldId id="332" r:id="rId7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9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printerSettings" Target="printerSettings/printerSettings1.bin"/><Relationship Id="rId72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viewProps" Target="viewProps.xml"/><Relationship Id="rId74" Type="http://schemas.openxmlformats.org/officeDocument/2006/relationships/theme" Target="theme/theme1.xml"/><Relationship Id="rId75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December 29, 2016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December 29,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December 29,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December 29,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December 29,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December 29,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December 29,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December 29,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December 29,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December 29, 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December 29,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December 29,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Algorithm Substitution Attacks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Ruth Ng </a:t>
            </a:r>
          </a:p>
          <a:p>
            <a:r>
              <a:rPr lang="en-US" dirty="0" smtClean="0"/>
              <a:t>(INFO/IS/ISL)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21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Let’s formalize this: </a:t>
            </a:r>
          </a:p>
          <a:p>
            <a:pPr lvl="1"/>
            <a:r>
              <a:rPr lang="en-US" dirty="0" smtClean="0"/>
              <a:t>Alice replaces Bob’s symmetric encryption scheme with a </a:t>
            </a:r>
            <a:r>
              <a:rPr lang="en-US" i="1" dirty="0" smtClean="0"/>
              <a:t>subverted</a:t>
            </a:r>
            <a:r>
              <a:rPr lang="en-US" dirty="0" smtClean="0"/>
              <a:t> one</a:t>
            </a:r>
          </a:p>
          <a:p>
            <a:pPr lvl="1"/>
            <a:r>
              <a:rPr lang="en-US" dirty="0" smtClean="0"/>
              <a:t>Bob talks to Carol, using that symmetric encryption scheme</a:t>
            </a:r>
          </a:p>
          <a:p>
            <a:pPr lvl="1"/>
            <a:r>
              <a:rPr lang="en-US" dirty="0" smtClean="0"/>
              <a:t>Alice (without knowing Bob and Carol’s session key), attempts to gain information about their conversation</a:t>
            </a:r>
          </a:p>
          <a:p>
            <a:pPr lvl="1"/>
            <a:r>
              <a:rPr lang="en-US" dirty="0" smtClean="0"/>
              <a:t>Bob attempts to differentiate subverted algorithm from </a:t>
            </a:r>
            <a:r>
              <a:rPr lang="en-US" smtClean="0"/>
              <a:t>real algorithm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041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Model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Notions of Security, and other preliminaries.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699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Notions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Bob uses encryption scheme: </a:t>
            </a:r>
            <a:r>
              <a:rPr lang="en-US" dirty="0" err="1" smtClean="0"/>
              <a:t>Π</a:t>
            </a:r>
            <a:r>
              <a:rPr lang="en-US" dirty="0"/>
              <a:t>=</a:t>
            </a:r>
            <a:r>
              <a:rPr lang="en-US" dirty="0" smtClean="0"/>
              <a:t>(</a:t>
            </a:r>
            <a:r>
              <a:rPr lang="en-US" b="1" i="1" dirty="0"/>
              <a:t>K</a:t>
            </a:r>
            <a:r>
              <a:rPr lang="en-US" i="1" dirty="0" smtClean="0"/>
              <a:t>,</a:t>
            </a:r>
            <a:r>
              <a:rPr lang="en-US" b="1" i="1" dirty="0"/>
              <a:t>E</a:t>
            </a:r>
            <a:r>
              <a:rPr lang="en-US" i="1" dirty="0" smtClean="0"/>
              <a:t>,</a:t>
            </a:r>
            <a:r>
              <a:rPr lang="en-US" b="1" i="1" dirty="0"/>
              <a:t>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Here, </a:t>
            </a:r>
            <a:r>
              <a:rPr lang="en-US" b="1" i="1" dirty="0" smtClean="0"/>
              <a:t>K</a:t>
            </a:r>
            <a:r>
              <a:rPr lang="en-US" dirty="0" smtClean="0"/>
              <a:t> is a non-zero set of session keys.</a:t>
            </a:r>
          </a:p>
          <a:p>
            <a:pPr lvl="1"/>
            <a:r>
              <a:rPr lang="en-US" b="1" i="1" dirty="0" smtClean="0"/>
              <a:t>E </a:t>
            </a:r>
            <a:r>
              <a:rPr lang="en-US" dirty="0" smtClean="0"/>
              <a:t>is an encryption scheme, and </a:t>
            </a:r>
            <a:r>
              <a:rPr lang="en-US" b="1" i="1" dirty="0" smtClean="0"/>
              <a:t>E</a:t>
            </a:r>
            <a:r>
              <a:rPr lang="en-US" i="1" dirty="0" smtClean="0"/>
              <a:t>(K,M)=</a:t>
            </a:r>
            <a:r>
              <a:rPr lang="en-US" i="1" baseline="-25000" dirty="0" smtClean="0"/>
              <a:t>$ </a:t>
            </a:r>
            <a:r>
              <a:rPr lang="en-US" i="1" dirty="0" smtClean="0"/>
              <a:t>C, </a:t>
            </a:r>
            <a:r>
              <a:rPr lang="en-US" dirty="0" smtClean="0"/>
              <a:t>for </a:t>
            </a:r>
            <a:r>
              <a:rPr lang="en-US" i="1" dirty="0" smtClean="0"/>
              <a:t>K </a:t>
            </a:r>
            <a:r>
              <a:rPr lang="en-US" dirty="0" smtClean="0"/>
              <a:t>in </a:t>
            </a:r>
            <a:r>
              <a:rPr lang="en-US" b="1" i="1" dirty="0" smtClean="0"/>
              <a:t>K</a:t>
            </a:r>
            <a:r>
              <a:rPr lang="en-US" i="1" dirty="0" smtClean="0"/>
              <a:t>, M</a:t>
            </a:r>
            <a:r>
              <a:rPr lang="en-US" dirty="0" smtClean="0"/>
              <a:t> a plaintext string and </a:t>
            </a:r>
            <a:r>
              <a:rPr lang="en-US" i="1" dirty="0" smtClean="0"/>
              <a:t>C</a:t>
            </a:r>
            <a:r>
              <a:rPr lang="en-US" dirty="0" smtClean="0"/>
              <a:t> a </a:t>
            </a:r>
            <a:r>
              <a:rPr lang="en-US" dirty="0" err="1" smtClean="0"/>
              <a:t>ciphertext</a:t>
            </a:r>
            <a:r>
              <a:rPr lang="en-US" dirty="0" smtClean="0"/>
              <a:t> string (we write </a:t>
            </a:r>
            <a:r>
              <a:rPr lang="en-US" i="1" dirty="0"/>
              <a:t>=</a:t>
            </a:r>
            <a:r>
              <a:rPr lang="en-US" i="1" baseline="-25000" dirty="0" smtClean="0"/>
              <a:t>$</a:t>
            </a:r>
            <a:r>
              <a:rPr lang="en-US" i="1" dirty="0" smtClean="0"/>
              <a:t> </a:t>
            </a:r>
            <a:r>
              <a:rPr lang="en-US" dirty="0" smtClean="0"/>
              <a:t>to denote that there is randomness in the function)</a:t>
            </a:r>
          </a:p>
          <a:p>
            <a:pPr lvl="1"/>
            <a:r>
              <a:rPr lang="en-US" b="1" i="1" dirty="0" smtClean="0"/>
              <a:t>D</a:t>
            </a:r>
            <a:r>
              <a:rPr lang="en-US" dirty="0" smtClean="0"/>
              <a:t> is a decryption scheme, and </a:t>
            </a:r>
            <a:r>
              <a:rPr lang="en-US" b="1" i="1" dirty="0" smtClean="0"/>
              <a:t>D</a:t>
            </a:r>
            <a:r>
              <a:rPr lang="en-US" i="1" dirty="0" smtClean="0"/>
              <a:t>(K,C)=M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289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Notions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Alice subverts the encryption scheme using subversion scheme: </a:t>
            </a:r>
            <a:r>
              <a:rPr lang="en-US" dirty="0" err="1" smtClean="0"/>
              <a:t>Σ</a:t>
            </a:r>
            <a:r>
              <a:rPr lang="en-US" dirty="0" smtClean="0"/>
              <a:t>=(</a:t>
            </a:r>
            <a:r>
              <a:rPr lang="en-US" b="1" i="1" dirty="0" smtClean="0"/>
              <a:t>K’</a:t>
            </a:r>
            <a:r>
              <a:rPr lang="en-US" i="1" dirty="0" smtClean="0"/>
              <a:t>,</a:t>
            </a:r>
            <a:r>
              <a:rPr lang="en-US" b="1" i="1" dirty="0" smtClean="0"/>
              <a:t>E’</a:t>
            </a:r>
            <a:r>
              <a:rPr lang="en-US" i="1" dirty="0" smtClean="0"/>
              <a:t>,</a:t>
            </a:r>
            <a:r>
              <a:rPr lang="en-US" b="1" i="1" dirty="0" smtClean="0"/>
              <a:t>A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When Bob uses the subverted scheme, he will still use </a:t>
            </a:r>
            <a:r>
              <a:rPr lang="en-US" b="1" i="1" dirty="0" smtClean="0"/>
              <a:t>K,D</a:t>
            </a:r>
            <a:r>
              <a:rPr lang="en-US" dirty="0" smtClean="0"/>
              <a:t> from the original scheme. </a:t>
            </a:r>
            <a:endParaRPr lang="en-US" dirty="0"/>
          </a:p>
          <a:p>
            <a:pPr lvl="1"/>
            <a:r>
              <a:rPr lang="en-US" b="1" i="1" dirty="0" smtClean="0"/>
              <a:t>K’ </a:t>
            </a:r>
            <a:r>
              <a:rPr lang="en-US" dirty="0" smtClean="0"/>
              <a:t>is a non-zero set of keys for use by Alice</a:t>
            </a:r>
            <a:endParaRPr lang="en-US" b="1" i="1" dirty="0" smtClean="0"/>
          </a:p>
          <a:p>
            <a:pPr lvl="1"/>
            <a:r>
              <a:rPr lang="en-US" b="1" i="1" dirty="0" smtClean="0"/>
              <a:t>E’ </a:t>
            </a:r>
            <a:r>
              <a:rPr lang="en-US" dirty="0" smtClean="0"/>
              <a:t>is an encryption scheme, where </a:t>
            </a:r>
            <a:r>
              <a:rPr lang="en-US" b="1" i="1" dirty="0" smtClean="0"/>
              <a:t>E’</a:t>
            </a:r>
            <a:r>
              <a:rPr lang="en-US" i="1" dirty="0" smtClean="0"/>
              <a:t>(K,K’,M)=</a:t>
            </a:r>
            <a:r>
              <a:rPr lang="en-US" i="1" baseline="-25000" dirty="0" smtClean="0"/>
              <a:t>$ </a:t>
            </a:r>
            <a:r>
              <a:rPr lang="en-US" i="1" dirty="0" smtClean="0"/>
              <a:t>C, </a:t>
            </a:r>
            <a:r>
              <a:rPr lang="en-US" dirty="0" smtClean="0"/>
              <a:t>where </a:t>
            </a:r>
            <a:r>
              <a:rPr lang="en-US" i="1" dirty="0" smtClean="0"/>
              <a:t>K’ </a:t>
            </a:r>
            <a:r>
              <a:rPr lang="en-US" dirty="0" smtClean="0"/>
              <a:t>is in </a:t>
            </a:r>
            <a:r>
              <a:rPr lang="en-US" b="1" i="1" dirty="0" smtClean="0"/>
              <a:t>K’</a:t>
            </a:r>
            <a:r>
              <a:rPr lang="en-US" i="1" dirty="0" smtClean="0"/>
              <a:t> </a:t>
            </a:r>
            <a:r>
              <a:rPr lang="en-US" dirty="0" smtClean="0"/>
              <a:t>and the other variables are as before</a:t>
            </a:r>
            <a:endParaRPr lang="en-US" b="1" dirty="0"/>
          </a:p>
          <a:p>
            <a:pPr lvl="1"/>
            <a:r>
              <a:rPr lang="en-US" b="1" i="1" dirty="0"/>
              <a:t>A</a:t>
            </a:r>
            <a:r>
              <a:rPr lang="en-US" dirty="0" smtClean="0"/>
              <a:t> is a function that Alice defines as she wishes, to retrieve whatever “useful information” she can get from plaintexts encrypted under </a:t>
            </a:r>
            <a:r>
              <a:rPr lang="en-US" b="1" i="1" dirty="0"/>
              <a:t>E</a:t>
            </a:r>
            <a:r>
              <a:rPr lang="en-US" b="1" i="1" dirty="0" smtClean="0"/>
              <a:t>’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422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Notions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</a:t>
            </a:r>
            <a:r>
              <a:rPr lang="en-US" dirty="0"/>
              <a:t>say that the encryption scheme is </a:t>
            </a:r>
            <a:r>
              <a:rPr lang="en-US" i="1" u="sng" dirty="0"/>
              <a:t>coin-injective</a:t>
            </a:r>
            <a:r>
              <a:rPr lang="en-US" u="sng" dirty="0"/>
              <a:t> </a:t>
            </a:r>
            <a:r>
              <a:rPr lang="en-US" dirty="0"/>
              <a:t>if </a:t>
            </a:r>
            <a:r>
              <a:rPr lang="en-US" b="1" i="1" dirty="0"/>
              <a:t>E</a:t>
            </a:r>
            <a:r>
              <a:rPr lang="en-US" i="1" dirty="0"/>
              <a:t> </a:t>
            </a:r>
            <a:r>
              <a:rPr lang="en-US" dirty="0"/>
              <a:t>can be expressed as a deterministic function, taking an additional argument </a:t>
            </a:r>
            <a:r>
              <a:rPr lang="en-US" i="1" dirty="0"/>
              <a:t>r</a:t>
            </a:r>
            <a:r>
              <a:rPr lang="en-US" dirty="0"/>
              <a:t> (much like an IV), such that for any fixed </a:t>
            </a:r>
            <a:r>
              <a:rPr lang="en-US" i="1" dirty="0"/>
              <a:t>K,M, </a:t>
            </a:r>
            <a:r>
              <a:rPr lang="en-US" dirty="0"/>
              <a:t>the mapping</a:t>
            </a:r>
          </a:p>
          <a:p>
            <a:pPr marL="68580" indent="0">
              <a:buNone/>
            </a:pPr>
            <a:r>
              <a:rPr lang="en-US" i="1" dirty="0"/>
              <a:t>	r </a:t>
            </a:r>
            <a:r>
              <a:rPr lang="is-IS" i="1" dirty="0"/>
              <a:t>→ E</a:t>
            </a:r>
            <a:r>
              <a:rPr lang="is-IS" dirty="0"/>
              <a:t>(</a:t>
            </a:r>
            <a:r>
              <a:rPr lang="is-IS" i="1" dirty="0"/>
              <a:t>K,M</a:t>
            </a:r>
            <a:r>
              <a:rPr lang="is-IS" dirty="0"/>
              <a:t>,r)</a:t>
            </a:r>
            <a:r>
              <a:rPr lang="en-US" dirty="0"/>
              <a:t> is </a:t>
            </a:r>
            <a:r>
              <a:rPr lang="en-US" dirty="0" smtClean="0"/>
              <a:t>injective</a:t>
            </a:r>
          </a:p>
          <a:p>
            <a:pPr marL="6858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313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Notions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say that the symmetric encryption scheme satisfies the </a:t>
            </a:r>
            <a:r>
              <a:rPr lang="en-US" i="1" u="sng" dirty="0"/>
              <a:t>correctness condition</a:t>
            </a:r>
            <a:r>
              <a:rPr lang="en-US" u="sng" dirty="0"/>
              <a:t> </a:t>
            </a:r>
            <a:r>
              <a:rPr lang="en-US" dirty="0"/>
              <a:t>if: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err="1"/>
              <a:t>Pr</a:t>
            </a:r>
            <a:r>
              <a:rPr lang="en-US" dirty="0"/>
              <a:t>[</a:t>
            </a:r>
            <a:r>
              <a:rPr lang="en-US" b="1" i="1" dirty="0"/>
              <a:t>D</a:t>
            </a:r>
            <a:r>
              <a:rPr lang="en-US" i="1" dirty="0"/>
              <a:t>(K,</a:t>
            </a:r>
            <a:r>
              <a:rPr lang="en-US" b="1" i="1" dirty="0"/>
              <a:t>E</a:t>
            </a:r>
            <a:r>
              <a:rPr lang="en-US" i="1" dirty="0"/>
              <a:t>(K,M))=M</a:t>
            </a:r>
            <a:r>
              <a:rPr lang="en-US" dirty="0"/>
              <a:t>] = </a:t>
            </a:r>
            <a:r>
              <a:rPr lang="en-US" dirty="0" smtClean="0"/>
              <a:t>1</a:t>
            </a:r>
            <a:endParaRPr lang="en-US" dirty="0"/>
          </a:p>
          <a:p>
            <a:r>
              <a:rPr lang="en-US" dirty="0"/>
              <a:t>We assume all </a:t>
            </a:r>
            <a:r>
              <a:rPr lang="en-US" dirty="0" err="1" smtClean="0"/>
              <a:t>Π</a:t>
            </a:r>
            <a:r>
              <a:rPr lang="en-US" dirty="0" smtClean="0"/>
              <a:t> </a:t>
            </a:r>
            <a:r>
              <a:rPr lang="en-US" dirty="0"/>
              <a:t>satisfy the correctness </a:t>
            </a:r>
            <a:r>
              <a:rPr lang="en-US" dirty="0" smtClean="0"/>
              <a:t>condition</a:t>
            </a:r>
            <a:r>
              <a:rPr lang="en-US" dirty="0"/>
              <a:t> </a:t>
            </a:r>
            <a:r>
              <a:rPr lang="en-US" dirty="0" smtClean="0"/>
              <a:t>for the rest of the presentation.</a:t>
            </a:r>
            <a:endParaRPr lang="en-US" dirty="0"/>
          </a:p>
          <a:p>
            <a:r>
              <a:rPr lang="en-US" dirty="0" smtClean="0"/>
              <a:t>We say that the subversion satisfies the </a:t>
            </a:r>
            <a:r>
              <a:rPr lang="en-US" i="1" u="sng" dirty="0" err="1" smtClean="0"/>
              <a:t>decryptability</a:t>
            </a:r>
            <a:r>
              <a:rPr lang="en-US" i="1" u="sng" dirty="0" smtClean="0"/>
              <a:t> condition</a:t>
            </a:r>
            <a:r>
              <a:rPr lang="en-US" dirty="0" smtClean="0"/>
              <a:t> if:</a:t>
            </a:r>
          </a:p>
          <a:p>
            <a:pPr marL="6858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Pr</a:t>
            </a:r>
            <a:r>
              <a:rPr lang="en-US" dirty="0" smtClean="0"/>
              <a:t>[</a:t>
            </a:r>
            <a:r>
              <a:rPr lang="en-US" b="1" i="1" dirty="0" smtClean="0"/>
              <a:t>D</a:t>
            </a:r>
            <a:r>
              <a:rPr lang="en-US" i="1" dirty="0" smtClean="0"/>
              <a:t>(K,</a:t>
            </a:r>
            <a:r>
              <a:rPr lang="en-US" b="1" i="1" dirty="0" smtClean="0"/>
              <a:t>E’</a:t>
            </a:r>
            <a:r>
              <a:rPr lang="en-US" i="1" dirty="0" smtClean="0"/>
              <a:t>(K’,K,M))=M</a:t>
            </a:r>
            <a:r>
              <a:rPr lang="en-US" dirty="0" smtClean="0"/>
              <a:t>] = 1</a:t>
            </a:r>
          </a:p>
        </p:txBody>
      </p:sp>
    </p:spTree>
    <p:extLst>
      <p:ext uri="{BB962C8B-B14F-4D97-AF65-F5344CB8AC3E}">
        <p14:creationId xmlns:p14="http://schemas.microsoft.com/office/powerpoint/2010/main" val="3875678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For the purposes of this presentation, I simplified the topic to ignore: </a:t>
            </a:r>
          </a:p>
          <a:p>
            <a:pPr lvl="1"/>
            <a:r>
              <a:rPr lang="en-US" dirty="0" smtClean="0"/>
              <a:t>Associated Data (AD)</a:t>
            </a:r>
          </a:p>
          <a:p>
            <a:pPr lvl="1"/>
            <a:r>
              <a:rPr lang="en-US" dirty="0" smtClean="0"/>
              <a:t>Variable message/ block lengths</a:t>
            </a:r>
          </a:p>
          <a:p>
            <a:pPr lvl="1"/>
            <a:r>
              <a:rPr lang="en-US" dirty="0" smtClean="0"/>
              <a:t>Non-uniform distribution of plaintexts</a:t>
            </a:r>
          </a:p>
          <a:p>
            <a:r>
              <a:rPr lang="en-US" dirty="0" smtClean="0"/>
              <a:t>The authors extend the security notions to Asymmetric Encryption as well, which we will not cover in this talk.</a:t>
            </a:r>
          </a:p>
          <a:p>
            <a:r>
              <a:rPr lang="en-US" dirty="0" smtClean="0"/>
              <a:t>I will not be covering any proofs, but am happy to discuss it another time if you’d like </a:t>
            </a:r>
            <a:r>
              <a:rPr lang="en-US" dirty="0" smtClean="0">
                <a:sym typeface="Wingdings"/>
              </a:rPr>
              <a:t>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4350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Also, recall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also assume the existence of:</a:t>
            </a:r>
          </a:p>
          <a:p>
            <a:pPr lvl="1"/>
            <a:r>
              <a:rPr lang="en-US" dirty="0" smtClean="0"/>
              <a:t>PRF-secure functions (pseudorandom functions)</a:t>
            </a:r>
          </a:p>
          <a:p>
            <a:pPr lvl="2"/>
            <a:r>
              <a:rPr lang="en-US" dirty="0" smtClean="0"/>
              <a:t>Keyed functions whose output is indistinguishable from a true random source</a:t>
            </a:r>
          </a:p>
          <a:p>
            <a:pPr lvl="1"/>
            <a:r>
              <a:rPr lang="en-US" dirty="0" smtClean="0"/>
              <a:t>Secure symmetric encryption schemes:</a:t>
            </a:r>
          </a:p>
          <a:p>
            <a:pPr lvl="2"/>
            <a:r>
              <a:rPr lang="en-US" dirty="0" smtClean="0"/>
              <a:t>PRIV or IND-CPA/CCA secure</a:t>
            </a:r>
          </a:p>
          <a:p>
            <a:pPr lvl="1"/>
            <a:r>
              <a:rPr lang="en-US" dirty="0" smtClean="0"/>
              <a:t>Secure block ciphers </a:t>
            </a:r>
          </a:p>
          <a:p>
            <a:pPr lvl="2"/>
            <a:r>
              <a:rPr lang="en-US" dirty="0" smtClean="0"/>
              <a:t>Behaves like a PRF</a:t>
            </a:r>
          </a:p>
        </p:txBody>
      </p:sp>
    </p:spTree>
    <p:extLst>
      <p:ext uri="{BB962C8B-B14F-4D97-AF65-F5344CB8AC3E}">
        <p14:creationId xmlns:p14="http://schemas.microsoft.com/office/powerpoint/2010/main" val="1716404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that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Alice’s goal: When Bob uses encryption scheme </a:t>
            </a:r>
            <a:r>
              <a:rPr lang="en-US" dirty="0" err="1" smtClean="0"/>
              <a:t>Σ</a:t>
            </a:r>
            <a:r>
              <a:rPr lang="en-US" dirty="0" smtClean="0"/>
              <a:t> instead of </a:t>
            </a:r>
            <a:r>
              <a:rPr lang="en-US" dirty="0" err="1" smtClean="0"/>
              <a:t>Π</a:t>
            </a:r>
            <a:r>
              <a:rPr lang="en-US" dirty="0" smtClean="0"/>
              <a:t>, she can compromise the privacy of his conversation with Carol.</a:t>
            </a:r>
          </a:p>
          <a:p>
            <a:r>
              <a:rPr lang="en-US" dirty="0" smtClean="0"/>
              <a:t>Bob’s goal: To be able to detect when Alice has replaced </a:t>
            </a:r>
            <a:r>
              <a:rPr lang="en-US" dirty="0" err="1" smtClean="0"/>
              <a:t>Π</a:t>
            </a:r>
            <a:r>
              <a:rPr lang="en-US" dirty="0" smtClean="0"/>
              <a:t> with </a:t>
            </a:r>
            <a:r>
              <a:rPr lang="en-US" dirty="0" err="1" smtClean="0"/>
              <a:t>Σ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call Alice’s role here </a:t>
            </a:r>
            <a:r>
              <a:rPr lang="en-US" i="1" u="sng" dirty="0" smtClean="0"/>
              <a:t>surveillance</a:t>
            </a:r>
            <a:r>
              <a:rPr lang="en-US" dirty="0" smtClean="0"/>
              <a:t> and Bob’s role </a:t>
            </a:r>
            <a:r>
              <a:rPr lang="en-US" i="1" u="sng" dirty="0" smtClean="0"/>
              <a:t>detection</a:t>
            </a:r>
          </a:p>
        </p:txBody>
      </p:sp>
    </p:spTree>
    <p:extLst>
      <p:ext uri="{BB962C8B-B14F-4D97-AF65-F5344CB8AC3E}">
        <p14:creationId xmlns:p14="http://schemas.microsoft.com/office/powerpoint/2010/main" val="2075481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Surveillance [BPR]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surveillance, Alice first chooses a key from </a:t>
            </a:r>
            <a:r>
              <a:rPr lang="en-US" b="1" i="1" dirty="0" smtClean="0"/>
              <a:t>K’</a:t>
            </a:r>
            <a:r>
              <a:rPr lang="en-US" dirty="0" smtClean="0"/>
              <a:t>, namely </a:t>
            </a:r>
            <a:r>
              <a:rPr lang="en-US" i="1" dirty="0" smtClean="0"/>
              <a:t>K’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e.g. This could be hard-coded into her subverted algorithm</a:t>
            </a:r>
          </a:p>
          <a:p>
            <a:r>
              <a:rPr lang="en-US" dirty="0" smtClean="0"/>
              <a:t>When Bob and Carol start their conversation, they establish a session key, namely </a:t>
            </a:r>
            <a:r>
              <a:rPr lang="en-US" i="1" dirty="0" smtClean="0"/>
              <a:t>K</a:t>
            </a:r>
            <a:r>
              <a:rPr lang="en-US" i="1" baseline="-25000" dirty="0" smtClean="0"/>
              <a:t>i</a:t>
            </a:r>
            <a:r>
              <a:rPr lang="en-US" dirty="0" smtClean="0"/>
              <a:t>, but Alice does not know it. </a:t>
            </a:r>
          </a:p>
          <a:p>
            <a:pPr lvl="1"/>
            <a:r>
              <a:rPr lang="en-US" dirty="0" smtClean="0"/>
              <a:t>e.g. Using </a:t>
            </a:r>
            <a:r>
              <a:rPr lang="en-US" dirty="0" err="1" smtClean="0"/>
              <a:t>Diffie</a:t>
            </a:r>
            <a:r>
              <a:rPr lang="en-US" dirty="0" smtClean="0"/>
              <a:t>-Hellman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821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Security Model:</a:t>
            </a:r>
          </a:p>
          <a:p>
            <a:pPr lvl="1"/>
            <a:r>
              <a:rPr lang="en-US" dirty="0" smtClean="0"/>
              <a:t>SURV, DETECT [BPR]</a:t>
            </a:r>
          </a:p>
          <a:p>
            <a:pPr lvl="1"/>
            <a:r>
              <a:rPr lang="en-US" dirty="0" smtClean="0"/>
              <a:t>KR, SDETECT [BJK]</a:t>
            </a:r>
          </a:p>
          <a:p>
            <a:r>
              <a:rPr lang="en-US" dirty="0" smtClean="0"/>
              <a:t>Attacks: </a:t>
            </a:r>
          </a:p>
          <a:p>
            <a:pPr lvl="1"/>
            <a:r>
              <a:rPr lang="en-US" dirty="0" smtClean="0"/>
              <a:t>IV-substitution attack [BPR]</a:t>
            </a:r>
          </a:p>
          <a:p>
            <a:pPr lvl="1"/>
            <a:r>
              <a:rPr lang="en-US" dirty="0" smtClean="0"/>
              <a:t>Biased </a:t>
            </a:r>
            <a:r>
              <a:rPr lang="en-US" dirty="0" err="1" smtClean="0"/>
              <a:t>ciphertext</a:t>
            </a:r>
            <a:r>
              <a:rPr lang="en-US" dirty="0" smtClean="0"/>
              <a:t> attack [BPR]</a:t>
            </a:r>
          </a:p>
          <a:p>
            <a:pPr lvl="1"/>
            <a:r>
              <a:rPr lang="en-US" dirty="0" smtClean="0"/>
              <a:t>Generic stateless attack [BJK]</a:t>
            </a:r>
          </a:p>
          <a:p>
            <a:r>
              <a:rPr lang="en-US" dirty="0" smtClean="0"/>
              <a:t>Defense against ASAs [BPR, BJK]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267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Surveillance [BPR]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said Alice wants to “compromise privacy” of Bob, meaning she wants to gain some useful information about the conversation he is having. </a:t>
            </a:r>
          </a:p>
          <a:p>
            <a:r>
              <a:rPr lang="en-US" dirty="0" smtClean="0"/>
              <a:t>The most basic form of “information” is to be able to tell when Bob is using a subverted algorithm, and when he isn’t. We conservatively form our notion of security from this.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310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359" y="553571"/>
            <a:ext cx="6616700" cy="5511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1520" t="44227" r="80383" b="11099"/>
          <a:stretch/>
        </p:blipFill>
        <p:spPr>
          <a:xfrm>
            <a:off x="3296805" y="897547"/>
            <a:ext cx="496106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6721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324" t="3206" r="22443" b="3226"/>
          <a:stretch/>
        </p:blipFill>
        <p:spPr>
          <a:xfrm>
            <a:off x="836705" y="1673411"/>
            <a:ext cx="3973901" cy="42881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15076"/>
            <a:ext cx="7024744" cy="1143000"/>
          </a:xfrm>
        </p:spPr>
        <p:txBody>
          <a:bodyPr/>
          <a:lstStyle/>
          <a:p>
            <a:r>
              <a:rPr lang="en-US" dirty="0" smtClean="0"/>
              <a:t>Breaking it down</a:t>
            </a:r>
            <a:r>
              <a:rPr lang="mr-IN" dirty="0" smtClean="0"/>
              <a:t>…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59294" y="1673411"/>
            <a:ext cx="3421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bit </a:t>
            </a:r>
            <a:r>
              <a:rPr lang="en-US" i="1" dirty="0" smtClean="0"/>
              <a:t>b</a:t>
            </a:r>
            <a:r>
              <a:rPr lang="en-US" dirty="0" smtClean="0"/>
              <a:t> is chosen at random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59294" y="2070580"/>
            <a:ext cx="3421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Alice, the surveillance adversary, is trying to guess the value of </a:t>
            </a:r>
            <a:r>
              <a:rPr lang="en-US" i="1" dirty="0" smtClean="0"/>
              <a:t>b</a:t>
            </a:r>
            <a:r>
              <a:rPr lang="en-US" dirty="0" smtClean="0"/>
              <a:t>. Her guess is </a:t>
            </a:r>
            <a:r>
              <a:rPr lang="en-US" i="1" dirty="0" smtClean="0"/>
              <a:t>b’.</a:t>
            </a:r>
            <a:endParaRPr lang="en-US" dirty="0"/>
          </a:p>
        </p:txBody>
      </p:sp>
      <p:cxnSp>
        <p:nvCxnSpPr>
          <p:cNvPr id="7" name="Elbow Connector 6"/>
          <p:cNvCxnSpPr>
            <a:stCxn id="3" idx="1"/>
          </p:cNvCxnSpPr>
          <p:nvPr/>
        </p:nvCxnSpPr>
        <p:spPr>
          <a:xfrm rot="10800000" flipV="1">
            <a:off x="2002118" y="1858077"/>
            <a:ext cx="3257176" cy="398040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1"/>
          </p:cNvCxnSpPr>
          <p:nvPr/>
        </p:nvCxnSpPr>
        <p:spPr>
          <a:xfrm rot="10800000" flipV="1">
            <a:off x="3033060" y="2670745"/>
            <a:ext cx="2226234" cy="212902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5" idx="1"/>
          </p:cNvCxnSpPr>
          <p:nvPr/>
        </p:nvCxnSpPr>
        <p:spPr>
          <a:xfrm rot="10800000">
            <a:off x="2554942" y="3137648"/>
            <a:ext cx="2704353" cy="794971"/>
          </a:xfrm>
          <a:prstGeom prst="bentConnector3">
            <a:avLst>
              <a:gd name="adj1" fmla="val 15746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259294" y="3332453"/>
            <a:ext cx="3421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game returns 1 (Alice wins) if her guess of </a:t>
            </a:r>
            <a:r>
              <a:rPr lang="en-US" i="1" dirty="0" smtClean="0"/>
              <a:t>b’</a:t>
            </a:r>
            <a:r>
              <a:rPr lang="en-US" dirty="0" smtClean="0"/>
              <a:t> is consistent with the value of </a:t>
            </a:r>
            <a:r>
              <a:rPr lang="en-US" i="1" dirty="0" smtClean="0"/>
              <a:t>b. 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/>
          <a:srcRect l="11520" t="44227" r="80383" b="11099"/>
          <a:stretch/>
        </p:blipFill>
        <p:spPr>
          <a:xfrm>
            <a:off x="2235981" y="1809674"/>
            <a:ext cx="396885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8866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324" t="3206" r="22443" b="3226"/>
          <a:stretch/>
        </p:blipFill>
        <p:spPr>
          <a:xfrm>
            <a:off x="836705" y="1673411"/>
            <a:ext cx="3973901" cy="42881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15076"/>
            <a:ext cx="7024744" cy="1143000"/>
          </a:xfrm>
        </p:spPr>
        <p:txBody>
          <a:bodyPr/>
          <a:lstStyle/>
          <a:p>
            <a:r>
              <a:rPr lang="en-US" dirty="0" smtClean="0"/>
              <a:t>Breaking it down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59294" y="1673411"/>
            <a:ext cx="3421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Alice’s key is chosen prior to her starting her analysis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59294" y="2319742"/>
            <a:ext cx="3421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Alice knows her key and is given  two oracles to use, </a:t>
            </a:r>
            <a:r>
              <a:rPr lang="en-US" dirty="0" smtClean="0">
                <a:latin typeface="Courier New"/>
                <a:cs typeface="Courier New"/>
              </a:rPr>
              <a:t>Key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/>
                <a:cs typeface="Courier New"/>
              </a:rPr>
              <a:t>Enc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7" name="Elbow Connector 6"/>
          <p:cNvCxnSpPr>
            <a:stCxn id="3" idx="1"/>
          </p:cNvCxnSpPr>
          <p:nvPr/>
        </p:nvCxnSpPr>
        <p:spPr>
          <a:xfrm rot="10800000" flipV="1">
            <a:off x="2002118" y="1996576"/>
            <a:ext cx="3257176" cy="498599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1"/>
          </p:cNvCxnSpPr>
          <p:nvPr/>
        </p:nvCxnSpPr>
        <p:spPr>
          <a:xfrm rot="10800000" flipV="1">
            <a:off x="3033060" y="2781406"/>
            <a:ext cx="2226234" cy="72357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5" idx="1"/>
          </p:cNvCxnSpPr>
          <p:nvPr/>
        </p:nvCxnSpPr>
        <p:spPr>
          <a:xfrm rot="10800000">
            <a:off x="2823905" y="3526128"/>
            <a:ext cx="2435389" cy="898100"/>
          </a:xfrm>
          <a:prstGeom prst="bentConnector3">
            <a:avLst>
              <a:gd name="adj1" fmla="val 24233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259293" y="3131566"/>
            <a:ext cx="34215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Key</a:t>
            </a:r>
            <a:r>
              <a:rPr lang="en-US" dirty="0"/>
              <a:t> </a:t>
            </a:r>
            <a:r>
              <a:rPr lang="en-US" dirty="0" smtClean="0"/>
              <a:t>will initialize each session’s key for Bob and Carol, if it </a:t>
            </a:r>
            <a:r>
              <a:rPr lang="en-US" dirty="0" err="1" smtClean="0"/>
              <a:t>hasn</a:t>
            </a:r>
            <a:r>
              <a:rPr lang="mr-IN" dirty="0" smtClean="0"/>
              <a:t>’</a:t>
            </a:r>
            <a:r>
              <a:rPr lang="en-US" dirty="0" smtClean="0"/>
              <a:t>t already been initialized, simulating how systems, after subversion, can still generate session keys. Alice does not get the session key since nothing (i.e. </a:t>
            </a:r>
            <a:r>
              <a:rPr lang="en-US" dirty="0" err="1" smtClean="0"/>
              <a:t>ε</a:t>
            </a:r>
            <a:r>
              <a:rPr lang="en-US" dirty="0" smtClean="0"/>
              <a:t>) is returned.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/>
          <a:srcRect l="11520" t="44227" r="80383" b="11099"/>
          <a:stretch/>
        </p:blipFill>
        <p:spPr>
          <a:xfrm>
            <a:off x="2235981" y="1809674"/>
            <a:ext cx="396885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4740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324" t="3206" r="22443" b="3226"/>
          <a:stretch/>
        </p:blipFill>
        <p:spPr>
          <a:xfrm>
            <a:off x="836705" y="1673411"/>
            <a:ext cx="3973901" cy="42881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15076"/>
            <a:ext cx="7024744" cy="1143000"/>
          </a:xfrm>
        </p:spPr>
        <p:txBody>
          <a:bodyPr/>
          <a:lstStyle/>
          <a:p>
            <a:r>
              <a:rPr lang="en-US" dirty="0" smtClean="0"/>
              <a:t>Breaking it down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244350" y="3478698"/>
            <a:ext cx="3421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/>
                <a:cs typeface="Courier New"/>
              </a:rPr>
              <a:t>Enc</a:t>
            </a:r>
            <a:r>
              <a:rPr lang="en-US" dirty="0" smtClean="0"/>
              <a:t> allows Alice to encrypt any message of her choice under any of the session keys. 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244350" y="4679027"/>
            <a:ext cx="3421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</a:t>
            </a:r>
            <a:r>
              <a:rPr lang="en-US" i="1" dirty="0" smtClean="0"/>
              <a:t>b</a:t>
            </a:r>
            <a:r>
              <a:rPr lang="en-US" dirty="0" smtClean="0"/>
              <a:t>=1 the original algorithm is used in </a:t>
            </a:r>
            <a:r>
              <a:rPr lang="en-US" dirty="0" err="1">
                <a:latin typeface="Courier New"/>
                <a:cs typeface="Courier New"/>
              </a:rPr>
              <a:t>Enc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244351" y="5325358"/>
            <a:ext cx="3421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</a:t>
            </a:r>
            <a:r>
              <a:rPr lang="en-US" i="1" dirty="0" smtClean="0"/>
              <a:t>b</a:t>
            </a:r>
            <a:r>
              <a:rPr lang="en-US" dirty="0" smtClean="0"/>
              <a:t>=0 the subverted algorithm is used in </a:t>
            </a:r>
            <a:r>
              <a:rPr lang="en-US" dirty="0" err="1">
                <a:latin typeface="Courier New"/>
                <a:cs typeface="Courier New"/>
              </a:rPr>
              <a:t>Enc</a:t>
            </a:r>
            <a:endParaRPr lang="en-US" dirty="0"/>
          </a:p>
        </p:txBody>
      </p:sp>
      <p:cxnSp>
        <p:nvCxnSpPr>
          <p:cNvPr id="20" name="Elbow Connector 19"/>
          <p:cNvCxnSpPr>
            <a:stCxn id="15" idx="1"/>
          </p:cNvCxnSpPr>
          <p:nvPr/>
        </p:nvCxnSpPr>
        <p:spPr>
          <a:xfrm rot="10800000" flipV="1">
            <a:off x="3227294" y="4078863"/>
            <a:ext cx="2017057" cy="478196"/>
          </a:xfrm>
          <a:prstGeom prst="bentConnector3">
            <a:avLst>
              <a:gd name="adj1" fmla="val 2037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9" idx="1"/>
          </p:cNvCxnSpPr>
          <p:nvPr/>
        </p:nvCxnSpPr>
        <p:spPr>
          <a:xfrm rot="10800000" flipV="1">
            <a:off x="4452471" y="5648523"/>
            <a:ext cx="791880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8" idx="1"/>
          </p:cNvCxnSpPr>
          <p:nvPr/>
        </p:nvCxnSpPr>
        <p:spPr>
          <a:xfrm rot="10800000" flipV="1">
            <a:off x="4810606" y="5002192"/>
            <a:ext cx="433745" cy="32316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244350" y="2555368"/>
            <a:ext cx="3421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Each </a:t>
            </a:r>
            <a:r>
              <a:rPr lang="en-US" dirty="0" err="1" smtClean="0"/>
              <a:t>σ</a:t>
            </a:r>
            <a:r>
              <a:rPr lang="en-US" baseline="-25000" dirty="0" err="1" smtClean="0"/>
              <a:t>i</a:t>
            </a:r>
            <a:r>
              <a:rPr lang="en-US" dirty="0" smtClean="0"/>
              <a:t> is a state, this allows each session to maintain a state. (e.g. a counter) </a:t>
            </a:r>
            <a:endParaRPr lang="en-US" dirty="0"/>
          </a:p>
        </p:txBody>
      </p:sp>
      <p:cxnSp>
        <p:nvCxnSpPr>
          <p:cNvPr id="48" name="Elbow Connector 47"/>
          <p:cNvCxnSpPr>
            <a:stCxn id="40" idx="1"/>
          </p:cNvCxnSpPr>
          <p:nvPr/>
        </p:nvCxnSpPr>
        <p:spPr>
          <a:xfrm rot="10800000" flipV="1">
            <a:off x="4303060" y="3017032"/>
            <a:ext cx="941291" cy="801905"/>
          </a:xfrm>
          <a:prstGeom prst="bentConnector3">
            <a:avLst>
              <a:gd name="adj1" fmla="val 21429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3"/>
          <a:srcRect l="11520" t="44227" r="80383" b="11099"/>
          <a:stretch/>
        </p:blipFill>
        <p:spPr>
          <a:xfrm>
            <a:off x="2235981" y="1809674"/>
            <a:ext cx="396885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0737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15076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Surveillance advantage [BPR]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4254" t="2784" r="21839" b="2722"/>
          <a:stretch/>
        </p:blipFill>
        <p:spPr>
          <a:xfrm>
            <a:off x="635000" y="1558076"/>
            <a:ext cx="3989294" cy="42487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5390" t="19855" r="61172" b="21322"/>
          <a:stretch/>
        </p:blipFill>
        <p:spPr>
          <a:xfrm>
            <a:off x="4893236" y="2973294"/>
            <a:ext cx="2233706" cy="41835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0565" y="3376706"/>
            <a:ext cx="3441700" cy="4826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l="11520" t="44227" r="80383" b="11099"/>
          <a:stretch/>
        </p:blipFill>
        <p:spPr>
          <a:xfrm>
            <a:off x="2071633" y="1713347"/>
            <a:ext cx="396885" cy="18288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5"/>
          <a:srcRect l="11520" t="44227" r="80383" b="11099"/>
          <a:stretch/>
        </p:blipFill>
        <p:spPr>
          <a:xfrm>
            <a:off x="5567863" y="3166394"/>
            <a:ext cx="456418" cy="21031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5"/>
          <a:srcRect l="11520" t="44227" r="80383" b="11099"/>
          <a:stretch/>
        </p:blipFill>
        <p:spPr>
          <a:xfrm>
            <a:off x="6542028" y="3619112"/>
            <a:ext cx="456418" cy="21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4278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Detection [BPR]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 that Bob wants to detect when Alice is subverting his system, and when she isn’t. </a:t>
            </a:r>
          </a:p>
          <a:p>
            <a:r>
              <a:rPr lang="en-US" dirty="0" smtClean="0"/>
              <a:t>We can note that this goal is not too different from Alice, except Bob does not know </a:t>
            </a:r>
            <a:r>
              <a:rPr lang="en-US" i="1" dirty="0" smtClean="0"/>
              <a:t>K’</a:t>
            </a:r>
            <a:r>
              <a:rPr lang="en-US" dirty="0" smtClean="0"/>
              <a:t>, but knows </a:t>
            </a:r>
            <a:r>
              <a:rPr lang="en-US" i="1" dirty="0" smtClean="0"/>
              <a:t>K</a:t>
            </a:r>
            <a:r>
              <a:rPr lang="en-US" i="1" baseline="-25000" dirty="0" smtClean="0"/>
              <a:t>i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8331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4254" t="2784" r="21839" b="2722"/>
          <a:stretch/>
        </p:blipFill>
        <p:spPr>
          <a:xfrm>
            <a:off x="500529" y="2000310"/>
            <a:ext cx="4106482" cy="43735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866245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Compare and Contrast</a:t>
            </a:r>
            <a:r>
              <a:rPr lang="en-US" dirty="0"/>
              <a:t> </a:t>
            </a:r>
            <a:r>
              <a:rPr lang="en-US" dirty="0" smtClean="0"/>
              <a:t>[BPR]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011" y="1988098"/>
            <a:ext cx="3899647" cy="4385782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1583765" y="4586942"/>
            <a:ext cx="302324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752165" y="3230283"/>
            <a:ext cx="185484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4"/>
          <a:srcRect l="11520" t="44227" r="80383" b="11099"/>
          <a:stretch/>
        </p:blipFill>
        <p:spPr>
          <a:xfrm>
            <a:off x="1981987" y="2161577"/>
            <a:ext cx="396885" cy="18288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4"/>
          <a:srcRect l="11520" t="44227" r="80383" b="11099"/>
          <a:stretch/>
        </p:blipFill>
        <p:spPr>
          <a:xfrm>
            <a:off x="6362734" y="2178798"/>
            <a:ext cx="396885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7662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Detection Advantage [BPR]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62931"/>
          <a:stretch/>
        </p:blipFill>
        <p:spPr>
          <a:xfrm>
            <a:off x="4658792" y="3304989"/>
            <a:ext cx="2184400" cy="457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894" y="2170664"/>
            <a:ext cx="3772134" cy="42423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36055"/>
          <a:stretch/>
        </p:blipFill>
        <p:spPr>
          <a:xfrm>
            <a:off x="4837953" y="3762189"/>
            <a:ext cx="3768165" cy="457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11520" t="44227" r="80383" b="11099"/>
          <a:stretch/>
        </p:blipFill>
        <p:spPr>
          <a:xfrm>
            <a:off x="5319057" y="3521224"/>
            <a:ext cx="456418" cy="2103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11520" t="44227" r="80383" b="11099"/>
          <a:stretch/>
        </p:blipFill>
        <p:spPr>
          <a:xfrm>
            <a:off x="6629924" y="3961266"/>
            <a:ext cx="456418" cy="2103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11520" t="44227" r="80383" b="11099"/>
          <a:stretch/>
        </p:blipFill>
        <p:spPr>
          <a:xfrm>
            <a:off x="2498164" y="2328918"/>
            <a:ext cx="396885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7099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Recovery [BJK]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After the work of [BPR] was published, [BJK] doubted if [BPR]’s interpretation of a “surveillance advantage” was true to the goals of a real-world adversary. </a:t>
            </a:r>
          </a:p>
          <a:p>
            <a:r>
              <a:rPr lang="en-US" dirty="0" smtClean="0"/>
              <a:t>Where an attacker is concerned, just distinguishing when the subverted algorithm is being used is insufficient. </a:t>
            </a:r>
          </a:p>
          <a:p>
            <a:r>
              <a:rPr lang="en-US" dirty="0" smtClean="0"/>
              <a:t>Instead, the adversary’s goal might be key recovery.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101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following scenario: </a:t>
            </a:r>
          </a:p>
          <a:p>
            <a:pPr lvl="1"/>
            <a:r>
              <a:rPr lang="en-US" dirty="0" smtClean="0"/>
              <a:t>Alice is Bob’s super-jealous girlfriend</a:t>
            </a:r>
            <a:endParaRPr lang="en-US" dirty="0"/>
          </a:p>
        </p:txBody>
      </p:sp>
      <p:sp>
        <p:nvSpPr>
          <p:cNvPr id="5" name="Smiley Face 4"/>
          <p:cNvSpPr/>
          <p:nvPr/>
        </p:nvSpPr>
        <p:spPr>
          <a:xfrm>
            <a:off x="2114178" y="3737449"/>
            <a:ext cx="1197794" cy="1443030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miley Face 5"/>
          <p:cNvSpPr/>
          <p:nvPr/>
        </p:nvSpPr>
        <p:spPr>
          <a:xfrm>
            <a:off x="6061996" y="3737449"/>
            <a:ext cx="1197794" cy="1443030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337862" y="5463297"/>
            <a:ext cx="83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Alice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79484" y="5465607"/>
            <a:ext cx="83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Bob</a:t>
            </a:r>
            <a:endParaRPr lang="en-US" dirty="0"/>
          </a:p>
        </p:txBody>
      </p:sp>
      <p:sp>
        <p:nvSpPr>
          <p:cNvPr id="11" name="Heart 10"/>
          <p:cNvSpPr/>
          <p:nvPr/>
        </p:nvSpPr>
        <p:spPr>
          <a:xfrm>
            <a:off x="3817065" y="3737449"/>
            <a:ext cx="476231" cy="533920"/>
          </a:xfrm>
          <a:prstGeom prst="hear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art 11"/>
          <p:cNvSpPr/>
          <p:nvPr/>
        </p:nvSpPr>
        <p:spPr>
          <a:xfrm>
            <a:off x="4503421" y="3737449"/>
            <a:ext cx="476231" cy="533920"/>
          </a:xfrm>
          <a:prstGeom prst="hear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art 12"/>
          <p:cNvSpPr/>
          <p:nvPr/>
        </p:nvSpPr>
        <p:spPr>
          <a:xfrm>
            <a:off x="5132052" y="3737449"/>
            <a:ext cx="476231" cy="533920"/>
          </a:xfrm>
          <a:prstGeom prst="hear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llate 13"/>
          <p:cNvSpPr/>
          <p:nvPr/>
        </p:nvSpPr>
        <p:spPr>
          <a:xfrm rot="3174233">
            <a:off x="2098799" y="3633961"/>
            <a:ext cx="449258" cy="515457"/>
          </a:xfrm>
          <a:prstGeom prst="flowChartCollat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0787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Recovery [BJK]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490" y="2297953"/>
            <a:ext cx="3213100" cy="3606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300" y="3548529"/>
            <a:ext cx="4143935" cy="44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4770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490" y="2297953"/>
            <a:ext cx="3213100" cy="3606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Recovery [BJK]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46706" y="3815993"/>
            <a:ext cx="3421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Alice’s goal is to recover the key that is being used</a:t>
            </a:r>
            <a:endParaRPr lang="en-US" dirty="0"/>
          </a:p>
        </p:txBody>
      </p:sp>
      <p:cxnSp>
        <p:nvCxnSpPr>
          <p:cNvPr id="6" name="Elbow Connector 5"/>
          <p:cNvCxnSpPr>
            <a:stCxn id="5" idx="1"/>
          </p:cNvCxnSpPr>
          <p:nvPr/>
        </p:nvCxnSpPr>
        <p:spPr>
          <a:xfrm rot="10800000" flipV="1">
            <a:off x="3316946" y="4139158"/>
            <a:ext cx="1329761" cy="32316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799107" y="4879805"/>
            <a:ext cx="3421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Alice’s does not get to inspect the state, only the </a:t>
            </a:r>
            <a:r>
              <a:rPr lang="en-US" dirty="0" err="1" smtClean="0"/>
              <a:t>ciphertexts</a:t>
            </a:r>
            <a:endParaRPr lang="en-US" dirty="0"/>
          </a:p>
        </p:txBody>
      </p:sp>
      <p:cxnSp>
        <p:nvCxnSpPr>
          <p:cNvPr id="13" name="Elbow Connector 12"/>
          <p:cNvCxnSpPr>
            <a:stCxn id="12" idx="1"/>
          </p:cNvCxnSpPr>
          <p:nvPr/>
        </p:nvCxnSpPr>
        <p:spPr>
          <a:xfrm rot="10800000" flipV="1">
            <a:off x="2405529" y="5341469"/>
            <a:ext cx="2393579" cy="461665"/>
          </a:xfrm>
          <a:prstGeom prst="bentConnector3">
            <a:avLst>
              <a:gd name="adj1" fmla="val 16916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7635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</a:t>
            </a:r>
            <a:r>
              <a:rPr lang="en-US" dirty="0" err="1" smtClean="0"/>
              <a:t>Undetectability</a:t>
            </a:r>
            <a:r>
              <a:rPr lang="en-US" dirty="0" smtClean="0"/>
              <a:t> [BJK]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[BJK] also questioned if [BPR]’s model of detectability fully encapsulated all the Bob might do to detect if subversion had occurred. </a:t>
            </a:r>
          </a:p>
          <a:p>
            <a:r>
              <a:rPr lang="en-US" dirty="0" smtClean="0"/>
              <a:t>Of course, no subversion is fully undetectable (i.e. the code must be different!), however, Bob might be able to look at register values, or open temporary files logging the encryption process</a:t>
            </a:r>
            <a:r>
              <a:rPr lang="mr-IN" dirty="0" smtClean="0"/>
              <a:t>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25774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</a:t>
            </a:r>
            <a:r>
              <a:rPr lang="en-US" dirty="0" err="1" smtClean="0"/>
              <a:t>Undetectability</a:t>
            </a:r>
            <a:r>
              <a:rPr lang="en-US" dirty="0" smtClean="0"/>
              <a:t> [BJK]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[BJK] therefore proposes that the state of the encryption (e.g. the counter in AES-CTR, or the state in Sponge construction) should be available to Bob when he is trying to detect subversion. </a:t>
            </a:r>
          </a:p>
          <a:p>
            <a:r>
              <a:rPr lang="en-US" dirty="0" smtClean="0"/>
              <a:t>In this way, the subversion scheme cannot use any non-static memory. </a:t>
            </a:r>
          </a:p>
          <a:p>
            <a:r>
              <a:rPr lang="en-US" dirty="0" smtClean="0"/>
              <a:t>In addition, Bob can choose the key he wants to use in the encryption oracle. </a:t>
            </a:r>
          </a:p>
        </p:txBody>
      </p:sp>
    </p:spTree>
    <p:extLst>
      <p:ext uri="{BB962C8B-B14F-4D97-AF65-F5344CB8AC3E}">
        <p14:creationId xmlns:p14="http://schemas.microsoft.com/office/powerpoint/2010/main" val="31033316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</a:t>
            </a:r>
            <a:r>
              <a:rPr lang="en-US" dirty="0" err="1" smtClean="0"/>
              <a:t>Undetectability</a:t>
            </a:r>
            <a:r>
              <a:rPr lang="en-US" dirty="0" smtClean="0"/>
              <a:t> [BJK]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490" y="2170664"/>
            <a:ext cx="4546600" cy="4076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r="60766"/>
          <a:stretch/>
        </p:blipFill>
        <p:spPr>
          <a:xfrm>
            <a:off x="5634913" y="3412817"/>
            <a:ext cx="1775012" cy="3778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38507"/>
          <a:stretch/>
        </p:blipFill>
        <p:spPr>
          <a:xfrm>
            <a:off x="5842000" y="3790661"/>
            <a:ext cx="2782046" cy="37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7903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490" y="2170664"/>
            <a:ext cx="4546600" cy="4076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</a:t>
            </a:r>
            <a:r>
              <a:rPr lang="en-US" dirty="0" err="1" smtClean="0"/>
              <a:t>Undetectability</a:t>
            </a:r>
            <a:r>
              <a:rPr lang="en-US" dirty="0" smtClean="0"/>
              <a:t> [BJK]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77646" y="2170664"/>
            <a:ext cx="29732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Bob’s goal is still to differentiate between </a:t>
            </a:r>
            <a:r>
              <a:rPr lang="en-US" dirty="0" err="1" smtClean="0"/>
              <a:t>Π</a:t>
            </a:r>
            <a:r>
              <a:rPr lang="en-US" dirty="0" smtClean="0"/>
              <a:t> and </a:t>
            </a:r>
            <a:r>
              <a:rPr lang="en-US" dirty="0" err="1" smtClean="0"/>
              <a:t>Σ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8" name="Elbow Connector 7"/>
          <p:cNvCxnSpPr>
            <a:stCxn id="6" idx="1"/>
          </p:cNvCxnSpPr>
          <p:nvPr/>
        </p:nvCxnSpPr>
        <p:spPr>
          <a:xfrm rot="10800000" flipV="1">
            <a:off x="3048000" y="2632328"/>
            <a:ext cx="2629646" cy="179025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677647" y="3888240"/>
            <a:ext cx="29732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Bob is given access to the state of the encryption, so the subversion cannot make use of non-static memory in a different way from the original encryption scheme.</a:t>
            </a:r>
            <a:endParaRPr lang="en-US" dirty="0"/>
          </a:p>
        </p:txBody>
      </p:sp>
      <p:cxnSp>
        <p:nvCxnSpPr>
          <p:cNvPr id="10" name="Elbow Connector 9"/>
          <p:cNvCxnSpPr>
            <a:stCxn id="9" idx="1"/>
          </p:cNvCxnSpPr>
          <p:nvPr/>
        </p:nvCxnSpPr>
        <p:spPr>
          <a:xfrm rot="10800000" flipV="1">
            <a:off x="2838855" y="5042402"/>
            <a:ext cx="2838793" cy="1023716"/>
          </a:xfrm>
          <a:prstGeom prst="bentConnector3">
            <a:avLst>
              <a:gd name="adj1" fmla="val 3684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6074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0368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be presenting a number of attacks: </a:t>
            </a:r>
          </a:p>
          <a:p>
            <a:pPr lvl="1"/>
            <a:r>
              <a:rPr lang="en-US" dirty="0"/>
              <a:t>IV-</a:t>
            </a:r>
            <a:r>
              <a:rPr lang="en-US" dirty="0" smtClean="0"/>
              <a:t>substitution attack </a:t>
            </a:r>
            <a:r>
              <a:rPr lang="en-US" dirty="0"/>
              <a:t>[BPR]</a:t>
            </a:r>
          </a:p>
          <a:p>
            <a:pPr lvl="1"/>
            <a:r>
              <a:rPr lang="en-US" dirty="0" smtClean="0"/>
              <a:t>Biased </a:t>
            </a:r>
            <a:r>
              <a:rPr lang="en-US" dirty="0" err="1" smtClean="0"/>
              <a:t>ciphertext</a:t>
            </a:r>
            <a:r>
              <a:rPr lang="en-US" dirty="0" smtClean="0"/>
              <a:t> attack [</a:t>
            </a:r>
            <a:r>
              <a:rPr lang="en-US" dirty="0"/>
              <a:t>BPR]</a:t>
            </a:r>
          </a:p>
          <a:p>
            <a:pPr lvl="1"/>
            <a:r>
              <a:rPr lang="en-US" dirty="0" smtClean="0"/>
              <a:t>Generic </a:t>
            </a:r>
            <a:r>
              <a:rPr lang="en-US" dirty="0"/>
              <a:t>stateless attack [BJK]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3272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IV-substitution</a:t>
            </a:r>
            <a:r>
              <a:rPr lang="en-US" dirty="0"/>
              <a:t> [BPR]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This is applicable for schemes with an IV that will be written in clear in the </a:t>
            </a:r>
            <a:r>
              <a:rPr lang="en-US" dirty="0" err="1" smtClean="0"/>
              <a:t>ciphertext</a:t>
            </a:r>
            <a:r>
              <a:rPr lang="en-US" dirty="0" smtClean="0"/>
              <a:t>. </a:t>
            </a:r>
          </a:p>
          <a:p>
            <a:r>
              <a:rPr lang="en-US" dirty="0" smtClean="0"/>
              <a:t>E.g. AES-CBC$ or AES-CTR with a random starting point</a:t>
            </a:r>
          </a:p>
          <a:p>
            <a:r>
              <a:rPr lang="en-US" dirty="0"/>
              <a:t>Recall that we defined </a:t>
            </a:r>
            <a:r>
              <a:rPr lang="en-US" b="1" i="1" dirty="0"/>
              <a:t>E</a:t>
            </a:r>
            <a:r>
              <a:rPr lang="en-US" i="1" dirty="0"/>
              <a:t>(K,M)=</a:t>
            </a:r>
            <a:r>
              <a:rPr lang="en-US" i="1" baseline="-25000" dirty="0"/>
              <a:t>$ </a:t>
            </a:r>
            <a:r>
              <a:rPr lang="en-US" i="1" dirty="0"/>
              <a:t>C</a:t>
            </a:r>
            <a:endParaRPr lang="en-US" dirty="0"/>
          </a:p>
          <a:p>
            <a:r>
              <a:rPr lang="en-US" dirty="0"/>
              <a:t>Suppose that </a:t>
            </a:r>
            <a:r>
              <a:rPr lang="en-US" b="1" i="1" dirty="0"/>
              <a:t>E</a:t>
            </a:r>
            <a:r>
              <a:rPr lang="en-US" dirty="0"/>
              <a:t>, can be expressed as </a:t>
            </a:r>
            <a:r>
              <a:rPr lang="en-US" b="1" i="1" dirty="0"/>
              <a:t>E</a:t>
            </a:r>
            <a:r>
              <a:rPr lang="en-US" i="1" dirty="0"/>
              <a:t>*(K,M,IV)=C </a:t>
            </a:r>
            <a:r>
              <a:rPr lang="en-US" dirty="0"/>
              <a:t>(deterministic, with a random IV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8223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IV-substitution</a:t>
            </a:r>
            <a:r>
              <a:rPr lang="en-US" dirty="0"/>
              <a:t> [BPR]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simplicity, assume that |IV|=|C| (though this easily extends to a scheme where multiple passes are used for when |C|&gt;|IV|)</a:t>
            </a:r>
          </a:p>
          <a:p>
            <a:r>
              <a:rPr lang="en-US" dirty="0" smtClean="0"/>
              <a:t>Assume also that we have block cipher </a:t>
            </a:r>
            <a:r>
              <a:rPr lang="en-US" b="1" i="1" dirty="0" smtClean="0"/>
              <a:t>B</a:t>
            </a:r>
            <a:r>
              <a:rPr lang="en-US" i="1" dirty="0" smtClean="0"/>
              <a:t>(K,M)=C, </a:t>
            </a:r>
            <a:r>
              <a:rPr lang="en-US" dirty="0" smtClean="0"/>
              <a:t>where |M|=|C|= |IV|=n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X</a:t>
            </a:r>
            <a:r>
              <a:rPr lang="en-US" dirty="0" smtClean="0"/>
              <a:t>(C)=IV, a function that extracts the IV from the </a:t>
            </a:r>
            <a:r>
              <a:rPr lang="en-US" dirty="0" err="1" smtClean="0"/>
              <a:t>ciphertext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252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ular Callout 33"/>
          <p:cNvSpPr/>
          <p:nvPr/>
        </p:nvSpPr>
        <p:spPr>
          <a:xfrm>
            <a:off x="5657337" y="3427198"/>
            <a:ext cx="2974003" cy="1067840"/>
          </a:xfrm>
          <a:prstGeom prst="wedgeRoundRectCallout">
            <a:avLst>
              <a:gd name="adj1" fmla="val 3429"/>
              <a:gd name="adj2" fmla="val 92230"/>
              <a:gd name="adj3" fmla="val 16667"/>
            </a:avLst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following scenario: </a:t>
            </a:r>
          </a:p>
          <a:p>
            <a:pPr lvl="1"/>
            <a:r>
              <a:rPr lang="en-US" dirty="0" smtClean="0"/>
              <a:t>Alice is not pleased that Bob is talking to all these other girls on Facebook</a:t>
            </a:r>
            <a:endParaRPr lang="en-US" dirty="0"/>
          </a:p>
        </p:txBody>
      </p:sp>
      <p:sp>
        <p:nvSpPr>
          <p:cNvPr id="4" name="Smiley Face 3"/>
          <p:cNvSpPr/>
          <p:nvPr/>
        </p:nvSpPr>
        <p:spPr>
          <a:xfrm>
            <a:off x="2114178" y="3737449"/>
            <a:ext cx="1197794" cy="1443030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miley Face 4"/>
          <p:cNvSpPr/>
          <p:nvPr/>
        </p:nvSpPr>
        <p:spPr>
          <a:xfrm>
            <a:off x="6061996" y="4643079"/>
            <a:ext cx="1197794" cy="1443030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37862" y="5463297"/>
            <a:ext cx="83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Alice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79484" y="6086109"/>
            <a:ext cx="83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Bob</a:t>
            </a:r>
            <a:endParaRPr lang="en-US" dirty="0"/>
          </a:p>
        </p:txBody>
      </p:sp>
      <p:sp>
        <p:nvSpPr>
          <p:cNvPr id="8" name="Smiley Face 7"/>
          <p:cNvSpPr/>
          <p:nvPr/>
        </p:nvSpPr>
        <p:spPr>
          <a:xfrm>
            <a:off x="6076427" y="3477704"/>
            <a:ext cx="519525" cy="620502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miley Face 8"/>
          <p:cNvSpPr/>
          <p:nvPr/>
        </p:nvSpPr>
        <p:spPr>
          <a:xfrm>
            <a:off x="6726705" y="3484920"/>
            <a:ext cx="519525" cy="620502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miley Face 9"/>
          <p:cNvSpPr/>
          <p:nvPr/>
        </p:nvSpPr>
        <p:spPr>
          <a:xfrm>
            <a:off x="7361679" y="3484920"/>
            <a:ext cx="519525" cy="620502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miley Face 10"/>
          <p:cNvSpPr/>
          <p:nvPr/>
        </p:nvSpPr>
        <p:spPr>
          <a:xfrm>
            <a:off x="8011085" y="3477704"/>
            <a:ext cx="519525" cy="620502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672641" y="4098206"/>
            <a:ext cx="2958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Facebook “friends”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6" name="Collate 35"/>
          <p:cNvSpPr/>
          <p:nvPr/>
        </p:nvSpPr>
        <p:spPr>
          <a:xfrm rot="3174233">
            <a:off x="2098799" y="3633961"/>
            <a:ext cx="449258" cy="515457"/>
          </a:xfrm>
          <a:prstGeom prst="flowChartCollat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Collate 36"/>
          <p:cNvSpPr/>
          <p:nvPr/>
        </p:nvSpPr>
        <p:spPr>
          <a:xfrm rot="3174233">
            <a:off x="6056426" y="3401153"/>
            <a:ext cx="258207" cy="291077"/>
          </a:xfrm>
          <a:prstGeom prst="flowChartCollat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Collate 39"/>
          <p:cNvSpPr/>
          <p:nvPr/>
        </p:nvSpPr>
        <p:spPr>
          <a:xfrm rot="3174233">
            <a:off x="6660802" y="3406085"/>
            <a:ext cx="258207" cy="291077"/>
          </a:xfrm>
          <a:prstGeom prst="flowChartCollat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Collate 40"/>
          <p:cNvSpPr/>
          <p:nvPr/>
        </p:nvSpPr>
        <p:spPr>
          <a:xfrm rot="3174233">
            <a:off x="7339943" y="3420514"/>
            <a:ext cx="258207" cy="291077"/>
          </a:xfrm>
          <a:prstGeom prst="flowChartCollat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Collate 41"/>
          <p:cNvSpPr/>
          <p:nvPr/>
        </p:nvSpPr>
        <p:spPr>
          <a:xfrm rot="3174233">
            <a:off x="7944319" y="3425446"/>
            <a:ext cx="258207" cy="291077"/>
          </a:xfrm>
          <a:prstGeom prst="flowChartCollat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8377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IV-substitution [BPR]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490" y="2170664"/>
            <a:ext cx="3962400" cy="2324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16129" b="26939"/>
          <a:stretch/>
        </p:blipFill>
        <p:spPr>
          <a:xfrm>
            <a:off x="1043490" y="4599352"/>
            <a:ext cx="3962400" cy="16330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77646" y="2170664"/>
            <a:ext cx="29732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 the first message (and no other), encrypt the key </a:t>
            </a:r>
            <a:r>
              <a:rPr lang="en-US" i="1" dirty="0" smtClean="0"/>
              <a:t>K</a:t>
            </a:r>
            <a:r>
              <a:rPr lang="en-US" dirty="0" smtClean="0"/>
              <a:t> using block cipher </a:t>
            </a:r>
            <a:r>
              <a:rPr lang="en-US" b="1" i="1" dirty="0" smtClean="0"/>
              <a:t>B</a:t>
            </a:r>
            <a:r>
              <a:rPr lang="en-US" b="1" dirty="0" smtClean="0"/>
              <a:t> </a:t>
            </a:r>
            <a:r>
              <a:rPr lang="en-US" dirty="0" smtClean="0"/>
              <a:t>and Alice’s key, </a:t>
            </a:r>
            <a:r>
              <a:rPr lang="en-US" i="1" dirty="0" smtClean="0"/>
              <a:t>K</a:t>
            </a:r>
            <a:r>
              <a:rPr lang="en-US" dirty="0" smtClean="0"/>
              <a:t>’ </a:t>
            </a:r>
            <a:endParaRPr lang="en-US" dirty="0"/>
          </a:p>
        </p:txBody>
      </p:sp>
      <p:cxnSp>
        <p:nvCxnSpPr>
          <p:cNvPr id="8" name="Elbow Connector 7"/>
          <p:cNvCxnSpPr>
            <a:stCxn id="7" idx="1"/>
          </p:cNvCxnSpPr>
          <p:nvPr/>
        </p:nvCxnSpPr>
        <p:spPr>
          <a:xfrm rot="10800000">
            <a:off x="5005890" y="2770830"/>
            <a:ext cx="671756" cy="13849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677646" y="3727535"/>
            <a:ext cx="2973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this IV value in the encryption</a:t>
            </a:r>
            <a:endParaRPr lang="en-US" dirty="0"/>
          </a:p>
        </p:txBody>
      </p:sp>
      <p:cxnSp>
        <p:nvCxnSpPr>
          <p:cNvPr id="13" name="Elbow Connector 12"/>
          <p:cNvCxnSpPr>
            <a:stCxn id="12" idx="1"/>
          </p:cNvCxnSpPr>
          <p:nvPr/>
        </p:nvCxnSpPr>
        <p:spPr>
          <a:xfrm rot="10800000">
            <a:off x="3541068" y="3570943"/>
            <a:ext cx="2136579" cy="47975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77646" y="4599352"/>
            <a:ext cx="2973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Extract the IV</a:t>
            </a:r>
            <a:endParaRPr lang="en-US" dirty="0"/>
          </a:p>
        </p:txBody>
      </p:sp>
      <p:cxnSp>
        <p:nvCxnSpPr>
          <p:cNvPr id="17" name="Elbow Connector 16"/>
          <p:cNvCxnSpPr>
            <a:stCxn id="16" idx="1"/>
          </p:cNvCxnSpPr>
          <p:nvPr/>
        </p:nvCxnSpPr>
        <p:spPr>
          <a:xfrm rot="10800000" flipV="1">
            <a:off x="3107768" y="4784017"/>
            <a:ext cx="2569879" cy="41551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677645" y="5378074"/>
            <a:ext cx="2973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Retrieve and return </a:t>
            </a:r>
            <a:r>
              <a:rPr lang="en-US" i="1" dirty="0" smtClean="0"/>
              <a:t>K</a:t>
            </a:r>
            <a:r>
              <a:rPr lang="en-US" dirty="0" smtClean="0"/>
              <a:t>, Bob’s session key. </a:t>
            </a:r>
            <a:endParaRPr lang="en-US" dirty="0"/>
          </a:p>
        </p:txBody>
      </p:sp>
      <p:cxnSp>
        <p:nvCxnSpPr>
          <p:cNvPr id="21" name="Elbow Connector 20"/>
          <p:cNvCxnSpPr>
            <a:stCxn id="20" idx="1"/>
          </p:cNvCxnSpPr>
          <p:nvPr/>
        </p:nvCxnSpPr>
        <p:spPr>
          <a:xfrm rot="10800000">
            <a:off x="3391647" y="5562742"/>
            <a:ext cx="2285998" cy="13849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2820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Proofs [BPR]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the correctness of the block cipher, the surveillance advantage is 1</a:t>
            </a:r>
          </a:p>
          <a:p>
            <a:pPr lvl="1"/>
            <a:r>
              <a:rPr lang="en-US" dirty="0" smtClean="0"/>
              <a:t>i.e.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382" y="3095812"/>
            <a:ext cx="26543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0816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Proofs [BPR]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They also show that given </a:t>
            </a:r>
            <a:r>
              <a:rPr lang="en-US" i="1" u="sng" dirty="0" smtClean="0"/>
              <a:t>any</a:t>
            </a:r>
            <a:r>
              <a:rPr lang="en-US" dirty="0" smtClean="0"/>
              <a:t> detection adversary </a:t>
            </a:r>
            <a:r>
              <a:rPr lang="en-US" i="1" dirty="0" smtClean="0"/>
              <a:t>Bob, </a:t>
            </a:r>
            <a:r>
              <a:rPr lang="en-US" dirty="0" smtClean="0"/>
              <a:t>we </a:t>
            </a:r>
            <a:r>
              <a:rPr lang="en-US" dirty="0"/>
              <a:t>can construct an adversary </a:t>
            </a:r>
            <a:r>
              <a:rPr lang="en-US" i="1" dirty="0"/>
              <a:t>Bob-</a:t>
            </a:r>
            <a:r>
              <a:rPr lang="en-US" i="1" dirty="0" smtClean="0"/>
              <a:t>PRF</a:t>
            </a:r>
            <a:r>
              <a:rPr lang="en-US" dirty="0" smtClean="0"/>
              <a:t>, where</a:t>
            </a:r>
          </a:p>
          <a:p>
            <a:pPr lvl="1"/>
            <a:r>
              <a:rPr lang="en-US" i="1" dirty="0" smtClean="0"/>
              <a:t>Bob </a:t>
            </a:r>
            <a:r>
              <a:rPr lang="en-US" dirty="0" smtClean="0"/>
              <a:t>makes at most </a:t>
            </a:r>
            <a:r>
              <a:rPr lang="en-US" i="1" dirty="0" smtClean="0"/>
              <a:t>q </a:t>
            </a:r>
            <a:r>
              <a:rPr lang="en-US" dirty="0" smtClean="0"/>
              <a:t>queries to the </a:t>
            </a:r>
            <a:r>
              <a:rPr lang="en-US" dirty="0" smtClean="0">
                <a:latin typeface="Courier New"/>
                <a:cs typeface="Courier New"/>
              </a:rPr>
              <a:t>Key</a:t>
            </a:r>
            <a:r>
              <a:rPr lang="en-US" dirty="0" smtClean="0"/>
              <a:t> oracle, </a:t>
            </a:r>
          </a:p>
          <a:p>
            <a:pPr lvl="1"/>
            <a:r>
              <a:rPr lang="en-US" dirty="0" err="1" smtClean="0"/>
              <a:t>Π,Σsatisfy</a:t>
            </a:r>
            <a:r>
              <a:rPr lang="en-US" dirty="0" smtClean="0"/>
              <a:t> the </a:t>
            </a:r>
            <a:r>
              <a:rPr lang="en-US" dirty="0" err="1" smtClean="0"/>
              <a:t>decryptability</a:t>
            </a:r>
            <a:r>
              <a:rPr lang="en-US" dirty="0" smtClean="0"/>
              <a:t> condition</a:t>
            </a:r>
          </a:p>
          <a:p>
            <a:pPr lvl="1"/>
            <a:r>
              <a:rPr lang="en-US" i="1" dirty="0" smtClean="0"/>
              <a:t>Bob-PRF </a:t>
            </a:r>
            <a:r>
              <a:rPr lang="en-US" dirty="0" smtClean="0"/>
              <a:t>takes the same time and number of queries to the </a:t>
            </a:r>
            <a:r>
              <a:rPr lang="en-US" dirty="0" err="1" smtClean="0">
                <a:latin typeface="Courier New"/>
                <a:cs typeface="Courier New"/>
              </a:rPr>
              <a:t>Enc</a:t>
            </a:r>
            <a:r>
              <a:rPr lang="en-US" dirty="0"/>
              <a:t> </a:t>
            </a:r>
            <a:r>
              <a:rPr lang="en-US" dirty="0" smtClean="0"/>
              <a:t>oracle as </a:t>
            </a:r>
            <a:r>
              <a:rPr lang="en-US" i="1" dirty="0" smtClean="0"/>
              <a:t>Bob</a:t>
            </a:r>
            <a:endParaRPr lang="en-US" dirty="0" smtClean="0"/>
          </a:p>
          <a:p>
            <a:r>
              <a:rPr lang="en-US" dirty="0" smtClean="0">
                <a:latin typeface="Century Gothic"/>
                <a:cs typeface="Century Gothic"/>
              </a:rPr>
              <a:t>Then, </a:t>
            </a:r>
          </a:p>
          <a:p>
            <a:endParaRPr lang="en-US" dirty="0" smtClean="0"/>
          </a:p>
          <a:p>
            <a:pPr marL="6858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18735"/>
          <a:stretch/>
        </p:blipFill>
        <p:spPr>
          <a:xfrm>
            <a:off x="2749175" y="5407213"/>
            <a:ext cx="4183528" cy="56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7971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Proofs [BPR]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entury Gothic"/>
                <a:cs typeface="Century Gothic"/>
              </a:rPr>
              <a:t>Then, 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i.e. If Bob can detect the subversion, he either made </a:t>
            </a:r>
            <a:r>
              <a:rPr lang="en-US" i="1" dirty="0" smtClean="0"/>
              <a:t>many</a:t>
            </a:r>
            <a:r>
              <a:rPr lang="en-US" dirty="0" smtClean="0"/>
              <a:t> oracle queries, or the block cipher </a:t>
            </a:r>
            <a:r>
              <a:rPr lang="en-US" b="1" i="1" dirty="0" smtClean="0"/>
              <a:t>B</a:t>
            </a:r>
            <a:r>
              <a:rPr lang="en-US" dirty="0" smtClean="0"/>
              <a:t> was a poor PRF.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18735"/>
          <a:stretch/>
        </p:blipFill>
        <p:spPr>
          <a:xfrm>
            <a:off x="1867645" y="2897096"/>
            <a:ext cx="5391347" cy="73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2733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Stateless IV-substitution [BPR]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can be easily converted to a stateless attack, using more blocks. </a:t>
            </a:r>
          </a:p>
          <a:p>
            <a:r>
              <a:rPr lang="en-US" dirty="0" smtClean="0"/>
              <a:t>On expectation, the entire key will be sent in </a:t>
            </a:r>
            <a:r>
              <a:rPr lang="en-US" i="1" dirty="0" smtClean="0"/>
              <a:t>n</a:t>
            </a:r>
            <a:r>
              <a:rPr lang="en-US" i="1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i="1" dirty="0" smtClean="0"/>
              <a:t> </a:t>
            </a:r>
            <a:r>
              <a:rPr lang="en-US" i="1" dirty="0" err="1" smtClean="0"/>
              <a:t>ln</a:t>
            </a:r>
            <a:r>
              <a:rPr lang="en-US" i="1" dirty="0" smtClean="0"/>
              <a:t>(n) </a:t>
            </a:r>
            <a:r>
              <a:rPr lang="en-US" dirty="0" smtClean="0"/>
              <a:t>blocks. </a:t>
            </a:r>
          </a:p>
          <a:p>
            <a:r>
              <a:rPr lang="en-US" dirty="0" smtClean="0"/>
              <a:t>Here, we express the </a:t>
            </a:r>
            <a:r>
              <a:rPr lang="en-US" i="1" dirty="0" smtClean="0"/>
              <a:t>l</a:t>
            </a:r>
            <a:r>
              <a:rPr lang="en-US" dirty="0" smtClean="0"/>
              <a:t> digit representation of numbers 0,1,</a:t>
            </a:r>
            <a:r>
              <a:rPr lang="mr-IN" dirty="0" smtClean="0"/>
              <a:t>…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-1) as &lt;0&gt;,&lt;1&gt;</a:t>
            </a:r>
            <a:r>
              <a:rPr lang="mr-IN" dirty="0" smtClean="0"/>
              <a:t>…</a:t>
            </a:r>
            <a:r>
              <a:rPr lang="en-US" dirty="0" smtClean="0"/>
              <a:t>&lt;(n-1)&gt;</a:t>
            </a:r>
          </a:p>
          <a:p>
            <a:r>
              <a:rPr lang="en-US" dirty="0" smtClean="0"/>
              <a:t>We use || to denote concatenation, and </a:t>
            </a:r>
            <a:r>
              <a:rPr lang="en-US" i="1" dirty="0" smtClean="0"/>
              <a:t>K[x]</a:t>
            </a:r>
            <a:r>
              <a:rPr lang="en-US" dirty="0" smtClean="0"/>
              <a:t> refers to the </a:t>
            </a:r>
            <a:r>
              <a:rPr lang="en-US" i="1" dirty="0" err="1" smtClean="0"/>
              <a:t>x</a:t>
            </a:r>
            <a:r>
              <a:rPr lang="en-US" i="1" baseline="30000" dirty="0" err="1" smtClean="0"/>
              <a:t>th</a:t>
            </a:r>
            <a:r>
              <a:rPr lang="en-US" i="1" dirty="0" smtClean="0"/>
              <a:t> </a:t>
            </a:r>
            <a:r>
              <a:rPr lang="en-US" dirty="0" smtClean="0"/>
              <a:t>bit of </a:t>
            </a:r>
            <a:r>
              <a:rPr lang="en-US" i="1" dirty="0" smtClean="0"/>
              <a:t>K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41905039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490" y="2170664"/>
            <a:ext cx="4521200" cy="2286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490" y="4482064"/>
            <a:ext cx="4813300" cy="2006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Stateless IV-substitution [BPR]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77646" y="2170664"/>
            <a:ext cx="29732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IV is now the encryption of a random bit of the key, the index of that bit, and a random string.</a:t>
            </a:r>
            <a:endParaRPr lang="en-US" dirty="0"/>
          </a:p>
        </p:txBody>
      </p:sp>
      <p:cxnSp>
        <p:nvCxnSpPr>
          <p:cNvPr id="8" name="Elbow Connector 7"/>
          <p:cNvCxnSpPr>
            <a:stCxn id="7" idx="1"/>
          </p:cNvCxnSpPr>
          <p:nvPr/>
        </p:nvCxnSpPr>
        <p:spPr>
          <a:xfrm rot="10800000" flipV="1">
            <a:off x="4168588" y="2770829"/>
            <a:ext cx="1509058" cy="77023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916398" y="4180779"/>
            <a:ext cx="2794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use </a:t>
            </a:r>
            <a:r>
              <a:rPr lang="en-US" i="1" dirty="0" smtClean="0"/>
              <a:t>n</a:t>
            </a:r>
            <a:r>
              <a:rPr lang="en-US" i="1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i="1" dirty="0" smtClean="0"/>
              <a:t> </a:t>
            </a:r>
            <a:r>
              <a:rPr lang="en-US" i="1" dirty="0" err="1" smtClean="0"/>
              <a:t>ln</a:t>
            </a:r>
            <a:r>
              <a:rPr lang="en-US" i="1" dirty="0" smtClean="0"/>
              <a:t>(n) </a:t>
            </a:r>
            <a:r>
              <a:rPr lang="en-US" dirty="0" err="1" smtClean="0"/>
              <a:t>ciphertexts</a:t>
            </a:r>
            <a:r>
              <a:rPr lang="en-US" dirty="0" smtClean="0"/>
              <a:t>, expecting to retrieve the entire key</a:t>
            </a:r>
            <a:endParaRPr lang="en-US" dirty="0"/>
          </a:p>
        </p:txBody>
      </p:sp>
      <p:cxnSp>
        <p:nvCxnSpPr>
          <p:cNvPr id="17" name="Elbow Connector 16"/>
          <p:cNvCxnSpPr>
            <a:stCxn id="16" idx="1"/>
          </p:cNvCxnSpPr>
          <p:nvPr/>
        </p:nvCxnSpPr>
        <p:spPr>
          <a:xfrm rot="10800000" flipV="1">
            <a:off x="4168588" y="4780943"/>
            <a:ext cx="1747811" cy="388703"/>
          </a:xfrm>
          <a:prstGeom prst="bentConnector3">
            <a:avLst>
              <a:gd name="adj1" fmla="val 8112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916399" y="5378074"/>
            <a:ext cx="2734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Retrieve key one bit at a time</a:t>
            </a:r>
            <a:endParaRPr lang="en-US" dirty="0"/>
          </a:p>
        </p:txBody>
      </p:sp>
      <p:cxnSp>
        <p:nvCxnSpPr>
          <p:cNvPr id="21" name="Elbow Connector 20"/>
          <p:cNvCxnSpPr>
            <a:stCxn id="20" idx="1"/>
          </p:cNvCxnSpPr>
          <p:nvPr/>
        </p:nvCxnSpPr>
        <p:spPr>
          <a:xfrm rot="10800000" flipV="1">
            <a:off x="2360707" y="5701239"/>
            <a:ext cx="3555693" cy="2005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5132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Proofs [BPR]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not shown by the authors, Alice is a very powerful SURV-adversary</a:t>
            </a:r>
          </a:p>
          <a:p>
            <a:r>
              <a:rPr lang="en-US" dirty="0" smtClean="0"/>
              <a:t>i.e. If the same bit of the key is sent twice and they don’t agree, she is sure that the algorithm is not subverted</a:t>
            </a:r>
          </a:p>
        </p:txBody>
      </p:sp>
    </p:spTree>
    <p:extLst>
      <p:ext uri="{BB962C8B-B14F-4D97-AF65-F5344CB8AC3E}">
        <p14:creationId xmlns:p14="http://schemas.microsoft.com/office/powerpoint/2010/main" val="25409952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Proofs [BPR]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the detection side, the authors do have a proof for a similar set up to the </a:t>
            </a:r>
            <a:r>
              <a:rPr lang="en-US" dirty="0" err="1" smtClean="0"/>
              <a:t>stateful</a:t>
            </a:r>
            <a:r>
              <a:rPr lang="en-US" dirty="0" smtClean="0"/>
              <a:t> one, where: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649" y="3526777"/>
            <a:ext cx="6864585" cy="98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8890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Biased </a:t>
            </a:r>
            <a:r>
              <a:rPr lang="en-US" dirty="0" err="1" smtClean="0"/>
              <a:t>Ciphertext</a:t>
            </a:r>
            <a:r>
              <a:rPr lang="en-US" dirty="0" smtClean="0"/>
              <a:t> Attack [BPR]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biased </a:t>
            </a:r>
            <a:r>
              <a:rPr lang="en-US" dirty="0" err="1" smtClean="0"/>
              <a:t>ciphertext</a:t>
            </a:r>
            <a:r>
              <a:rPr lang="en-US" dirty="0" smtClean="0"/>
              <a:t> attack makes use of PRFs so that we don’t need to depend on an IV that is sent in the clear. </a:t>
            </a:r>
          </a:p>
          <a:p>
            <a:r>
              <a:rPr lang="en-US" dirty="0" smtClean="0"/>
              <a:t>Therefore, this is a </a:t>
            </a:r>
            <a:r>
              <a:rPr lang="en-US" dirty="0" err="1" smtClean="0"/>
              <a:t>stateful</a:t>
            </a:r>
            <a:r>
              <a:rPr lang="en-US" dirty="0" smtClean="0"/>
              <a:t> attack on </a:t>
            </a:r>
            <a:r>
              <a:rPr lang="en-US" i="1" u="sng" dirty="0" smtClean="0"/>
              <a:t>any</a:t>
            </a:r>
            <a:r>
              <a:rPr lang="en-US" dirty="0" smtClean="0"/>
              <a:t> coin-injective scheme with some non-trivial amount of randomness. </a:t>
            </a:r>
          </a:p>
          <a:p>
            <a:pPr lvl="1"/>
            <a:r>
              <a:rPr lang="en-US" dirty="0" smtClean="0"/>
              <a:t>E.g. XCBC, IACBC, CBC2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en-US" dirty="0" smtClean="0"/>
              <a:t>Makes use of a keyed PRF, </a:t>
            </a:r>
            <a:r>
              <a:rPr lang="en-US" i="1" dirty="0" smtClean="0"/>
              <a:t>F</a:t>
            </a:r>
            <a:r>
              <a:rPr lang="en-US" dirty="0" smtClean="0"/>
              <a:t>, such that </a:t>
            </a:r>
            <a:r>
              <a:rPr lang="en-US" i="1" dirty="0" smtClean="0"/>
              <a:t>F(K’,M)=</a:t>
            </a:r>
            <a:r>
              <a:rPr lang="en-US" dirty="0" smtClean="0"/>
              <a:t>1</a:t>
            </a:r>
            <a:r>
              <a:rPr lang="en-US" i="1" dirty="0" smtClean="0"/>
              <a:t> </a:t>
            </a:r>
            <a:r>
              <a:rPr lang="en-US" dirty="0" smtClean="0"/>
              <a:t>or </a:t>
            </a:r>
            <a:r>
              <a:rPr lang="en-US" i="1" dirty="0" smtClean="0"/>
              <a:t>F</a:t>
            </a:r>
            <a:r>
              <a:rPr lang="en-US" i="1" dirty="0"/>
              <a:t>(K’,M)</a:t>
            </a:r>
            <a:r>
              <a:rPr lang="en-US" i="1" dirty="0" smtClean="0"/>
              <a:t>=</a:t>
            </a:r>
            <a:r>
              <a:rPr lang="en-US" dirty="0" smtClean="0"/>
              <a:t>0 for all </a:t>
            </a:r>
            <a:r>
              <a:rPr lang="en-US" i="1" dirty="0" smtClean="0"/>
              <a:t>K’,M.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82952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383" y="2130648"/>
            <a:ext cx="3734644" cy="24060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Biased </a:t>
            </a:r>
            <a:r>
              <a:rPr lang="en-US" dirty="0" err="1" smtClean="0"/>
              <a:t>Ciphertext</a:t>
            </a:r>
            <a:r>
              <a:rPr lang="en-US" dirty="0" smtClean="0"/>
              <a:t> Attack [BPR]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50817" r="8169" b="48028"/>
          <a:stretch/>
        </p:blipFill>
        <p:spPr>
          <a:xfrm>
            <a:off x="1043490" y="4952243"/>
            <a:ext cx="3750235" cy="12416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94941" y="2195512"/>
            <a:ext cx="29732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Since encryption is randomized, </a:t>
            </a:r>
            <a:r>
              <a:rPr lang="en-US" i="1" dirty="0" smtClean="0"/>
              <a:t>C’</a:t>
            </a:r>
            <a:r>
              <a:rPr lang="en-US" dirty="0" smtClean="0"/>
              <a:t> should take a different value every loop</a:t>
            </a:r>
            <a:endParaRPr lang="en-US" i="1" dirty="0"/>
          </a:p>
        </p:txBody>
      </p:sp>
      <p:cxnSp>
        <p:nvCxnSpPr>
          <p:cNvPr id="8" name="Elbow Connector 7"/>
          <p:cNvCxnSpPr>
            <a:stCxn id="7" idx="1"/>
          </p:cNvCxnSpPr>
          <p:nvPr/>
        </p:nvCxnSpPr>
        <p:spPr>
          <a:xfrm rot="10800000" flipV="1">
            <a:off x="2569907" y="2795677"/>
            <a:ext cx="2525034" cy="74538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94941" y="3548241"/>
            <a:ext cx="31256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Choose </a:t>
            </a:r>
            <a:r>
              <a:rPr lang="en-US" i="1" dirty="0" err="1" smtClean="0"/>
              <a:t>C</a:t>
            </a:r>
            <a:r>
              <a:rPr lang="en-US" i="1" baseline="-25000" dirty="0" err="1" smtClean="0"/>
              <a:t>j</a:t>
            </a:r>
            <a:r>
              <a:rPr lang="en-US" i="1" dirty="0" smtClean="0"/>
              <a:t> </a:t>
            </a:r>
            <a:r>
              <a:rPr lang="en-US" dirty="0" smtClean="0"/>
              <a:t>so that the value of the </a:t>
            </a:r>
            <a:r>
              <a:rPr lang="en-US" i="1" dirty="0" err="1" smtClean="0"/>
              <a:t>j</a:t>
            </a:r>
            <a:r>
              <a:rPr lang="en-US" i="1" baseline="30000" dirty="0" err="1" smtClean="0"/>
              <a:t>th</a:t>
            </a:r>
            <a:r>
              <a:rPr lang="en-US" i="1" dirty="0" smtClean="0"/>
              <a:t> </a:t>
            </a:r>
            <a:r>
              <a:rPr lang="en-US" dirty="0" smtClean="0"/>
              <a:t>bit of the key will be revealed given </a:t>
            </a:r>
            <a:r>
              <a:rPr lang="en-US" i="1" dirty="0" smtClean="0"/>
              <a:t>K’</a:t>
            </a:r>
            <a:r>
              <a:rPr lang="en-US" dirty="0" smtClean="0"/>
              <a:t>.  </a:t>
            </a:r>
            <a:endParaRPr lang="en-US" dirty="0"/>
          </a:p>
        </p:txBody>
      </p:sp>
      <p:cxnSp>
        <p:nvCxnSpPr>
          <p:cNvPr id="14" name="Elbow Connector 13"/>
          <p:cNvCxnSpPr>
            <a:stCxn id="13" idx="1"/>
          </p:cNvCxnSpPr>
          <p:nvPr/>
        </p:nvCxnSpPr>
        <p:spPr>
          <a:xfrm rot="10800000">
            <a:off x="4362825" y="3824942"/>
            <a:ext cx="732117" cy="32346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94942" y="4967185"/>
            <a:ext cx="29732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Reconstitute </a:t>
            </a:r>
            <a:r>
              <a:rPr lang="en-US" i="1" dirty="0" smtClean="0"/>
              <a:t>K</a:t>
            </a:r>
            <a:r>
              <a:rPr lang="en-US" dirty="0" smtClean="0"/>
              <a:t> over </a:t>
            </a:r>
            <a:r>
              <a:rPr lang="en-US" i="1" dirty="0" smtClean="0"/>
              <a:t>n</a:t>
            </a:r>
            <a:r>
              <a:rPr lang="en-US" dirty="0" smtClean="0"/>
              <a:t> messages, one bit at a time.</a:t>
            </a:r>
            <a:endParaRPr lang="en-US" i="1" dirty="0"/>
          </a:p>
        </p:txBody>
      </p:sp>
      <p:cxnSp>
        <p:nvCxnSpPr>
          <p:cNvPr id="18" name="Elbow Connector 17"/>
          <p:cNvCxnSpPr>
            <a:stCxn id="17" idx="1"/>
          </p:cNvCxnSpPr>
          <p:nvPr/>
        </p:nvCxnSpPr>
        <p:spPr>
          <a:xfrm rot="10800000" flipV="1">
            <a:off x="2868706" y="5428850"/>
            <a:ext cx="2226236" cy="30856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61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following scenario: </a:t>
            </a:r>
          </a:p>
          <a:p>
            <a:pPr lvl="1"/>
            <a:r>
              <a:rPr lang="en-US" dirty="0" smtClean="0"/>
              <a:t>However, Alice is a computer expert and decides she wants to read Bob’s Internet traffic. (what a healthy relationship!)</a:t>
            </a:r>
            <a:endParaRPr lang="en-US" dirty="0"/>
          </a:p>
        </p:txBody>
      </p:sp>
      <p:sp>
        <p:nvSpPr>
          <p:cNvPr id="6" name="Smiley Face 5"/>
          <p:cNvSpPr/>
          <p:nvPr/>
        </p:nvSpPr>
        <p:spPr>
          <a:xfrm>
            <a:off x="5926705" y="4953331"/>
            <a:ext cx="1197794" cy="1443030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005949" y="5650273"/>
            <a:ext cx="83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Alice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83796" y="6021225"/>
            <a:ext cx="83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Bob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1733786" y="4027811"/>
            <a:ext cx="1246273" cy="1513418"/>
            <a:chOff x="1733786" y="4027811"/>
            <a:chExt cx="1246273" cy="1513418"/>
          </a:xfrm>
        </p:grpSpPr>
        <p:sp>
          <p:nvSpPr>
            <p:cNvPr id="5" name="Smiley Face 4"/>
            <p:cNvSpPr/>
            <p:nvPr/>
          </p:nvSpPr>
          <p:spPr>
            <a:xfrm>
              <a:off x="1782265" y="4098199"/>
              <a:ext cx="1197794" cy="1443030"/>
            </a:xfrm>
            <a:prstGeom prst="smileyFac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ollate 8"/>
            <p:cNvSpPr/>
            <p:nvPr/>
          </p:nvSpPr>
          <p:spPr>
            <a:xfrm rot="3174233">
              <a:off x="1766886" y="3994711"/>
              <a:ext cx="449258" cy="515457"/>
            </a:xfrm>
            <a:prstGeom prst="flowChartCollat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647849" y="3787419"/>
            <a:ext cx="2974003" cy="1077450"/>
            <a:chOff x="5657337" y="3417588"/>
            <a:chExt cx="2974003" cy="1077450"/>
          </a:xfrm>
        </p:grpSpPr>
        <p:sp>
          <p:nvSpPr>
            <p:cNvPr id="19" name="Rounded Rectangular Callout 18"/>
            <p:cNvSpPr/>
            <p:nvPr/>
          </p:nvSpPr>
          <p:spPr>
            <a:xfrm>
              <a:off x="5657337" y="3427198"/>
              <a:ext cx="2974003" cy="1067840"/>
            </a:xfrm>
            <a:prstGeom prst="wedgeRoundRectCallout">
              <a:avLst>
                <a:gd name="adj1" fmla="val 3429"/>
                <a:gd name="adj2" fmla="val 92230"/>
                <a:gd name="adj3" fmla="val 16667"/>
              </a:avLst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Smiley Face 9"/>
            <p:cNvSpPr/>
            <p:nvPr/>
          </p:nvSpPr>
          <p:spPr>
            <a:xfrm>
              <a:off x="6076427" y="3477704"/>
              <a:ext cx="519525" cy="620502"/>
            </a:xfrm>
            <a:prstGeom prst="smileyFac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Smiley Face 10"/>
            <p:cNvSpPr/>
            <p:nvPr/>
          </p:nvSpPr>
          <p:spPr>
            <a:xfrm>
              <a:off x="6726705" y="3484920"/>
              <a:ext cx="519525" cy="620502"/>
            </a:xfrm>
            <a:prstGeom prst="smileyFac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Smiley Face 11"/>
            <p:cNvSpPr/>
            <p:nvPr/>
          </p:nvSpPr>
          <p:spPr>
            <a:xfrm>
              <a:off x="7361679" y="3484920"/>
              <a:ext cx="519525" cy="620502"/>
            </a:xfrm>
            <a:prstGeom prst="smileyFac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miley Face 12"/>
            <p:cNvSpPr/>
            <p:nvPr/>
          </p:nvSpPr>
          <p:spPr>
            <a:xfrm>
              <a:off x="8011085" y="3477704"/>
              <a:ext cx="519525" cy="620502"/>
            </a:xfrm>
            <a:prstGeom prst="smileyFac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672641" y="4098206"/>
              <a:ext cx="29586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</a:rPr>
                <a:t>Facebook “friends”</a:t>
              </a:r>
              <a:endParaRPr 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5" name="Collate 14"/>
            <p:cNvSpPr/>
            <p:nvPr/>
          </p:nvSpPr>
          <p:spPr>
            <a:xfrm rot="3174233">
              <a:off x="6056426" y="3401153"/>
              <a:ext cx="258207" cy="291077"/>
            </a:xfrm>
            <a:prstGeom prst="flowChartCollat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Collate 15"/>
            <p:cNvSpPr/>
            <p:nvPr/>
          </p:nvSpPr>
          <p:spPr>
            <a:xfrm rot="3174233">
              <a:off x="6660802" y="3406085"/>
              <a:ext cx="258207" cy="291077"/>
            </a:xfrm>
            <a:prstGeom prst="flowChartCollat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Collate 16"/>
            <p:cNvSpPr/>
            <p:nvPr/>
          </p:nvSpPr>
          <p:spPr>
            <a:xfrm rot="3174233">
              <a:off x="7339943" y="3420514"/>
              <a:ext cx="258207" cy="291077"/>
            </a:xfrm>
            <a:prstGeom prst="flowChartCollat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Collate 17"/>
            <p:cNvSpPr/>
            <p:nvPr/>
          </p:nvSpPr>
          <p:spPr>
            <a:xfrm rot="3174233">
              <a:off x="7944319" y="3425446"/>
              <a:ext cx="258207" cy="291077"/>
            </a:xfrm>
            <a:prstGeom prst="flowChartCollat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3" name="Left Arrow 22"/>
          <p:cNvSpPr/>
          <p:nvPr/>
        </p:nvSpPr>
        <p:spPr>
          <a:xfrm>
            <a:off x="2980059" y="3854750"/>
            <a:ext cx="2667790" cy="732309"/>
          </a:xfrm>
          <a:prstGeom prst="leftArrow">
            <a:avLst/>
          </a:prstGeom>
          <a:solidFill>
            <a:srgbClr val="FF0F7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Wireshark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8377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Proofs [BPR]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Again, the authors do not really cover the surveillance advantage of Alice here. </a:t>
            </a:r>
            <a:endParaRPr lang="en-US" dirty="0"/>
          </a:p>
          <a:p>
            <a:r>
              <a:rPr lang="en-US" dirty="0" smtClean="0">
                <a:latin typeface="Century Gothic"/>
                <a:cs typeface="Century Gothic"/>
              </a:rPr>
              <a:t>However, one can see that if the scheme has sufficient randomness, Alice should succeed every time there are sufficient queries to the </a:t>
            </a:r>
            <a:r>
              <a:rPr lang="en-US" dirty="0" err="1" smtClean="0">
                <a:latin typeface="Courier New"/>
                <a:cs typeface="Courier New"/>
              </a:rPr>
              <a:t>Enc</a:t>
            </a:r>
            <a:r>
              <a:rPr lang="en-US" dirty="0" smtClean="0">
                <a:latin typeface="Century Gothic"/>
                <a:cs typeface="Century Gothic"/>
              </a:rPr>
              <a:t> oracle.</a:t>
            </a:r>
          </a:p>
        </p:txBody>
      </p:sp>
    </p:spTree>
    <p:extLst>
      <p:ext uri="{BB962C8B-B14F-4D97-AF65-F5344CB8AC3E}">
        <p14:creationId xmlns:p14="http://schemas.microsoft.com/office/powerpoint/2010/main" val="10405406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Proofs [BPR]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They also show that given </a:t>
            </a:r>
            <a:r>
              <a:rPr lang="en-US" i="1" u="sng" dirty="0" smtClean="0"/>
              <a:t>any</a:t>
            </a:r>
            <a:r>
              <a:rPr lang="en-US" dirty="0" smtClean="0"/>
              <a:t> detection adversary </a:t>
            </a:r>
            <a:r>
              <a:rPr lang="en-US" i="1" dirty="0" smtClean="0"/>
              <a:t>Bob, </a:t>
            </a:r>
            <a:r>
              <a:rPr lang="en-US" dirty="0" smtClean="0"/>
              <a:t>we </a:t>
            </a:r>
            <a:r>
              <a:rPr lang="en-US" dirty="0"/>
              <a:t>can construct an adversary </a:t>
            </a:r>
            <a:r>
              <a:rPr lang="en-US" i="1" dirty="0"/>
              <a:t>Bob-</a:t>
            </a:r>
            <a:r>
              <a:rPr lang="en-US" i="1" dirty="0" smtClean="0"/>
              <a:t>PRF</a:t>
            </a:r>
            <a:r>
              <a:rPr lang="en-US" dirty="0" smtClean="0"/>
              <a:t>, where</a:t>
            </a:r>
          </a:p>
          <a:p>
            <a:pPr lvl="1"/>
            <a:r>
              <a:rPr lang="en-US" i="1" dirty="0" smtClean="0"/>
              <a:t>Bob </a:t>
            </a:r>
            <a:r>
              <a:rPr lang="en-US" dirty="0" smtClean="0"/>
              <a:t>makes at most </a:t>
            </a:r>
            <a:r>
              <a:rPr lang="en-US" i="1" dirty="0" smtClean="0"/>
              <a:t>q </a:t>
            </a:r>
            <a:r>
              <a:rPr lang="en-US" dirty="0" smtClean="0"/>
              <a:t>queries to the </a:t>
            </a:r>
            <a:r>
              <a:rPr lang="en-US" dirty="0" smtClean="0">
                <a:latin typeface="Courier New"/>
                <a:cs typeface="Courier New"/>
              </a:rPr>
              <a:t>Key</a:t>
            </a:r>
            <a:r>
              <a:rPr lang="en-US" dirty="0" smtClean="0"/>
              <a:t> oracle</a:t>
            </a:r>
          </a:p>
          <a:p>
            <a:pPr lvl="1"/>
            <a:r>
              <a:rPr lang="en-US" dirty="0" err="1" smtClean="0"/>
              <a:t>Π</a:t>
            </a:r>
            <a:r>
              <a:rPr lang="en-US" dirty="0" smtClean="0"/>
              <a:t> is stateless </a:t>
            </a:r>
          </a:p>
          <a:p>
            <a:pPr lvl="1"/>
            <a:r>
              <a:rPr lang="en-US" dirty="0" err="1" smtClean="0"/>
              <a:t>Π,Σsatisfy</a:t>
            </a:r>
            <a:r>
              <a:rPr lang="en-US" dirty="0" smtClean="0"/>
              <a:t> the </a:t>
            </a:r>
            <a:r>
              <a:rPr lang="en-US" dirty="0" err="1" smtClean="0"/>
              <a:t>decryptability</a:t>
            </a:r>
            <a:r>
              <a:rPr lang="en-US" dirty="0" smtClean="0"/>
              <a:t> condition</a:t>
            </a:r>
          </a:p>
          <a:p>
            <a:pPr lvl="1"/>
            <a:r>
              <a:rPr lang="en-US" dirty="0" err="1" smtClean="0"/>
              <a:t>Π</a:t>
            </a:r>
            <a:r>
              <a:rPr lang="en-US" dirty="0" smtClean="0"/>
              <a:t> is coin-injective, and has </a:t>
            </a:r>
            <a:r>
              <a:rPr lang="en-US" i="1" dirty="0" smtClean="0"/>
              <a:t>r</a:t>
            </a:r>
            <a:r>
              <a:rPr lang="en-US" dirty="0" smtClean="0"/>
              <a:t> bits of randomness</a:t>
            </a:r>
          </a:p>
          <a:p>
            <a:pPr lvl="1"/>
            <a:r>
              <a:rPr lang="en-US" i="1" dirty="0" smtClean="0"/>
              <a:t>Bob-PRF </a:t>
            </a:r>
            <a:r>
              <a:rPr lang="en-US" dirty="0" smtClean="0"/>
              <a:t>takes the same time and number of queries to the </a:t>
            </a:r>
            <a:r>
              <a:rPr lang="en-US" dirty="0" err="1" smtClean="0">
                <a:latin typeface="Courier New"/>
                <a:cs typeface="Courier New"/>
              </a:rPr>
              <a:t>Enc</a:t>
            </a:r>
            <a:r>
              <a:rPr lang="en-US" dirty="0"/>
              <a:t> </a:t>
            </a:r>
            <a:r>
              <a:rPr lang="en-US" dirty="0" smtClean="0"/>
              <a:t>oracle</a:t>
            </a:r>
          </a:p>
          <a:p>
            <a:r>
              <a:rPr lang="en-US" dirty="0" smtClean="0">
                <a:latin typeface="Century Gothic"/>
                <a:cs typeface="Century Gothic"/>
              </a:rPr>
              <a:t>Then, </a:t>
            </a:r>
          </a:p>
          <a:p>
            <a:endParaRPr lang="en-US" dirty="0" smtClean="0"/>
          </a:p>
          <a:p>
            <a:pPr marL="6858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334" y="5293659"/>
            <a:ext cx="5041901" cy="69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6338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Proofs [BPR]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entury Gothic"/>
                <a:cs typeface="Century Gothic"/>
              </a:rPr>
              <a:t>Then, 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i.e. If Bob can detect the subversion, he either made </a:t>
            </a:r>
            <a:r>
              <a:rPr lang="en-US" i="1" dirty="0" smtClean="0"/>
              <a:t>many</a:t>
            </a:r>
            <a:r>
              <a:rPr lang="en-US" dirty="0" smtClean="0"/>
              <a:t> oracle queries, or the PRF </a:t>
            </a:r>
            <a:r>
              <a:rPr lang="en-US" b="1" i="1" dirty="0" smtClean="0"/>
              <a:t>F</a:t>
            </a:r>
            <a:r>
              <a:rPr lang="en-US" dirty="0" smtClean="0"/>
              <a:t> was a poor PRF.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700" y="2768600"/>
            <a:ext cx="58039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872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Generic Stateless Attack [BJK]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generic stateless attack broadens the work of [BPR] by:</a:t>
            </a:r>
          </a:p>
          <a:p>
            <a:pPr lvl="1"/>
            <a:r>
              <a:rPr lang="en-US" dirty="0" smtClean="0"/>
              <a:t>Using more stringent detection and surveillance primitives (i.e. strong </a:t>
            </a:r>
            <a:r>
              <a:rPr lang="en-US" dirty="0" err="1" smtClean="0"/>
              <a:t>undetectability</a:t>
            </a:r>
            <a:r>
              <a:rPr lang="en-US" dirty="0" smtClean="0"/>
              <a:t> and key recovery respectively</a:t>
            </a:r>
          </a:p>
          <a:p>
            <a:pPr lvl="1"/>
            <a:r>
              <a:rPr lang="en-US" dirty="0" smtClean="0"/>
              <a:t>Proof is not restricted to schemes that are coin-injective or stateless</a:t>
            </a:r>
          </a:p>
          <a:p>
            <a:pPr lvl="1"/>
            <a:r>
              <a:rPr lang="en-US" dirty="0" smtClean="0"/>
              <a:t>Attack is stateless</a:t>
            </a:r>
          </a:p>
          <a:p>
            <a:pPr lvl="1"/>
            <a:r>
              <a:rPr lang="en-US" dirty="0" smtClean="0"/>
              <a:t>Attack always terminates</a:t>
            </a:r>
          </a:p>
        </p:txBody>
      </p:sp>
    </p:spTree>
    <p:extLst>
      <p:ext uri="{BB962C8B-B14F-4D97-AF65-F5344CB8AC3E}">
        <p14:creationId xmlns:p14="http://schemas.microsoft.com/office/powerpoint/2010/main" val="15926097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Generic Stateless Attack [BJK]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1"/>
            <a:r>
              <a:rPr lang="en-US" dirty="0" smtClean="0"/>
              <a:t>To extend this, the authors introduce the parameter </a:t>
            </a:r>
            <a:r>
              <a:rPr lang="en-US" i="1" dirty="0" smtClean="0"/>
              <a:t>s</a:t>
            </a:r>
            <a:r>
              <a:rPr lang="en-US" dirty="0" smtClean="0"/>
              <a:t> as </a:t>
            </a:r>
            <a:r>
              <a:rPr lang="en-US" dirty="0"/>
              <a:t>the maximum number of encryptions performed on one </a:t>
            </a:r>
            <a:r>
              <a:rPr lang="en-US" dirty="0" smtClean="0"/>
              <a:t>plaintext</a:t>
            </a:r>
          </a:p>
          <a:p>
            <a:pPr marL="617220" lvl="2"/>
            <a:r>
              <a:rPr lang="en-US" dirty="0"/>
              <a:t>T</a:t>
            </a:r>
            <a:r>
              <a:rPr lang="en-US" dirty="0" smtClean="0"/>
              <a:t>he encryption may fail but will always terminate.</a:t>
            </a:r>
          </a:p>
          <a:p>
            <a:pPr marL="342900" lvl="1"/>
            <a:r>
              <a:rPr lang="en-US" dirty="0" smtClean="0"/>
              <a:t>They make use of a keyed PRF </a:t>
            </a:r>
            <a:r>
              <a:rPr lang="en-US" i="1" dirty="0" smtClean="0"/>
              <a:t>H</a:t>
            </a:r>
            <a:r>
              <a:rPr lang="en-US" dirty="0" smtClean="0"/>
              <a:t>, that takes key </a:t>
            </a:r>
            <a:r>
              <a:rPr lang="en-US" i="1" dirty="0" smtClean="0"/>
              <a:t>K’ </a:t>
            </a:r>
            <a:r>
              <a:rPr lang="en-US" dirty="0" smtClean="0"/>
              <a:t>and </a:t>
            </a:r>
            <a:r>
              <a:rPr lang="en-US" dirty="0" err="1" smtClean="0"/>
              <a:t>ciphertext</a:t>
            </a:r>
            <a:r>
              <a:rPr lang="en-US" dirty="0" smtClean="0"/>
              <a:t> </a:t>
            </a:r>
            <a:r>
              <a:rPr lang="en-US" i="1" dirty="0" smtClean="0"/>
              <a:t>C</a:t>
            </a:r>
            <a:r>
              <a:rPr lang="en-US" dirty="0" smtClean="0"/>
              <a:t>, returning a tuple </a:t>
            </a:r>
            <a:r>
              <a:rPr lang="en-US" i="1" dirty="0" smtClean="0"/>
              <a:t>(</a:t>
            </a:r>
            <a:r>
              <a:rPr lang="en-US" i="1" dirty="0" err="1" smtClean="0"/>
              <a:t>v,t</a:t>
            </a:r>
            <a:r>
              <a:rPr lang="en-US" i="1" dirty="0" smtClean="0"/>
              <a:t>)</a:t>
            </a:r>
            <a:r>
              <a:rPr lang="en-US" dirty="0" smtClean="0"/>
              <a:t>, where </a:t>
            </a:r>
            <a:r>
              <a:rPr lang="en-US" i="1" dirty="0" smtClean="0"/>
              <a:t>v </a:t>
            </a:r>
            <a:r>
              <a:rPr lang="en-US" dirty="0" smtClean="0"/>
              <a:t>is an integer between 0 and (</a:t>
            </a:r>
            <a:r>
              <a:rPr lang="en-US" i="1" dirty="0" smtClean="0"/>
              <a:t>n</a:t>
            </a:r>
            <a:r>
              <a:rPr lang="en-US" dirty="0" smtClean="0"/>
              <a:t>-1), and </a:t>
            </a:r>
            <a:r>
              <a:rPr lang="en-US" i="1" dirty="0" smtClean="0"/>
              <a:t>t </a:t>
            </a:r>
            <a:r>
              <a:rPr lang="en-US" dirty="0" smtClean="0"/>
              <a:t>= 0 or </a:t>
            </a:r>
            <a:r>
              <a:rPr lang="en-US" i="1" dirty="0"/>
              <a:t>t </a:t>
            </a:r>
            <a:r>
              <a:rPr lang="en-US" dirty="0"/>
              <a:t>= </a:t>
            </a:r>
            <a:r>
              <a:rPr lang="en-US" dirty="0" smtClean="0"/>
              <a:t>1.</a:t>
            </a:r>
          </a:p>
          <a:p>
            <a:pPr marL="342900" lvl="1"/>
            <a:r>
              <a:rPr lang="en-US" dirty="0" smtClean="0"/>
              <a:t>Again, we expect to need to use </a:t>
            </a:r>
            <a:r>
              <a:rPr lang="en-US" i="1" dirty="0" smtClean="0"/>
              <a:t>n</a:t>
            </a:r>
            <a:r>
              <a:rPr lang="en-US" i="1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i="1" dirty="0" smtClean="0"/>
              <a:t> </a:t>
            </a:r>
            <a:r>
              <a:rPr lang="en-US" i="1" dirty="0" err="1" smtClean="0"/>
              <a:t>ln</a:t>
            </a:r>
            <a:r>
              <a:rPr lang="en-US" i="1" dirty="0" smtClean="0"/>
              <a:t>(n) </a:t>
            </a:r>
            <a:r>
              <a:rPr lang="en-US" dirty="0" err="1" smtClean="0"/>
              <a:t>ciphertexts</a:t>
            </a:r>
            <a:r>
              <a:rPr lang="en-US" dirty="0" smtClean="0"/>
              <a:t> for key recovery. </a:t>
            </a:r>
            <a:endParaRPr lang="en-US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469815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r="11289"/>
          <a:stretch/>
        </p:blipFill>
        <p:spPr>
          <a:xfrm>
            <a:off x="839695" y="2170664"/>
            <a:ext cx="2895600" cy="26408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Generic Stateless Attack [BJK]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62222" b="42446"/>
          <a:stretch/>
        </p:blipFill>
        <p:spPr>
          <a:xfrm>
            <a:off x="839694" y="4917689"/>
            <a:ext cx="2895601" cy="15667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26000" y="2170664"/>
            <a:ext cx="29732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attack will fail if more than </a:t>
            </a:r>
            <a:r>
              <a:rPr lang="en-US" i="1" dirty="0" smtClean="0"/>
              <a:t>s</a:t>
            </a:r>
            <a:r>
              <a:rPr lang="en-US" dirty="0" smtClean="0"/>
              <a:t> encryptions are made with any plaintext</a:t>
            </a:r>
            <a:endParaRPr lang="en-US" dirty="0"/>
          </a:p>
        </p:txBody>
      </p:sp>
      <p:cxnSp>
        <p:nvCxnSpPr>
          <p:cNvPr id="8" name="Elbow Connector 7"/>
          <p:cNvCxnSpPr>
            <a:stCxn id="7" idx="1"/>
          </p:cNvCxnSpPr>
          <p:nvPr/>
        </p:nvCxnSpPr>
        <p:spPr>
          <a:xfrm rot="10800000" flipV="1">
            <a:off x="3406588" y="2632329"/>
            <a:ext cx="1419412" cy="32602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78400" y="3608005"/>
            <a:ext cx="29732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use keyed PRF, </a:t>
            </a:r>
            <a:r>
              <a:rPr lang="en-US" i="1" dirty="0" smtClean="0"/>
              <a:t>H</a:t>
            </a:r>
            <a:r>
              <a:rPr lang="en-US" dirty="0" smtClean="0"/>
              <a:t>, ensuring that </a:t>
            </a:r>
            <a:r>
              <a:rPr lang="en-US" i="1" dirty="0" smtClean="0"/>
              <a:t>K[t]=v</a:t>
            </a:r>
            <a:r>
              <a:rPr lang="en-US" dirty="0" smtClean="0"/>
              <a:t> for all </a:t>
            </a:r>
            <a:r>
              <a:rPr lang="en-US" i="1" dirty="0" smtClean="0"/>
              <a:t>(</a:t>
            </a:r>
            <a:r>
              <a:rPr lang="en-US" i="1" dirty="0" err="1" smtClean="0"/>
              <a:t>v,t</a:t>
            </a:r>
            <a:r>
              <a:rPr lang="en-US" i="1" dirty="0" smtClean="0"/>
              <a:t>)=H(K’,C)</a:t>
            </a:r>
            <a:r>
              <a:rPr lang="en-US" dirty="0" smtClean="0"/>
              <a:t>.  </a:t>
            </a:r>
            <a:endParaRPr lang="en-US" dirty="0"/>
          </a:p>
        </p:txBody>
      </p:sp>
      <p:cxnSp>
        <p:nvCxnSpPr>
          <p:cNvPr id="16" name="Elbow Connector 15"/>
          <p:cNvCxnSpPr>
            <a:stCxn id="15" idx="1"/>
          </p:cNvCxnSpPr>
          <p:nvPr/>
        </p:nvCxnSpPr>
        <p:spPr>
          <a:xfrm rot="10800000">
            <a:off x="2599776" y="3884710"/>
            <a:ext cx="2378625" cy="18496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94941" y="5134993"/>
            <a:ext cx="29732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a KR-adversary since we are able to retrieve the key with high probability. </a:t>
            </a:r>
            <a:endParaRPr lang="en-US" dirty="0"/>
          </a:p>
        </p:txBody>
      </p:sp>
      <p:cxnSp>
        <p:nvCxnSpPr>
          <p:cNvPr id="19" name="Elbow Connector 18"/>
          <p:cNvCxnSpPr>
            <a:stCxn id="18" idx="1"/>
          </p:cNvCxnSpPr>
          <p:nvPr/>
        </p:nvCxnSpPr>
        <p:spPr>
          <a:xfrm rot="10800000" flipV="1">
            <a:off x="1912471" y="5735158"/>
            <a:ext cx="3182470" cy="60016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3227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Proofs [BJK]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First, the authors show that with this construction, given adversary </a:t>
            </a:r>
            <a:r>
              <a:rPr lang="en-US" sz="2200" i="1" dirty="0" smtClean="0"/>
              <a:t>Alice</a:t>
            </a:r>
            <a:r>
              <a:rPr lang="en-US" sz="2200" dirty="0" smtClean="0"/>
              <a:t>, one can construct </a:t>
            </a:r>
            <a:r>
              <a:rPr lang="en-US" sz="2200" i="1" dirty="0" smtClean="0"/>
              <a:t>Alice-PRF</a:t>
            </a:r>
            <a:r>
              <a:rPr lang="en-US" sz="2200" dirty="0" smtClean="0"/>
              <a:t>, such that: </a:t>
            </a:r>
          </a:p>
          <a:p>
            <a:endParaRPr lang="en-US" sz="500" dirty="0" smtClean="0"/>
          </a:p>
          <a:p>
            <a:pPr marL="68580" indent="0">
              <a:buNone/>
            </a:pPr>
            <a:endParaRPr lang="en-US" sz="2200" dirty="0" smtClean="0"/>
          </a:p>
          <a:p>
            <a:r>
              <a:rPr lang="en-US" sz="2200" dirty="0" smtClean="0"/>
              <a:t>Where </a:t>
            </a:r>
            <a:r>
              <a:rPr lang="en-US" sz="2200" i="1" dirty="0" smtClean="0"/>
              <a:t>q</a:t>
            </a:r>
            <a:r>
              <a:rPr lang="en-US" sz="2200" dirty="0" smtClean="0"/>
              <a:t> is the number of </a:t>
            </a:r>
            <a:r>
              <a:rPr lang="en-US" sz="2200" dirty="0" err="1" smtClean="0"/>
              <a:t>ciphertexts</a:t>
            </a:r>
            <a:r>
              <a:rPr lang="en-US" sz="2200" dirty="0" smtClean="0"/>
              <a:t> needed to recover the key, </a:t>
            </a:r>
            <a:r>
              <a:rPr lang="en-US" sz="2200" i="1" dirty="0" smtClean="0"/>
              <a:t>s</a:t>
            </a:r>
            <a:r>
              <a:rPr lang="en-US" sz="2200" dirty="0" smtClean="0"/>
              <a:t> is the maximum number of encryptions done per plaintext, and </a:t>
            </a:r>
            <a:r>
              <a:rPr lang="en-US" sz="2200" i="1" dirty="0" smtClean="0"/>
              <a:t>n</a:t>
            </a:r>
            <a:r>
              <a:rPr lang="en-US" sz="2200" dirty="0" smtClean="0"/>
              <a:t> is the length of the key. Here we also have: </a:t>
            </a:r>
          </a:p>
          <a:p>
            <a:endParaRPr lang="en-US" sz="2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741" b="74532"/>
          <a:stretch/>
        </p:blipFill>
        <p:spPr>
          <a:xfrm>
            <a:off x="1643528" y="3440580"/>
            <a:ext cx="5946589" cy="5430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5991" t="76216" r="6912"/>
          <a:stretch/>
        </p:blipFill>
        <p:spPr>
          <a:xfrm>
            <a:off x="2510118" y="6021294"/>
            <a:ext cx="4706470" cy="4434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1247" y="5250427"/>
            <a:ext cx="4261224" cy="58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8773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Proofs [BJK]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200" dirty="0" smtClean="0"/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dirty="0"/>
          </a:p>
          <a:p>
            <a:endParaRPr lang="en-US" sz="500" dirty="0" smtClean="0"/>
          </a:p>
          <a:p>
            <a:endParaRPr lang="en-US" sz="500" dirty="0"/>
          </a:p>
          <a:p>
            <a:endParaRPr lang="en-US" sz="500" dirty="0" smtClean="0"/>
          </a:p>
          <a:p>
            <a:r>
              <a:rPr lang="en-US" sz="2200" dirty="0" smtClean="0"/>
              <a:t>Informally, this means that:</a:t>
            </a:r>
          </a:p>
          <a:p>
            <a:pPr lvl="1"/>
            <a:r>
              <a:rPr lang="en-US" sz="2000" dirty="0" smtClean="0"/>
              <a:t>Either Alice can recover the key efficiently</a:t>
            </a:r>
          </a:p>
          <a:p>
            <a:pPr lvl="1"/>
            <a:r>
              <a:rPr lang="en-US" sz="2000" dirty="0" smtClean="0"/>
              <a:t>Or Alice can break the PRF-security of </a:t>
            </a:r>
            <a:r>
              <a:rPr lang="en-US" sz="2000" i="1" dirty="0" smtClean="0"/>
              <a:t>H</a:t>
            </a:r>
            <a:r>
              <a:rPr lang="en-US" sz="2000" dirty="0" smtClean="0"/>
              <a:t>, </a:t>
            </a:r>
          </a:p>
          <a:p>
            <a:pPr lvl="1"/>
            <a:r>
              <a:rPr lang="en-US" sz="2000" dirty="0" smtClean="0"/>
              <a:t>Or </a:t>
            </a:r>
            <a:r>
              <a:rPr lang="en-US" sz="2000" i="1" dirty="0" err="1" smtClean="0"/>
              <a:t>s,q</a:t>
            </a:r>
            <a:r>
              <a:rPr lang="en-US" sz="2000" dirty="0" smtClean="0"/>
              <a:t> are too large to be feasible.</a:t>
            </a:r>
          </a:p>
          <a:p>
            <a:endParaRPr lang="en-US" sz="500" dirty="0" smtClean="0"/>
          </a:p>
          <a:p>
            <a:pPr marL="68580" indent="0">
              <a:buNone/>
            </a:pPr>
            <a:endParaRPr lang="en-US" sz="2200" dirty="0" smtClean="0"/>
          </a:p>
          <a:p>
            <a:endParaRPr lang="en-US" sz="2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741" b="74532"/>
          <a:stretch/>
        </p:blipFill>
        <p:spPr>
          <a:xfrm>
            <a:off x="1643528" y="2323652"/>
            <a:ext cx="5946589" cy="5430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5991" t="76323" r="6912"/>
          <a:stretch/>
        </p:blipFill>
        <p:spPr>
          <a:xfrm>
            <a:off x="2405529" y="3690471"/>
            <a:ext cx="4706470" cy="44145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1600" y="2971297"/>
            <a:ext cx="3977341" cy="5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6330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Proofs [BJK]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They are able to show that given any SDETECT-adversary </a:t>
            </a:r>
            <a:r>
              <a:rPr lang="en-US" sz="2200" i="1" dirty="0" smtClean="0"/>
              <a:t>Bob, </a:t>
            </a:r>
            <a:r>
              <a:rPr lang="en-US" sz="2200" dirty="0" smtClean="0"/>
              <a:t>making </a:t>
            </a:r>
            <a:r>
              <a:rPr lang="en-US" sz="2200" i="1" dirty="0"/>
              <a:t>k</a:t>
            </a:r>
            <a:r>
              <a:rPr lang="en-US" sz="2200" dirty="0" smtClean="0"/>
              <a:t> queries to the </a:t>
            </a:r>
            <a:r>
              <a:rPr lang="en-US" sz="2200" dirty="0" err="1" smtClean="0">
                <a:latin typeface="Courier New"/>
                <a:cs typeface="Courier New"/>
              </a:rPr>
              <a:t>Enc</a:t>
            </a:r>
            <a:r>
              <a:rPr lang="en-US" sz="2200" dirty="0" smtClean="0"/>
              <a:t> oracle, can be used to make PRF-adversary </a:t>
            </a:r>
            <a:r>
              <a:rPr lang="en-US" sz="2200" i="1" dirty="0" smtClean="0"/>
              <a:t>Bob-PRF, </a:t>
            </a:r>
            <a:r>
              <a:rPr lang="en-US" sz="2200" dirty="0" smtClean="0"/>
              <a:t>which runs in the same time, and makes </a:t>
            </a:r>
            <a:r>
              <a:rPr lang="en-US" sz="2200" i="1" dirty="0" err="1"/>
              <a:t>k</a:t>
            </a:r>
            <a:r>
              <a:rPr lang="en-US" sz="2200" i="1" dirty="0" err="1" smtClean="0"/>
              <a:t>s</a:t>
            </a:r>
            <a:r>
              <a:rPr lang="en-US" sz="2200" dirty="0" smtClean="0"/>
              <a:t> oracle queries. Then:</a:t>
            </a:r>
          </a:p>
          <a:p>
            <a:endParaRPr lang="en-US" sz="2200" dirty="0"/>
          </a:p>
          <a:p>
            <a:endParaRPr lang="en-US" sz="1000" dirty="0" smtClean="0"/>
          </a:p>
          <a:p>
            <a:r>
              <a:rPr lang="en-US" sz="2200" dirty="0" smtClean="0"/>
              <a:t>Meaning that the subversion is strongly undetectable, if </a:t>
            </a:r>
            <a:r>
              <a:rPr lang="en-US" sz="2200" i="1" dirty="0" smtClean="0"/>
              <a:t>H</a:t>
            </a:r>
            <a:r>
              <a:rPr lang="en-US" sz="2200" dirty="0" smtClean="0"/>
              <a:t> is a secure PRF, against practical parameters </a:t>
            </a:r>
            <a:r>
              <a:rPr lang="en-US" sz="2200" i="1" dirty="0" err="1" smtClean="0"/>
              <a:t>k,n,s,q</a:t>
            </a:r>
            <a:r>
              <a:rPr lang="en-US" sz="2200" i="1" dirty="0" smtClean="0"/>
              <a:t>.</a:t>
            </a:r>
            <a:endParaRPr lang="en-US" sz="2000" dirty="0" smtClean="0"/>
          </a:p>
          <a:p>
            <a:endParaRPr lang="en-US" sz="500" dirty="0" smtClean="0"/>
          </a:p>
          <a:p>
            <a:pPr marL="68580" indent="0">
              <a:buNone/>
            </a:pPr>
            <a:endParaRPr lang="en-US" sz="2200" dirty="0" smtClean="0"/>
          </a:p>
          <a:p>
            <a:endParaRPr 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200" y="4184650"/>
            <a:ext cx="64389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82821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Defenses Against ASAs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990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cess 3"/>
          <p:cNvSpPr/>
          <p:nvPr/>
        </p:nvSpPr>
        <p:spPr>
          <a:xfrm>
            <a:off x="5541600" y="3593145"/>
            <a:ext cx="3189306" cy="2972641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following scenario: </a:t>
            </a:r>
          </a:p>
          <a:p>
            <a:pPr lvl="1"/>
            <a:r>
              <a:rPr lang="en-US" dirty="0" smtClean="0"/>
              <a:t>However, Bob is equally devious, and encrypts his Internet traffic with a symmetric encryption scheme</a:t>
            </a:r>
            <a:endParaRPr lang="en-US" dirty="0"/>
          </a:p>
        </p:txBody>
      </p:sp>
      <p:sp>
        <p:nvSpPr>
          <p:cNvPr id="6" name="Smiley Face 5"/>
          <p:cNvSpPr/>
          <p:nvPr/>
        </p:nvSpPr>
        <p:spPr>
          <a:xfrm>
            <a:off x="5926705" y="4953331"/>
            <a:ext cx="1197794" cy="1443030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005949" y="5650273"/>
            <a:ext cx="83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Alice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83796" y="6021225"/>
            <a:ext cx="83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Bob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1733786" y="4027811"/>
            <a:ext cx="1246273" cy="1513418"/>
            <a:chOff x="1733786" y="4027811"/>
            <a:chExt cx="1246273" cy="1513418"/>
          </a:xfrm>
        </p:grpSpPr>
        <p:sp>
          <p:nvSpPr>
            <p:cNvPr id="5" name="Smiley Face 4"/>
            <p:cNvSpPr/>
            <p:nvPr/>
          </p:nvSpPr>
          <p:spPr>
            <a:xfrm>
              <a:off x="1782265" y="4098199"/>
              <a:ext cx="1197794" cy="1443030"/>
            </a:xfrm>
            <a:prstGeom prst="smileyFac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ollate 8"/>
            <p:cNvSpPr/>
            <p:nvPr/>
          </p:nvSpPr>
          <p:spPr>
            <a:xfrm rot="3174233">
              <a:off x="1766886" y="3994711"/>
              <a:ext cx="449258" cy="515457"/>
            </a:xfrm>
            <a:prstGeom prst="flowChartCollat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647849" y="3787419"/>
            <a:ext cx="2974003" cy="1077450"/>
            <a:chOff x="5657337" y="3417588"/>
            <a:chExt cx="2974003" cy="1077450"/>
          </a:xfrm>
        </p:grpSpPr>
        <p:sp>
          <p:nvSpPr>
            <p:cNvPr id="19" name="Rounded Rectangular Callout 18"/>
            <p:cNvSpPr/>
            <p:nvPr/>
          </p:nvSpPr>
          <p:spPr>
            <a:xfrm>
              <a:off x="5657337" y="3427198"/>
              <a:ext cx="2974003" cy="1067840"/>
            </a:xfrm>
            <a:prstGeom prst="wedgeRoundRectCallout">
              <a:avLst>
                <a:gd name="adj1" fmla="val 3429"/>
                <a:gd name="adj2" fmla="val 92230"/>
                <a:gd name="adj3" fmla="val 16667"/>
              </a:avLst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Smiley Face 9"/>
            <p:cNvSpPr/>
            <p:nvPr/>
          </p:nvSpPr>
          <p:spPr>
            <a:xfrm>
              <a:off x="6076427" y="3477704"/>
              <a:ext cx="519525" cy="620502"/>
            </a:xfrm>
            <a:prstGeom prst="smileyFac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Smiley Face 10"/>
            <p:cNvSpPr/>
            <p:nvPr/>
          </p:nvSpPr>
          <p:spPr>
            <a:xfrm>
              <a:off x="6726705" y="3484920"/>
              <a:ext cx="519525" cy="620502"/>
            </a:xfrm>
            <a:prstGeom prst="smileyFac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Smiley Face 11"/>
            <p:cNvSpPr/>
            <p:nvPr/>
          </p:nvSpPr>
          <p:spPr>
            <a:xfrm>
              <a:off x="7361679" y="3484920"/>
              <a:ext cx="519525" cy="620502"/>
            </a:xfrm>
            <a:prstGeom prst="smileyFac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miley Face 12"/>
            <p:cNvSpPr/>
            <p:nvPr/>
          </p:nvSpPr>
          <p:spPr>
            <a:xfrm>
              <a:off x="8011085" y="3477704"/>
              <a:ext cx="519525" cy="620502"/>
            </a:xfrm>
            <a:prstGeom prst="smileyFac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672641" y="4098206"/>
              <a:ext cx="29586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</a:rPr>
                <a:t>Facebook “friends”</a:t>
              </a:r>
              <a:endParaRPr 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5" name="Collate 14"/>
            <p:cNvSpPr/>
            <p:nvPr/>
          </p:nvSpPr>
          <p:spPr>
            <a:xfrm rot="3174233">
              <a:off x="6056426" y="3401153"/>
              <a:ext cx="258207" cy="291077"/>
            </a:xfrm>
            <a:prstGeom prst="flowChartCollat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Collate 15"/>
            <p:cNvSpPr/>
            <p:nvPr/>
          </p:nvSpPr>
          <p:spPr>
            <a:xfrm rot="3174233">
              <a:off x="6660802" y="3406085"/>
              <a:ext cx="258207" cy="291077"/>
            </a:xfrm>
            <a:prstGeom prst="flowChartCollat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Collate 16"/>
            <p:cNvSpPr/>
            <p:nvPr/>
          </p:nvSpPr>
          <p:spPr>
            <a:xfrm rot="3174233">
              <a:off x="7339943" y="3420514"/>
              <a:ext cx="258207" cy="291077"/>
            </a:xfrm>
            <a:prstGeom prst="flowChartCollat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Collate 17"/>
            <p:cNvSpPr/>
            <p:nvPr/>
          </p:nvSpPr>
          <p:spPr>
            <a:xfrm rot="3174233">
              <a:off x="7944319" y="3425446"/>
              <a:ext cx="258207" cy="291077"/>
            </a:xfrm>
            <a:prstGeom prst="flowChartCollat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3" name="Left Arrow 22"/>
          <p:cNvSpPr/>
          <p:nvPr/>
        </p:nvSpPr>
        <p:spPr>
          <a:xfrm>
            <a:off x="2980059" y="3854750"/>
            <a:ext cx="2667790" cy="732309"/>
          </a:xfrm>
          <a:prstGeom prst="leftArrow">
            <a:avLst/>
          </a:prstGeom>
          <a:solidFill>
            <a:srgbClr val="FF0F7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Wireshark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4312846" y="5186298"/>
            <a:ext cx="1811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Symmetric Encryption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231951" y="3921255"/>
            <a:ext cx="4185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?</a:t>
            </a:r>
            <a:endParaRPr lang="en-US" sz="3000" dirty="0"/>
          </a:p>
        </p:txBody>
      </p:sp>
      <p:sp>
        <p:nvSpPr>
          <p:cNvPr id="27" name="TextBox 26"/>
          <p:cNvSpPr txBox="1"/>
          <p:nvPr/>
        </p:nvSpPr>
        <p:spPr>
          <a:xfrm>
            <a:off x="1311329" y="4587059"/>
            <a:ext cx="4185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?</a:t>
            </a:r>
            <a:endParaRPr lang="en-US" sz="3000" dirty="0"/>
          </a:p>
        </p:txBody>
      </p:sp>
      <p:sp>
        <p:nvSpPr>
          <p:cNvPr id="28" name="TextBox 27"/>
          <p:cNvSpPr txBox="1"/>
          <p:nvPr/>
        </p:nvSpPr>
        <p:spPr>
          <a:xfrm>
            <a:off x="2546073" y="3725764"/>
            <a:ext cx="4185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?</a:t>
            </a:r>
            <a:endParaRPr lang="en-US" sz="3000" dirty="0"/>
          </a:p>
        </p:txBody>
      </p:sp>
      <p:sp>
        <p:nvSpPr>
          <p:cNvPr id="29" name="TextBox 28"/>
          <p:cNvSpPr txBox="1"/>
          <p:nvPr/>
        </p:nvSpPr>
        <p:spPr>
          <a:xfrm>
            <a:off x="3007008" y="4617533"/>
            <a:ext cx="4185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?</a:t>
            </a:r>
            <a:endParaRPr lang="en-US" sz="3000" dirty="0"/>
          </a:p>
        </p:txBody>
      </p:sp>
      <p:sp>
        <p:nvSpPr>
          <p:cNvPr id="30" name="TextBox 29"/>
          <p:cNvSpPr txBox="1"/>
          <p:nvPr/>
        </p:nvSpPr>
        <p:spPr>
          <a:xfrm>
            <a:off x="2964580" y="5145367"/>
            <a:ext cx="4185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?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13430929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Defenses against ASAs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Recall New Staff Training: </a:t>
            </a:r>
          </a:p>
          <a:p>
            <a:pPr lvl="1"/>
            <a:r>
              <a:rPr lang="en-US" dirty="0" smtClean="0"/>
              <a:t>We all learnt that randomness is important to ensure security against replay attacks</a:t>
            </a:r>
          </a:p>
          <a:p>
            <a:pPr lvl="1"/>
            <a:r>
              <a:rPr lang="en-US" dirty="0" smtClean="0"/>
              <a:t>More formally, it seems like randomness is needed for IND-CPA or PRIV security. </a:t>
            </a:r>
          </a:p>
          <a:p>
            <a:r>
              <a:rPr lang="en-US" dirty="0" smtClean="0"/>
              <a:t>But now we know that </a:t>
            </a:r>
            <a:r>
              <a:rPr lang="en-US" i="1" u="sng" dirty="0" smtClean="0"/>
              <a:t>any and all </a:t>
            </a:r>
            <a:r>
              <a:rPr lang="en-US" dirty="0" smtClean="0"/>
              <a:t>schemes with even a small amount of randomness are vulnerable to ASAs</a:t>
            </a:r>
          </a:p>
          <a:p>
            <a:r>
              <a:rPr lang="en-US" dirty="0" smtClean="0"/>
              <a:t>Where does this leave us? </a:t>
            </a:r>
          </a:p>
        </p:txBody>
      </p:sp>
    </p:spTree>
    <p:extLst>
      <p:ext uri="{BB962C8B-B14F-4D97-AF65-F5344CB8AC3E}">
        <p14:creationId xmlns:p14="http://schemas.microsoft.com/office/powerpoint/2010/main" val="159887980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Defense against ASAs [BPR]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</a:t>
            </a:r>
            <a:r>
              <a:rPr lang="en-US" b="1" i="1" dirty="0" smtClean="0"/>
              <a:t>Y</a:t>
            </a:r>
            <a:r>
              <a:rPr lang="en-US" b="1" i="1" baseline="-25000" dirty="0" smtClean="0"/>
              <a:t>Π </a:t>
            </a:r>
            <a:r>
              <a:rPr lang="en-US" dirty="0" smtClean="0"/>
              <a:t>(</a:t>
            </a:r>
            <a:r>
              <a:rPr lang="en-US" i="1" dirty="0" err="1" smtClean="0"/>
              <a:t>K,M,</a:t>
            </a:r>
            <a:r>
              <a:rPr lang="en-US" b="1" dirty="0" err="1" smtClean="0"/>
              <a:t>σ</a:t>
            </a:r>
            <a:r>
              <a:rPr lang="en-US" dirty="0" smtClean="0"/>
              <a:t>)</a:t>
            </a:r>
            <a:r>
              <a:rPr lang="en-US" b="1" i="1" baseline="-25000" dirty="0" smtClean="0"/>
              <a:t> </a:t>
            </a:r>
            <a:r>
              <a:rPr lang="en-US" i="1" dirty="0" smtClean="0"/>
              <a:t>= </a:t>
            </a:r>
            <a:r>
              <a:rPr lang="en-US" dirty="0" smtClean="0"/>
              <a:t>{C|D(</a:t>
            </a:r>
            <a:r>
              <a:rPr lang="en-US" dirty="0" err="1" smtClean="0"/>
              <a:t>K,C,σ</a:t>
            </a:r>
            <a:r>
              <a:rPr lang="en-US" dirty="0" smtClean="0"/>
              <a:t>)=M}</a:t>
            </a:r>
          </a:p>
          <a:p>
            <a:r>
              <a:rPr lang="en-US" dirty="0" smtClean="0"/>
              <a:t>We say that </a:t>
            </a:r>
            <a:r>
              <a:rPr lang="en-US" dirty="0" err="1" smtClean="0"/>
              <a:t>Π</a:t>
            </a:r>
            <a:r>
              <a:rPr lang="en-US" dirty="0" smtClean="0"/>
              <a:t> is a </a:t>
            </a:r>
            <a:r>
              <a:rPr lang="en-US" i="1" u="sng" dirty="0" smtClean="0"/>
              <a:t>unique-</a:t>
            </a:r>
            <a:r>
              <a:rPr lang="en-US" i="1" u="sng" dirty="0" err="1" smtClean="0"/>
              <a:t>ciphertext</a:t>
            </a:r>
            <a:r>
              <a:rPr lang="en-US" i="1" u="sng" dirty="0" smtClean="0"/>
              <a:t> scheme</a:t>
            </a:r>
            <a:r>
              <a:rPr lang="en-US" dirty="0" smtClean="0"/>
              <a:t> </a:t>
            </a:r>
            <a:r>
              <a:rPr lang="en-US" dirty="0" err="1" smtClean="0"/>
              <a:t>when|</a:t>
            </a:r>
            <a:r>
              <a:rPr lang="en-US" b="1" i="1" dirty="0" err="1" smtClean="0"/>
              <a:t>Y</a:t>
            </a:r>
            <a:r>
              <a:rPr lang="en-US" b="1" i="1" baseline="-25000" dirty="0" err="1" smtClean="0"/>
              <a:t>Π</a:t>
            </a:r>
            <a:r>
              <a:rPr lang="en-US" b="1" i="1" baseline="-25000" dirty="0" smtClean="0"/>
              <a:t> </a:t>
            </a:r>
            <a:r>
              <a:rPr lang="en-US" dirty="0"/>
              <a:t>(</a:t>
            </a:r>
            <a:r>
              <a:rPr lang="en-US" i="1" dirty="0" err="1"/>
              <a:t>K,M,</a:t>
            </a:r>
            <a:r>
              <a:rPr lang="en-US" b="1" dirty="0" err="1"/>
              <a:t>σ</a:t>
            </a:r>
            <a:r>
              <a:rPr lang="en-US" dirty="0" smtClean="0"/>
              <a:t>)</a:t>
            </a:r>
            <a:r>
              <a:rPr lang="en-US" b="1" i="1" dirty="0" smtClean="0"/>
              <a:t>|</a:t>
            </a:r>
            <a:r>
              <a:rPr lang="en-US" dirty="0" smtClean="0"/>
              <a:t>≤ 1 for all </a:t>
            </a:r>
            <a:r>
              <a:rPr lang="en-US" i="1" dirty="0" err="1" smtClean="0"/>
              <a:t>K,M,</a:t>
            </a:r>
            <a:r>
              <a:rPr lang="en-US" dirty="0" err="1" smtClean="0"/>
              <a:t>σ</a:t>
            </a:r>
            <a:r>
              <a:rPr lang="en-US" dirty="0" smtClean="0"/>
              <a:t>. </a:t>
            </a:r>
          </a:p>
          <a:p>
            <a:r>
              <a:rPr lang="en-US" dirty="0" smtClean="0"/>
              <a:t>[BPR] show that for any unique-</a:t>
            </a:r>
            <a:r>
              <a:rPr lang="en-US" dirty="0" err="1" smtClean="0"/>
              <a:t>ciphertext</a:t>
            </a:r>
            <a:r>
              <a:rPr lang="en-US" dirty="0" smtClean="0"/>
              <a:t> scheme </a:t>
            </a:r>
            <a:r>
              <a:rPr lang="en-US" dirty="0" err="1" smtClean="0"/>
              <a:t>Π</a:t>
            </a:r>
            <a:r>
              <a:rPr lang="en-US" dirty="0" smtClean="0"/>
              <a:t>, any subversion </a:t>
            </a:r>
            <a:r>
              <a:rPr lang="en-US" dirty="0" err="1" smtClean="0"/>
              <a:t>Π</a:t>
            </a:r>
            <a:r>
              <a:rPr lang="en-US" dirty="0" smtClean="0"/>
              <a:t>’ satisfying the </a:t>
            </a:r>
            <a:r>
              <a:rPr lang="en-US" dirty="0" err="1" smtClean="0"/>
              <a:t>decryptability</a:t>
            </a:r>
            <a:r>
              <a:rPr lang="en-US" dirty="0" smtClean="0"/>
              <a:t> condition, and any surveillance adversary </a:t>
            </a:r>
            <a:r>
              <a:rPr lang="en-US" i="1" dirty="0" smtClean="0"/>
              <a:t>Alice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641" y="5577849"/>
            <a:ext cx="2691653" cy="55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33659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Defense against ASAs [BPR]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[BPR] note that this works because a unique-</a:t>
            </a:r>
            <a:r>
              <a:rPr lang="en-US" dirty="0" err="1" smtClean="0"/>
              <a:t>ciphertext</a:t>
            </a:r>
            <a:r>
              <a:rPr lang="en-US" dirty="0" smtClean="0"/>
              <a:t> scheme is deterministic. However, not all deterministic schemes are unique-</a:t>
            </a:r>
            <a:r>
              <a:rPr lang="en-US" dirty="0" err="1" smtClean="0"/>
              <a:t>ciphertext</a:t>
            </a:r>
            <a:r>
              <a:rPr lang="en-US" dirty="0" smtClean="0"/>
              <a:t> schemes. </a:t>
            </a:r>
          </a:p>
          <a:p>
            <a:r>
              <a:rPr lang="en-US" dirty="0" smtClean="0"/>
              <a:t>[BPR] also present an example of a unique-</a:t>
            </a:r>
            <a:r>
              <a:rPr lang="en-US" dirty="0" err="1" smtClean="0"/>
              <a:t>ciphertext</a:t>
            </a:r>
            <a:r>
              <a:rPr lang="en-US" dirty="0" smtClean="0"/>
              <a:t> scheme, based on the encode-then-encipher paradigm.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27246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Defense against ASAs [BJK]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 the arguments of [BPR] continue to work extends to strong </a:t>
            </a:r>
            <a:r>
              <a:rPr lang="en-US" dirty="0" err="1" smtClean="0"/>
              <a:t>undetectability</a:t>
            </a:r>
            <a:r>
              <a:rPr lang="en-US" dirty="0" smtClean="0"/>
              <a:t>, however, one must continue to assume the </a:t>
            </a:r>
            <a:r>
              <a:rPr lang="en-US" dirty="0" err="1" smtClean="0"/>
              <a:t>decryptability</a:t>
            </a:r>
            <a:r>
              <a:rPr lang="en-US" dirty="0" smtClean="0"/>
              <a:t> condition (which is not assumed in all other parts of [BPR])</a:t>
            </a:r>
          </a:p>
          <a:p>
            <a:r>
              <a:rPr lang="en-US" dirty="0" smtClean="0"/>
              <a:t>There is work that specifically critiques the </a:t>
            </a:r>
            <a:r>
              <a:rPr lang="en-US" dirty="0" err="1" smtClean="0"/>
              <a:t>decryptability</a:t>
            </a:r>
            <a:r>
              <a:rPr lang="en-US" dirty="0" smtClean="0"/>
              <a:t> condition and succeeded in adapting the proof for a security model without it to show that deterministic encryption is still secure.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56617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4904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Security Model: Alice wants to use ASAs to invade privacy, Bob wants to detect when she does so. </a:t>
            </a:r>
          </a:p>
          <a:p>
            <a:pPr lvl="1"/>
            <a:r>
              <a:rPr lang="en-US" dirty="0" smtClean="0"/>
              <a:t>SURV [BPR] and KR</a:t>
            </a:r>
            <a:r>
              <a:rPr lang="en-US" dirty="0"/>
              <a:t> </a:t>
            </a:r>
            <a:r>
              <a:rPr lang="en-US" dirty="0" smtClean="0"/>
              <a:t>[BJK] adversaries</a:t>
            </a:r>
          </a:p>
          <a:p>
            <a:pPr lvl="1"/>
            <a:r>
              <a:rPr lang="en-US" dirty="0" smtClean="0"/>
              <a:t>DETECT [BPR] and SDET [BJK] adversaries</a:t>
            </a:r>
          </a:p>
          <a:p>
            <a:r>
              <a:rPr lang="en-US" dirty="0" smtClean="0"/>
              <a:t>Attacks: </a:t>
            </a:r>
          </a:p>
          <a:p>
            <a:pPr lvl="1"/>
            <a:r>
              <a:rPr lang="en-US" dirty="0" smtClean="0"/>
              <a:t>IV-substitution, </a:t>
            </a:r>
            <a:r>
              <a:rPr lang="en-US" dirty="0" err="1" smtClean="0"/>
              <a:t>stateful</a:t>
            </a:r>
            <a:r>
              <a:rPr lang="en-US" dirty="0" smtClean="0"/>
              <a:t> and stateless [BPR]</a:t>
            </a:r>
          </a:p>
          <a:p>
            <a:pPr lvl="1"/>
            <a:r>
              <a:rPr lang="en-US" dirty="0" smtClean="0"/>
              <a:t>Biased </a:t>
            </a:r>
            <a:r>
              <a:rPr lang="en-US" dirty="0" err="1" smtClean="0"/>
              <a:t>Ciphertext</a:t>
            </a:r>
            <a:r>
              <a:rPr lang="en-US" dirty="0" smtClean="0"/>
              <a:t> Attack[BPR]</a:t>
            </a:r>
          </a:p>
          <a:p>
            <a:pPr lvl="1"/>
            <a:r>
              <a:rPr lang="en-US" dirty="0" smtClean="0"/>
              <a:t>Generic Stateless Attack [BJK]</a:t>
            </a:r>
          </a:p>
          <a:p>
            <a:r>
              <a:rPr lang="en-US" dirty="0" smtClean="0"/>
              <a:t>Defenses: </a:t>
            </a:r>
          </a:p>
          <a:p>
            <a:pPr lvl="1"/>
            <a:r>
              <a:rPr lang="en-US" dirty="0" smtClean="0"/>
              <a:t>Unique </a:t>
            </a:r>
            <a:r>
              <a:rPr lang="en-US" dirty="0" err="1" smtClean="0"/>
              <a:t>Ciphertext</a:t>
            </a:r>
            <a:r>
              <a:rPr lang="en-US" dirty="0" smtClean="0"/>
              <a:t> Schemes [BPR,BJK]</a:t>
            </a:r>
          </a:p>
        </p:txBody>
      </p:sp>
    </p:spTree>
    <p:extLst>
      <p:ext uri="{BB962C8B-B14F-4D97-AF65-F5344CB8AC3E}">
        <p14:creationId xmlns:p14="http://schemas.microsoft.com/office/powerpoint/2010/main" val="10968817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Reflections: Security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Beyond jealous girlfriends like I described at the start, what are the applications of this?</a:t>
            </a:r>
          </a:p>
          <a:p>
            <a:pPr lvl="1"/>
            <a:r>
              <a:rPr lang="en-US" dirty="0" smtClean="0"/>
              <a:t>Usable as a mass-surveillance tool</a:t>
            </a:r>
          </a:p>
          <a:p>
            <a:pPr lvl="1"/>
            <a:r>
              <a:rPr lang="en-US" dirty="0" smtClean="0"/>
              <a:t>Securing our systems from ASAs, which are increasingly difficult to detect by inspection of the code/ software</a:t>
            </a:r>
          </a:p>
          <a:p>
            <a:r>
              <a:rPr lang="en-US" dirty="0" smtClean="0"/>
              <a:t>In the US, the possibility of the NSA conducting mass surveillance through </a:t>
            </a:r>
            <a:r>
              <a:rPr lang="en-US" dirty="0" err="1" smtClean="0"/>
              <a:t>backdoored</a:t>
            </a:r>
            <a:r>
              <a:rPr lang="en-US" dirty="0" smtClean="0"/>
              <a:t> software worries many researchers, which inspired research in this area.</a:t>
            </a:r>
          </a:p>
        </p:txBody>
      </p:sp>
    </p:spTree>
    <p:extLst>
      <p:ext uri="{BB962C8B-B14F-4D97-AF65-F5344CB8AC3E}">
        <p14:creationId xmlns:p14="http://schemas.microsoft.com/office/powerpoint/2010/main" val="353556344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Reflections: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attacks we saw ramped up in maliciousness very quickly: </a:t>
            </a:r>
          </a:p>
          <a:p>
            <a:pPr lvl="1"/>
            <a:r>
              <a:rPr lang="en-US" dirty="0" smtClean="0"/>
              <a:t>IV-substitution: Only usable in systems with exposed IV</a:t>
            </a:r>
          </a:p>
          <a:p>
            <a:pPr lvl="1"/>
            <a:r>
              <a:rPr lang="en-US" dirty="0" smtClean="0"/>
              <a:t>Biased </a:t>
            </a:r>
            <a:r>
              <a:rPr lang="en-US" dirty="0" err="1" smtClean="0"/>
              <a:t>Ciphertext</a:t>
            </a:r>
            <a:r>
              <a:rPr lang="en-US" dirty="0" smtClean="0"/>
              <a:t>: </a:t>
            </a:r>
            <a:r>
              <a:rPr lang="en-US" dirty="0" err="1" smtClean="0"/>
              <a:t>Stateful</a:t>
            </a:r>
            <a:r>
              <a:rPr lang="en-US" dirty="0" smtClean="0"/>
              <a:t> attack on stateless encryption. </a:t>
            </a:r>
            <a:r>
              <a:rPr lang="en-US" dirty="0"/>
              <a:t>U</a:t>
            </a:r>
            <a:r>
              <a:rPr lang="en-US" dirty="0" smtClean="0"/>
              <a:t>sable in any system with randomness, provided the coin-</a:t>
            </a:r>
            <a:r>
              <a:rPr lang="en-US" dirty="0" err="1" smtClean="0"/>
              <a:t>injectivity</a:t>
            </a:r>
            <a:r>
              <a:rPr lang="en-US" dirty="0" smtClean="0"/>
              <a:t> and </a:t>
            </a:r>
            <a:r>
              <a:rPr lang="en-US" dirty="0" err="1" smtClean="0"/>
              <a:t>decryptability</a:t>
            </a:r>
            <a:r>
              <a:rPr lang="en-US" dirty="0" smtClean="0"/>
              <a:t> conditions are adhered to</a:t>
            </a:r>
          </a:p>
          <a:p>
            <a:pPr lvl="1"/>
            <a:r>
              <a:rPr lang="en-US" dirty="0" smtClean="0"/>
              <a:t>Generic Stateless Attack: Stateless, and no restrictions except that there is some reasonable degree of randomness in the scheme</a:t>
            </a:r>
          </a:p>
        </p:txBody>
      </p:sp>
    </p:spTree>
    <p:extLst>
      <p:ext uri="{BB962C8B-B14F-4D97-AF65-F5344CB8AC3E}">
        <p14:creationId xmlns:p14="http://schemas.microsoft.com/office/powerpoint/2010/main" val="12283247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Reflections: Defenses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Achieving privacy and security, in the sense of formal notions like IND-CPA, or PRIV, requires protection against replay attacks. </a:t>
            </a:r>
          </a:p>
          <a:p>
            <a:r>
              <a:rPr lang="en-US" dirty="0" smtClean="0"/>
              <a:t>There are only two ways that this is done now: </a:t>
            </a:r>
          </a:p>
          <a:p>
            <a:pPr lvl="1"/>
            <a:r>
              <a:rPr lang="en-US" dirty="0" smtClean="0"/>
              <a:t>Randomness </a:t>
            </a:r>
          </a:p>
          <a:p>
            <a:pPr lvl="1"/>
            <a:r>
              <a:rPr lang="en-US" dirty="0" smtClean="0"/>
              <a:t>Maintaining an internal state</a:t>
            </a:r>
          </a:p>
          <a:p>
            <a:r>
              <a:rPr lang="en-US" dirty="0" smtClean="0"/>
              <a:t>This research shows that only the latter is secure against ASAs, and recommends it to a large degree.</a:t>
            </a:r>
          </a:p>
        </p:txBody>
      </p:sp>
    </p:spTree>
    <p:extLst>
      <p:ext uri="{BB962C8B-B14F-4D97-AF65-F5344CB8AC3E}">
        <p14:creationId xmlns:p14="http://schemas.microsoft.com/office/powerpoint/2010/main" val="355578469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 you!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083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cess 3"/>
          <p:cNvSpPr/>
          <p:nvPr/>
        </p:nvSpPr>
        <p:spPr>
          <a:xfrm>
            <a:off x="5541600" y="3593145"/>
            <a:ext cx="3189306" cy="2972641"/>
          </a:xfrm>
          <a:prstGeom prst="flowChartProcess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following scenario: </a:t>
            </a:r>
          </a:p>
          <a:p>
            <a:pPr lvl="1"/>
            <a:r>
              <a:rPr lang="en-US" dirty="0"/>
              <a:t>Because this is a clearly toxic relationship, Alice installs some malware on Bob’s computer.</a:t>
            </a:r>
          </a:p>
        </p:txBody>
      </p:sp>
      <p:sp>
        <p:nvSpPr>
          <p:cNvPr id="6" name="Smiley Face 5"/>
          <p:cNvSpPr/>
          <p:nvPr/>
        </p:nvSpPr>
        <p:spPr>
          <a:xfrm>
            <a:off x="5926705" y="4953331"/>
            <a:ext cx="1197794" cy="1443030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005949" y="5650273"/>
            <a:ext cx="83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Alice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83796" y="6021225"/>
            <a:ext cx="83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Bob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1733786" y="4027811"/>
            <a:ext cx="1246273" cy="1513418"/>
            <a:chOff x="1733786" y="4027811"/>
            <a:chExt cx="1246273" cy="1513418"/>
          </a:xfrm>
        </p:grpSpPr>
        <p:sp>
          <p:nvSpPr>
            <p:cNvPr id="5" name="Smiley Face 4"/>
            <p:cNvSpPr/>
            <p:nvPr/>
          </p:nvSpPr>
          <p:spPr>
            <a:xfrm>
              <a:off x="1782265" y="4098199"/>
              <a:ext cx="1197794" cy="1443030"/>
            </a:xfrm>
            <a:prstGeom prst="smileyFac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ollate 8"/>
            <p:cNvSpPr/>
            <p:nvPr/>
          </p:nvSpPr>
          <p:spPr>
            <a:xfrm rot="3174233">
              <a:off x="1766886" y="3994711"/>
              <a:ext cx="449258" cy="515457"/>
            </a:xfrm>
            <a:prstGeom prst="flowChartCollat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647849" y="3787419"/>
            <a:ext cx="2974003" cy="1077450"/>
            <a:chOff x="5657337" y="3417588"/>
            <a:chExt cx="2974003" cy="1077450"/>
          </a:xfrm>
        </p:grpSpPr>
        <p:sp>
          <p:nvSpPr>
            <p:cNvPr id="19" name="Rounded Rectangular Callout 18"/>
            <p:cNvSpPr/>
            <p:nvPr/>
          </p:nvSpPr>
          <p:spPr>
            <a:xfrm>
              <a:off x="5657337" y="3427198"/>
              <a:ext cx="2974003" cy="1067840"/>
            </a:xfrm>
            <a:prstGeom prst="wedgeRoundRectCallout">
              <a:avLst>
                <a:gd name="adj1" fmla="val 3429"/>
                <a:gd name="adj2" fmla="val 92230"/>
                <a:gd name="adj3" fmla="val 16667"/>
              </a:avLst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Smiley Face 9"/>
            <p:cNvSpPr/>
            <p:nvPr/>
          </p:nvSpPr>
          <p:spPr>
            <a:xfrm>
              <a:off x="6076427" y="3477704"/>
              <a:ext cx="519525" cy="620502"/>
            </a:xfrm>
            <a:prstGeom prst="smileyFac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Smiley Face 10"/>
            <p:cNvSpPr/>
            <p:nvPr/>
          </p:nvSpPr>
          <p:spPr>
            <a:xfrm>
              <a:off x="6726705" y="3484920"/>
              <a:ext cx="519525" cy="620502"/>
            </a:xfrm>
            <a:prstGeom prst="smileyFac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Smiley Face 11"/>
            <p:cNvSpPr/>
            <p:nvPr/>
          </p:nvSpPr>
          <p:spPr>
            <a:xfrm>
              <a:off x="7361679" y="3484920"/>
              <a:ext cx="519525" cy="620502"/>
            </a:xfrm>
            <a:prstGeom prst="smileyFac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miley Face 12"/>
            <p:cNvSpPr/>
            <p:nvPr/>
          </p:nvSpPr>
          <p:spPr>
            <a:xfrm>
              <a:off x="8011085" y="3477704"/>
              <a:ext cx="519525" cy="620502"/>
            </a:xfrm>
            <a:prstGeom prst="smileyFac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672641" y="4098206"/>
              <a:ext cx="29586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</a:rPr>
                <a:t>Facebook “friends”</a:t>
              </a:r>
              <a:endParaRPr 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5" name="Collate 14"/>
            <p:cNvSpPr/>
            <p:nvPr/>
          </p:nvSpPr>
          <p:spPr>
            <a:xfrm rot="3174233">
              <a:off x="6056426" y="3401153"/>
              <a:ext cx="258207" cy="291077"/>
            </a:xfrm>
            <a:prstGeom prst="flowChartCollat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Collate 15"/>
            <p:cNvSpPr/>
            <p:nvPr/>
          </p:nvSpPr>
          <p:spPr>
            <a:xfrm rot="3174233">
              <a:off x="6660802" y="3406085"/>
              <a:ext cx="258207" cy="291077"/>
            </a:xfrm>
            <a:prstGeom prst="flowChartCollat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Collate 16"/>
            <p:cNvSpPr/>
            <p:nvPr/>
          </p:nvSpPr>
          <p:spPr>
            <a:xfrm rot="3174233">
              <a:off x="7339943" y="3420514"/>
              <a:ext cx="258207" cy="291077"/>
            </a:xfrm>
            <a:prstGeom prst="flowChartCollat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Collate 17"/>
            <p:cNvSpPr/>
            <p:nvPr/>
          </p:nvSpPr>
          <p:spPr>
            <a:xfrm rot="3174233">
              <a:off x="7944319" y="3425446"/>
              <a:ext cx="258207" cy="291077"/>
            </a:xfrm>
            <a:prstGeom prst="flowChartCollat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3" name="Left Arrow 22"/>
          <p:cNvSpPr/>
          <p:nvPr/>
        </p:nvSpPr>
        <p:spPr>
          <a:xfrm>
            <a:off x="2980059" y="3854750"/>
            <a:ext cx="2667790" cy="732309"/>
          </a:xfrm>
          <a:prstGeom prst="leftArrow">
            <a:avLst/>
          </a:prstGeom>
          <a:solidFill>
            <a:srgbClr val="FF0F7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Wireshark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4312846" y="5186298"/>
            <a:ext cx="1811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“Symmetric Encryption”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94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cess 3"/>
          <p:cNvSpPr/>
          <p:nvPr/>
        </p:nvSpPr>
        <p:spPr>
          <a:xfrm>
            <a:off x="5541600" y="3593145"/>
            <a:ext cx="3189306" cy="2972641"/>
          </a:xfrm>
          <a:prstGeom prst="flowChartProcess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following scenario: </a:t>
            </a:r>
          </a:p>
          <a:p>
            <a:pPr lvl="1"/>
            <a:r>
              <a:rPr lang="en-US" dirty="0" smtClean="0"/>
              <a:t>Her goal is to now be able to understand the traffic, given Bob is using the subverted algorithm</a:t>
            </a:r>
            <a:endParaRPr lang="en-US" dirty="0"/>
          </a:p>
        </p:txBody>
      </p:sp>
      <p:sp>
        <p:nvSpPr>
          <p:cNvPr id="6" name="Smiley Face 5"/>
          <p:cNvSpPr/>
          <p:nvPr/>
        </p:nvSpPr>
        <p:spPr>
          <a:xfrm>
            <a:off x="5926705" y="4953331"/>
            <a:ext cx="1197794" cy="1443030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005949" y="5650273"/>
            <a:ext cx="83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Alice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83796" y="6021225"/>
            <a:ext cx="83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Bob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1733786" y="4027811"/>
            <a:ext cx="1246273" cy="1513418"/>
            <a:chOff x="1733786" y="4027811"/>
            <a:chExt cx="1246273" cy="1513418"/>
          </a:xfrm>
        </p:grpSpPr>
        <p:sp>
          <p:nvSpPr>
            <p:cNvPr id="5" name="Smiley Face 4"/>
            <p:cNvSpPr/>
            <p:nvPr/>
          </p:nvSpPr>
          <p:spPr>
            <a:xfrm>
              <a:off x="1782265" y="4098199"/>
              <a:ext cx="1197794" cy="1443030"/>
            </a:xfrm>
            <a:prstGeom prst="smileyFac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ollate 8"/>
            <p:cNvSpPr/>
            <p:nvPr/>
          </p:nvSpPr>
          <p:spPr>
            <a:xfrm rot="3174233">
              <a:off x="1766886" y="3994711"/>
              <a:ext cx="449258" cy="515457"/>
            </a:xfrm>
            <a:prstGeom prst="flowChartCollat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647849" y="3787419"/>
            <a:ext cx="2974003" cy="1077450"/>
            <a:chOff x="5657337" y="3417588"/>
            <a:chExt cx="2974003" cy="1077450"/>
          </a:xfrm>
        </p:grpSpPr>
        <p:sp>
          <p:nvSpPr>
            <p:cNvPr id="19" name="Rounded Rectangular Callout 18"/>
            <p:cNvSpPr/>
            <p:nvPr/>
          </p:nvSpPr>
          <p:spPr>
            <a:xfrm>
              <a:off x="5657337" y="3427198"/>
              <a:ext cx="2974003" cy="1067840"/>
            </a:xfrm>
            <a:prstGeom prst="wedgeRoundRectCallout">
              <a:avLst>
                <a:gd name="adj1" fmla="val 3429"/>
                <a:gd name="adj2" fmla="val 92230"/>
                <a:gd name="adj3" fmla="val 16667"/>
              </a:avLst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Smiley Face 9"/>
            <p:cNvSpPr/>
            <p:nvPr/>
          </p:nvSpPr>
          <p:spPr>
            <a:xfrm>
              <a:off x="6076427" y="3477704"/>
              <a:ext cx="519525" cy="620502"/>
            </a:xfrm>
            <a:prstGeom prst="smileyFac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Smiley Face 10"/>
            <p:cNvSpPr/>
            <p:nvPr/>
          </p:nvSpPr>
          <p:spPr>
            <a:xfrm>
              <a:off x="6726705" y="3484920"/>
              <a:ext cx="519525" cy="620502"/>
            </a:xfrm>
            <a:prstGeom prst="smileyFac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Smiley Face 11"/>
            <p:cNvSpPr/>
            <p:nvPr/>
          </p:nvSpPr>
          <p:spPr>
            <a:xfrm>
              <a:off x="7361679" y="3484920"/>
              <a:ext cx="519525" cy="620502"/>
            </a:xfrm>
            <a:prstGeom prst="smileyFac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miley Face 12"/>
            <p:cNvSpPr/>
            <p:nvPr/>
          </p:nvSpPr>
          <p:spPr>
            <a:xfrm>
              <a:off x="8011085" y="3477704"/>
              <a:ext cx="519525" cy="620502"/>
            </a:xfrm>
            <a:prstGeom prst="smileyFac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672641" y="4098206"/>
              <a:ext cx="29586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</a:rPr>
                <a:t>Facebook “friends”</a:t>
              </a:r>
              <a:endParaRPr 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5" name="Collate 14"/>
            <p:cNvSpPr/>
            <p:nvPr/>
          </p:nvSpPr>
          <p:spPr>
            <a:xfrm rot="3174233">
              <a:off x="6056426" y="3401153"/>
              <a:ext cx="258207" cy="291077"/>
            </a:xfrm>
            <a:prstGeom prst="flowChartCollat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Collate 15"/>
            <p:cNvSpPr/>
            <p:nvPr/>
          </p:nvSpPr>
          <p:spPr>
            <a:xfrm rot="3174233">
              <a:off x="6660802" y="3406085"/>
              <a:ext cx="258207" cy="291077"/>
            </a:xfrm>
            <a:prstGeom prst="flowChartCollat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Collate 16"/>
            <p:cNvSpPr/>
            <p:nvPr/>
          </p:nvSpPr>
          <p:spPr>
            <a:xfrm rot="3174233">
              <a:off x="7339943" y="3420514"/>
              <a:ext cx="258207" cy="291077"/>
            </a:xfrm>
            <a:prstGeom prst="flowChartCollat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Collate 17"/>
            <p:cNvSpPr/>
            <p:nvPr/>
          </p:nvSpPr>
          <p:spPr>
            <a:xfrm rot="3174233">
              <a:off x="7944319" y="3425446"/>
              <a:ext cx="258207" cy="291077"/>
            </a:xfrm>
            <a:prstGeom prst="flowChartCollat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3" name="Left Arrow 22"/>
          <p:cNvSpPr/>
          <p:nvPr/>
        </p:nvSpPr>
        <p:spPr>
          <a:xfrm>
            <a:off x="2980059" y="3854750"/>
            <a:ext cx="2667790" cy="732309"/>
          </a:xfrm>
          <a:prstGeom prst="leftArrow">
            <a:avLst/>
          </a:prstGeom>
          <a:solidFill>
            <a:srgbClr val="FF0F7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Wireshark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4312846" y="5186298"/>
            <a:ext cx="1811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“Symmetric Encryption”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347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cess 3"/>
          <p:cNvSpPr/>
          <p:nvPr/>
        </p:nvSpPr>
        <p:spPr>
          <a:xfrm>
            <a:off x="5541600" y="3593145"/>
            <a:ext cx="3189306" cy="2972641"/>
          </a:xfrm>
          <a:prstGeom prst="flowChartProcess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following scenario: </a:t>
            </a:r>
          </a:p>
          <a:p>
            <a:pPr lvl="1"/>
            <a:r>
              <a:rPr lang="en-US" dirty="0" smtClean="0"/>
              <a:t>She cares that Bob </a:t>
            </a:r>
            <a:r>
              <a:rPr lang="en-US" dirty="0" err="1" smtClean="0"/>
              <a:t>doesn</a:t>
            </a:r>
            <a:r>
              <a:rPr lang="mr-IN" dirty="0" smtClean="0"/>
              <a:t>’</a:t>
            </a:r>
            <a:r>
              <a:rPr lang="en-US" dirty="0" smtClean="0"/>
              <a:t>t realize what is happening, and also that she gets meaningful information</a:t>
            </a:r>
            <a:endParaRPr lang="en-US" dirty="0"/>
          </a:p>
        </p:txBody>
      </p:sp>
      <p:sp>
        <p:nvSpPr>
          <p:cNvPr id="6" name="Smiley Face 5"/>
          <p:cNvSpPr/>
          <p:nvPr/>
        </p:nvSpPr>
        <p:spPr>
          <a:xfrm>
            <a:off x="5926705" y="4953331"/>
            <a:ext cx="1197794" cy="1443030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005949" y="5650273"/>
            <a:ext cx="83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Alice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83796" y="6021225"/>
            <a:ext cx="83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Bob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1733786" y="4027811"/>
            <a:ext cx="1246273" cy="1513418"/>
            <a:chOff x="1733786" y="4027811"/>
            <a:chExt cx="1246273" cy="1513418"/>
          </a:xfrm>
        </p:grpSpPr>
        <p:sp>
          <p:nvSpPr>
            <p:cNvPr id="5" name="Smiley Face 4"/>
            <p:cNvSpPr/>
            <p:nvPr/>
          </p:nvSpPr>
          <p:spPr>
            <a:xfrm>
              <a:off x="1782265" y="4098199"/>
              <a:ext cx="1197794" cy="1443030"/>
            </a:xfrm>
            <a:prstGeom prst="smileyFac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ollate 8"/>
            <p:cNvSpPr/>
            <p:nvPr/>
          </p:nvSpPr>
          <p:spPr>
            <a:xfrm rot="3174233">
              <a:off x="1766886" y="3994711"/>
              <a:ext cx="449258" cy="515457"/>
            </a:xfrm>
            <a:prstGeom prst="flowChartCollat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647849" y="3787419"/>
            <a:ext cx="2974003" cy="1077450"/>
            <a:chOff x="5657337" y="3417588"/>
            <a:chExt cx="2974003" cy="1077450"/>
          </a:xfrm>
        </p:grpSpPr>
        <p:sp>
          <p:nvSpPr>
            <p:cNvPr id="19" name="Rounded Rectangular Callout 18"/>
            <p:cNvSpPr/>
            <p:nvPr/>
          </p:nvSpPr>
          <p:spPr>
            <a:xfrm>
              <a:off x="5657337" y="3427198"/>
              <a:ext cx="2974003" cy="1067840"/>
            </a:xfrm>
            <a:prstGeom prst="wedgeRoundRectCallout">
              <a:avLst>
                <a:gd name="adj1" fmla="val 3429"/>
                <a:gd name="adj2" fmla="val 92230"/>
                <a:gd name="adj3" fmla="val 16667"/>
              </a:avLst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Smiley Face 9"/>
            <p:cNvSpPr/>
            <p:nvPr/>
          </p:nvSpPr>
          <p:spPr>
            <a:xfrm>
              <a:off x="6076427" y="3477704"/>
              <a:ext cx="519525" cy="620502"/>
            </a:xfrm>
            <a:prstGeom prst="smileyFac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Smiley Face 10"/>
            <p:cNvSpPr/>
            <p:nvPr/>
          </p:nvSpPr>
          <p:spPr>
            <a:xfrm>
              <a:off x="6726705" y="3484920"/>
              <a:ext cx="519525" cy="620502"/>
            </a:xfrm>
            <a:prstGeom prst="smileyFac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Smiley Face 11"/>
            <p:cNvSpPr/>
            <p:nvPr/>
          </p:nvSpPr>
          <p:spPr>
            <a:xfrm>
              <a:off x="7361679" y="3484920"/>
              <a:ext cx="519525" cy="620502"/>
            </a:xfrm>
            <a:prstGeom prst="smileyFac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miley Face 12"/>
            <p:cNvSpPr/>
            <p:nvPr/>
          </p:nvSpPr>
          <p:spPr>
            <a:xfrm>
              <a:off x="8011085" y="3477704"/>
              <a:ext cx="519525" cy="620502"/>
            </a:xfrm>
            <a:prstGeom prst="smileyFac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672641" y="4098206"/>
              <a:ext cx="29586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</a:rPr>
                <a:t>Facebook “friends”</a:t>
              </a:r>
              <a:endParaRPr 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5" name="Collate 14"/>
            <p:cNvSpPr/>
            <p:nvPr/>
          </p:nvSpPr>
          <p:spPr>
            <a:xfrm rot="3174233">
              <a:off x="6056426" y="3401153"/>
              <a:ext cx="258207" cy="291077"/>
            </a:xfrm>
            <a:prstGeom prst="flowChartCollat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Collate 15"/>
            <p:cNvSpPr/>
            <p:nvPr/>
          </p:nvSpPr>
          <p:spPr>
            <a:xfrm rot="3174233">
              <a:off x="6660802" y="3406085"/>
              <a:ext cx="258207" cy="291077"/>
            </a:xfrm>
            <a:prstGeom prst="flowChartCollat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Collate 16"/>
            <p:cNvSpPr/>
            <p:nvPr/>
          </p:nvSpPr>
          <p:spPr>
            <a:xfrm rot="3174233">
              <a:off x="7339943" y="3420514"/>
              <a:ext cx="258207" cy="291077"/>
            </a:xfrm>
            <a:prstGeom prst="flowChartCollat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Collate 17"/>
            <p:cNvSpPr/>
            <p:nvPr/>
          </p:nvSpPr>
          <p:spPr>
            <a:xfrm rot="3174233">
              <a:off x="7944319" y="3425446"/>
              <a:ext cx="258207" cy="291077"/>
            </a:xfrm>
            <a:prstGeom prst="flowChartCollat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3" name="Left Arrow 22"/>
          <p:cNvSpPr/>
          <p:nvPr/>
        </p:nvSpPr>
        <p:spPr>
          <a:xfrm>
            <a:off x="2980059" y="3854750"/>
            <a:ext cx="2667790" cy="732309"/>
          </a:xfrm>
          <a:prstGeom prst="leftArrow">
            <a:avLst/>
          </a:prstGeom>
          <a:solidFill>
            <a:srgbClr val="FF0F7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Wireshark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4312846" y="5186298"/>
            <a:ext cx="1811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“Symmetric Encryption”</a:t>
            </a:r>
            <a:endParaRPr lang="en-US" dirty="0"/>
          </a:p>
        </p:txBody>
      </p:sp>
      <p:sp>
        <p:nvSpPr>
          <p:cNvPr id="21" name="Rectangular Callout 20"/>
          <p:cNvSpPr/>
          <p:nvPr/>
        </p:nvSpPr>
        <p:spPr>
          <a:xfrm>
            <a:off x="3304756" y="4603874"/>
            <a:ext cx="1590513" cy="808092"/>
          </a:xfrm>
          <a:prstGeom prst="wedgeRectCallout">
            <a:avLst>
              <a:gd name="adj1" fmla="val 119803"/>
              <a:gd name="adj2" fmla="val -443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Nothing wrong here!</a:t>
            </a:r>
            <a:endParaRPr lang="en-US" dirty="0"/>
          </a:p>
        </p:txBody>
      </p:sp>
      <p:sp>
        <p:nvSpPr>
          <p:cNvPr id="31" name="Rectangular Callout 30"/>
          <p:cNvSpPr/>
          <p:nvPr/>
        </p:nvSpPr>
        <p:spPr>
          <a:xfrm>
            <a:off x="3304756" y="5541229"/>
            <a:ext cx="1590513" cy="808092"/>
          </a:xfrm>
          <a:prstGeom prst="wedgeRectCallout">
            <a:avLst>
              <a:gd name="adj1" fmla="val -77088"/>
              <a:gd name="adj2" fmla="val -6514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Heeheehee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5840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ustom 8">
      <a:dk1>
        <a:srgbClr val="FC009B"/>
      </a:dk1>
      <a:lt1>
        <a:srgbClr val="FECEFF"/>
      </a:lt1>
      <a:dk2>
        <a:srgbClr val="6E002F"/>
      </a:dk2>
      <a:lt2>
        <a:srgbClr val="FFD7F6"/>
      </a:lt2>
      <a:accent1>
        <a:srgbClr val="868686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3316</TotalTime>
  <Words>3363</Words>
  <Application>Microsoft Macintosh PowerPoint</Application>
  <PresentationFormat>On-screen Show (4:3)</PresentationFormat>
  <Paragraphs>321</Paragraphs>
  <Slides>69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0" baseType="lpstr">
      <vt:lpstr>Austin</vt:lpstr>
      <vt:lpstr>Algorithm Substitution Attacks</vt:lpstr>
      <vt:lpstr>Overview</vt:lpstr>
      <vt:lpstr>Motivation </vt:lpstr>
      <vt:lpstr>Motivation </vt:lpstr>
      <vt:lpstr>Motivation </vt:lpstr>
      <vt:lpstr>Motivation </vt:lpstr>
      <vt:lpstr>Motivation </vt:lpstr>
      <vt:lpstr>Motivation </vt:lpstr>
      <vt:lpstr>Motivation </vt:lpstr>
      <vt:lpstr>Security Model</vt:lpstr>
      <vt:lpstr>Security Model</vt:lpstr>
      <vt:lpstr>Security Notions</vt:lpstr>
      <vt:lpstr>Security Notions</vt:lpstr>
      <vt:lpstr>Security Notions</vt:lpstr>
      <vt:lpstr>Security Notions</vt:lpstr>
      <vt:lpstr>Notes</vt:lpstr>
      <vt:lpstr>Also, recall…</vt:lpstr>
      <vt:lpstr>Recall that…</vt:lpstr>
      <vt:lpstr>Surveillance [BPR]</vt:lpstr>
      <vt:lpstr>Surveillance [BPR]</vt:lpstr>
      <vt:lpstr>PowerPoint Presentation</vt:lpstr>
      <vt:lpstr>Breaking it down… </vt:lpstr>
      <vt:lpstr>Breaking it down…</vt:lpstr>
      <vt:lpstr>Breaking it down…</vt:lpstr>
      <vt:lpstr>Surveillance advantage [BPR]</vt:lpstr>
      <vt:lpstr>Detection [BPR]</vt:lpstr>
      <vt:lpstr>Compare and Contrast [BPR]</vt:lpstr>
      <vt:lpstr>Detection Advantage [BPR]</vt:lpstr>
      <vt:lpstr>Key Recovery [BJK]</vt:lpstr>
      <vt:lpstr>Key Recovery [BJK]</vt:lpstr>
      <vt:lpstr>Key Recovery [BJK]</vt:lpstr>
      <vt:lpstr>Strong Undetectability [BJK]</vt:lpstr>
      <vt:lpstr>Strong Undetectability [BJK]</vt:lpstr>
      <vt:lpstr>Strong Undetectability [BJK]</vt:lpstr>
      <vt:lpstr>Strong Undetectability [BJK]</vt:lpstr>
      <vt:lpstr>Attacks</vt:lpstr>
      <vt:lpstr>Attacks</vt:lpstr>
      <vt:lpstr>IV-substitution [BPR]</vt:lpstr>
      <vt:lpstr>IV-substitution [BPR]</vt:lpstr>
      <vt:lpstr>IV-substitution [BPR]</vt:lpstr>
      <vt:lpstr>Security Proofs [BPR]</vt:lpstr>
      <vt:lpstr>Security Proofs [BPR]</vt:lpstr>
      <vt:lpstr>Security Proofs [BPR]</vt:lpstr>
      <vt:lpstr>Stateless IV-substitution [BPR]</vt:lpstr>
      <vt:lpstr>Stateless IV-substitution [BPR]</vt:lpstr>
      <vt:lpstr>Security Proofs [BPR]</vt:lpstr>
      <vt:lpstr>Security Proofs [BPR]</vt:lpstr>
      <vt:lpstr>Biased Ciphertext Attack [BPR]</vt:lpstr>
      <vt:lpstr>Biased Ciphertext Attack [BPR]</vt:lpstr>
      <vt:lpstr>Security Proofs [BPR]</vt:lpstr>
      <vt:lpstr>Security Proofs [BPR]</vt:lpstr>
      <vt:lpstr>Security Proofs [BPR]</vt:lpstr>
      <vt:lpstr>Generic Stateless Attack [BJK]</vt:lpstr>
      <vt:lpstr>Generic Stateless Attack [BJK]</vt:lpstr>
      <vt:lpstr>Generic Stateless Attack [BJK]</vt:lpstr>
      <vt:lpstr>Security Proofs [BJK]</vt:lpstr>
      <vt:lpstr>Security Proofs [BJK]</vt:lpstr>
      <vt:lpstr>Security Proofs [BJK]</vt:lpstr>
      <vt:lpstr>Defenses Against ASAs</vt:lpstr>
      <vt:lpstr>Defenses against ASAs</vt:lpstr>
      <vt:lpstr>Defense against ASAs [BPR]</vt:lpstr>
      <vt:lpstr>Defense against ASAs [BPR]</vt:lpstr>
      <vt:lpstr>Defense against ASAs [BJK]</vt:lpstr>
      <vt:lpstr>Conclusions</vt:lpstr>
      <vt:lpstr>Summary</vt:lpstr>
      <vt:lpstr>Reflections: Security Model</vt:lpstr>
      <vt:lpstr>Reflections: Attacks</vt:lpstr>
      <vt:lpstr>Reflections: Defenses</vt:lpstr>
      <vt:lpstr>Questions?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Substitution Attacks</dc:title>
  <dc:creator>Ruth</dc:creator>
  <cp:lastModifiedBy>Ruth</cp:lastModifiedBy>
  <cp:revision>73</cp:revision>
  <dcterms:created xsi:type="dcterms:W3CDTF">2016-12-11T02:50:35Z</dcterms:created>
  <dcterms:modified xsi:type="dcterms:W3CDTF">2016-12-29T02:05:28Z</dcterms:modified>
</cp:coreProperties>
</file>