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D16F-F40B-3D43-8E13-749B54CCCC2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BB21-A5F8-7A42-8592-651A8D57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Authenticated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Ruth Ng (INFO/IS/ISL)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2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of AE…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251898"/>
            <a:ext cx="8229600" cy="36719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(taken from CAESAR webpage)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10166"/>
              </p:ext>
            </p:extLst>
          </p:nvPr>
        </p:nvGraphicFramePr>
        <p:xfrm>
          <a:off x="602973" y="1397000"/>
          <a:ext cx="8083828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39"/>
                <a:gridCol w="1270089"/>
                <a:gridCol w="1398381"/>
                <a:gridCol w="3375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Authors,</a:t>
                      </a:r>
                      <a:r>
                        <a:rPr lang="en-US" sz="1800" baseline="0" dirty="0" smtClean="0"/>
                        <a:t> Year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Compromise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Reason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Albrecht – Paterson – Watson, 2009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OpenSSH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Probabilistic</a:t>
                      </a:r>
                      <a:r>
                        <a:rPr lang="en-US" sz="1800" baseline="0" dirty="0" smtClean="0"/>
                        <a:t> PT Recovery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Flawed</a:t>
                      </a:r>
                      <a:r>
                        <a:rPr lang="en-US" sz="1800" baseline="0" dirty="0" smtClean="0"/>
                        <a:t> interaction between authentication and encryption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Duong</a:t>
                      </a:r>
                      <a:r>
                        <a:rPr lang="en-US" sz="1800" baseline="0" dirty="0" smtClean="0"/>
                        <a:t> – Rizzo, 2011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TLS-encrypted Cookies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to PayPal</a:t>
                      </a:r>
                      <a:r>
                        <a:rPr lang="en-US" sz="1800" baseline="0" dirty="0" smtClean="0"/>
                        <a:t> account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Flawed</a:t>
                      </a:r>
                      <a:r>
                        <a:rPr lang="en-US" sz="1800" baseline="0" dirty="0" smtClean="0"/>
                        <a:t> interaction between authentication and encryption 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AlFardan</a:t>
                      </a:r>
                      <a:r>
                        <a:rPr lang="en-US" sz="1800" dirty="0" smtClean="0"/>
                        <a:t>–Paterson, 2011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DTLS in </a:t>
                      </a:r>
                      <a:r>
                        <a:rPr lang="en-US" sz="1800" dirty="0" err="1" smtClean="0"/>
                        <a:t>OpenSSL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PT recovery,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DDoS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Details and timing of the encryption and authentication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Minematsu</a:t>
                      </a:r>
                      <a:r>
                        <a:rPr lang="en-US" sz="1800" dirty="0" smtClean="0"/>
                        <a:t>–Morita–Iwata, 2012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EAXprime</a:t>
                      </a:r>
                      <a:r>
                        <a:rPr lang="en-US" sz="1800" dirty="0" smtClean="0"/>
                        <a:t> (encryption mode)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Fast</a:t>
                      </a:r>
                      <a:r>
                        <a:rPr lang="en-US" sz="1800" baseline="0" dirty="0" smtClean="0"/>
                        <a:t> Forgery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Guarantees did not extend to single-block</a:t>
                      </a:r>
                      <a:r>
                        <a:rPr lang="en-US" sz="1800" baseline="0" dirty="0" smtClean="0"/>
                        <a:t> plaintext or </a:t>
                      </a:r>
                      <a:r>
                        <a:rPr lang="en-US" sz="1800" baseline="0" dirty="0" err="1" smtClean="0"/>
                        <a:t>cleartext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Eisenbarth</a:t>
                      </a:r>
                      <a:r>
                        <a:rPr lang="en-US" sz="1800" baseline="0" dirty="0" smtClean="0"/>
                        <a:t> et. al</a:t>
                      </a:r>
                      <a:r>
                        <a:rPr lang="en-US" sz="1800" dirty="0" smtClean="0"/>
                        <a:t>, 2008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Keeloq</a:t>
                      </a:r>
                      <a:r>
                        <a:rPr lang="en-US" sz="1800" dirty="0" smtClean="0"/>
                        <a:t> RFID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cloning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Side-Channel Analysis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Tews</a:t>
                      </a:r>
                      <a:r>
                        <a:rPr lang="en-US" sz="1800" baseline="0" dirty="0" smtClean="0"/>
                        <a:t> – </a:t>
                      </a:r>
                      <a:r>
                        <a:rPr lang="en-US" sz="1800" baseline="0" dirty="0" err="1" smtClean="0"/>
                        <a:t>Weinmann</a:t>
                      </a:r>
                      <a:r>
                        <a:rPr lang="en-US" sz="1800" baseline="0" dirty="0" smtClean="0"/>
                        <a:t> – </a:t>
                      </a:r>
                      <a:r>
                        <a:rPr lang="en-US" sz="1800" baseline="0" dirty="0" err="1" smtClean="0"/>
                        <a:t>Pyshkin</a:t>
                      </a:r>
                      <a:r>
                        <a:rPr lang="en-US" sz="1800" baseline="0" dirty="0" smtClean="0"/>
                        <a:t>, 2007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</a:t>
                      </a:r>
                      <a:r>
                        <a:rPr lang="en-US" sz="1800" baseline="0" dirty="0" smtClean="0"/>
                        <a:t> recovery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Weakness of</a:t>
                      </a:r>
                      <a:r>
                        <a:rPr lang="en-US" sz="1800" baseline="0" dirty="0" smtClean="0"/>
                        <a:t> underlying cipher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0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AE ignored…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3" y="5495065"/>
            <a:ext cx="8083827" cy="36719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(taken from CAESAR webpage)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11438"/>
              </p:ext>
            </p:extLst>
          </p:nvPr>
        </p:nvGraphicFramePr>
        <p:xfrm>
          <a:off x="602973" y="1397000"/>
          <a:ext cx="808382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55"/>
                <a:gridCol w="1757598"/>
                <a:gridCol w="3066174"/>
                <a:gridCol w="1784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Primitive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Implications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Broken</a:t>
                      </a:r>
                      <a:r>
                        <a:rPr lang="en-US" sz="1800" baseline="0" dirty="0" smtClean="0"/>
                        <a:t> unauthenticated encryption scheme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Unauthenticated</a:t>
                      </a:r>
                      <a:r>
                        <a:rPr lang="en-US" sz="1800" baseline="0" dirty="0" smtClean="0"/>
                        <a:t> encryption scheme offered as a standard option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Attackers can</a:t>
                      </a:r>
                      <a:r>
                        <a:rPr lang="en-US" sz="1800" baseline="0" dirty="0" smtClean="0"/>
                        <a:t> forge signatures and decrypt plaintext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VMWare</a:t>
                      </a:r>
                      <a:r>
                        <a:rPr lang="en-US" sz="1800" baseline="0" dirty="0" smtClean="0"/>
                        <a:t> View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SALSA20-256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Switched from authenticated AES-128-GCM to unauthenticated SALSA20-256-Round12, for efficiency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“Best User Experience” is insecure.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Lightweight Identification Protocols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HB, HB+, HB++, HB-MP, HB*, Trusted-HB, and </a:t>
                      </a:r>
                      <a:r>
                        <a:rPr lang="en-US" sz="1800" dirty="0" err="1" smtClean="0"/>
                        <a:t>HBsharp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are broken within a year of publication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AE does this automatically,</a:t>
                      </a:r>
                      <a:r>
                        <a:rPr lang="en-US" sz="1800" baseline="0" dirty="0" smtClean="0"/>
                        <a:t> and can be made efficient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74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within DSO…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03521"/>
              </p:ext>
            </p:extLst>
          </p:nvPr>
        </p:nvGraphicFramePr>
        <p:xfrm>
          <a:off x="602973" y="1397000"/>
          <a:ext cx="8083828" cy="28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55"/>
                <a:gridCol w="1757598"/>
                <a:gridCol w="2796761"/>
                <a:gridCol w="2054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Primitive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KryptIt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Authenticate-Then</a:t>
                      </a:r>
                      <a:r>
                        <a:rPr lang="en-US" sz="1800" baseline="0" dirty="0" smtClean="0"/>
                        <a:t>-Encrypt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</a:t>
                      </a:r>
                      <a:r>
                        <a:rPr lang="en-US" sz="1800" baseline="0" dirty="0" smtClean="0"/>
                        <a:t> not provably secure, even with perfect primitives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Comsec</a:t>
                      </a:r>
                      <a:r>
                        <a:rPr lang="en-US" sz="1800" dirty="0" smtClean="0"/>
                        <a:t> Presentation by </a:t>
                      </a:r>
                      <a:r>
                        <a:rPr lang="en-US" sz="1800" dirty="0" err="1" smtClean="0"/>
                        <a:t>Zhenxi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SecureAge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MD5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Potential</a:t>
                      </a:r>
                      <a:r>
                        <a:rPr lang="en-US" sz="1800" baseline="0" dirty="0" smtClean="0"/>
                        <a:t> usage of weak primitives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Comsec</a:t>
                      </a:r>
                      <a:r>
                        <a:rPr lang="en-US" sz="1800" baseline="0" dirty="0" smtClean="0"/>
                        <a:t> Presentation by </a:t>
                      </a:r>
                      <a:r>
                        <a:rPr lang="en-US" sz="1800" baseline="0" dirty="0" err="1" smtClean="0"/>
                        <a:t>Jesmin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YANJIU research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Provable</a:t>
                      </a:r>
                      <a:r>
                        <a:rPr lang="en-US" sz="1800" baseline="0" dirty="0" smtClean="0"/>
                        <a:t> Security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Minor</a:t>
                      </a:r>
                      <a:r>
                        <a:rPr lang="en-US" sz="1800" baseline="0" dirty="0" smtClean="0"/>
                        <a:t> misunderstandings in definitions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YANJIU</a:t>
                      </a:r>
                      <a:r>
                        <a:rPr lang="en-US" sz="1800" baseline="0" dirty="0" smtClean="0"/>
                        <a:t> reports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5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AE: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Incorrect ad-hoc implementations of AE make use of weak primitives or weak modes of operation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Ad-hoc implementations do not offer all desired security features (e.g. side channel/ robustness)</a:t>
            </a:r>
          </a:p>
          <a:p>
            <a:pPr marL="514350" indent="-514350">
              <a:buAutoNum type="arabicParenR"/>
            </a:pPr>
            <a:r>
              <a:rPr lang="en-US" dirty="0" smtClean="0"/>
              <a:t>Inefficient AE schemes, or schemes lacking desired features (e.g. online, decryption-misuse prevention) lead to developers not embracing it/ looking for other solutions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There is a theoretical basis for the inadequacy of some current solutions 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6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NIST called for “authenticated ciphers” to establish a new standard in 2012</a:t>
            </a:r>
          </a:p>
          <a:p>
            <a:pPr lvl="1"/>
            <a:r>
              <a:rPr lang="en-US" dirty="0" smtClean="0"/>
              <a:t>NIST established DES, SHA 1/2/3 and AES as standards</a:t>
            </a:r>
          </a:p>
          <a:p>
            <a:r>
              <a:rPr lang="en-US" dirty="0" smtClean="0"/>
              <a:t>NIST expects to establish the standard in 2017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Round: 56 Candidates</a:t>
            </a:r>
          </a:p>
          <a:p>
            <a:pPr lvl="1"/>
            <a:r>
              <a:rPr lang="en-US" dirty="0" smtClean="0"/>
              <a:t>9 withdrawn between rounds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Round: 29 Candidates</a:t>
            </a:r>
          </a:p>
          <a:p>
            <a:r>
              <a:rPr lang="en-US" dirty="0" smtClean="0"/>
              <a:t>There will be a 3</a:t>
            </a:r>
            <a:r>
              <a:rPr lang="en-US" baseline="30000" dirty="0" smtClean="0"/>
              <a:t>rd</a:t>
            </a:r>
            <a:r>
              <a:rPr lang="en-US" dirty="0" smtClean="0"/>
              <a:t> round, then a set of finalists from which the standard will be chosen.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9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Singaporean Representation!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Quite a number of candidates in the second round have authors from NTU</a:t>
            </a:r>
          </a:p>
          <a:p>
            <a:r>
              <a:rPr lang="en-US" dirty="0" smtClean="0"/>
              <a:t>Authors: Wu </a:t>
            </a:r>
            <a:r>
              <a:rPr lang="en-US" dirty="0" err="1" smtClean="0"/>
              <a:t>Hongjun</a:t>
            </a:r>
            <a:r>
              <a:rPr lang="en-US" dirty="0" smtClean="0"/>
              <a:t>, Tao Huang, </a:t>
            </a:r>
            <a:r>
              <a:rPr lang="en-US" dirty="0" err="1" smtClean="0"/>
              <a:t>Guo</a:t>
            </a:r>
            <a:r>
              <a:rPr lang="en-US" dirty="0" smtClean="0"/>
              <a:t> </a:t>
            </a:r>
            <a:r>
              <a:rPr lang="en-US" dirty="0" err="1" smtClean="0"/>
              <a:t>Jian</a:t>
            </a:r>
            <a:r>
              <a:rPr lang="en-US" dirty="0"/>
              <a:t>, </a:t>
            </a:r>
            <a:r>
              <a:rPr lang="en-US" dirty="0" err="1"/>
              <a:t>Jérémy</a:t>
            </a:r>
            <a:r>
              <a:rPr lang="en-US" dirty="0"/>
              <a:t> </a:t>
            </a:r>
            <a:r>
              <a:rPr lang="en-US" dirty="0" smtClean="0"/>
              <a:t>Jean, </a:t>
            </a:r>
            <a:r>
              <a:rPr lang="en-US" dirty="0" err="1" smtClean="0"/>
              <a:t>Ivica</a:t>
            </a:r>
            <a:r>
              <a:rPr lang="en-US" dirty="0"/>
              <a:t> </a:t>
            </a:r>
            <a:r>
              <a:rPr lang="en-US" dirty="0" err="1"/>
              <a:t>Nikolić</a:t>
            </a:r>
            <a:r>
              <a:rPr lang="en-US" dirty="0"/>
              <a:t>, Thomas </a:t>
            </a:r>
            <a:r>
              <a:rPr lang="en-US" dirty="0" err="1" smtClean="0"/>
              <a:t>Peyrin</a:t>
            </a:r>
            <a:endParaRPr lang="en-US" dirty="0" smtClean="0"/>
          </a:p>
          <a:p>
            <a:r>
              <a:rPr lang="en-US" dirty="0" smtClean="0"/>
              <a:t>Proposals: ACORN, AEGIS, AES-JAMBU, CLOC and SILC, </a:t>
            </a:r>
            <a:r>
              <a:rPr lang="en-US" dirty="0" err="1" smtClean="0"/>
              <a:t>Deoxys</a:t>
            </a:r>
            <a:r>
              <a:rPr lang="en-US" dirty="0" smtClean="0"/>
              <a:t>, </a:t>
            </a:r>
            <a:r>
              <a:rPr lang="en-US" dirty="0" err="1" smtClean="0"/>
              <a:t>Joltik</a:t>
            </a:r>
            <a:r>
              <a:rPr lang="en-US" dirty="0" smtClean="0"/>
              <a:t>, MORUS, </a:t>
            </a:r>
            <a:r>
              <a:rPr lang="en-US" dirty="0" err="1" smtClean="0"/>
              <a:t>Tiaoxin</a:t>
            </a:r>
            <a:endParaRPr lang="en-US" dirty="0"/>
          </a:p>
          <a:p>
            <a:r>
              <a:rPr lang="en-US" dirty="0" smtClean="0"/>
              <a:t>Many of these are “friends” of ISL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5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good opportunity to see various approaches to cipher design.</a:t>
            </a:r>
          </a:p>
          <a:p>
            <a:pPr lvl="1"/>
            <a:r>
              <a:rPr lang="en-US" dirty="0" smtClean="0"/>
              <a:t>Variety of countries/institutions represented</a:t>
            </a:r>
          </a:p>
          <a:p>
            <a:pPr lvl="1"/>
            <a:r>
              <a:rPr lang="en-US" dirty="0" smtClean="0"/>
              <a:t>Submissions from various schools of thought</a:t>
            </a:r>
          </a:p>
          <a:p>
            <a:pPr lvl="2"/>
            <a:r>
              <a:rPr lang="en-US" dirty="0" smtClean="0"/>
              <a:t>E.g. Theoreticians (provable security) </a:t>
            </a:r>
            <a:r>
              <a:rPr lang="en-US" dirty="0" err="1" smtClean="0"/>
              <a:t>vs</a:t>
            </a:r>
            <a:r>
              <a:rPr lang="en-US" dirty="0" smtClean="0"/>
              <a:t> Engineers (efficiency oriented)</a:t>
            </a:r>
          </a:p>
          <a:p>
            <a:pPr lvl="1"/>
            <a:r>
              <a:rPr lang="en-US" dirty="0" smtClean="0"/>
              <a:t>Design choices to incorporate various “features” </a:t>
            </a:r>
          </a:p>
          <a:p>
            <a:pPr lvl="2"/>
            <a:r>
              <a:rPr lang="en-US" dirty="0" smtClean="0"/>
              <a:t>E.g. online, robust, parallel…</a:t>
            </a:r>
          </a:p>
          <a:p>
            <a:pPr lvl="1"/>
            <a:r>
              <a:rPr lang="en-US" dirty="0" smtClean="0"/>
              <a:t>Methods of justifying their ciphers</a:t>
            </a:r>
          </a:p>
          <a:p>
            <a:r>
              <a:rPr lang="en-US" dirty="0" smtClean="0"/>
              <a:t>Chance to reflect on our own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Talk/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Potentially the topic of my PhD studies </a:t>
            </a:r>
          </a:p>
          <a:p>
            <a:r>
              <a:rPr lang="en-US" dirty="0" smtClean="0"/>
              <a:t>My PhD advisor is </a:t>
            </a:r>
            <a:r>
              <a:rPr lang="en-US" dirty="0" err="1" smtClean="0"/>
              <a:t>Mihir</a:t>
            </a:r>
            <a:r>
              <a:rPr lang="en-US" dirty="0" smtClean="0"/>
              <a:t> </a:t>
            </a:r>
            <a:r>
              <a:rPr lang="en-US" dirty="0" err="1" smtClean="0"/>
              <a:t>Bellare</a:t>
            </a:r>
            <a:r>
              <a:rPr lang="en-US" dirty="0" smtClean="0"/>
              <a:t>, who is one of the key researchers in this field</a:t>
            </a:r>
          </a:p>
          <a:p>
            <a:r>
              <a:rPr lang="en-US" dirty="0" smtClean="0"/>
              <a:t>One of the emphases of project SIDERITE </a:t>
            </a:r>
          </a:p>
          <a:p>
            <a:pPr lvl="1"/>
            <a:r>
              <a:rPr lang="en-US" dirty="0" smtClean="0"/>
              <a:t>But I won’t be around to participate </a:t>
            </a:r>
            <a:r>
              <a:rPr lang="en-US" dirty="0" smtClean="0">
                <a:sym typeface="Wingdings"/>
              </a:rPr>
              <a:t> </a:t>
            </a:r>
          </a:p>
          <a:p>
            <a:r>
              <a:rPr lang="en-US" dirty="0" smtClean="0">
                <a:sym typeface="Wingdings"/>
              </a:rPr>
              <a:t>Disclaimer:</a:t>
            </a:r>
          </a:p>
          <a:p>
            <a:pPr lvl="1"/>
            <a:r>
              <a:rPr lang="en-US" dirty="0" smtClean="0">
                <a:sym typeface="Wingdings"/>
              </a:rPr>
              <a:t>I am not an expert in this area (……yet?) </a:t>
            </a:r>
          </a:p>
          <a:p>
            <a:pPr lvl="1"/>
            <a:r>
              <a:rPr lang="en-US" dirty="0" smtClean="0">
                <a:sym typeface="Wingdings"/>
              </a:rPr>
              <a:t>This is by no means a comprehensive summary of work in AE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3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Motivations for AE/ CAESAR</a:t>
            </a:r>
          </a:p>
          <a:p>
            <a:pPr lvl="1"/>
            <a:r>
              <a:rPr lang="en-US" dirty="0" smtClean="0"/>
              <a:t>Practical: Recent Breaks</a:t>
            </a:r>
          </a:p>
          <a:p>
            <a:pPr lvl="1"/>
            <a:r>
              <a:rPr lang="en-US" dirty="0" smtClean="0"/>
              <a:t>Theoretical</a:t>
            </a:r>
            <a:r>
              <a:rPr lang="en-US" smtClean="0"/>
              <a:t>: Bellare</a:t>
            </a:r>
            <a:r>
              <a:rPr lang="en-US" dirty="0" smtClean="0"/>
              <a:t> &amp; </a:t>
            </a:r>
            <a:r>
              <a:rPr lang="en-US" dirty="0" err="1" smtClean="0"/>
              <a:t>Namprempre</a:t>
            </a:r>
            <a:endParaRPr lang="en-US" dirty="0" smtClean="0"/>
          </a:p>
          <a:p>
            <a:r>
              <a:rPr lang="en-US" dirty="0" smtClean="0"/>
              <a:t>CAESAR Competition</a:t>
            </a:r>
          </a:p>
          <a:p>
            <a:pPr lvl="1"/>
            <a:r>
              <a:rPr lang="en-US" dirty="0" smtClean="0"/>
              <a:t>Overview of second round candidates</a:t>
            </a:r>
          </a:p>
          <a:p>
            <a:r>
              <a:rPr lang="en-US" dirty="0" smtClean="0"/>
              <a:t>Features of AE </a:t>
            </a:r>
          </a:p>
          <a:p>
            <a:pPr lvl="1"/>
            <a:r>
              <a:rPr lang="en-US" dirty="0" smtClean="0"/>
              <a:t>Online, intermediate tags, parallel, inverse-free, decryption misuse…</a:t>
            </a:r>
          </a:p>
        </p:txBody>
      </p:sp>
    </p:spTree>
    <p:extLst>
      <p:ext uri="{BB962C8B-B14F-4D97-AF65-F5344CB8AC3E}">
        <p14:creationId xmlns:p14="http://schemas.microsoft.com/office/powerpoint/2010/main" val="39938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Authenticated </a:t>
            </a:r>
            <a:r>
              <a:rPr lang="en-US" dirty="0" smtClean="0"/>
              <a:t>– “each user must be able to produce a message whose authenticity can be checked by anyone, but which could not have been produced by anyone else” </a:t>
            </a:r>
          </a:p>
          <a:p>
            <a:r>
              <a:rPr lang="en-US" dirty="0" smtClean="0"/>
              <a:t>Encryption – “preventing the unauthorized extraction of information from communications over an insecure channel” </a:t>
            </a:r>
          </a:p>
          <a:p>
            <a:pPr marL="0" indent="0">
              <a:buNone/>
            </a:pPr>
            <a:r>
              <a:rPr lang="en-US" dirty="0" smtClean="0"/>
              <a:t>(taken from “New Directions in Cryptography”)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AE a new thing? </a:t>
            </a:r>
          </a:p>
          <a:p>
            <a:pPr lvl="1"/>
            <a:r>
              <a:rPr lang="en-US" dirty="0" smtClean="0"/>
              <a:t>No, the </a:t>
            </a:r>
            <a:r>
              <a:rPr lang="en-US" dirty="0"/>
              <a:t>definitions on the previous slide were written by </a:t>
            </a:r>
            <a:r>
              <a:rPr lang="en-US" dirty="0" err="1"/>
              <a:t>Diffie</a:t>
            </a:r>
            <a:r>
              <a:rPr lang="en-US" dirty="0"/>
              <a:t> &amp; Hellman in </a:t>
            </a:r>
            <a:r>
              <a:rPr lang="en-US" sz="4000" b="1" u="sng" dirty="0" smtClean="0">
                <a:solidFill>
                  <a:srgbClr val="FF0000"/>
                </a:solidFill>
              </a:rPr>
              <a:t>1976</a:t>
            </a:r>
            <a:endParaRPr lang="en-US" dirty="0" smtClean="0"/>
          </a:p>
          <a:p>
            <a:r>
              <a:rPr lang="en-US" dirty="0" smtClean="0"/>
              <a:t>Then why is AE research so “in” now? </a:t>
            </a:r>
          </a:p>
          <a:p>
            <a:pPr lvl="1"/>
            <a:r>
              <a:rPr lang="en-US" dirty="0" smtClean="0"/>
              <a:t>Recent theoretical advances (</a:t>
            </a:r>
            <a:r>
              <a:rPr lang="en-US" dirty="0" err="1" smtClean="0"/>
              <a:t>Bellare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Namprempre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Recent practical disasters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Model: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85724" y="2235296"/>
            <a:ext cx="8626612" cy="4157769"/>
            <a:chOff x="682057" y="2656689"/>
            <a:chExt cx="8626612" cy="41577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b="41560"/>
            <a:stretch/>
          </p:blipFill>
          <p:spPr>
            <a:xfrm>
              <a:off x="682057" y="2656689"/>
              <a:ext cx="8004743" cy="34694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2057" y="3201689"/>
              <a:ext cx="3769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Good Encryption (e.g. AES) + 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Good Authentication (e.g. HMAC)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359893" y="3909575"/>
              <a:ext cx="1321406" cy="74687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078328" y="3909575"/>
              <a:ext cx="602971" cy="74687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681299" y="3909575"/>
              <a:ext cx="436192" cy="74687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40178" y="3909575"/>
              <a:ext cx="141121" cy="74687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3427" y="6106572"/>
              <a:ext cx="3769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Mode of Operation </a:t>
              </a:r>
            </a:p>
            <a:p>
              <a:pPr algn="ctr"/>
              <a:r>
                <a:rPr lang="en-US" sz="2000" b="1" dirty="0" smtClean="0"/>
                <a:t>(e.g. Encrypt-then-Authenticate)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69823" y="5310661"/>
              <a:ext cx="0" cy="81550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283097" y="5994063"/>
              <a:ext cx="3025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Good Authenticated Encryption Scheme</a:t>
              </a:r>
            </a:p>
          </p:txBody>
        </p:sp>
        <p:cxnSp>
          <p:nvCxnSpPr>
            <p:cNvPr id="37" name="Straight Arrow Connector 36"/>
            <p:cNvCxnSpPr>
              <a:stCxn id="34" idx="0"/>
            </p:cNvCxnSpPr>
            <p:nvPr/>
          </p:nvCxnSpPr>
          <p:spPr>
            <a:xfrm flipV="1">
              <a:off x="7795883" y="5310661"/>
              <a:ext cx="158210" cy="68340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0"/>
            </p:cNvCxnSpPr>
            <p:nvPr/>
          </p:nvCxnSpPr>
          <p:spPr>
            <a:xfrm flipV="1">
              <a:off x="7795883" y="4797553"/>
              <a:ext cx="735524" cy="119651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7517901" y="4220308"/>
              <a:ext cx="277982" cy="177375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Provable Security</a:t>
            </a:r>
          </a:p>
          <a:p>
            <a:r>
              <a:rPr lang="en-US" dirty="0" smtClean="0"/>
              <a:t>“</a:t>
            </a:r>
            <a:r>
              <a:rPr lang="en-US" dirty="0"/>
              <a:t>Authenticated Encryption: Relations among notions and analysis of the generic composition </a:t>
            </a:r>
            <a:r>
              <a:rPr lang="en-US" dirty="0" smtClean="0"/>
              <a:t>paradigm” (</a:t>
            </a:r>
            <a:r>
              <a:rPr lang="en-US" dirty="0" err="1" smtClean="0"/>
              <a:t>Bellare</a:t>
            </a:r>
            <a:r>
              <a:rPr lang="en-US" dirty="0" smtClean="0"/>
              <a:t> &amp; </a:t>
            </a:r>
            <a:r>
              <a:rPr lang="en-US" dirty="0" err="1" smtClean="0"/>
              <a:t>Namprempre</a:t>
            </a:r>
            <a:r>
              <a:rPr lang="en-US" dirty="0" smtClean="0"/>
              <a:t>, 2000)</a:t>
            </a:r>
          </a:p>
          <a:p>
            <a:r>
              <a:rPr lang="en-US" dirty="0" smtClean="0"/>
              <a:t>“The Order of Encryption and Authentication for Protecting Communications (or: How Secure is SSL?)” (</a:t>
            </a:r>
            <a:r>
              <a:rPr lang="en-US" dirty="0" err="1" smtClean="0"/>
              <a:t>Krawczyk</a:t>
            </a:r>
            <a:r>
              <a:rPr lang="en-US" dirty="0" smtClean="0"/>
              <a:t>, 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DSO has advanced too! </a:t>
            </a:r>
          </a:p>
          <a:p>
            <a:r>
              <a:rPr lang="en-US" dirty="0" smtClean="0"/>
              <a:t>SAF’s SIV Key Exchange Protocol: Modeled from Literature</a:t>
            </a:r>
          </a:p>
          <a:p>
            <a:r>
              <a:rPr lang="en-US" dirty="0" smtClean="0"/>
              <a:t>Project YANJIU: Provable security, reviews mentioned articles</a:t>
            </a:r>
          </a:p>
          <a:p>
            <a:endParaRPr lang="en-US" dirty="0"/>
          </a:p>
          <a:p>
            <a:r>
              <a:rPr lang="en-US" dirty="0" smtClean="0"/>
              <a:t>Nothing much for me to contribute here…except PICTURES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7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all the YANJIU slides here)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932</Words>
  <Application>Microsoft Macintosh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Topics in Authenticated Encryption</vt:lpstr>
      <vt:lpstr>Motivation for Talk/ Disclaimers</vt:lpstr>
      <vt:lpstr>Overview of Talk</vt:lpstr>
      <vt:lpstr>Authenticated Encryption</vt:lpstr>
      <vt:lpstr>Authenticated Encryption</vt:lpstr>
      <vt:lpstr>Theoretical Advances</vt:lpstr>
      <vt:lpstr>Theoretical Advances</vt:lpstr>
      <vt:lpstr>Theoretical Advances</vt:lpstr>
      <vt:lpstr>PowerPoint Presentation</vt:lpstr>
      <vt:lpstr>Implementations of AE…</vt:lpstr>
      <vt:lpstr>Need for AE ignored…</vt:lpstr>
      <vt:lpstr>Even within DSO…</vt:lpstr>
      <vt:lpstr>State of AE: Conclusions</vt:lpstr>
      <vt:lpstr>CAESAR Competition</vt:lpstr>
      <vt:lpstr>Singaporean Representation!</vt:lpstr>
      <vt:lpstr>Cipher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in Authenticated Encryption</dc:title>
  <dc:creator>Ruth</dc:creator>
  <cp:lastModifiedBy>Ruth</cp:lastModifiedBy>
  <cp:revision>16</cp:revision>
  <dcterms:created xsi:type="dcterms:W3CDTF">2016-08-08T05:57:37Z</dcterms:created>
  <dcterms:modified xsi:type="dcterms:W3CDTF">2016-08-09T03:49:20Z</dcterms:modified>
</cp:coreProperties>
</file>