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a90b47c8e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a90b47c8e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a90b47c8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a90b47c8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a41692aa4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a41692aa4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a90b47c8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a90b47c8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7f2545a43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7f2545a43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-The purpose of subtracting between the latest release and earliest release of a song is too how long they have been active in the industry.</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rPr lang="en" sz="1400">
                <a:solidFill>
                  <a:schemeClr val="dk1"/>
                </a:solidFill>
              </a:rPr>
              <a:t>-The scatter plot looks at the relationship between how long an artist has been active in the industry, and the amount of followers they have.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-There is a negative relationship. This means the longer an artist has been active, the less followers they have. </a:t>
            </a:r>
            <a:endParaRPr sz="14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7f3c49a33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7f3c49a33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-We believe the number of songs an artist has released affects their popularity and future success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-Created a scatter plot that looks at the relationship between number of releases and popularity.</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-The graph show that the more popular an artist is, the more songs they released or if we switched the axis, the higher number of releases an artist has, the more popular they are.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7f3c49a33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7f3c49a33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a41692aa4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a41692aa4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7f3c49a33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7f3c49a33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a41692aa4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a41692aa4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b30dab91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b30dab91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41692aa4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41692aa4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41692aa4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41692aa4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7f3c49a33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7f3c49a33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7f3c49a33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7f3c49a33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7f3c49a33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7f3c49a33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38750"/>
            <a:ext cx="8520600" cy="1273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Artist Popularity Study</a:t>
            </a:r>
            <a:endParaRPr/>
          </a:p>
        </p:txBody>
      </p:sp>
      <p:sp>
        <p:nvSpPr>
          <p:cNvPr id="55" name="Google Shape;55;p13"/>
          <p:cNvSpPr txBox="1"/>
          <p:nvPr>
            <p:ph idx="1" type="subTitle"/>
          </p:nvPr>
        </p:nvSpPr>
        <p:spPr>
          <a:xfrm>
            <a:off x="5228400" y="3899025"/>
            <a:ext cx="36039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679"/>
              <a:t>By: Daniel Brilliant and Ruth Iang</a:t>
            </a:r>
            <a:endParaRPr sz="1679"/>
          </a:p>
        </p:txBody>
      </p:sp>
      <p:pic>
        <p:nvPicPr>
          <p:cNvPr descr="Music show Images | Free Vectors, Stock Photos &amp; PSD" id="56" name="Google Shape;56;p13"/>
          <p:cNvPicPr preferRelativeResize="0"/>
          <p:nvPr/>
        </p:nvPicPr>
        <p:blipFill>
          <a:blip r:embed="rId3">
            <a:alphaModFix/>
          </a:blip>
          <a:stretch>
            <a:fillRect/>
          </a:stretch>
        </p:blipFill>
        <p:spPr>
          <a:xfrm>
            <a:off x="132400" y="2209076"/>
            <a:ext cx="4592449" cy="2934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2"/>
          <p:cNvPicPr preferRelativeResize="0"/>
          <p:nvPr/>
        </p:nvPicPr>
        <p:blipFill>
          <a:blip r:embed="rId3">
            <a:alphaModFix/>
          </a:blip>
          <a:stretch>
            <a:fillRect/>
          </a:stretch>
        </p:blipFill>
        <p:spPr>
          <a:xfrm>
            <a:off x="255575" y="202325"/>
            <a:ext cx="6389449" cy="4863325"/>
          </a:xfrm>
          <a:prstGeom prst="rect">
            <a:avLst/>
          </a:prstGeom>
          <a:noFill/>
          <a:ln>
            <a:noFill/>
          </a:ln>
        </p:spPr>
      </p:pic>
      <p:sp>
        <p:nvSpPr>
          <p:cNvPr id="137" name="Google Shape;137;p22"/>
          <p:cNvSpPr txBox="1"/>
          <p:nvPr/>
        </p:nvSpPr>
        <p:spPr>
          <a:xfrm>
            <a:off x="6889950" y="351425"/>
            <a:ext cx="2034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-Average peak is in descending order, but popularity showed a </a:t>
            </a:r>
            <a:r>
              <a:rPr lang="en"/>
              <a:t>random</a:t>
            </a:r>
            <a:r>
              <a:rPr lang="en"/>
              <a:t> order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 relationship</a:t>
            </a:r>
            <a:endParaRPr/>
          </a:p>
        </p:txBody>
      </p:sp>
      <p:pic>
        <p:nvPicPr>
          <p:cNvPr id="138" name="Google Shape;138;p22"/>
          <p:cNvPicPr preferRelativeResize="0"/>
          <p:nvPr/>
        </p:nvPicPr>
        <p:blipFill>
          <a:blip r:embed="rId4">
            <a:alphaModFix/>
          </a:blip>
          <a:stretch>
            <a:fillRect/>
          </a:stretch>
        </p:blipFill>
        <p:spPr>
          <a:xfrm>
            <a:off x="6829374" y="2213850"/>
            <a:ext cx="2194176" cy="26417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184775" y="178800"/>
            <a:ext cx="5895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Song Ranking of Top Artists</a:t>
            </a:r>
            <a:endParaRPr/>
          </a:p>
        </p:txBody>
      </p:sp>
      <p:sp>
        <p:nvSpPr>
          <p:cNvPr id="144" name="Google Shape;144;p23"/>
          <p:cNvSpPr txBox="1"/>
          <p:nvPr>
            <p:ph idx="1" type="body"/>
          </p:nvPr>
        </p:nvSpPr>
        <p:spPr>
          <a:xfrm>
            <a:off x="6727188" y="394025"/>
            <a:ext cx="2188200" cy="12033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n">
                <a:solidFill>
                  <a:schemeClr val="dk1"/>
                </a:solidFill>
              </a:rPr>
              <a:t>-Calvin Harris had the best charting songs rankings, followed by Bruno Mars</a:t>
            </a:r>
            <a:endParaRPr>
              <a:solidFill>
                <a:schemeClr val="dk1"/>
              </a:solidFill>
            </a:endParaRPr>
          </a:p>
        </p:txBody>
      </p:sp>
      <p:pic>
        <p:nvPicPr>
          <p:cNvPr id="145" name="Google Shape;145;p23"/>
          <p:cNvPicPr preferRelativeResize="0"/>
          <p:nvPr/>
        </p:nvPicPr>
        <p:blipFill>
          <a:blip r:embed="rId3">
            <a:alphaModFix/>
          </a:blip>
          <a:stretch>
            <a:fillRect/>
          </a:stretch>
        </p:blipFill>
        <p:spPr>
          <a:xfrm>
            <a:off x="135800" y="1024650"/>
            <a:ext cx="6446099" cy="4019999"/>
          </a:xfrm>
          <a:prstGeom prst="rect">
            <a:avLst/>
          </a:prstGeom>
          <a:noFill/>
          <a:ln>
            <a:noFill/>
          </a:ln>
        </p:spPr>
      </p:pic>
      <p:pic>
        <p:nvPicPr>
          <p:cNvPr id="146" name="Google Shape;146;p23"/>
          <p:cNvPicPr preferRelativeResize="0"/>
          <p:nvPr/>
        </p:nvPicPr>
        <p:blipFill>
          <a:blip r:embed="rId4">
            <a:alphaModFix/>
          </a:blip>
          <a:stretch>
            <a:fillRect/>
          </a:stretch>
        </p:blipFill>
        <p:spPr>
          <a:xfrm>
            <a:off x="6810275" y="1794600"/>
            <a:ext cx="2022025" cy="3162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177450" y="94100"/>
            <a:ext cx="8789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20"/>
              <a:t>Average Weeks on Board the Charts and Popularity for Top Artists</a:t>
            </a:r>
            <a:endParaRPr sz="2220"/>
          </a:p>
        </p:txBody>
      </p:sp>
      <p:sp>
        <p:nvSpPr>
          <p:cNvPr id="152" name="Google Shape;152;p24"/>
          <p:cNvSpPr txBox="1"/>
          <p:nvPr/>
        </p:nvSpPr>
        <p:spPr>
          <a:xfrm>
            <a:off x="236325" y="221875"/>
            <a:ext cx="2074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t/>
            </a:r>
            <a:endParaRPr sz="1700">
              <a:solidFill>
                <a:schemeClr val="dk1"/>
              </a:solidFill>
            </a:endParaRPr>
          </a:p>
        </p:txBody>
      </p:sp>
      <p:pic>
        <p:nvPicPr>
          <p:cNvPr id="153" name="Google Shape;153;p24"/>
          <p:cNvPicPr preferRelativeResize="0"/>
          <p:nvPr/>
        </p:nvPicPr>
        <p:blipFill>
          <a:blip r:embed="rId3">
            <a:alphaModFix/>
          </a:blip>
          <a:stretch>
            <a:fillRect/>
          </a:stretch>
        </p:blipFill>
        <p:spPr>
          <a:xfrm>
            <a:off x="3421200" y="1180300"/>
            <a:ext cx="5604223" cy="3824775"/>
          </a:xfrm>
          <a:prstGeom prst="rect">
            <a:avLst/>
          </a:prstGeom>
          <a:noFill/>
          <a:ln>
            <a:noFill/>
          </a:ln>
        </p:spPr>
      </p:pic>
      <p:pic>
        <p:nvPicPr>
          <p:cNvPr id="154" name="Google Shape;154;p24"/>
          <p:cNvPicPr preferRelativeResize="0"/>
          <p:nvPr/>
        </p:nvPicPr>
        <p:blipFill>
          <a:blip r:embed="rId4">
            <a:alphaModFix/>
          </a:blip>
          <a:stretch>
            <a:fillRect/>
          </a:stretch>
        </p:blipFill>
        <p:spPr>
          <a:xfrm>
            <a:off x="777350" y="2161750"/>
            <a:ext cx="2203825" cy="2758150"/>
          </a:xfrm>
          <a:prstGeom prst="rect">
            <a:avLst/>
          </a:prstGeom>
          <a:noFill/>
          <a:ln>
            <a:noFill/>
          </a:ln>
        </p:spPr>
      </p:pic>
      <p:sp>
        <p:nvSpPr>
          <p:cNvPr id="155" name="Google Shape;155;p24"/>
          <p:cNvSpPr txBox="1"/>
          <p:nvPr/>
        </p:nvSpPr>
        <p:spPr>
          <a:xfrm>
            <a:off x="74400" y="666800"/>
            <a:ext cx="3346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-Average weeks on board is in a descending order, but average </a:t>
            </a:r>
            <a:r>
              <a:rPr lang="en">
                <a:solidFill>
                  <a:schemeClr val="dk1"/>
                </a:solidFill>
              </a:rPr>
              <a:t>popularity is random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-There is no relationship</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6698275" y="169700"/>
            <a:ext cx="2385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
            </a:r>
            <a:r>
              <a:rPr lang="en" sz="1466"/>
              <a:t>Shows artists that spend the most time on the charts</a:t>
            </a:r>
            <a:endParaRPr sz="1466"/>
          </a:p>
          <a:p>
            <a:pPr indent="0" lvl="0" marL="0" rtl="0" algn="l">
              <a:spcBef>
                <a:spcPts val="0"/>
              </a:spcBef>
              <a:spcAft>
                <a:spcPts val="0"/>
              </a:spcAft>
              <a:buNone/>
            </a:pPr>
            <a:r>
              <a:t/>
            </a:r>
            <a:endParaRPr sz="1466"/>
          </a:p>
          <a:p>
            <a:pPr indent="0" lvl="0" marL="0" rtl="0" algn="l">
              <a:spcBef>
                <a:spcPts val="0"/>
              </a:spcBef>
              <a:spcAft>
                <a:spcPts val="0"/>
              </a:spcAft>
              <a:buNone/>
            </a:pPr>
            <a:r>
              <a:rPr lang="en" sz="1466"/>
              <a:t>-Shows the average weeks on board in a </a:t>
            </a:r>
            <a:r>
              <a:rPr lang="en" sz="1466"/>
              <a:t>descending</a:t>
            </a:r>
            <a:r>
              <a:rPr lang="en" sz="1466"/>
              <a:t> order</a:t>
            </a:r>
            <a:endParaRPr sz="1466"/>
          </a:p>
        </p:txBody>
      </p:sp>
      <p:pic>
        <p:nvPicPr>
          <p:cNvPr id="161" name="Google Shape;161;p25"/>
          <p:cNvPicPr preferRelativeResize="0"/>
          <p:nvPr/>
        </p:nvPicPr>
        <p:blipFill>
          <a:blip r:embed="rId3">
            <a:alphaModFix/>
          </a:blip>
          <a:stretch>
            <a:fillRect/>
          </a:stretch>
        </p:blipFill>
        <p:spPr>
          <a:xfrm>
            <a:off x="151950" y="1029950"/>
            <a:ext cx="6163608" cy="4042876"/>
          </a:xfrm>
          <a:prstGeom prst="rect">
            <a:avLst/>
          </a:prstGeom>
          <a:noFill/>
          <a:ln>
            <a:noFill/>
          </a:ln>
        </p:spPr>
      </p:pic>
      <p:pic>
        <p:nvPicPr>
          <p:cNvPr id="162" name="Google Shape;162;p25"/>
          <p:cNvPicPr preferRelativeResize="0"/>
          <p:nvPr/>
        </p:nvPicPr>
        <p:blipFill>
          <a:blip r:embed="rId4">
            <a:alphaModFix/>
          </a:blip>
          <a:stretch>
            <a:fillRect/>
          </a:stretch>
        </p:blipFill>
        <p:spPr>
          <a:xfrm>
            <a:off x="6943200" y="1715475"/>
            <a:ext cx="2044675" cy="3307950"/>
          </a:xfrm>
          <a:prstGeom prst="rect">
            <a:avLst/>
          </a:prstGeom>
          <a:noFill/>
          <a:ln>
            <a:noFill/>
          </a:ln>
        </p:spPr>
      </p:pic>
      <p:sp>
        <p:nvSpPr>
          <p:cNvPr id="163" name="Google Shape;163;p25"/>
          <p:cNvSpPr txBox="1"/>
          <p:nvPr/>
        </p:nvSpPr>
        <p:spPr>
          <a:xfrm>
            <a:off x="848500" y="255950"/>
            <a:ext cx="442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Average Weeks on Board for Top Artists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nvSpPr>
        <p:spPr>
          <a:xfrm>
            <a:off x="6182100" y="1449800"/>
            <a:ext cx="2423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-Shows a </a:t>
            </a:r>
            <a:r>
              <a:rPr lang="en">
                <a:solidFill>
                  <a:schemeClr val="dk1"/>
                </a:solidFill>
              </a:rPr>
              <a:t>relationship</a:t>
            </a:r>
            <a:r>
              <a:rPr lang="en">
                <a:solidFill>
                  <a:schemeClr val="dk1"/>
                </a:solidFill>
              </a:rPr>
              <a:t> between followers and popularity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-Being more popular results in more followers, which is intuitive</a:t>
            </a:r>
            <a:endParaRPr>
              <a:solidFill>
                <a:schemeClr val="dk1"/>
              </a:solidFill>
            </a:endParaRPr>
          </a:p>
        </p:txBody>
      </p:sp>
      <p:sp>
        <p:nvSpPr>
          <p:cNvPr id="169" name="Google Shape;169;p26"/>
          <p:cNvSpPr txBox="1"/>
          <p:nvPr/>
        </p:nvSpPr>
        <p:spPr>
          <a:xfrm>
            <a:off x="434100" y="317600"/>
            <a:ext cx="8275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t>Difference Between Popularity Index and Followers</a:t>
            </a:r>
            <a:endParaRPr sz="1700"/>
          </a:p>
        </p:txBody>
      </p:sp>
      <p:pic>
        <p:nvPicPr>
          <p:cNvPr id="170" name="Google Shape;170;p26"/>
          <p:cNvPicPr preferRelativeResize="0"/>
          <p:nvPr/>
        </p:nvPicPr>
        <p:blipFill>
          <a:blip r:embed="rId3">
            <a:alphaModFix/>
          </a:blip>
          <a:stretch>
            <a:fillRect/>
          </a:stretch>
        </p:blipFill>
        <p:spPr>
          <a:xfrm>
            <a:off x="434100" y="797700"/>
            <a:ext cx="5561325" cy="4074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nvSpPr>
        <p:spPr>
          <a:xfrm>
            <a:off x="76175" y="255575"/>
            <a:ext cx="2777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-Releasing more songs does not make you more popular. </a:t>
            </a:r>
            <a:endParaRPr>
              <a:solidFill>
                <a:schemeClr val="dk1"/>
              </a:solidFill>
            </a:endParaRPr>
          </a:p>
          <a:p>
            <a:pPr indent="0" lvl="0" marL="0" rtl="0" algn="l">
              <a:spcBef>
                <a:spcPts val="0"/>
              </a:spcBef>
              <a:spcAft>
                <a:spcPts val="0"/>
              </a:spcAft>
              <a:buNone/>
            </a:pPr>
            <a:r>
              <a:rPr lang="en">
                <a:solidFill>
                  <a:schemeClr val="dk1"/>
                </a:solidFill>
              </a:rPr>
              <a:t>-The Beatles have a lot of songs, and although they were a big deal at one point, they are not as popular today</a:t>
            </a:r>
            <a:endParaRPr>
              <a:solidFill>
                <a:schemeClr val="dk1"/>
              </a:solidFill>
            </a:endParaRPr>
          </a:p>
        </p:txBody>
      </p:sp>
      <p:sp>
        <p:nvSpPr>
          <p:cNvPr id="176" name="Google Shape;176;p27"/>
          <p:cNvSpPr txBox="1"/>
          <p:nvPr/>
        </p:nvSpPr>
        <p:spPr>
          <a:xfrm>
            <a:off x="1801100" y="149700"/>
            <a:ext cx="70722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t>Number of Releases vs Popularity</a:t>
            </a:r>
            <a:endParaRPr sz="2100"/>
          </a:p>
        </p:txBody>
      </p:sp>
      <p:pic>
        <p:nvPicPr>
          <p:cNvPr id="177" name="Google Shape;177;p27"/>
          <p:cNvPicPr preferRelativeResize="0"/>
          <p:nvPr/>
        </p:nvPicPr>
        <p:blipFill>
          <a:blip r:embed="rId3">
            <a:alphaModFix/>
          </a:blip>
          <a:stretch>
            <a:fillRect/>
          </a:stretch>
        </p:blipFill>
        <p:spPr>
          <a:xfrm>
            <a:off x="3797325" y="849625"/>
            <a:ext cx="5136270" cy="4162776"/>
          </a:xfrm>
          <a:prstGeom prst="rect">
            <a:avLst/>
          </a:prstGeom>
          <a:noFill/>
          <a:ln>
            <a:noFill/>
          </a:ln>
        </p:spPr>
      </p:pic>
      <p:pic>
        <p:nvPicPr>
          <p:cNvPr id="178" name="Google Shape;178;p27"/>
          <p:cNvPicPr preferRelativeResize="0"/>
          <p:nvPr/>
        </p:nvPicPr>
        <p:blipFill>
          <a:blip r:embed="rId4">
            <a:alphaModFix/>
          </a:blip>
          <a:stretch>
            <a:fillRect/>
          </a:stretch>
        </p:blipFill>
        <p:spPr>
          <a:xfrm>
            <a:off x="1460325" y="1733075"/>
            <a:ext cx="2216600" cy="3279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nvSpPr>
        <p:spPr>
          <a:xfrm>
            <a:off x="131950" y="314525"/>
            <a:ext cx="66933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t>Weeks on Board vs Popularity</a:t>
            </a:r>
            <a:endParaRPr sz="1900"/>
          </a:p>
        </p:txBody>
      </p:sp>
      <p:pic>
        <p:nvPicPr>
          <p:cNvPr id="184" name="Google Shape;184;p28"/>
          <p:cNvPicPr preferRelativeResize="0"/>
          <p:nvPr/>
        </p:nvPicPr>
        <p:blipFill>
          <a:blip r:embed="rId3">
            <a:alphaModFix/>
          </a:blip>
          <a:stretch>
            <a:fillRect/>
          </a:stretch>
        </p:blipFill>
        <p:spPr>
          <a:xfrm>
            <a:off x="131950" y="791525"/>
            <a:ext cx="5300299" cy="3936650"/>
          </a:xfrm>
          <a:prstGeom prst="rect">
            <a:avLst/>
          </a:prstGeom>
          <a:noFill/>
          <a:ln>
            <a:noFill/>
          </a:ln>
        </p:spPr>
      </p:pic>
      <p:pic>
        <p:nvPicPr>
          <p:cNvPr id="185" name="Google Shape;185;p28"/>
          <p:cNvPicPr preferRelativeResize="0"/>
          <p:nvPr/>
        </p:nvPicPr>
        <p:blipFill>
          <a:blip r:embed="rId4">
            <a:alphaModFix/>
          </a:blip>
          <a:stretch>
            <a:fillRect/>
          </a:stretch>
        </p:blipFill>
        <p:spPr>
          <a:xfrm>
            <a:off x="5975925" y="1741950"/>
            <a:ext cx="2181250" cy="3212375"/>
          </a:xfrm>
          <a:prstGeom prst="rect">
            <a:avLst/>
          </a:prstGeom>
          <a:noFill/>
          <a:ln>
            <a:noFill/>
          </a:ln>
        </p:spPr>
      </p:pic>
      <p:sp>
        <p:nvSpPr>
          <p:cNvPr id="186" name="Google Shape;186;p28"/>
          <p:cNvSpPr txBox="1"/>
          <p:nvPr/>
        </p:nvSpPr>
        <p:spPr>
          <a:xfrm>
            <a:off x="6123300" y="264450"/>
            <a:ext cx="2843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-Being in the industry longer does not mean you will be more popular</a:t>
            </a:r>
            <a:endParaRPr/>
          </a:p>
          <a:p>
            <a:pPr indent="0" lvl="0" marL="0" rtl="0" algn="l">
              <a:spcBef>
                <a:spcPts val="0"/>
              </a:spcBef>
              <a:spcAft>
                <a:spcPts val="0"/>
              </a:spcAft>
              <a:buNone/>
            </a:pPr>
            <a:r>
              <a:rPr lang="en"/>
              <a:t>-The colors should start darkest to lighter as you descend if there was a pattern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16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192" name="Google Shape;19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Based on the graphs, the only clear trend shown was that an artist’s number of followers had a relationship with </a:t>
            </a:r>
            <a:r>
              <a:rPr lang="en">
                <a:solidFill>
                  <a:schemeClr val="dk1"/>
                </a:solidFill>
              </a:rPr>
              <a:t>their popularity value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Other analysis proved to be inconclusive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Further analysis of other metrics could provide greater insight into what factors make artists more popular on streaming platforms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Collection</a:t>
            </a:r>
            <a:endParaRPr/>
          </a:p>
          <a:p>
            <a:pPr indent="0" lvl="0" marL="0" rtl="0" algn="l">
              <a:spcBef>
                <a:spcPts val="0"/>
              </a:spcBef>
              <a:spcAft>
                <a:spcPts val="0"/>
              </a:spcAft>
              <a:buNone/>
            </a:pPr>
            <a:r>
              <a:t/>
            </a:r>
            <a:endParaRPr/>
          </a:p>
        </p:txBody>
      </p:sp>
      <p:sp>
        <p:nvSpPr>
          <p:cNvPr id="62" name="Google Shape;62;p14"/>
          <p:cNvSpPr txBox="1"/>
          <p:nvPr>
            <p:ph idx="1" type="body"/>
          </p:nvPr>
        </p:nvSpPr>
        <p:spPr>
          <a:xfrm>
            <a:off x="311700" y="1152475"/>
            <a:ext cx="5075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Original dataset contained 25 CSV files:</a:t>
            </a:r>
            <a:endParaRPr sz="1600">
              <a:solidFill>
                <a:schemeClr val="dk1"/>
              </a:solidFill>
            </a:endParaRPr>
          </a:p>
          <a:p>
            <a:pPr indent="0" lvl="0" marL="0" rtl="0" algn="l">
              <a:spcBef>
                <a:spcPts val="1200"/>
              </a:spcBef>
              <a:spcAft>
                <a:spcPts val="0"/>
              </a:spcAft>
              <a:buNone/>
            </a:pPr>
            <a:r>
              <a:rPr lang="en" sz="1600">
                <a:solidFill>
                  <a:schemeClr val="dk1"/>
                </a:solidFill>
              </a:rPr>
              <a:t>0000.csv, </a:t>
            </a:r>
            <a:r>
              <a:rPr lang="en" sz="1600">
                <a:solidFill>
                  <a:schemeClr val="dk1"/>
                </a:solidFill>
              </a:rPr>
              <a:t>0001.csv, 0002.csv, 0003.csv, 0004.csv, 0005.csv, 0006.csv, 0007.csv, 0008.csv, 0009.csv, 0010.csv, 0011.csv, 0012.csv, 0013.csv, 0014.csv, 0015.csv, charts.csv, data_w_spotify.csv, edges_100.csv, feature_core_100.csv, feature_core.csv, final.csv, nodes_100.csv, release_20.csv, and release_100.csv</a:t>
            </a:r>
            <a:endParaRPr sz="1600">
              <a:solidFill>
                <a:schemeClr val="dk1"/>
              </a:solidFill>
            </a:endParaRPr>
          </a:p>
          <a:p>
            <a:pPr indent="0" lvl="0" marL="0" rtl="0" algn="l">
              <a:spcBef>
                <a:spcPts val="1200"/>
              </a:spcBef>
              <a:spcAft>
                <a:spcPts val="1200"/>
              </a:spcAft>
              <a:buNone/>
            </a:pPr>
            <a:r>
              <a:rPr lang="en" sz="1600">
                <a:solidFill>
                  <a:schemeClr val="dk1"/>
                </a:solidFill>
              </a:rPr>
              <a:t>Not all of the files were relevant for analysis (many repeated information)</a:t>
            </a:r>
            <a:endParaRPr sz="1600">
              <a:solidFill>
                <a:schemeClr val="dk1"/>
              </a:solidFill>
            </a:endParaRPr>
          </a:p>
        </p:txBody>
      </p:sp>
      <p:pic>
        <p:nvPicPr>
          <p:cNvPr id="63" name="Google Shape;63;p14"/>
          <p:cNvPicPr preferRelativeResize="0"/>
          <p:nvPr/>
        </p:nvPicPr>
        <p:blipFill>
          <a:blip r:embed="rId3">
            <a:alphaModFix/>
          </a:blip>
          <a:stretch>
            <a:fillRect/>
          </a:stretch>
        </p:blipFill>
        <p:spPr>
          <a:xfrm>
            <a:off x="5387100" y="1017725"/>
            <a:ext cx="3579024" cy="3019400"/>
          </a:xfrm>
          <a:prstGeom prst="rect">
            <a:avLst/>
          </a:prstGeom>
          <a:noFill/>
          <a:ln>
            <a:noFill/>
          </a:ln>
        </p:spPr>
      </p:pic>
      <p:sp>
        <p:nvSpPr>
          <p:cNvPr id="64" name="Google Shape;64;p14"/>
          <p:cNvSpPr txBox="1"/>
          <p:nvPr/>
        </p:nvSpPr>
        <p:spPr>
          <a:xfrm>
            <a:off x="5692725" y="4151725"/>
            <a:ext cx="3056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Retrieved from: https://www.istockphoto.com/vector/vector-cartoon-illustration-of-stressed-man-or-businessman-overloaded-by-gm1277426194-376641349</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323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Collection</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71" name="Google Shape;71;p15"/>
          <p:cNvSpPr txBox="1"/>
          <p:nvPr/>
        </p:nvSpPr>
        <p:spPr>
          <a:xfrm>
            <a:off x="5230525" y="1383025"/>
            <a:ext cx="3601800" cy="2955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Four CSV files were used for analysis: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final</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data_w_spotify</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feature_core_100</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Charts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primary key (id) was shared for final, data_w_spotify, and feature_core_100 tables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primary key for charts (name) is used as a foreign key in the final, data_w_spotify, and feature_core_100 tables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Relationships are optional one to optional one (for final/data_w_spotify and data_w_spotify/feature_core_100) and one to optional many (for </a:t>
            </a:r>
            <a:r>
              <a:rPr lang="en" sz="1200">
                <a:solidFill>
                  <a:schemeClr val="dk1"/>
                </a:solidFill>
              </a:rPr>
              <a:t>final</a:t>
            </a:r>
            <a:r>
              <a:rPr lang="en" sz="1200">
                <a:solidFill>
                  <a:schemeClr val="dk1"/>
                </a:solidFill>
              </a:rPr>
              <a:t> and charts)</a:t>
            </a:r>
            <a:endParaRPr sz="1200">
              <a:solidFill>
                <a:schemeClr val="dk1"/>
              </a:solidFill>
            </a:endParaRPr>
          </a:p>
        </p:txBody>
      </p:sp>
      <p:pic>
        <p:nvPicPr>
          <p:cNvPr id="72" name="Google Shape;72;p15"/>
          <p:cNvPicPr preferRelativeResize="0"/>
          <p:nvPr/>
        </p:nvPicPr>
        <p:blipFill>
          <a:blip r:embed="rId3">
            <a:alphaModFix/>
          </a:blip>
          <a:stretch>
            <a:fillRect/>
          </a:stretch>
        </p:blipFill>
        <p:spPr>
          <a:xfrm>
            <a:off x="311700" y="1152475"/>
            <a:ext cx="4918824" cy="3416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Database Development Architecture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311699" y="2284024"/>
            <a:ext cx="1070850" cy="1070850"/>
          </a:xfrm>
          <a:prstGeom prst="rect">
            <a:avLst/>
          </a:prstGeom>
          <a:noFill/>
          <a:ln>
            <a:noFill/>
          </a:ln>
        </p:spPr>
      </p:pic>
      <p:pic>
        <p:nvPicPr>
          <p:cNvPr id="80" name="Google Shape;80;p16"/>
          <p:cNvPicPr preferRelativeResize="0"/>
          <p:nvPr/>
        </p:nvPicPr>
        <p:blipFill>
          <a:blip r:embed="rId4">
            <a:alphaModFix/>
          </a:blip>
          <a:stretch>
            <a:fillRect/>
          </a:stretch>
        </p:blipFill>
        <p:spPr>
          <a:xfrm>
            <a:off x="2563349" y="2284025"/>
            <a:ext cx="1070850" cy="1070850"/>
          </a:xfrm>
          <a:prstGeom prst="rect">
            <a:avLst/>
          </a:prstGeom>
          <a:noFill/>
          <a:ln>
            <a:noFill/>
          </a:ln>
        </p:spPr>
      </p:pic>
      <p:pic>
        <p:nvPicPr>
          <p:cNvPr id="81" name="Google Shape;81;p16"/>
          <p:cNvPicPr preferRelativeResize="0"/>
          <p:nvPr/>
        </p:nvPicPr>
        <p:blipFill>
          <a:blip r:embed="rId5">
            <a:alphaModFix/>
          </a:blip>
          <a:stretch>
            <a:fillRect/>
          </a:stretch>
        </p:blipFill>
        <p:spPr>
          <a:xfrm>
            <a:off x="4572000" y="1213163"/>
            <a:ext cx="1070850" cy="1070850"/>
          </a:xfrm>
          <a:prstGeom prst="rect">
            <a:avLst/>
          </a:prstGeom>
          <a:noFill/>
          <a:ln>
            <a:noFill/>
          </a:ln>
        </p:spPr>
      </p:pic>
      <p:pic>
        <p:nvPicPr>
          <p:cNvPr id="82" name="Google Shape;82;p16"/>
          <p:cNvPicPr preferRelativeResize="0"/>
          <p:nvPr/>
        </p:nvPicPr>
        <p:blipFill>
          <a:blip r:embed="rId6">
            <a:alphaModFix/>
          </a:blip>
          <a:stretch>
            <a:fillRect/>
          </a:stretch>
        </p:blipFill>
        <p:spPr>
          <a:xfrm>
            <a:off x="4572000" y="3354875"/>
            <a:ext cx="1070850" cy="1070850"/>
          </a:xfrm>
          <a:prstGeom prst="rect">
            <a:avLst/>
          </a:prstGeom>
          <a:noFill/>
          <a:ln>
            <a:noFill/>
          </a:ln>
        </p:spPr>
      </p:pic>
      <p:pic>
        <p:nvPicPr>
          <p:cNvPr id="83" name="Google Shape;83;p16"/>
          <p:cNvPicPr preferRelativeResize="0"/>
          <p:nvPr/>
        </p:nvPicPr>
        <p:blipFill>
          <a:blip r:embed="rId7">
            <a:alphaModFix/>
          </a:blip>
          <a:stretch>
            <a:fillRect/>
          </a:stretch>
        </p:blipFill>
        <p:spPr>
          <a:xfrm>
            <a:off x="5740900" y="2400075"/>
            <a:ext cx="1318948" cy="830699"/>
          </a:xfrm>
          <a:prstGeom prst="rect">
            <a:avLst/>
          </a:prstGeom>
          <a:noFill/>
          <a:ln>
            <a:noFill/>
          </a:ln>
        </p:spPr>
      </p:pic>
      <p:cxnSp>
        <p:nvCxnSpPr>
          <p:cNvPr id="84" name="Google Shape;84;p16"/>
          <p:cNvCxnSpPr>
            <a:stCxn id="79" idx="3"/>
            <a:endCxn id="80" idx="1"/>
          </p:cNvCxnSpPr>
          <p:nvPr/>
        </p:nvCxnSpPr>
        <p:spPr>
          <a:xfrm>
            <a:off x="1382549" y="2819449"/>
            <a:ext cx="1180800" cy="0"/>
          </a:xfrm>
          <a:prstGeom prst="straightConnector1">
            <a:avLst/>
          </a:prstGeom>
          <a:noFill/>
          <a:ln cap="flat" cmpd="sng" w="9525">
            <a:solidFill>
              <a:schemeClr val="dk2"/>
            </a:solidFill>
            <a:prstDash val="solid"/>
            <a:round/>
            <a:headEnd len="med" w="med" type="none"/>
            <a:tailEnd len="med" w="med" type="triangle"/>
          </a:ln>
        </p:spPr>
      </p:cxnSp>
      <p:cxnSp>
        <p:nvCxnSpPr>
          <p:cNvPr id="85" name="Google Shape;85;p16"/>
          <p:cNvCxnSpPr>
            <a:stCxn id="80" idx="3"/>
            <a:endCxn id="81" idx="1"/>
          </p:cNvCxnSpPr>
          <p:nvPr/>
        </p:nvCxnSpPr>
        <p:spPr>
          <a:xfrm flipH="1" rot="10800000">
            <a:off x="3634199" y="1748450"/>
            <a:ext cx="937800" cy="1071000"/>
          </a:xfrm>
          <a:prstGeom prst="straightConnector1">
            <a:avLst/>
          </a:prstGeom>
          <a:noFill/>
          <a:ln cap="flat" cmpd="sng" w="9525">
            <a:solidFill>
              <a:schemeClr val="dk2"/>
            </a:solidFill>
            <a:prstDash val="solid"/>
            <a:round/>
            <a:headEnd len="med" w="med" type="none"/>
            <a:tailEnd len="med" w="med" type="triangle"/>
          </a:ln>
        </p:spPr>
      </p:cxnSp>
      <p:cxnSp>
        <p:nvCxnSpPr>
          <p:cNvPr id="86" name="Google Shape;86;p16"/>
          <p:cNvCxnSpPr>
            <a:stCxn id="80" idx="3"/>
            <a:endCxn id="82" idx="1"/>
          </p:cNvCxnSpPr>
          <p:nvPr/>
        </p:nvCxnSpPr>
        <p:spPr>
          <a:xfrm>
            <a:off x="3634199" y="2819450"/>
            <a:ext cx="937800" cy="107100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6"/>
          <p:cNvCxnSpPr>
            <a:stCxn id="81" idx="2"/>
            <a:endCxn id="83" idx="0"/>
          </p:cNvCxnSpPr>
          <p:nvPr/>
        </p:nvCxnSpPr>
        <p:spPr>
          <a:xfrm>
            <a:off x="5107425" y="2284013"/>
            <a:ext cx="1293000" cy="11610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6"/>
          <p:cNvCxnSpPr>
            <a:stCxn id="82" idx="0"/>
            <a:endCxn id="83" idx="2"/>
          </p:cNvCxnSpPr>
          <p:nvPr/>
        </p:nvCxnSpPr>
        <p:spPr>
          <a:xfrm flipH="1" rot="10800000">
            <a:off x="5107425" y="3230675"/>
            <a:ext cx="1293000" cy="124200"/>
          </a:xfrm>
          <a:prstGeom prst="straightConnector1">
            <a:avLst/>
          </a:prstGeom>
          <a:noFill/>
          <a:ln cap="flat" cmpd="sng" w="9525">
            <a:solidFill>
              <a:schemeClr val="dk2"/>
            </a:solidFill>
            <a:prstDash val="solid"/>
            <a:round/>
            <a:headEnd len="med" w="med" type="none"/>
            <a:tailEnd len="med" w="med" type="triangle"/>
          </a:ln>
        </p:spPr>
      </p:cxnSp>
      <p:sp>
        <p:nvSpPr>
          <p:cNvPr id="89" name="Google Shape;89;p16"/>
          <p:cNvSpPr txBox="1"/>
          <p:nvPr/>
        </p:nvSpPr>
        <p:spPr>
          <a:xfrm>
            <a:off x="328725" y="3374225"/>
            <a:ext cx="1276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Cloud Data Storage (AWS S3)</a:t>
            </a:r>
            <a:endParaRPr sz="1200"/>
          </a:p>
        </p:txBody>
      </p:sp>
      <p:sp>
        <p:nvSpPr>
          <p:cNvPr id="90" name="Google Shape;90;p16"/>
          <p:cNvSpPr txBox="1"/>
          <p:nvPr/>
        </p:nvSpPr>
        <p:spPr>
          <a:xfrm>
            <a:off x="2591075" y="3393550"/>
            <a:ext cx="1071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Serverless ETL</a:t>
            </a:r>
            <a:endParaRPr sz="1200"/>
          </a:p>
          <a:p>
            <a:pPr indent="0" lvl="0" marL="0" rtl="0" algn="l">
              <a:spcBef>
                <a:spcPts val="0"/>
              </a:spcBef>
              <a:spcAft>
                <a:spcPts val="0"/>
              </a:spcAft>
              <a:buNone/>
            </a:pPr>
            <a:r>
              <a:rPr lang="en" sz="1200"/>
              <a:t>(AWS Glue)</a:t>
            </a:r>
            <a:endParaRPr sz="1200"/>
          </a:p>
        </p:txBody>
      </p:sp>
      <p:sp>
        <p:nvSpPr>
          <p:cNvPr id="91" name="Google Shape;91;p16"/>
          <p:cNvSpPr txBox="1"/>
          <p:nvPr/>
        </p:nvSpPr>
        <p:spPr>
          <a:xfrm>
            <a:off x="5636575" y="1247200"/>
            <a:ext cx="1527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Data</a:t>
            </a:r>
            <a:r>
              <a:rPr lang="en" sz="1200"/>
              <a:t> Warehousing, Querying and Analysis (AWS Redshift)</a:t>
            </a:r>
            <a:endParaRPr sz="1200"/>
          </a:p>
        </p:txBody>
      </p:sp>
      <p:sp>
        <p:nvSpPr>
          <p:cNvPr id="92" name="Google Shape;92;p16"/>
          <p:cNvSpPr txBox="1"/>
          <p:nvPr/>
        </p:nvSpPr>
        <p:spPr>
          <a:xfrm>
            <a:off x="5636575" y="3336200"/>
            <a:ext cx="1071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SQL Querying and Analysis (AWS Athena)</a:t>
            </a:r>
            <a:endParaRPr sz="1200"/>
          </a:p>
        </p:txBody>
      </p:sp>
      <p:sp>
        <p:nvSpPr>
          <p:cNvPr id="93" name="Google Shape;93;p16"/>
          <p:cNvSpPr txBox="1"/>
          <p:nvPr/>
        </p:nvSpPr>
        <p:spPr>
          <a:xfrm>
            <a:off x="7299525" y="2513750"/>
            <a:ext cx="1624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BI Development and Data Visualization</a:t>
            </a:r>
            <a:endParaRPr sz="1200"/>
          </a:p>
          <a:p>
            <a:pPr indent="0" lvl="0" marL="0" rtl="0" algn="l">
              <a:spcBef>
                <a:spcPts val="0"/>
              </a:spcBef>
              <a:spcAft>
                <a:spcPts val="0"/>
              </a:spcAft>
              <a:buNone/>
            </a:pPr>
            <a:r>
              <a:rPr lang="en" sz="1200"/>
              <a:t>(Tableau)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878700" y="419575"/>
            <a:ext cx="7386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Analyzed Factors Influencing an Artist’s Popularity</a:t>
            </a:r>
            <a:endParaRPr/>
          </a:p>
        </p:txBody>
      </p:sp>
      <p:sp>
        <p:nvSpPr>
          <p:cNvPr id="99" name="Google Shape;9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Popularity indicators</a:t>
            </a:r>
            <a:endParaRPr>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Popularity index</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Number of followers</a:t>
            </a:r>
            <a:endParaRPr sz="17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Chart performance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Time between releases/career length</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Other factors that were originally listed within the dataset (genres, release dates) were considered, but quality and compatibility was not strong enough for analysis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First Query</a:t>
            </a:r>
            <a:endParaRPr/>
          </a:p>
        </p:txBody>
      </p:sp>
      <p:sp>
        <p:nvSpPr>
          <p:cNvPr id="105" name="Google Shape;105;p18"/>
          <p:cNvSpPr/>
          <p:nvPr/>
        </p:nvSpPr>
        <p:spPr>
          <a:xfrm>
            <a:off x="4141800" y="2498125"/>
            <a:ext cx="860400" cy="57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8"/>
          <p:cNvPicPr preferRelativeResize="0"/>
          <p:nvPr/>
        </p:nvPicPr>
        <p:blipFill>
          <a:blip r:embed="rId3">
            <a:alphaModFix/>
          </a:blip>
          <a:stretch>
            <a:fillRect/>
          </a:stretch>
        </p:blipFill>
        <p:spPr>
          <a:xfrm>
            <a:off x="152400" y="789125"/>
            <a:ext cx="8839200" cy="1709000"/>
          </a:xfrm>
          <a:prstGeom prst="rect">
            <a:avLst/>
          </a:prstGeom>
          <a:noFill/>
          <a:ln>
            <a:noFill/>
          </a:ln>
        </p:spPr>
      </p:pic>
      <p:pic>
        <p:nvPicPr>
          <p:cNvPr id="107" name="Google Shape;107;p18"/>
          <p:cNvPicPr preferRelativeResize="0"/>
          <p:nvPr/>
        </p:nvPicPr>
        <p:blipFill>
          <a:blip r:embed="rId4">
            <a:alphaModFix/>
          </a:blip>
          <a:stretch>
            <a:fillRect/>
          </a:stretch>
        </p:blipFill>
        <p:spPr>
          <a:xfrm>
            <a:off x="152400" y="3070825"/>
            <a:ext cx="8839200" cy="170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2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Second Query</a:t>
            </a:r>
            <a:endParaRPr/>
          </a:p>
          <a:p>
            <a:pPr indent="0" lvl="0" marL="0" rtl="0" algn="ctr">
              <a:spcBef>
                <a:spcPts val="0"/>
              </a:spcBef>
              <a:spcAft>
                <a:spcPts val="0"/>
              </a:spcAft>
              <a:buNone/>
            </a:pPr>
            <a:r>
              <a:t/>
            </a:r>
            <a:endParaRPr/>
          </a:p>
        </p:txBody>
      </p:sp>
      <p:pic>
        <p:nvPicPr>
          <p:cNvPr id="113" name="Google Shape;113;p19"/>
          <p:cNvPicPr preferRelativeResize="0"/>
          <p:nvPr/>
        </p:nvPicPr>
        <p:blipFill>
          <a:blip r:embed="rId3">
            <a:alphaModFix/>
          </a:blip>
          <a:stretch>
            <a:fillRect/>
          </a:stretch>
        </p:blipFill>
        <p:spPr>
          <a:xfrm>
            <a:off x="152400" y="615475"/>
            <a:ext cx="8839199" cy="1669925"/>
          </a:xfrm>
          <a:prstGeom prst="rect">
            <a:avLst/>
          </a:prstGeom>
          <a:noFill/>
          <a:ln>
            <a:noFill/>
          </a:ln>
        </p:spPr>
      </p:pic>
      <p:sp>
        <p:nvSpPr>
          <p:cNvPr id="114" name="Google Shape;114;p19"/>
          <p:cNvSpPr/>
          <p:nvPr/>
        </p:nvSpPr>
        <p:spPr>
          <a:xfrm>
            <a:off x="4141800" y="2285400"/>
            <a:ext cx="860400" cy="57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19"/>
          <p:cNvPicPr preferRelativeResize="0"/>
          <p:nvPr/>
        </p:nvPicPr>
        <p:blipFill>
          <a:blip r:embed="rId4">
            <a:alphaModFix/>
          </a:blip>
          <a:stretch>
            <a:fillRect/>
          </a:stretch>
        </p:blipFill>
        <p:spPr>
          <a:xfrm>
            <a:off x="152400" y="2858100"/>
            <a:ext cx="8839200" cy="1976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Third</a:t>
            </a:r>
            <a:r>
              <a:rPr lang="en"/>
              <a:t> Query</a:t>
            </a:r>
            <a:endParaRPr/>
          </a:p>
        </p:txBody>
      </p:sp>
      <p:sp>
        <p:nvSpPr>
          <p:cNvPr id="121" name="Google Shape;121;p20"/>
          <p:cNvSpPr/>
          <p:nvPr/>
        </p:nvSpPr>
        <p:spPr>
          <a:xfrm>
            <a:off x="4141788" y="2285400"/>
            <a:ext cx="860400" cy="57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20"/>
          <p:cNvPicPr preferRelativeResize="0"/>
          <p:nvPr/>
        </p:nvPicPr>
        <p:blipFill>
          <a:blip r:embed="rId3">
            <a:alphaModFix/>
          </a:blip>
          <a:stretch>
            <a:fillRect/>
          </a:stretch>
        </p:blipFill>
        <p:spPr>
          <a:xfrm>
            <a:off x="152400" y="712925"/>
            <a:ext cx="8839199" cy="1572475"/>
          </a:xfrm>
          <a:prstGeom prst="rect">
            <a:avLst/>
          </a:prstGeom>
          <a:noFill/>
          <a:ln>
            <a:noFill/>
          </a:ln>
        </p:spPr>
      </p:pic>
      <p:pic>
        <p:nvPicPr>
          <p:cNvPr id="123" name="Google Shape;123;p20"/>
          <p:cNvPicPr preferRelativeResize="0"/>
          <p:nvPr/>
        </p:nvPicPr>
        <p:blipFill>
          <a:blip r:embed="rId4">
            <a:alphaModFix/>
          </a:blip>
          <a:stretch>
            <a:fillRect/>
          </a:stretch>
        </p:blipFill>
        <p:spPr>
          <a:xfrm>
            <a:off x="152400" y="2858100"/>
            <a:ext cx="8839199" cy="18990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1951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Fourth</a:t>
            </a:r>
            <a:r>
              <a:rPr lang="en"/>
              <a:t> Query</a:t>
            </a:r>
            <a:endParaRPr/>
          </a:p>
          <a:p>
            <a:pPr indent="0" lvl="0" marL="0" rtl="0" algn="ctr">
              <a:spcBef>
                <a:spcPts val="0"/>
              </a:spcBef>
              <a:spcAft>
                <a:spcPts val="0"/>
              </a:spcAft>
              <a:buNone/>
            </a:pPr>
            <a:r>
              <a:t/>
            </a:r>
            <a:endParaRPr/>
          </a:p>
        </p:txBody>
      </p:sp>
      <p:sp>
        <p:nvSpPr>
          <p:cNvPr id="129" name="Google Shape;129;p21"/>
          <p:cNvSpPr/>
          <p:nvPr/>
        </p:nvSpPr>
        <p:spPr>
          <a:xfrm>
            <a:off x="4141788" y="2285400"/>
            <a:ext cx="860400" cy="57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21"/>
          <p:cNvPicPr preferRelativeResize="0"/>
          <p:nvPr/>
        </p:nvPicPr>
        <p:blipFill>
          <a:blip r:embed="rId3">
            <a:alphaModFix/>
          </a:blip>
          <a:stretch>
            <a:fillRect/>
          </a:stretch>
        </p:blipFill>
        <p:spPr>
          <a:xfrm>
            <a:off x="152400" y="767875"/>
            <a:ext cx="8839199" cy="1517525"/>
          </a:xfrm>
          <a:prstGeom prst="rect">
            <a:avLst/>
          </a:prstGeom>
          <a:noFill/>
          <a:ln>
            <a:noFill/>
          </a:ln>
        </p:spPr>
      </p:pic>
      <p:pic>
        <p:nvPicPr>
          <p:cNvPr id="131" name="Google Shape;131;p21"/>
          <p:cNvPicPr preferRelativeResize="0"/>
          <p:nvPr/>
        </p:nvPicPr>
        <p:blipFill>
          <a:blip r:embed="rId4">
            <a:alphaModFix/>
          </a:blip>
          <a:stretch>
            <a:fillRect/>
          </a:stretch>
        </p:blipFill>
        <p:spPr>
          <a:xfrm>
            <a:off x="152400" y="2858100"/>
            <a:ext cx="8839202" cy="186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