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72" r:id="rId5"/>
    <p:sldId id="264" r:id="rId6"/>
    <p:sldId id="273" r:id="rId7"/>
    <p:sldId id="257" r:id="rId8"/>
    <p:sldId id="258" r:id="rId9"/>
    <p:sldId id="259" r:id="rId10"/>
    <p:sldId id="263" r:id="rId11"/>
    <p:sldId id="267" r:id="rId12"/>
    <p:sldId id="268" r:id="rId13"/>
    <p:sldId id="269" r:id="rId14"/>
    <p:sldId id="261" r:id="rId15"/>
    <p:sldId id="270" r:id="rId16"/>
    <p:sldId id="26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/>
    <p:restoredTop sz="94649"/>
  </p:normalViewPr>
  <p:slideViewPr>
    <p:cSldViewPr snapToGrid="0">
      <p:cViewPr varScale="1">
        <p:scale>
          <a:sx n="102" d="100"/>
          <a:sy n="102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0EE6D-873E-4399-B7C6-6892EA053BDA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6415F81-2C9D-4047-ABC3-BE104441E428}">
      <dgm:prSet/>
      <dgm:spPr/>
      <dgm:t>
        <a:bodyPr/>
        <a:lstStyle/>
        <a:p>
          <a:r>
            <a:rPr lang="en-US" dirty="0"/>
            <a:t>Drop employees where regular hours, OT hours, Total OT paid, and Total other Pay are less than 0.</a:t>
          </a:r>
        </a:p>
      </dgm:t>
    </dgm:pt>
    <dgm:pt modelId="{F7CEE579-F3A3-42A7-9E0C-31ACA7AA62BA}" type="parTrans" cxnId="{BBFF96E3-11A4-4FF7-ADC6-B83F9C82D4DF}">
      <dgm:prSet/>
      <dgm:spPr/>
      <dgm:t>
        <a:bodyPr/>
        <a:lstStyle/>
        <a:p>
          <a:endParaRPr lang="en-US"/>
        </a:p>
      </dgm:t>
    </dgm:pt>
    <dgm:pt modelId="{6B6184E2-F7C3-4515-A3F4-95800ACCC906}" type="sibTrans" cxnId="{BBFF96E3-11A4-4FF7-ADC6-B83F9C82D4DF}">
      <dgm:prSet/>
      <dgm:spPr/>
      <dgm:t>
        <a:bodyPr/>
        <a:lstStyle/>
        <a:p>
          <a:endParaRPr lang="en-US"/>
        </a:p>
      </dgm:t>
    </dgm:pt>
    <dgm:pt modelId="{C31859B4-3264-4B3B-9E22-439C84F2CCD4}">
      <dgm:prSet/>
      <dgm:spPr/>
      <dgm:t>
        <a:bodyPr/>
        <a:lstStyle/>
        <a:p>
          <a:r>
            <a:rPr lang="en-US" dirty="0"/>
            <a:t>Only boroughs, agencies and job titles with the most employees were kept</a:t>
          </a:r>
        </a:p>
      </dgm:t>
    </dgm:pt>
    <dgm:pt modelId="{A4288222-741E-40E8-B6FF-0694E93CAC8C}" type="parTrans" cxnId="{035FD298-C062-4BD2-A525-4F94995125A4}">
      <dgm:prSet/>
      <dgm:spPr/>
      <dgm:t>
        <a:bodyPr/>
        <a:lstStyle/>
        <a:p>
          <a:endParaRPr lang="en-US"/>
        </a:p>
      </dgm:t>
    </dgm:pt>
    <dgm:pt modelId="{215E80BE-3293-4C48-924D-5DA8DF35EAFD}" type="sibTrans" cxnId="{035FD298-C062-4BD2-A525-4F94995125A4}">
      <dgm:prSet/>
      <dgm:spPr/>
      <dgm:t>
        <a:bodyPr/>
        <a:lstStyle/>
        <a:p>
          <a:endParaRPr lang="en-US"/>
        </a:p>
      </dgm:t>
    </dgm:pt>
    <dgm:pt modelId="{3F168192-7260-409A-BDB2-A1CF0136CEFD}">
      <dgm:prSet/>
      <dgm:spPr/>
      <dgm:t>
        <a:bodyPr/>
        <a:lstStyle/>
        <a:p>
          <a:r>
            <a:rPr lang="en-US"/>
            <a:t>16 boroughs, and 700+ jobs</a:t>
          </a:r>
        </a:p>
      </dgm:t>
    </dgm:pt>
    <dgm:pt modelId="{FDF466F3-E5B2-442C-8093-D69409DD87C6}" type="parTrans" cxnId="{6208D63A-ACFF-41A8-B2DF-5112DE60A2C3}">
      <dgm:prSet/>
      <dgm:spPr/>
      <dgm:t>
        <a:bodyPr/>
        <a:lstStyle/>
        <a:p>
          <a:endParaRPr lang="en-US"/>
        </a:p>
      </dgm:t>
    </dgm:pt>
    <dgm:pt modelId="{31559432-0861-4274-914D-54B8D1423538}" type="sibTrans" cxnId="{6208D63A-ACFF-41A8-B2DF-5112DE60A2C3}">
      <dgm:prSet/>
      <dgm:spPr/>
      <dgm:t>
        <a:bodyPr/>
        <a:lstStyle/>
        <a:p>
          <a:endParaRPr lang="en-US"/>
        </a:p>
      </dgm:t>
    </dgm:pt>
    <dgm:pt modelId="{C27FE05D-2F87-4CBF-9856-CC5FA79C997C}">
      <dgm:prSet/>
      <dgm:spPr/>
      <dgm:t>
        <a:bodyPr/>
        <a:lstStyle/>
        <a:p>
          <a:r>
            <a:rPr lang="en-US" dirty="0"/>
            <a:t>Curse of dimensionality: More features, data becomes scattered, and overfitting becomes a problem.</a:t>
          </a:r>
        </a:p>
      </dgm:t>
    </dgm:pt>
    <dgm:pt modelId="{55DBD315-8F8E-4C07-8DBB-888831E96875}" type="parTrans" cxnId="{CD9530A3-7022-46C5-B75D-07E363D45A65}">
      <dgm:prSet/>
      <dgm:spPr/>
      <dgm:t>
        <a:bodyPr/>
        <a:lstStyle/>
        <a:p>
          <a:endParaRPr lang="en-US"/>
        </a:p>
      </dgm:t>
    </dgm:pt>
    <dgm:pt modelId="{93A57E60-3B20-4DC3-B631-FF102132ADDA}" type="sibTrans" cxnId="{CD9530A3-7022-46C5-B75D-07E363D45A65}">
      <dgm:prSet/>
      <dgm:spPr/>
      <dgm:t>
        <a:bodyPr/>
        <a:lstStyle/>
        <a:p>
          <a:endParaRPr lang="en-US"/>
        </a:p>
      </dgm:t>
    </dgm:pt>
    <dgm:pt modelId="{AE26DF8A-404F-9648-9F01-3417F687F844}" type="pres">
      <dgm:prSet presAssocID="{E770EE6D-873E-4399-B7C6-6892EA053BDA}" presName="Name0" presStyleCnt="0">
        <dgm:presLayoutVars>
          <dgm:dir/>
          <dgm:animLvl val="lvl"/>
          <dgm:resizeHandles val="exact"/>
        </dgm:presLayoutVars>
      </dgm:prSet>
      <dgm:spPr/>
    </dgm:pt>
    <dgm:pt modelId="{FF43AB3F-D65F-B849-B1D7-64302D974111}" type="pres">
      <dgm:prSet presAssocID="{C31859B4-3264-4B3B-9E22-439C84F2CCD4}" presName="boxAndChildren" presStyleCnt="0"/>
      <dgm:spPr/>
    </dgm:pt>
    <dgm:pt modelId="{9724505A-C69B-2546-80CB-B49B6C60F236}" type="pres">
      <dgm:prSet presAssocID="{C31859B4-3264-4B3B-9E22-439C84F2CCD4}" presName="parentTextBox" presStyleLbl="node1" presStyleIdx="0" presStyleCnt="2"/>
      <dgm:spPr/>
    </dgm:pt>
    <dgm:pt modelId="{7DD53C42-7729-8A47-8E00-8DBDB5EFC482}" type="pres">
      <dgm:prSet presAssocID="{C31859B4-3264-4B3B-9E22-439C84F2CCD4}" presName="entireBox" presStyleLbl="node1" presStyleIdx="0" presStyleCnt="2" custLinFactNeighborX="-2648" custLinFactNeighborY="-3686"/>
      <dgm:spPr/>
    </dgm:pt>
    <dgm:pt modelId="{8E9D3F6F-A7A9-5241-BDE4-F9452E2DF314}" type="pres">
      <dgm:prSet presAssocID="{C31859B4-3264-4B3B-9E22-439C84F2CCD4}" presName="descendantBox" presStyleCnt="0"/>
      <dgm:spPr/>
    </dgm:pt>
    <dgm:pt modelId="{52944A4B-2EF4-7946-80D5-6BFC03AFD986}" type="pres">
      <dgm:prSet presAssocID="{3F168192-7260-409A-BDB2-A1CF0136CEFD}" presName="childTextBox" presStyleLbl="fgAccFollowNode1" presStyleIdx="0" presStyleCnt="2">
        <dgm:presLayoutVars>
          <dgm:bulletEnabled val="1"/>
        </dgm:presLayoutVars>
      </dgm:prSet>
      <dgm:spPr/>
    </dgm:pt>
    <dgm:pt modelId="{E81A77BD-4700-6D41-A765-13569810612A}" type="pres">
      <dgm:prSet presAssocID="{C27FE05D-2F87-4CBF-9856-CC5FA79C997C}" presName="childTextBox" presStyleLbl="fgAccFollowNode1" presStyleIdx="1" presStyleCnt="2">
        <dgm:presLayoutVars>
          <dgm:bulletEnabled val="1"/>
        </dgm:presLayoutVars>
      </dgm:prSet>
      <dgm:spPr/>
    </dgm:pt>
    <dgm:pt modelId="{835C3CC6-7CAD-0141-A6AA-843C97B656C2}" type="pres">
      <dgm:prSet presAssocID="{6B6184E2-F7C3-4515-A3F4-95800ACCC906}" presName="sp" presStyleCnt="0"/>
      <dgm:spPr/>
    </dgm:pt>
    <dgm:pt modelId="{05B327E4-CCD4-CF41-89A4-D14CD93448E5}" type="pres">
      <dgm:prSet presAssocID="{B6415F81-2C9D-4047-ABC3-BE104441E428}" presName="arrowAndChildren" presStyleCnt="0"/>
      <dgm:spPr/>
    </dgm:pt>
    <dgm:pt modelId="{8CD5134A-7899-424F-BB7F-3277FD038A9E}" type="pres">
      <dgm:prSet presAssocID="{B6415F81-2C9D-4047-ABC3-BE104441E428}" presName="parentTextArrow" presStyleLbl="node1" presStyleIdx="1" presStyleCnt="2" custLinFactNeighborX="1570" custLinFactNeighborY="-15139"/>
      <dgm:spPr/>
    </dgm:pt>
  </dgm:ptLst>
  <dgm:cxnLst>
    <dgm:cxn modelId="{9EDD4015-F1C2-E643-9CEA-C213591EDC84}" type="presOf" srcId="{E770EE6D-873E-4399-B7C6-6892EA053BDA}" destId="{AE26DF8A-404F-9648-9F01-3417F687F844}" srcOrd="0" destOrd="0" presId="urn:microsoft.com/office/officeart/2005/8/layout/process4"/>
    <dgm:cxn modelId="{6208D63A-ACFF-41A8-B2DF-5112DE60A2C3}" srcId="{C31859B4-3264-4B3B-9E22-439C84F2CCD4}" destId="{3F168192-7260-409A-BDB2-A1CF0136CEFD}" srcOrd="0" destOrd="0" parTransId="{FDF466F3-E5B2-442C-8093-D69409DD87C6}" sibTransId="{31559432-0861-4274-914D-54B8D1423538}"/>
    <dgm:cxn modelId="{E4C86B74-C63B-9F4D-88D2-6BBFF5FA439E}" type="presOf" srcId="{B6415F81-2C9D-4047-ABC3-BE104441E428}" destId="{8CD5134A-7899-424F-BB7F-3277FD038A9E}" srcOrd="0" destOrd="0" presId="urn:microsoft.com/office/officeart/2005/8/layout/process4"/>
    <dgm:cxn modelId="{449CE580-CB0C-A64C-9784-1918683C1BEB}" type="presOf" srcId="{C31859B4-3264-4B3B-9E22-439C84F2CCD4}" destId="{7DD53C42-7729-8A47-8E00-8DBDB5EFC482}" srcOrd="1" destOrd="0" presId="urn:microsoft.com/office/officeart/2005/8/layout/process4"/>
    <dgm:cxn modelId="{035FD298-C062-4BD2-A525-4F94995125A4}" srcId="{E770EE6D-873E-4399-B7C6-6892EA053BDA}" destId="{C31859B4-3264-4B3B-9E22-439C84F2CCD4}" srcOrd="1" destOrd="0" parTransId="{A4288222-741E-40E8-B6FF-0694E93CAC8C}" sibTransId="{215E80BE-3293-4C48-924D-5DA8DF35EAFD}"/>
    <dgm:cxn modelId="{CD9530A3-7022-46C5-B75D-07E363D45A65}" srcId="{C31859B4-3264-4B3B-9E22-439C84F2CCD4}" destId="{C27FE05D-2F87-4CBF-9856-CC5FA79C997C}" srcOrd="1" destOrd="0" parTransId="{55DBD315-8F8E-4C07-8DBB-888831E96875}" sibTransId="{93A57E60-3B20-4DC3-B631-FF102132ADDA}"/>
    <dgm:cxn modelId="{855289AF-BD3D-8B49-AADE-DA7FDA3D3E62}" type="presOf" srcId="{C31859B4-3264-4B3B-9E22-439C84F2CCD4}" destId="{9724505A-C69B-2546-80CB-B49B6C60F236}" srcOrd="0" destOrd="0" presId="urn:microsoft.com/office/officeart/2005/8/layout/process4"/>
    <dgm:cxn modelId="{E54EB6E2-FDE5-7A47-8DA6-E75170E17902}" type="presOf" srcId="{3F168192-7260-409A-BDB2-A1CF0136CEFD}" destId="{52944A4B-2EF4-7946-80D5-6BFC03AFD986}" srcOrd="0" destOrd="0" presId="urn:microsoft.com/office/officeart/2005/8/layout/process4"/>
    <dgm:cxn modelId="{BBFF96E3-11A4-4FF7-ADC6-B83F9C82D4DF}" srcId="{E770EE6D-873E-4399-B7C6-6892EA053BDA}" destId="{B6415F81-2C9D-4047-ABC3-BE104441E428}" srcOrd="0" destOrd="0" parTransId="{F7CEE579-F3A3-42A7-9E0C-31ACA7AA62BA}" sibTransId="{6B6184E2-F7C3-4515-A3F4-95800ACCC906}"/>
    <dgm:cxn modelId="{C6C243F2-A2A9-6E43-89F4-9520384A8EFF}" type="presOf" srcId="{C27FE05D-2F87-4CBF-9856-CC5FA79C997C}" destId="{E81A77BD-4700-6D41-A765-13569810612A}" srcOrd="0" destOrd="0" presId="urn:microsoft.com/office/officeart/2005/8/layout/process4"/>
    <dgm:cxn modelId="{BEC933AD-0AC1-BA43-9DA5-ABFA23F95073}" type="presParOf" srcId="{AE26DF8A-404F-9648-9F01-3417F687F844}" destId="{FF43AB3F-D65F-B849-B1D7-64302D974111}" srcOrd="0" destOrd="0" presId="urn:microsoft.com/office/officeart/2005/8/layout/process4"/>
    <dgm:cxn modelId="{B32061ED-E7FB-3047-A8D0-56807CB2CBF1}" type="presParOf" srcId="{FF43AB3F-D65F-B849-B1D7-64302D974111}" destId="{9724505A-C69B-2546-80CB-B49B6C60F236}" srcOrd="0" destOrd="0" presId="urn:microsoft.com/office/officeart/2005/8/layout/process4"/>
    <dgm:cxn modelId="{C5484D18-50E2-4343-A206-6F81D17EE06E}" type="presParOf" srcId="{FF43AB3F-D65F-B849-B1D7-64302D974111}" destId="{7DD53C42-7729-8A47-8E00-8DBDB5EFC482}" srcOrd="1" destOrd="0" presId="urn:microsoft.com/office/officeart/2005/8/layout/process4"/>
    <dgm:cxn modelId="{8FE78970-F49E-514E-9478-3BF230E98A18}" type="presParOf" srcId="{FF43AB3F-D65F-B849-B1D7-64302D974111}" destId="{8E9D3F6F-A7A9-5241-BDE4-F9452E2DF314}" srcOrd="2" destOrd="0" presId="urn:microsoft.com/office/officeart/2005/8/layout/process4"/>
    <dgm:cxn modelId="{23A3F42B-10DB-4145-9FB5-115CB797AD5B}" type="presParOf" srcId="{8E9D3F6F-A7A9-5241-BDE4-F9452E2DF314}" destId="{52944A4B-2EF4-7946-80D5-6BFC03AFD986}" srcOrd="0" destOrd="0" presId="urn:microsoft.com/office/officeart/2005/8/layout/process4"/>
    <dgm:cxn modelId="{CFBF8C01-B33B-FD41-BE08-1661BCBD87BE}" type="presParOf" srcId="{8E9D3F6F-A7A9-5241-BDE4-F9452E2DF314}" destId="{E81A77BD-4700-6D41-A765-13569810612A}" srcOrd="1" destOrd="0" presId="urn:microsoft.com/office/officeart/2005/8/layout/process4"/>
    <dgm:cxn modelId="{4F7EA7DD-3E34-8744-98A6-A1A76FF48DEA}" type="presParOf" srcId="{AE26DF8A-404F-9648-9F01-3417F687F844}" destId="{835C3CC6-7CAD-0141-A6AA-843C97B656C2}" srcOrd="1" destOrd="0" presId="urn:microsoft.com/office/officeart/2005/8/layout/process4"/>
    <dgm:cxn modelId="{1D90E226-1AB9-4242-B18A-FFB1835C0DDD}" type="presParOf" srcId="{AE26DF8A-404F-9648-9F01-3417F687F844}" destId="{05B327E4-CCD4-CF41-89A4-D14CD93448E5}" srcOrd="2" destOrd="0" presId="urn:microsoft.com/office/officeart/2005/8/layout/process4"/>
    <dgm:cxn modelId="{ED512887-5067-664D-A357-DF905E977D92}" type="presParOf" srcId="{05B327E4-CCD4-CF41-89A4-D14CD93448E5}" destId="{8CD5134A-7899-424F-BB7F-3277FD038A9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42166-5DDF-4928-90F8-B96B75CECDB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D00ED7-1E6B-415E-8F25-69B45A7C056C}">
      <dgm:prSet/>
      <dgm:spPr/>
      <dgm:t>
        <a:bodyPr/>
        <a:lstStyle/>
        <a:p>
          <a:r>
            <a:rPr lang="en-US"/>
            <a:t>Split Data into Training and Testing</a:t>
          </a:r>
        </a:p>
      </dgm:t>
    </dgm:pt>
    <dgm:pt modelId="{38BBA6A3-ED14-4FA4-A1B4-71DE2169D91A}" type="parTrans" cxnId="{D83CF1D7-8C04-4F2F-B835-707E4DAF45A3}">
      <dgm:prSet/>
      <dgm:spPr/>
      <dgm:t>
        <a:bodyPr/>
        <a:lstStyle/>
        <a:p>
          <a:endParaRPr lang="en-US"/>
        </a:p>
      </dgm:t>
    </dgm:pt>
    <dgm:pt modelId="{F182E7B6-AEC1-426B-A009-AD4E84C4D500}" type="sibTrans" cxnId="{D83CF1D7-8C04-4F2F-B835-707E4DAF45A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ACB1F42-732A-47B6-BB81-A07870D41FE1}">
      <dgm:prSet/>
      <dgm:spPr/>
      <dgm:t>
        <a:bodyPr/>
        <a:lstStyle/>
        <a:p>
          <a:r>
            <a:rPr lang="en-US"/>
            <a:t>String Indexer: Changing all categorical columns into index</a:t>
          </a:r>
        </a:p>
      </dgm:t>
    </dgm:pt>
    <dgm:pt modelId="{B25A0326-3AE7-4110-830C-DF9D112D8B98}" type="parTrans" cxnId="{0A8D3F11-56F5-4034-A9DA-C8A2AFA9F73D}">
      <dgm:prSet/>
      <dgm:spPr/>
      <dgm:t>
        <a:bodyPr/>
        <a:lstStyle/>
        <a:p>
          <a:endParaRPr lang="en-US"/>
        </a:p>
      </dgm:t>
    </dgm:pt>
    <dgm:pt modelId="{44C12710-478D-48E8-9C99-F7505678D920}" type="sibTrans" cxnId="{0A8D3F11-56F5-4034-A9DA-C8A2AFA9F73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8700FE2-4CDC-41D4-824F-D6A94CF7A1C3}">
      <dgm:prSet/>
      <dgm:spPr/>
      <dgm:t>
        <a:bodyPr/>
        <a:lstStyle/>
        <a:p>
          <a:r>
            <a:rPr lang="en-US"/>
            <a:t>Vector Assembler: Combining both string and numerical columns</a:t>
          </a:r>
        </a:p>
      </dgm:t>
    </dgm:pt>
    <dgm:pt modelId="{B9CA9886-B062-43F3-9806-2648C3B79F76}" type="parTrans" cxnId="{BB2C4E56-D8D9-4D75-880B-9FFEEE0BFF6E}">
      <dgm:prSet/>
      <dgm:spPr/>
      <dgm:t>
        <a:bodyPr/>
        <a:lstStyle/>
        <a:p>
          <a:endParaRPr lang="en-US"/>
        </a:p>
      </dgm:t>
    </dgm:pt>
    <dgm:pt modelId="{D2F433CC-88A4-4597-8A91-81BD778D3A51}" type="sibTrans" cxnId="{BB2C4E56-D8D9-4D75-880B-9FFEEE0BFF6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C5D534D-4602-0843-9A35-E9B46F6FE992}" type="pres">
      <dgm:prSet presAssocID="{36142166-5DDF-4928-90F8-B96B75CECDBB}" presName="Name0" presStyleCnt="0">
        <dgm:presLayoutVars>
          <dgm:animLvl val="lvl"/>
          <dgm:resizeHandles val="exact"/>
        </dgm:presLayoutVars>
      </dgm:prSet>
      <dgm:spPr/>
    </dgm:pt>
    <dgm:pt modelId="{D17CA9F8-AC2E-004A-8434-A10A759F8716}" type="pres">
      <dgm:prSet presAssocID="{15D00ED7-1E6B-415E-8F25-69B45A7C056C}" presName="compositeNode" presStyleCnt="0">
        <dgm:presLayoutVars>
          <dgm:bulletEnabled val="1"/>
        </dgm:presLayoutVars>
      </dgm:prSet>
      <dgm:spPr/>
    </dgm:pt>
    <dgm:pt modelId="{9A2AC3A9-7005-EE4D-8D94-644BCCA5317A}" type="pres">
      <dgm:prSet presAssocID="{15D00ED7-1E6B-415E-8F25-69B45A7C056C}" presName="bgRect" presStyleLbl="bgAccFollowNode1" presStyleIdx="0" presStyleCnt="3"/>
      <dgm:spPr/>
    </dgm:pt>
    <dgm:pt modelId="{24CCE2A4-D908-E741-AF10-2EF2CAE36069}" type="pres">
      <dgm:prSet presAssocID="{F182E7B6-AEC1-426B-A009-AD4E84C4D50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F51B904-50D8-EC47-8F2B-13E6CCFB144F}" type="pres">
      <dgm:prSet presAssocID="{15D00ED7-1E6B-415E-8F25-69B45A7C056C}" presName="bottomLine" presStyleLbl="alignNode1" presStyleIdx="1" presStyleCnt="6">
        <dgm:presLayoutVars/>
      </dgm:prSet>
      <dgm:spPr/>
    </dgm:pt>
    <dgm:pt modelId="{93D10EB6-4679-1D40-95C8-311E37AB0D69}" type="pres">
      <dgm:prSet presAssocID="{15D00ED7-1E6B-415E-8F25-69B45A7C056C}" presName="nodeText" presStyleLbl="bgAccFollowNode1" presStyleIdx="0" presStyleCnt="3">
        <dgm:presLayoutVars>
          <dgm:bulletEnabled val="1"/>
        </dgm:presLayoutVars>
      </dgm:prSet>
      <dgm:spPr/>
    </dgm:pt>
    <dgm:pt modelId="{46019FC4-E212-A04D-9617-E47468AD989D}" type="pres">
      <dgm:prSet presAssocID="{F182E7B6-AEC1-426B-A009-AD4E84C4D500}" presName="sibTrans" presStyleCnt="0"/>
      <dgm:spPr/>
    </dgm:pt>
    <dgm:pt modelId="{AFB7A6CE-AEFF-D740-84F0-877C965A72A9}" type="pres">
      <dgm:prSet presAssocID="{0ACB1F42-732A-47B6-BB81-A07870D41FE1}" presName="compositeNode" presStyleCnt="0">
        <dgm:presLayoutVars>
          <dgm:bulletEnabled val="1"/>
        </dgm:presLayoutVars>
      </dgm:prSet>
      <dgm:spPr/>
    </dgm:pt>
    <dgm:pt modelId="{120C8F21-A019-C542-B5F6-6C5745B5ADF9}" type="pres">
      <dgm:prSet presAssocID="{0ACB1F42-732A-47B6-BB81-A07870D41FE1}" presName="bgRect" presStyleLbl="bgAccFollowNode1" presStyleIdx="1" presStyleCnt="3" custLinFactNeighborY="-3167"/>
      <dgm:spPr/>
    </dgm:pt>
    <dgm:pt modelId="{F2AFA2E1-D178-194E-948F-F290B8593599}" type="pres">
      <dgm:prSet presAssocID="{44C12710-478D-48E8-9C99-F7505678D92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93CEAA2-0CD7-FA4F-8CD9-225A6AC029FC}" type="pres">
      <dgm:prSet presAssocID="{0ACB1F42-732A-47B6-BB81-A07870D41FE1}" presName="bottomLine" presStyleLbl="alignNode1" presStyleIdx="3" presStyleCnt="6">
        <dgm:presLayoutVars/>
      </dgm:prSet>
      <dgm:spPr/>
    </dgm:pt>
    <dgm:pt modelId="{6246AD3C-4A8A-0844-A1D4-7C262173E190}" type="pres">
      <dgm:prSet presAssocID="{0ACB1F42-732A-47B6-BB81-A07870D41FE1}" presName="nodeText" presStyleLbl="bgAccFollowNode1" presStyleIdx="1" presStyleCnt="3">
        <dgm:presLayoutVars>
          <dgm:bulletEnabled val="1"/>
        </dgm:presLayoutVars>
      </dgm:prSet>
      <dgm:spPr/>
    </dgm:pt>
    <dgm:pt modelId="{2FFDC704-F3AC-1E43-8582-1217B72B2499}" type="pres">
      <dgm:prSet presAssocID="{44C12710-478D-48E8-9C99-F7505678D920}" presName="sibTrans" presStyleCnt="0"/>
      <dgm:spPr/>
    </dgm:pt>
    <dgm:pt modelId="{5149900F-1A66-7744-9852-903DA60A0A65}" type="pres">
      <dgm:prSet presAssocID="{D8700FE2-4CDC-41D4-824F-D6A94CF7A1C3}" presName="compositeNode" presStyleCnt="0">
        <dgm:presLayoutVars>
          <dgm:bulletEnabled val="1"/>
        </dgm:presLayoutVars>
      </dgm:prSet>
      <dgm:spPr/>
    </dgm:pt>
    <dgm:pt modelId="{23161859-080D-A74E-A04B-B255C50D5A9A}" type="pres">
      <dgm:prSet presAssocID="{D8700FE2-4CDC-41D4-824F-D6A94CF7A1C3}" presName="bgRect" presStyleLbl="bgAccFollowNode1" presStyleIdx="2" presStyleCnt="3"/>
      <dgm:spPr/>
    </dgm:pt>
    <dgm:pt modelId="{77111FC7-6657-414A-A36E-B27BFCB132CA}" type="pres">
      <dgm:prSet presAssocID="{D2F433CC-88A4-4597-8A91-81BD778D3A5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711443E-48C9-C948-8604-EFE3D3C1705A}" type="pres">
      <dgm:prSet presAssocID="{D8700FE2-4CDC-41D4-824F-D6A94CF7A1C3}" presName="bottomLine" presStyleLbl="alignNode1" presStyleIdx="5" presStyleCnt="6">
        <dgm:presLayoutVars/>
      </dgm:prSet>
      <dgm:spPr/>
    </dgm:pt>
    <dgm:pt modelId="{677B1340-942E-0A48-B0E3-6E3042CD81C0}" type="pres">
      <dgm:prSet presAssocID="{D8700FE2-4CDC-41D4-824F-D6A94CF7A1C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E452F0A-2F31-B646-8A52-C6605423B686}" type="presOf" srcId="{D8700FE2-4CDC-41D4-824F-D6A94CF7A1C3}" destId="{677B1340-942E-0A48-B0E3-6E3042CD81C0}" srcOrd="1" destOrd="0" presId="urn:microsoft.com/office/officeart/2016/7/layout/BasicLinearProcessNumbered"/>
    <dgm:cxn modelId="{0A8D3F11-56F5-4034-A9DA-C8A2AFA9F73D}" srcId="{36142166-5DDF-4928-90F8-B96B75CECDBB}" destId="{0ACB1F42-732A-47B6-BB81-A07870D41FE1}" srcOrd="1" destOrd="0" parTransId="{B25A0326-3AE7-4110-830C-DF9D112D8B98}" sibTransId="{44C12710-478D-48E8-9C99-F7505678D920}"/>
    <dgm:cxn modelId="{EB90D122-211F-6045-8D18-82BA5B835405}" type="presOf" srcId="{36142166-5DDF-4928-90F8-B96B75CECDBB}" destId="{BC5D534D-4602-0843-9A35-E9B46F6FE992}" srcOrd="0" destOrd="0" presId="urn:microsoft.com/office/officeart/2016/7/layout/BasicLinearProcessNumbered"/>
    <dgm:cxn modelId="{A7AC652E-EAA3-1F48-81FA-82B2CC583DA7}" type="presOf" srcId="{0ACB1F42-732A-47B6-BB81-A07870D41FE1}" destId="{6246AD3C-4A8A-0844-A1D4-7C262173E190}" srcOrd="1" destOrd="0" presId="urn:microsoft.com/office/officeart/2016/7/layout/BasicLinearProcessNumbered"/>
    <dgm:cxn modelId="{4C484433-C5B6-1D4C-823A-A0C17323A3B9}" type="presOf" srcId="{15D00ED7-1E6B-415E-8F25-69B45A7C056C}" destId="{9A2AC3A9-7005-EE4D-8D94-644BCCA5317A}" srcOrd="0" destOrd="0" presId="urn:microsoft.com/office/officeart/2016/7/layout/BasicLinearProcessNumbered"/>
    <dgm:cxn modelId="{BB2C4E56-D8D9-4D75-880B-9FFEEE0BFF6E}" srcId="{36142166-5DDF-4928-90F8-B96B75CECDBB}" destId="{D8700FE2-4CDC-41D4-824F-D6A94CF7A1C3}" srcOrd="2" destOrd="0" parTransId="{B9CA9886-B062-43F3-9806-2648C3B79F76}" sibTransId="{D2F433CC-88A4-4597-8A91-81BD778D3A51}"/>
    <dgm:cxn modelId="{D8C14C6E-BECF-A041-9936-55C6F11B3890}" type="presOf" srcId="{F182E7B6-AEC1-426B-A009-AD4E84C4D500}" destId="{24CCE2A4-D908-E741-AF10-2EF2CAE36069}" srcOrd="0" destOrd="0" presId="urn:microsoft.com/office/officeart/2016/7/layout/BasicLinearProcessNumbered"/>
    <dgm:cxn modelId="{3036AA74-EA18-4143-887D-BBBBC850836F}" type="presOf" srcId="{D2F433CC-88A4-4597-8A91-81BD778D3A51}" destId="{77111FC7-6657-414A-A36E-B27BFCB132CA}" srcOrd="0" destOrd="0" presId="urn:microsoft.com/office/officeart/2016/7/layout/BasicLinearProcessNumbered"/>
    <dgm:cxn modelId="{199D4D8A-7AAC-6C47-8BE4-220A47C7B4FD}" type="presOf" srcId="{15D00ED7-1E6B-415E-8F25-69B45A7C056C}" destId="{93D10EB6-4679-1D40-95C8-311E37AB0D69}" srcOrd="1" destOrd="0" presId="urn:microsoft.com/office/officeart/2016/7/layout/BasicLinearProcessNumbered"/>
    <dgm:cxn modelId="{05AE70AE-5A4C-3740-9A70-EC0628B4D540}" type="presOf" srcId="{44C12710-478D-48E8-9C99-F7505678D920}" destId="{F2AFA2E1-D178-194E-948F-F290B8593599}" srcOrd="0" destOrd="0" presId="urn:microsoft.com/office/officeart/2016/7/layout/BasicLinearProcessNumbered"/>
    <dgm:cxn modelId="{175961B9-8A9D-F24F-9F24-16F14FA1A93F}" type="presOf" srcId="{D8700FE2-4CDC-41D4-824F-D6A94CF7A1C3}" destId="{23161859-080D-A74E-A04B-B255C50D5A9A}" srcOrd="0" destOrd="0" presId="urn:microsoft.com/office/officeart/2016/7/layout/BasicLinearProcessNumbered"/>
    <dgm:cxn modelId="{D83CF1D7-8C04-4F2F-B835-707E4DAF45A3}" srcId="{36142166-5DDF-4928-90F8-B96B75CECDBB}" destId="{15D00ED7-1E6B-415E-8F25-69B45A7C056C}" srcOrd="0" destOrd="0" parTransId="{38BBA6A3-ED14-4FA4-A1B4-71DE2169D91A}" sibTransId="{F182E7B6-AEC1-426B-A009-AD4E84C4D500}"/>
    <dgm:cxn modelId="{B6710AE6-4C3D-DD46-83D3-FE15F7A63A6C}" type="presOf" srcId="{0ACB1F42-732A-47B6-BB81-A07870D41FE1}" destId="{120C8F21-A019-C542-B5F6-6C5745B5ADF9}" srcOrd="0" destOrd="0" presId="urn:microsoft.com/office/officeart/2016/7/layout/BasicLinearProcessNumbered"/>
    <dgm:cxn modelId="{43C4B96C-74A1-FE42-9D2D-C1BD192A6141}" type="presParOf" srcId="{BC5D534D-4602-0843-9A35-E9B46F6FE992}" destId="{D17CA9F8-AC2E-004A-8434-A10A759F8716}" srcOrd="0" destOrd="0" presId="urn:microsoft.com/office/officeart/2016/7/layout/BasicLinearProcessNumbered"/>
    <dgm:cxn modelId="{E1B169D4-A74C-8C43-BC25-07DF6C5CFDD3}" type="presParOf" srcId="{D17CA9F8-AC2E-004A-8434-A10A759F8716}" destId="{9A2AC3A9-7005-EE4D-8D94-644BCCA5317A}" srcOrd="0" destOrd="0" presId="urn:microsoft.com/office/officeart/2016/7/layout/BasicLinearProcessNumbered"/>
    <dgm:cxn modelId="{2EA78305-BA7E-6948-AA11-48BAB3B14F00}" type="presParOf" srcId="{D17CA9F8-AC2E-004A-8434-A10A759F8716}" destId="{24CCE2A4-D908-E741-AF10-2EF2CAE36069}" srcOrd="1" destOrd="0" presId="urn:microsoft.com/office/officeart/2016/7/layout/BasicLinearProcessNumbered"/>
    <dgm:cxn modelId="{DF8D10D1-DC1A-D64D-819B-A8F2DB835DBC}" type="presParOf" srcId="{D17CA9F8-AC2E-004A-8434-A10A759F8716}" destId="{7F51B904-50D8-EC47-8F2B-13E6CCFB144F}" srcOrd="2" destOrd="0" presId="urn:microsoft.com/office/officeart/2016/7/layout/BasicLinearProcessNumbered"/>
    <dgm:cxn modelId="{FDD3C19D-956F-5049-97BB-58613164BE85}" type="presParOf" srcId="{D17CA9F8-AC2E-004A-8434-A10A759F8716}" destId="{93D10EB6-4679-1D40-95C8-311E37AB0D69}" srcOrd="3" destOrd="0" presId="urn:microsoft.com/office/officeart/2016/7/layout/BasicLinearProcessNumbered"/>
    <dgm:cxn modelId="{E5DD3B3C-6AE6-9B4F-A1DB-FFAF9DECD0F4}" type="presParOf" srcId="{BC5D534D-4602-0843-9A35-E9B46F6FE992}" destId="{46019FC4-E212-A04D-9617-E47468AD989D}" srcOrd="1" destOrd="0" presId="urn:microsoft.com/office/officeart/2016/7/layout/BasicLinearProcessNumbered"/>
    <dgm:cxn modelId="{17D9198E-B027-194F-A25E-CB67E789D69F}" type="presParOf" srcId="{BC5D534D-4602-0843-9A35-E9B46F6FE992}" destId="{AFB7A6CE-AEFF-D740-84F0-877C965A72A9}" srcOrd="2" destOrd="0" presId="urn:microsoft.com/office/officeart/2016/7/layout/BasicLinearProcessNumbered"/>
    <dgm:cxn modelId="{29006B2E-91B6-1E4B-90C9-00B214FE0430}" type="presParOf" srcId="{AFB7A6CE-AEFF-D740-84F0-877C965A72A9}" destId="{120C8F21-A019-C542-B5F6-6C5745B5ADF9}" srcOrd="0" destOrd="0" presId="urn:microsoft.com/office/officeart/2016/7/layout/BasicLinearProcessNumbered"/>
    <dgm:cxn modelId="{906DFD5A-1D9A-D14C-8013-F27B36B3D7E8}" type="presParOf" srcId="{AFB7A6CE-AEFF-D740-84F0-877C965A72A9}" destId="{F2AFA2E1-D178-194E-948F-F290B8593599}" srcOrd="1" destOrd="0" presId="urn:microsoft.com/office/officeart/2016/7/layout/BasicLinearProcessNumbered"/>
    <dgm:cxn modelId="{893FA00F-ECAB-6F4B-BBB5-D2882E8F33D2}" type="presParOf" srcId="{AFB7A6CE-AEFF-D740-84F0-877C965A72A9}" destId="{B93CEAA2-0CD7-FA4F-8CD9-225A6AC029FC}" srcOrd="2" destOrd="0" presId="urn:microsoft.com/office/officeart/2016/7/layout/BasicLinearProcessNumbered"/>
    <dgm:cxn modelId="{4A21FCA0-61FD-0B44-9510-88ECBCD2EF6F}" type="presParOf" srcId="{AFB7A6CE-AEFF-D740-84F0-877C965A72A9}" destId="{6246AD3C-4A8A-0844-A1D4-7C262173E190}" srcOrd="3" destOrd="0" presId="urn:microsoft.com/office/officeart/2016/7/layout/BasicLinearProcessNumbered"/>
    <dgm:cxn modelId="{02BDCD6C-8CEA-B840-9866-015C64391FA3}" type="presParOf" srcId="{BC5D534D-4602-0843-9A35-E9B46F6FE992}" destId="{2FFDC704-F3AC-1E43-8582-1217B72B2499}" srcOrd="3" destOrd="0" presId="urn:microsoft.com/office/officeart/2016/7/layout/BasicLinearProcessNumbered"/>
    <dgm:cxn modelId="{A0714E61-CFCA-6B4F-82DF-402F19874BEE}" type="presParOf" srcId="{BC5D534D-4602-0843-9A35-E9B46F6FE992}" destId="{5149900F-1A66-7744-9852-903DA60A0A65}" srcOrd="4" destOrd="0" presId="urn:microsoft.com/office/officeart/2016/7/layout/BasicLinearProcessNumbered"/>
    <dgm:cxn modelId="{3FABE20D-1F7B-D045-9467-A8D84EA97C51}" type="presParOf" srcId="{5149900F-1A66-7744-9852-903DA60A0A65}" destId="{23161859-080D-A74E-A04B-B255C50D5A9A}" srcOrd="0" destOrd="0" presId="urn:microsoft.com/office/officeart/2016/7/layout/BasicLinearProcessNumbered"/>
    <dgm:cxn modelId="{FF542605-F624-7F47-A4E9-992079C05A14}" type="presParOf" srcId="{5149900F-1A66-7744-9852-903DA60A0A65}" destId="{77111FC7-6657-414A-A36E-B27BFCB132CA}" srcOrd="1" destOrd="0" presId="urn:microsoft.com/office/officeart/2016/7/layout/BasicLinearProcessNumbered"/>
    <dgm:cxn modelId="{73333A48-A12B-D749-A2AC-A1E6E0204BF0}" type="presParOf" srcId="{5149900F-1A66-7744-9852-903DA60A0A65}" destId="{A711443E-48C9-C948-8604-EFE3D3C1705A}" srcOrd="2" destOrd="0" presId="urn:microsoft.com/office/officeart/2016/7/layout/BasicLinearProcessNumbered"/>
    <dgm:cxn modelId="{E71A3472-19AB-E144-BD9D-25A7A9032988}" type="presParOf" srcId="{5149900F-1A66-7744-9852-903DA60A0A65}" destId="{677B1340-942E-0A48-B0E3-6E3042CD81C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53C42-7729-8A47-8E00-8DBDB5EFC482}">
      <dsp:nvSpPr>
        <dsp:cNvPr id="0" name=""/>
        <dsp:cNvSpPr/>
      </dsp:nvSpPr>
      <dsp:spPr>
        <a:xfrm>
          <a:off x="0" y="3537867"/>
          <a:ext cx="3730667" cy="237875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Only boroughs, agencies and job titles with the most employees were kept</a:t>
          </a:r>
        </a:p>
      </dsp:txBody>
      <dsp:txXfrm>
        <a:off x="0" y="3537867"/>
        <a:ext cx="3730667" cy="1284526"/>
      </dsp:txXfrm>
    </dsp:sp>
    <dsp:sp modelId="{52944A4B-2EF4-7946-80D5-6BFC03AFD986}">
      <dsp:nvSpPr>
        <dsp:cNvPr id="0" name=""/>
        <dsp:cNvSpPr/>
      </dsp:nvSpPr>
      <dsp:spPr>
        <a:xfrm>
          <a:off x="0" y="4862500"/>
          <a:ext cx="1865333" cy="109422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16 boroughs, and 700+ jobs</a:t>
          </a:r>
        </a:p>
      </dsp:txBody>
      <dsp:txXfrm>
        <a:off x="0" y="4862500"/>
        <a:ext cx="1865333" cy="1094226"/>
      </dsp:txXfrm>
    </dsp:sp>
    <dsp:sp modelId="{E81A77BD-4700-6D41-A765-13569810612A}">
      <dsp:nvSpPr>
        <dsp:cNvPr id="0" name=""/>
        <dsp:cNvSpPr/>
      </dsp:nvSpPr>
      <dsp:spPr>
        <a:xfrm>
          <a:off x="1865333" y="4862500"/>
          <a:ext cx="1865333" cy="109422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Curse of dimensionality: More features, data becomes scattered, and overfitting becomes a problem.</a:t>
          </a:r>
        </a:p>
      </dsp:txBody>
      <dsp:txXfrm>
        <a:off x="1865333" y="4862500"/>
        <a:ext cx="1865333" cy="1094226"/>
      </dsp:txXfrm>
    </dsp:sp>
    <dsp:sp modelId="{8CD5134A-7899-424F-BB7F-3277FD038A9E}">
      <dsp:nvSpPr>
        <dsp:cNvPr id="0" name=""/>
        <dsp:cNvSpPr/>
      </dsp:nvSpPr>
      <dsp:spPr>
        <a:xfrm rot="10800000">
          <a:off x="0" y="0"/>
          <a:ext cx="3730667" cy="3658521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Drop employees where regular hours, OT hours, Total OT paid, and Total other Pay are less than 0.</a:t>
          </a:r>
        </a:p>
      </dsp:txBody>
      <dsp:txXfrm rot="10800000">
        <a:off x="0" y="0"/>
        <a:ext cx="3730667" cy="2377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AC3A9-7005-EE4D-8D94-644BCCA5317A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Split Data into Training and Testing</a:t>
          </a:r>
        </a:p>
      </dsp:txBody>
      <dsp:txXfrm>
        <a:off x="0" y="1653508"/>
        <a:ext cx="3286125" cy="2610802"/>
      </dsp:txXfrm>
    </dsp:sp>
    <dsp:sp modelId="{24CCE2A4-D908-E741-AF10-2EF2CAE36069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7F51B904-50D8-EC47-8F2B-13E6CCFB144F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C8F21-A019-C542-B5F6-6C5745B5ADF9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String Indexer: Changing all categorical columns into index</a:t>
          </a:r>
        </a:p>
      </dsp:txBody>
      <dsp:txXfrm>
        <a:off x="3614737" y="1653508"/>
        <a:ext cx="3286125" cy="2610802"/>
      </dsp:txXfrm>
    </dsp:sp>
    <dsp:sp modelId="{F2AFA2E1-D178-194E-948F-F290B859359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93CEAA2-0CD7-FA4F-8CD9-225A6AC029FC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61859-080D-A74E-A04B-B255C50D5A9A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Vector Assembler: Combining both string and numerical columns</a:t>
          </a:r>
        </a:p>
      </dsp:txBody>
      <dsp:txXfrm>
        <a:off x="7229475" y="1653508"/>
        <a:ext cx="3286125" cy="2610802"/>
      </dsp:txXfrm>
    </dsp:sp>
    <dsp:sp modelId="{77111FC7-6657-414A-A36E-B27BFCB132CA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A711443E-48C9-C948-8604-EFE3D3C1705A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358C-C366-0303-51AB-6ACA1BE6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EAB93-6DBA-633A-7517-229755F1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9A05-0008-2480-42A5-0B367BCC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06C3-0BC3-C64A-9D4D-0916D75A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898A-FE05-5C52-7DF9-365A02F0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F96A-26A0-DFA0-7315-66738252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C65E0-9FCE-2C7D-D609-72F5055E8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15CA-1CCA-0F01-0B51-2CD07C1C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E410-E2D2-38F5-D20F-45B8931D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4AD4-9F5B-B0CA-F0F4-AF1B5182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6C53C-D950-CFCD-ACBE-B5E92B675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7123E-7DB8-A68F-E66F-1B8F1C66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0CA7-52D3-E8D9-D7E6-A55509C5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8E86-2CA8-EA2C-385C-E971FC2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7391-1EBB-3FC6-90BE-67F7505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2DA0-F1E1-2E2F-F4E7-46A6E93B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20A1-839C-F312-7725-68734324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2F1D-80AB-FA65-8F70-090600B1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37A-D85E-948C-235C-FFA68FD6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F612-19A3-4905-6884-46939E20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32BC-7D46-4A92-401A-2EBBA9D4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FB4A-D41D-7F89-A6C9-E742DD8C4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FB6D-6B22-3DA0-E08B-77B67D86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EEE5-2138-BB40-CB56-FF808F40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D786-2E12-4AEE-EA6B-A42A6D30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9340-71D8-DE31-CDBE-AD0FC5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63F1-7B08-0C9E-9837-C05DCEB67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21BC3-7793-2F4B-2338-7A2B1FD91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BF417-346B-8B0D-C66A-87AFAC5B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D5E2-D6D5-DB61-E60F-F06D546E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B2E0-1335-9297-D492-AC9150B0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0BBE-B423-6A1C-F20F-9E456E8D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266B-A544-250B-C406-9B6369DF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F8220-A3A3-049C-5F3B-698096A8D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3B41-AF1B-1A0E-365A-ABB5E6489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CEC2-FE42-43F4-4E5A-175A5C049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20DE1-C1B9-9431-D5BA-17AA0162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62573-21ED-9FE5-2802-887BE6BC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704B5-69B7-9B83-19B2-488B6CF3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14EA-CC71-ED73-D51E-7461ADE5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09296-FF7C-833F-0255-C6DB3DF1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CDB15-F41C-BE1B-2B17-9263C127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E10AC-33B7-312A-263A-D000CC59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943D3-38D7-4939-7AB7-656B0DA8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ADEE2-947D-435C-C350-BFC9B4CD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BA82-E9F1-2190-EC5C-B0065FBF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81F6-13EB-2E73-C34F-51E9E869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2474-87DB-2138-E4B3-BA9931ED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057F-8E74-EE66-62B3-B4D0B69CF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4662-1B8C-9D45-95F6-E3006BF3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5452-FB0A-394E-63B8-F85D16A7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7596-C11D-BC9B-08DA-82D50E20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9454-D6AA-1A1F-D322-5EC7387A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9E7CA-C61E-F398-31F0-79D3BDD19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B578F-6573-51EF-6BC7-29D9E734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35A-2709-B48E-FED6-E3B60C62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6AD8-DA2D-C068-9EF5-595185EB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03103-8FD5-F13B-E1EF-4D1398BA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91691-A4A1-D0B2-DCA8-5154CF64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D0F6-04AB-7385-EAFC-2523E95A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5D2D-227A-F5FE-0CF1-3315906F6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7650-D242-3143-A8C3-1F0A314F3A2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E108-F2B3-66BA-DD8C-DA5BB5055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8F7E-D477-643F-AEBF-1BAA3D83B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B5ED-8271-4A4A-86A7-E49B3B07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C4AC04-35B5-2D2B-5ED5-1C8A7A8ED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542241"/>
            <a:ext cx="11328399" cy="1592971"/>
          </a:xfrm>
        </p:spPr>
        <p:txBody>
          <a:bodyPr>
            <a:normAutofit fontScale="90000"/>
          </a:bodyPr>
          <a:lstStyle/>
          <a:p>
            <a:r>
              <a:rPr lang="en-US" sz="5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NYC Municipal Employee’s Salary Prediction</a:t>
            </a: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64BB0-3E48-8165-3CC3-01C221443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042" y="4410330"/>
            <a:ext cx="349726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By: Ruth </a:t>
            </a:r>
            <a:r>
              <a:rPr lang="en-US" dirty="0" err="1">
                <a:solidFill>
                  <a:schemeClr val="bg1"/>
                </a:solidFill>
              </a:rPr>
              <a:t>Iang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DATA 603</a:t>
            </a:r>
          </a:p>
        </p:txBody>
      </p:sp>
      <p:pic>
        <p:nvPicPr>
          <p:cNvPr id="4" name="Picture 3" descr="A blue and orange graph&#10;&#10;Description automatically generated">
            <a:extLst>
              <a:ext uri="{FF2B5EF4-FFF2-40B4-BE49-F238E27FC236}">
                <a16:creationId xmlns:a16="http://schemas.microsoft.com/office/drawing/2014/main" id="{7CAC075A-FA00-6A51-914A-6419F6DD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84" y="2454533"/>
            <a:ext cx="4397376" cy="21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6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46D8-A9FD-6BC9-A6BA-C91CE531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00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Title</a:t>
            </a:r>
          </a:p>
        </p:txBody>
      </p:sp>
      <p:pic>
        <p:nvPicPr>
          <p:cNvPr id="4" name="Picture 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54E598C6-41AF-CE74-7AF1-E9F989D5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9" y="1695760"/>
            <a:ext cx="8927366" cy="4954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82B09-C705-6C06-6AA6-342297B062EE}"/>
              </a:ext>
            </a:extLst>
          </p:cNvPr>
          <p:cNvSpPr txBox="1"/>
          <p:nvPr/>
        </p:nvSpPr>
        <p:spPr>
          <a:xfrm>
            <a:off x="8993687" y="2738251"/>
            <a:ext cx="30286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Hypothesis:</a:t>
            </a:r>
          </a:p>
          <a:p>
            <a:endParaRPr lang="en-US" dirty="0"/>
          </a:p>
          <a:p>
            <a:r>
              <a:rPr lang="en-US" dirty="0"/>
              <a:t>Title Description and Years of Working will have the most impact on Regular Gross Paid</a:t>
            </a:r>
          </a:p>
        </p:txBody>
      </p:sp>
    </p:spTree>
    <p:extLst>
      <p:ext uri="{BB962C8B-B14F-4D97-AF65-F5344CB8AC3E}">
        <p14:creationId xmlns:p14="http://schemas.microsoft.com/office/powerpoint/2010/main" val="363772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A1E4-535C-C829-277E-5489548A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1325563"/>
          </a:xfrm>
        </p:spPr>
        <p:txBody>
          <a:bodyPr/>
          <a:lstStyle/>
          <a:p>
            <a:pPr algn="ctr"/>
            <a:r>
              <a:rPr lang="en-US" sz="5400" dirty="0"/>
              <a:t>Preprocessing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C3231-24C9-C6F3-DE49-5388BF552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5368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743103-991D-2213-9AA2-837EF5D373BE}"/>
              </a:ext>
            </a:extLst>
          </p:cNvPr>
          <p:cNvSpPr txBox="1"/>
          <p:nvPr/>
        </p:nvSpPr>
        <p:spPr>
          <a:xfrm>
            <a:off x="2743200" y="6363635"/>
            <a:ext cx="767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Preprocessing makes it more suitable for the algorithm in the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10661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37CD9-6338-8FC8-C5F5-ED61DF19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Boosted Tree Regressor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FCE53-26CB-86CD-7533-775DB3E8E702}"/>
              </a:ext>
            </a:extLst>
          </p:cNvPr>
          <p:cNvSpPr txBox="1"/>
          <p:nvPr/>
        </p:nvSpPr>
        <p:spPr>
          <a:xfrm>
            <a:off x="150311" y="2807208"/>
            <a:ext cx="4083485" cy="37323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R2 	</a:t>
            </a:r>
            <a:r>
              <a:rPr lang="en-US" sz="2200" i="0" dirty="0">
                <a:effectLst/>
              </a:rPr>
              <a:t>       </a:t>
            </a:r>
            <a:r>
              <a:rPr lang="en-US" sz="2200" dirty="0"/>
              <a:t>.996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RMSE	</a:t>
            </a:r>
            <a:r>
              <a:rPr lang="en-US" sz="2200" i="0" dirty="0">
                <a:effectLst/>
              </a:rPr>
              <a:t>      1531.4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R2: the percent of the features that the model explains. High R2 means less variation between prediction and regular Gross Paid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High RMSE: the model has less precise predictions and more error			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B5E9D6-6D7B-A98E-778C-36E9F6BA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07" y="351108"/>
            <a:ext cx="7616317" cy="63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07F9E-A0B4-2491-C6C3-6FF7EE5E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E642-B841-6B93-152E-FB86A1CE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459" y="248038"/>
            <a:ext cx="3926541" cy="1016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Avg Residual =      </a:t>
            </a:r>
            <a:r>
              <a:rPr lang="en-US" sz="2400" dirty="0">
                <a:solidFill>
                  <a:srgbClr val="FFFFFF"/>
                </a:solidFill>
              </a:rPr>
              <a:t>-1.5445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CBAA379F-FFCE-D99F-FFC6-7165F657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4" y="1655524"/>
            <a:ext cx="8887886" cy="5202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CC1AA-217C-1994-8EC6-26A4C6708234}"/>
              </a:ext>
            </a:extLst>
          </p:cNvPr>
          <p:cNvSpPr txBox="1"/>
          <p:nvPr/>
        </p:nvSpPr>
        <p:spPr>
          <a:xfrm>
            <a:off x="9274854" y="2367419"/>
            <a:ext cx="2512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residuals mean the model’s predictions are closed to the actual value, and that it captured the patterns and relationships given in the data.</a:t>
            </a:r>
          </a:p>
          <a:p>
            <a:endParaRPr lang="en-US" dirty="0"/>
          </a:p>
          <a:p>
            <a:r>
              <a:rPr lang="en-US" dirty="0"/>
              <a:t>-Randomly scattered plot</a:t>
            </a:r>
          </a:p>
        </p:txBody>
      </p:sp>
    </p:spTree>
    <p:extLst>
      <p:ext uri="{BB962C8B-B14F-4D97-AF65-F5344CB8AC3E}">
        <p14:creationId xmlns:p14="http://schemas.microsoft.com/office/powerpoint/2010/main" val="373956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D9D75-0FFD-4350-49BD-EC3EDD30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9" y="1044155"/>
            <a:ext cx="4443154" cy="10878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Regression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B2B59-511D-C6E0-4042-0BDAF41C663D}"/>
              </a:ext>
            </a:extLst>
          </p:cNvPr>
          <p:cNvSpPr txBox="1"/>
          <p:nvPr/>
        </p:nvSpPr>
        <p:spPr>
          <a:xfrm>
            <a:off x="164009" y="2684095"/>
            <a:ext cx="4443154" cy="3713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RMSE          3508.23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R2                0.981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R2: the percent of the features that the model explains. High R2 means less variation between prediction and regular Gross Paid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High RMSE: the model has less precise predictions and more error</a:t>
            </a:r>
            <a:endParaRPr lang="en-US" sz="28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DF7BD67-5A10-1744-4BCD-91DD625E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23" y="460625"/>
            <a:ext cx="7484968" cy="61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F72FF-3235-6795-EA7C-652D8FFF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15" y="397299"/>
            <a:ext cx="3514165" cy="7797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Residuals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					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F3F13-FB3F-5A2B-6AD7-9D7897707236}"/>
              </a:ext>
            </a:extLst>
          </p:cNvPr>
          <p:cNvSpPr txBox="1"/>
          <p:nvPr/>
        </p:nvSpPr>
        <p:spPr>
          <a:xfrm>
            <a:off x="8690217" y="628036"/>
            <a:ext cx="3247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Avg residual = </a:t>
            </a:r>
            <a:r>
              <a:rPr lang="en-US" sz="24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2400" kern="1200" dirty="0">
                <a:solidFill>
                  <a:schemeClr val="bg1"/>
                </a:solidFill>
                <a:latin typeface="-apple-system"/>
                <a:ea typeface="+mj-ea"/>
                <a:cs typeface="+mj-cs"/>
              </a:rPr>
              <a:t> 3.716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AB59BB61-2936-FD34-4E4B-D78C58D53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55" y="1573730"/>
            <a:ext cx="9069643" cy="528369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C967B6-AE71-60DD-1016-D3E9DB2B2646}"/>
              </a:ext>
            </a:extLst>
          </p:cNvPr>
          <p:cNvSpPr txBox="1"/>
          <p:nvPr/>
        </p:nvSpPr>
        <p:spPr>
          <a:xfrm>
            <a:off x="106714" y="2831252"/>
            <a:ext cx="2908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Small residuals mean the model’s predictions are closed to the actual value, and that it captured the patterns and relationships given in the data.</a:t>
            </a:r>
          </a:p>
          <a:p>
            <a:endParaRPr lang="en-US" dirty="0"/>
          </a:p>
          <a:p>
            <a:r>
              <a:rPr lang="en-US" dirty="0"/>
              <a:t>-Randomly scattered plot</a:t>
            </a:r>
          </a:p>
        </p:txBody>
      </p:sp>
    </p:spTree>
    <p:extLst>
      <p:ext uri="{BB962C8B-B14F-4D97-AF65-F5344CB8AC3E}">
        <p14:creationId xmlns:p14="http://schemas.microsoft.com/office/powerpoint/2010/main" val="147660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1230D-EED9-184D-D407-9BF9EEE8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097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4" name="Picture 3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6D245421-6FE6-E434-5331-95504F34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5" y="1655275"/>
            <a:ext cx="10526233" cy="50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9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53D46-ED63-787A-4B6C-2595270B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86" y="523285"/>
            <a:ext cx="3546791" cy="41500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30D9-B1F4-2A63-3E3E-CF6A3FBF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1343723"/>
            <a:ext cx="7519151" cy="5056644"/>
          </a:xfrm>
        </p:spPr>
        <p:txBody>
          <a:bodyPr anchor="t">
            <a:normAutofit/>
          </a:bodyPr>
          <a:lstStyle/>
          <a:p>
            <a:r>
              <a:rPr lang="en-US" sz="2000" dirty="0"/>
              <a:t>Gradient boosted Trees regressor had better results than random forest regression, therefore that is the preferred model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Both models had high R2  meaning they are good predictors. The RMSE were high. GBT had significantly lower RMSE</a:t>
            </a:r>
          </a:p>
          <a:p>
            <a:pPr lvl="1"/>
            <a:r>
              <a:rPr lang="en-US" sz="2000" dirty="0"/>
              <a:t>RMSE could be lower with more boroughs, jobs, and agencies included.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-Limitations: Only some boroughs, agencies and jobs were included in the model due to curse of dimensionality. Predictions could only be made for those included in the data frame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ill scene">
            <a:extLst>
              <a:ext uri="{FF2B5EF4-FFF2-40B4-BE49-F238E27FC236}">
                <a16:creationId xmlns:a16="http://schemas.microsoft.com/office/drawing/2014/main" id="{0D3D37FE-C879-6078-8EF2-BD229901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265" y="5046921"/>
            <a:ext cx="1899684" cy="18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B4025-B3B1-5E3F-DC12-37387E18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187925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Goal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51ED-E22A-EAEB-6CCD-140E5CF1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93976"/>
            <a:ext cx="7103165" cy="4119172"/>
          </a:xfrm>
        </p:spPr>
        <p:txBody>
          <a:bodyPr anchor="t">
            <a:normAutofit/>
          </a:bodyPr>
          <a:lstStyle/>
          <a:p>
            <a:r>
              <a:rPr lang="en-US" dirty="0"/>
              <a:t>Goal: Predict the salary for municipal jobs in NYC</a:t>
            </a:r>
          </a:p>
          <a:p>
            <a:r>
              <a:rPr lang="en-US" dirty="0"/>
              <a:t>Public interest in city budget for all municipal employees</a:t>
            </a:r>
          </a:p>
          <a:p>
            <a:r>
              <a:rPr lang="en-US" b="0" i="0" dirty="0">
                <a:effectLst/>
              </a:rPr>
              <a:t>Data: Office of Payroll Administration (OPA) from NYC Open data</a:t>
            </a:r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40E17-5379-BFC2-5A3E-2CFC0FB37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r="341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4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31F14-C175-1F82-131A-2F0849C3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669" y="293838"/>
            <a:ext cx="6133617" cy="978500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9162-5D50-9067-61A2-39274B99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55" y="1566173"/>
            <a:ext cx="6933525" cy="3882649"/>
          </a:xfrm>
        </p:spPr>
        <p:txBody>
          <a:bodyPr anchor="t">
            <a:normAutofit/>
          </a:bodyPr>
          <a:lstStyle/>
          <a:p>
            <a:r>
              <a:rPr lang="en-US" sz="3200" dirty="0"/>
              <a:t>17 columns, then 9 columns</a:t>
            </a:r>
          </a:p>
          <a:p>
            <a:r>
              <a:rPr lang="en-US" sz="3200" dirty="0"/>
              <a:t>Drop null values</a:t>
            </a:r>
          </a:p>
          <a:p>
            <a:r>
              <a:rPr lang="en-US" sz="3200" dirty="0"/>
              <a:t>Extract the year from ”agency start date”. Subtract it from fiscal year. Create experience job</a:t>
            </a:r>
          </a:p>
          <a:p>
            <a:r>
              <a:rPr lang="en-US" sz="3200" dirty="0"/>
              <a:t>Keep active personnel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E350-5A41-84D2-84FA-6C546E3BE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7975369" y="353434"/>
            <a:ext cx="3608221" cy="3608221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C0B0247-2760-5DDB-7CFF-9FD13FF1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035" y="4117236"/>
            <a:ext cx="3393792" cy="20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974B-21B0-83FE-88A6-A8EB6491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Data Cleaning</a:t>
            </a:r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DE14694-94A1-F88A-7643-2B6CE90D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74" y="2251636"/>
            <a:ext cx="3569564" cy="2213129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B092CCD-EE50-F2BE-A382-4CD4FA788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746864"/>
              </p:ext>
            </p:extLst>
          </p:nvPr>
        </p:nvGraphicFramePr>
        <p:xfrm>
          <a:off x="4649245" y="669363"/>
          <a:ext cx="3730667" cy="6007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072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AD6FF-6FBE-6DE8-D6B8-3175C39B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84" y="400014"/>
            <a:ext cx="10509337" cy="8985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Exploratory Data Analysis Using Scatterplot</a:t>
            </a: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B230DE7F-E8D1-356A-42FA-8D06B5E9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1689181"/>
            <a:ext cx="5588419" cy="4928393"/>
          </a:xfrm>
          <a:prstGeom prst="rect">
            <a:avLst/>
          </a:prstGeom>
        </p:spPr>
      </p:pic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C2A29170-17DA-A714-2CBB-B6DA3E5A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1"/>
            <a:ext cx="6095999" cy="46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5BEE7-9589-07FC-ED6E-01E7BFF6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338932"/>
            <a:ext cx="9657566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Exploratory Data Analysis Using Scatterplot</a:t>
            </a: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F2340771-F699-AE9E-2C1E-0049DABF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040"/>
            <a:ext cx="6096000" cy="5095060"/>
          </a:xfrm>
          <a:prstGeom prst="rect">
            <a:avLst/>
          </a:prstGeom>
        </p:spPr>
      </p:pic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0C91D71C-5E15-783A-4744-0E77DE70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36" y="1666040"/>
            <a:ext cx="5966564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E6FCF-70F3-C428-A0FF-C8A4DAA14FA0}"/>
              </a:ext>
            </a:extLst>
          </p:cNvPr>
          <p:cNvSpPr txBox="1"/>
          <p:nvPr/>
        </p:nvSpPr>
        <p:spPr>
          <a:xfrm>
            <a:off x="2153181" y="236044"/>
            <a:ext cx="7676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Years Working Exploratory Data Analysis</a:t>
            </a:r>
          </a:p>
        </p:txBody>
      </p:sp>
      <p:pic>
        <p:nvPicPr>
          <p:cNvPr id="3" name="Picture 2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F9BB33ED-7AC8-274C-81D3-031243B8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1189959"/>
            <a:ext cx="9169853" cy="50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7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CFCA0-07E7-E41B-8061-421B81A1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706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Agency Exploratory Data Analysis</a:t>
            </a:r>
          </a:p>
        </p:txBody>
      </p:sp>
      <p:pic>
        <p:nvPicPr>
          <p:cNvPr id="4" name="Picture 3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1080F421-3EF5-A444-2480-31FBC30D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13" y="1622436"/>
            <a:ext cx="9073250" cy="50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7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19997-0F1B-75B7-C13F-48B98010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69053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Location Exploratory Data Analysis</a:t>
            </a:r>
          </a:p>
        </p:txBody>
      </p:sp>
      <p:pic>
        <p:nvPicPr>
          <p:cNvPr id="5" name="Picture 4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4512AC0E-3881-EA38-054B-7E1DCCFA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43" y="1655276"/>
            <a:ext cx="8927366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487</Words>
  <Application>Microsoft Macintosh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Roboto</vt:lpstr>
      <vt:lpstr>Office Theme</vt:lpstr>
      <vt:lpstr>NYC Municipal Employee’s Salary Prediction</vt:lpstr>
      <vt:lpstr>Goal</vt:lpstr>
      <vt:lpstr>Data Cleaning</vt:lpstr>
      <vt:lpstr>Data Cleaning</vt:lpstr>
      <vt:lpstr>Exploratory Data Analysis Using Scatterplot</vt:lpstr>
      <vt:lpstr>Exploratory Data Analysis Using Scatterplot</vt:lpstr>
      <vt:lpstr>PowerPoint Presentation</vt:lpstr>
      <vt:lpstr>Agency Exploratory Data Analysis</vt:lpstr>
      <vt:lpstr>Work Location Exploratory Data Analysis</vt:lpstr>
      <vt:lpstr>Job Title</vt:lpstr>
      <vt:lpstr>Preprocessing Data</vt:lpstr>
      <vt:lpstr>Gradient Boosted Tree Regressor</vt:lpstr>
      <vt:lpstr>Residuals</vt:lpstr>
      <vt:lpstr>Random Forest Regression</vt:lpstr>
      <vt:lpstr>   Residuals          </vt:lpstr>
      <vt:lpstr>Feature Importance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NYC Employee Salary </dc:title>
  <dc:creator>Ruth Iang</dc:creator>
  <cp:lastModifiedBy>Ruth Iang</cp:lastModifiedBy>
  <cp:revision>18</cp:revision>
  <dcterms:created xsi:type="dcterms:W3CDTF">2023-07-15T02:30:05Z</dcterms:created>
  <dcterms:modified xsi:type="dcterms:W3CDTF">2023-07-17T22:16:20Z</dcterms:modified>
</cp:coreProperties>
</file>