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9"/>
  </p:notesMasterIdLst>
  <p:sldIdLst>
    <p:sldId id="257" r:id="rId2"/>
    <p:sldId id="258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327" r:id="rId14"/>
    <p:sldId id="328" r:id="rId15"/>
    <p:sldId id="330" r:id="rId16"/>
    <p:sldId id="271" r:id="rId17"/>
    <p:sldId id="272" r:id="rId18"/>
    <p:sldId id="273" r:id="rId19"/>
    <p:sldId id="305" r:id="rId20"/>
    <p:sldId id="306" r:id="rId21"/>
    <p:sldId id="307" r:id="rId22"/>
    <p:sldId id="308" r:id="rId23"/>
    <p:sldId id="309" r:id="rId24"/>
    <p:sldId id="313" r:id="rId25"/>
    <p:sldId id="310" r:id="rId26"/>
    <p:sldId id="314" r:id="rId27"/>
    <p:sldId id="315" r:id="rId28"/>
    <p:sldId id="311" r:id="rId29"/>
    <p:sldId id="316" r:id="rId30"/>
    <p:sldId id="317" r:id="rId31"/>
    <p:sldId id="324" r:id="rId32"/>
    <p:sldId id="325" r:id="rId33"/>
    <p:sldId id="326" r:id="rId34"/>
    <p:sldId id="321" r:id="rId35"/>
    <p:sldId id="322" r:id="rId36"/>
    <p:sldId id="323" r:id="rId37"/>
    <p:sldId id="312" r:id="rId38"/>
    <p:sldId id="319" r:id="rId39"/>
    <p:sldId id="320" r:id="rId40"/>
    <p:sldId id="280" r:id="rId41"/>
    <p:sldId id="281" r:id="rId42"/>
    <p:sldId id="276" r:id="rId43"/>
    <p:sldId id="282" r:id="rId44"/>
    <p:sldId id="283" r:id="rId45"/>
    <p:sldId id="284" r:id="rId46"/>
    <p:sldId id="277" r:id="rId47"/>
    <p:sldId id="287" r:id="rId48"/>
    <p:sldId id="288" r:id="rId49"/>
    <p:sldId id="291" r:id="rId50"/>
    <p:sldId id="292" r:id="rId51"/>
    <p:sldId id="293" r:id="rId52"/>
    <p:sldId id="294" r:id="rId53"/>
    <p:sldId id="296" r:id="rId54"/>
    <p:sldId id="297" r:id="rId55"/>
    <p:sldId id="298" r:id="rId56"/>
    <p:sldId id="299" r:id="rId57"/>
    <p:sldId id="279" r:id="rId5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FF0000"/>
    <a:srgbClr val="FFFF66"/>
    <a:srgbClr val="00E1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261" autoAdjust="0"/>
  </p:normalViewPr>
  <p:slideViewPr>
    <p:cSldViewPr>
      <p:cViewPr varScale="1">
        <p:scale>
          <a:sx n="89" d="100"/>
          <a:sy n="89" d="100"/>
        </p:scale>
        <p:origin x="224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CE9E7-8344-4ECE-9AAC-8CE8B362E41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C4E9F-9DF9-4A75-A78A-80BEBA2B4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99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C4E9F-9DF9-4A75-A78A-80BEBA2B4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16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a number of different data structures</a:t>
            </a:r>
          </a:p>
          <a:p>
            <a:r>
              <a:rPr lang="en-US" dirty="0"/>
              <a:t>Gain more C++ and problem-solving skills</a:t>
            </a:r>
          </a:p>
          <a:p>
            <a:r>
              <a:rPr lang="en-US" dirty="0"/>
              <a:t>Make better decisions regarding efficiency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C4E9F-9DF9-4A75-A78A-80BEBA2B4F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06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Global memory is right next to the code segment (the exe loaded into RAM)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C4E9F-9DF9-4A75-A78A-80BEBA2B4F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78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Pointers are levels of indirection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C4E9F-9DF9-4A75-A78A-80BEBA2B4F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57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C4E9F-9DF9-4A75-A78A-80BEBA2B4F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83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C4E9F-9DF9-4A75-A78A-80BEBA2B4F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75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Explaining the [] operator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C4E9F-9DF9-4A75-A78A-80BEBA2B4F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62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Non-dynamic 2D arrays are still contiguous</a:t>
            </a:r>
          </a:p>
          <a:p>
            <a:endParaRPr lang="en-US" dirty="0"/>
          </a:p>
          <a:p>
            <a:r>
              <a:rPr lang="en-US" dirty="0"/>
              <a:t>Column major</a:t>
            </a:r>
          </a:p>
          <a:p>
            <a:r>
              <a:rPr lang="en-US" dirty="0"/>
              <a:t>[y][x] = [col][row]</a:t>
            </a:r>
          </a:p>
          <a:p>
            <a:endParaRPr lang="en-US" dirty="0"/>
          </a:p>
          <a:p>
            <a:r>
              <a:rPr lang="en-US" dirty="0"/>
              <a:t>Random-access iteration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C4E9F-9DF9-4A75-A78A-80BEBA2B4F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3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size and capacity are equal, array is full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Doubling is 2 * capacity, with a min of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will also tell you next available index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C4E9F-9DF9-4A75-A78A-80BEBA2B4F6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82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498475" y="1311275"/>
            <a:ext cx="10429875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4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74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962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963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F796A-1862-4617-8EA8-D131339ECE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4BC8-C20D-4D4A-8FAB-6F83F977DA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9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9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35918-1DF0-40EE-853A-2EE4E81E41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53EF3-552E-4D8E-96D2-A001026941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0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3350"/>
            <a:ext cx="4038600" cy="2190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719C2-1098-4A86-BA95-173C2EFAF5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2D415-B9C5-472C-9BA8-84F2AD723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D9521-6A42-4CDA-A2E1-526F36C97D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7F3FC-E975-49C5-BD59-78918C3EC7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4ED05-9155-4EC4-B99A-8393EE6086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C843F-D583-468D-9D67-0E3AEFE761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69C7F-CCDA-464B-8127-DEAB321AB7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115D3-8A75-4D21-B7C1-F32080C82C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A46F4-CA7F-4672-B149-4F3691FF15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496888" y="1308100"/>
            <a:ext cx="10429876" cy="5908675"/>
            <a:chOff x="-313" y="824"/>
            <a:chExt cx="6570" cy="3722"/>
          </a:xfrm>
        </p:grpSpPr>
        <p:sp>
          <p:nvSpPr>
            <p:cNvPr id="30723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0724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0725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0726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0727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0728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0729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0733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0734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0735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0736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0737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0738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0739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0740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0741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0742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0743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0744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0745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0746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0747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0748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0749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0750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0751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0752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0753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0754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0755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6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7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8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59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60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61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62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63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64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65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66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67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68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69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70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71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72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73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74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75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76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77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78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79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80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81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82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83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84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85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86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87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88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89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90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91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92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93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94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95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96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97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98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799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00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01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02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03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04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05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06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07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08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09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10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11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12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13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14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15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16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17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18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19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20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21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22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23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24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25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26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27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28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29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30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31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32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33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34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35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36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37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38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39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40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41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42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43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44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45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46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47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48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49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50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51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52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53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54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55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56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57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58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59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60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61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62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63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64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65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66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67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68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69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70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71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72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73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74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75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76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77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78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79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80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81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82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83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84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85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86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87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88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89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90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91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92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93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94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95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96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97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98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99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00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01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02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03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04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05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06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07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08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09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10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11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12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13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14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15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16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17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18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19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20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21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22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23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24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25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26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27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28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29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30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31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32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33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34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35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36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937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0938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AF1DBCDA-DEA1-415D-A547-9607DBD3D2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939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940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941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942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5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362200"/>
            <a:ext cx="7543800" cy="17367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Microsoft Sans Serif" pitchFamily="34" charset="0"/>
              </a:rPr>
              <a:t>Intro to Data Structures Memory and Arrays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4038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Tahoma" pitchFamily="34" charset="0"/>
              </a:rPr>
              <a:t>- Data Structures -</a:t>
            </a:r>
          </a:p>
          <a:p>
            <a:pPr eaLnBrk="1" hangingPunct="1">
              <a:defRPr/>
            </a:pPr>
            <a:r>
              <a:rPr lang="en-US" sz="2000" dirty="0">
                <a:latin typeface="Tahoma" pitchFamily="34" charset="0"/>
              </a:rPr>
              <a:t>Lecture</a:t>
            </a:r>
            <a:r>
              <a:rPr lang="en-US" sz="2000" b="1" dirty="0">
                <a:latin typeface="Tahoma" pitchFamily="34" charset="0"/>
              </a:rPr>
              <a:t> 1</a:t>
            </a:r>
          </a:p>
        </p:txBody>
      </p:sp>
      <p:pic>
        <p:nvPicPr>
          <p:cNvPr id="3076" name="Picture 5" descr="universityBANNER_867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5638800"/>
            <a:ext cx="26860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8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40"/>
                            </p:stCondLst>
                            <p:childTnLst>
                              <p:par>
                                <p:cTn id="1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20"/>
                            </p:stCondLst>
                            <p:childTnLst>
                              <p:par>
                                <p:cTn id="23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Microsoft Sans Serif" pitchFamily="34" charset="0"/>
              </a:rPr>
              <a:t>Array Diagramming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3434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Arrays</a:t>
            </a:r>
          </a:p>
          <a:p>
            <a:pPr lvl="1" eaLnBrk="1" hangingPunct="1">
              <a:defRPr/>
            </a:pPr>
            <a:r>
              <a:rPr lang="en-US" sz="2000"/>
              <a:t>An Array is stored in a Linear Contiguous Block, </a:t>
            </a:r>
          </a:p>
          <a:p>
            <a:pPr lvl="4" eaLnBrk="1" hangingPunct="1">
              <a:defRPr/>
            </a:pPr>
            <a:r>
              <a:rPr lang="en-US" sz="1800"/>
              <a:t>Linear (All 1 line), Contiguous (Uninterrupted)</a:t>
            </a:r>
          </a:p>
          <a:p>
            <a:pPr lvl="4" eaLnBrk="1" hangingPunct="1">
              <a:defRPr/>
            </a:pPr>
            <a:r>
              <a:rPr lang="en-US" sz="1800"/>
              <a:t>Regardless of dimensionality and how allocated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>
                <a:latin typeface="Lucida Console" pitchFamily="49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>
                <a:latin typeface="Lucida Console" pitchFamily="49" charset="0"/>
              </a:rPr>
              <a:t> char cells[25];              // total mem = 25 bytes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>
                <a:latin typeface="Lucida Console" pitchFamily="49" charset="0"/>
              </a:rPr>
              <a:t> cells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1800"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>
                <a:latin typeface="Lucida Console" pitchFamily="49" charset="0"/>
              </a:rPr>
              <a:t> char *cells = new char [25]; // total mem = 29 bytes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>
                <a:latin typeface="Lucida Console" pitchFamily="49" charset="0"/>
              </a:rPr>
              <a:t> cells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1800"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>
                <a:latin typeface="Lucida Console" pitchFamily="49" charset="0"/>
              </a:rPr>
              <a:t>		Array Size = sizeof(Type) * (# of elements)</a:t>
            </a:r>
          </a:p>
        </p:txBody>
      </p:sp>
      <p:graphicFrame>
        <p:nvGraphicFramePr>
          <p:cNvPr id="14340" name="Group 4"/>
          <p:cNvGraphicFramePr>
            <a:graphicFrameLocks noGrp="1"/>
          </p:cNvGraphicFramePr>
          <p:nvPr/>
        </p:nvGraphicFramePr>
        <p:xfrm>
          <a:off x="1752600" y="4267200"/>
          <a:ext cx="6477000" cy="396240"/>
        </p:xfrm>
        <a:graphic>
          <a:graphicData uri="http://schemas.openxmlformats.org/drawingml/2006/table">
            <a:tbl>
              <a:tblPr/>
              <a:tblGrid>
                <a:gridCol w="2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70" name="Line 58"/>
          <p:cNvSpPr>
            <a:spLocks noChangeShapeType="1"/>
          </p:cNvSpPr>
          <p:nvPr/>
        </p:nvSpPr>
        <p:spPr bwMode="auto">
          <a:xfrm>
            <a:off x="1752600" y="5410200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4395" name="Group 59"/>
          <p:cNvGraphicFramePr>
            <a:graphicFrameLocks noGrp="1"/>
          </p:cNvGraphicFramePr>
          <p:nvPr/>
        </p:nvGraphicFramePr>
        <p:xfrm>
          <a:off x="2286000" y="5257800"/>
          <a:ext cx="6477000" cy="396240"/>
        </p:xfrm>
        <a:graphic>
          <a:graphicData uri="http://schemas.openxmlformats.org/drawingml/2006/table">
            <a:tbl>
              <a:tblPr/>
              <a:tblGrid>
                <a:gridCol w="2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>
                <a:latin typeface="Microsoft Sans Serif" pitchFamily="34" charset="0"/>
              </a:rPr>
              <a:t>Types of Arrays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5814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/>
              <a:t>Arrays of Pointers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000"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b="1">
                <a:latin typeface="Lucida Console" pitchFamily="49" charset="0"/>
              </a:rPr>
              <a:t>char *cells[25];       // total mem = 100 bytes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>
                <a:latin typeface="Lucida Console" pitchFamily="49" charset="0"/>
              </a:rPr>
              <a:t>cells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000"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endParaRPr lang="en-US" sz="2000" b="1"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b="1">
                <a:latin typeface="Lucida Console" pitchFamily="49" charset="0"/>
              </a:rPr>
              <a:t>// total mem = 104 bytes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b="1">
                <a:latin typeface="Lucida Console" pitchFamily="49" charset="0"/>
              </a:rPr>
              <a:t>char **cells = new char *[25];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>
                <a:latin typeface="Lucida Console" pitchFamily="49" charset="0"/>
              </a:rPr>
              <a:t>cells</a:t>
            </a:r>
          </a:p>
        </p:txBody>
      </p:sp>
      <p:graphicFrame>
        <p:nvGraphicFramePr>
          <p:cNvPr id="15364" name="Group 4"/>
          <p:cNvGraphicFramePr>
            <a:graphicFrameLocks noGrp="1"/>
          </p:cNvGraphicFramePr>
          <p:nvPr/>
        </p:nvGraphicFramePr>
        <p:xfrm>
          <a:off x="1752600" y="3276600"/>
          <a:ext cx="6477000" cy="396240"/>
        </p:xfrm>
        <a:graphic>
          <a:graphicData uri="http://schemas.openxmlformats.org/drawingml/2006/table">
            <a:tbl>
              <a:tblPr/>
              <a:tblGrid>
                <a:gridCol w="2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94" name="Line 58"/>
          <p:cNvSpPr>
            <a:spLocks noChangeShapeType="1"/>
          </p:cNvSpPr>
          <p:nvPr/>
        </p:nvSpPr>
        <p:spPr bwMode="auto">
          <a:xfrm>
            <a:off x="1752600" y="5257800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395" name="Line 59"/>
          <p:cNvSpPr>
            <a:spLocks noChangeShapeType="1"/>
          </p:cNvSpPr>
          <p:nvPr/>
        </p:nvSpPr>
        <p:spPr bwMode="auto">
          <a:xfrm>
            <a:off x="1828800" y="3505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396" name="Line 60"/>
          <p:cNvSpPr>
            <a:spLocks noChangeShapeType="1"/>
          </p:cNvSpPr>
          <p:nvPr/>
        </p:nvSpPr>
        <p:spPr bwMode="auto">
          <a:xfrm>
            <a:off x="2133600" y="3505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397" name="Line 61"/>
          <p:cNvSpPr>
            <a:spLocks noChangeShapeType="1"/>
          </p:cNvSpPr>
          <p:nvPr/>
        </p:nvSpPr>
        <p:spPr bwMode="auto">
          <a:xfrm>
            <a:off x="2362200" y="3505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398" name="Line 62"/>
          <p:cNvSpPr>
            <a:spLocks noChangeShapeType="1"/>
          </p:cNvSpPr>
          <p:nvPr/>
        </p:nvSpPr>
        <p:spPr bwMode="auto">
          <a:xfrm>
            <a:off x="2667000" y="3505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399" name="Line 63"/>
          <p:cNvSpPr>
            <a:spLocks noChangeShapeType="1"/>
          </p:cNvSpPr>
          <p:nvPr/>
        </p:nvSpPr>
        <p:spPr bwMode="auto">
          <a:xfrm>
            <a:off x="2895600" y="3505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00" name="Line 64"/>
          <p:cNvSpPr>
            <a:spLocks noChangeShapeType="1"/>
          </p:cNvSpPr>
          <p:nvPr/>
        </p:nvSpPr>
        <p:spPr bwMode="auto">
          <a:xfrm>
            <a:off x="3200400" y="3505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01" name="Line 65"/>
          <p:cNvSpPr>
            <a:spLocks noChangeShapeType="1"/>
          </p:cNvSpPr>
          <p:nvPr/>
        </p:nvSpPr>
        <p:spPr bwMode="auto">
          <a:xfrm>
            <a:off x="3429000" y="3505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02" name="Line 66"/>
          <p:cNvSpPr>
            <a:spLocks noChangeShapeType="1"/>
          </p:cNvSpPr>
          <p:nvPr/>
        </p:nvSpPr>
        <p:spPr bwMode="auto">
          <a:xfrm>
            <a:off x="3657600" y="3505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03" name="Line 67"/>
          <p:cNvSpPr>
            <a:spLocks noChangeShapeType="1"/>
          </p:cNvSpPr>
          <p:nvPr/>
        </p:nvSpPr>
        <p:spPr bwMode="auto">
          <a:xfrm>
            <a:off x="3962400" y="3505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04" name="Line 68"/>
          <p:cNvSpPr>
            <a:spLocks noChangeShapeType="1"/>
          </p:cNvSpPr>
          <p:nvPr/>
        </p:nvSpPr>
        <p:spPr bwMode="auto">
          <a:xfrm>
            <a:off x="4191000" y="3505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05" name="Line 69"/>
          <p:cNvSpPr>
            <a:spLocks noChangeShapeType="1"/>
          </p:cNvSpPr>
          <p:nvPr/>
        </p:nvSpPr>
        <p:spPr bwMode="auto">
          <a:xfrm>
            <a:off x="4495800" y="3505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06" name="Line 70"/>
          <p:cNvSpPr>
            <a:spLocks noChangeShapeType="1"/>
          </p:cNvSpPr>
          <p:nvPr/>
        </p:nvSpPr>
        <p:spPr bwMode="auto">
          <a:xfrm>
            <a:off x="4724400" y="3505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07" name="Line 71"/>
          <p:cNvSpPr>
            <a:spLocks noChangeShapeType="1"/>
          </p:cNvSpPr>
          <p:nvPr/>
        </p:nvSpPr>
        <p:spPr bwMode="auto">
          <a:xfrm>
            <a:off x="4953000" y="3505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08" name="Line 72"/>
          <p:cNvSpPr>
            <a:spLocks noChangeShapeType="1"/>
          </p:cNvSpPr>
          <p:nvPr/>
        </p:nvSpPr>
        <p:spPr bwMode="auto">
          <a:xfrm>
            <a:off x="5257800" y="3505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09" name="Line 73"/>
          <p:cNvSpPr>
            <a:spLocks noChangeShapeType="1"/>
          </p:cNvSpPr>
          <p:nvPr/>
        </p:nvSpPr>
        <p:spPr bwMode="auto">
          <a:xfrm>
            <a:off x="5486400" y="3505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10" name="Line 74"/>
          <p:cNvSpPr>
            <a:spLocks noChangeShapeType="1"/>
          </p:cNvSpPr>
          <p:nvPr/>
        </p:nvSpPr>
        <p:spPr bwMode="auto">
          <a:xfrm>
            <a:off x="5791200" y="3505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11" name="Line 75"/>
          <p:cNvSpPr>
            <a:spLocks noChangeShapeType="1"/>
          </p:cNvSpPr>
          <p:nvPr/>
        </p:nvSpPr>
        <p:spPr bwMode="auto">
          <a:xfrm>
            <a:off x="6019800" y="3505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12" name="Line 76"/>
          <p:cNvSpPr>
            <a:spLocks noChangeShapeType="1"/>
          </p:cNvSpPr>
          <p:nvPr/>
        </p:nvSpPr>
        <p:spPr bwMode="auto">
          <a:xfrm>
            <a:off x="6324600" y="3505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13" name="Line 77"/>
          <p:cNvSpPr>
            <a:spLocks noChangeShapeType="1"/>
          </p:cNvSpPr>
          <p:nvPr/>
        </p:nvSpPr>
        <p:spPr bwMode="auto">
          <a:xfrm>
            <a:off x="6553200" y="3505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14" name="Line 78"/>
          <p:cNvSpPr>
            <a:spLocks noChangeShapeType="1"/>
          </p:cNvSpPr>
          <p:nvPr/>
        </p:nvSpPr>
        <p:spPr bwMode="auto">
          <a:xfrm>
            <a:off x="6781800" y="3505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15" name="Line 79"/>
          <p:cNvSpPr>
            <a:spLocks noChangeShapeType="1"/>
          </p:cNvSpPr>
          <p:nvPr/>
        </p:nvSpPr>
        <p:spPr bwMode="auto">
          <a:xfrm>
            <a:off x="7086600" y="3505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16" name="Line 80"/>
          <p:cNvSpPr>
            <a:spLocks noChangeShapeType="1"/>
          </p:cNvSpPr>
          <p:nvPr/>
        </p:nvSpPr>
        <p:spPr bwMode="auto">
          <a:xfrm>
            <a:off x="7315200" y="3505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17" name="Line 81"/>
          <p:cNvSpPr>
            <a:spLocks noChangeShapeType="1"/>
          </p:cNvSpPr>
          <p:nvPr/>
        </p:nvSpPr>
        <p:spPr bwMode="auto">
          <a:xfrm>
            <a:off x="7620000" y="3505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18" name="Line 82"/>
          <p:cNvSpPr>
            <a:spLocks noChangeShapeType="1"/>
          </p:cNvSpPr>
          <p:nvPr/>
        </p:nvSpPr>
        <p:spPr bwMode="auto">
          <a:xfrm>
            <a:off x="7848600" y="3505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19" name="Line 83"/>
          <p:cNvSpPr>
            <a:spLocks noChangeShapeType="1"/>
          </p:cNvSpPr>
          <p:nvPr/>
        </p:nvSpPr>
        <p:spPr bwMode="auto">
          <a:xfrm>
            <a:off x="8077200" y="3505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5444" name="Group 84"/>
          <p:cNvGraphicFramePr>
            <a:graphicFrameLocks noGrp="1"/>
          </p:cNvGraphicFramePr>
          <p:nvPr/>
        </p:nvGraphicFramePr>
        <p:xfrm>
          <a:off x="2286000" y="5105400"/>
          <a:ext cx="6477000" cy="396240"/>
        </p:xfrm>
        <a:graphic>
          <a:graphicData uri="http://schemas.openxmlformats.org/drawingml/2006/table">
            <a:tbl>
              <a:tblPr/>
              <a:tblGrid>
                <a:gridCol w="2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474" name="Line 138"/>
          <p:cNvSpPr>
            <a:spLocks noChangeShapeType="1"/>
          </p:cNvSpPr>
          <p:nvPr/>
        </p:nvSpPr>
        <p:spPr bwMode="auto">
          <a:xfrm>
            <a:off x="2362200" y="5334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75" name="Line 139"/>
          <p:cNvSpPr>
            <a:spLocks noChangeShapeType="1"/>
          </p:cNvSpPr>
          <p:nvPr/>
        </p:nvSpPr>
        <p:spPr bwMode="auto">
          <a:xfrm>
            <a:off x="2667000" y="5334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76" name="Line 140"/>
          <p:cNvSpPr>
            <a:spLocks noChangeShapeType="1"/>
          </p:cNvSpPr>
          <p:nvPr/>
        </p:nvSpPr>
        <p:spPr bwMode="auto">
          <a:xfrm>
            <a:off x="2895600" y="5334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77" name="Line 141"/>
          <p:cNvSpPr>
            <a:spLocks noChangeShapeType="1"/>
          </p:cNvSpPr>
          <p:nvPr/>
        </p:nvSpPr>
        <p:spPr bwMode="auto">
          <a:xfrm>
            <a:off x="3200400" y="5334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78" name="Line 142"/>
          <p:cNvSpPr>
            <a:spLocks noChangeShapeType="1"/>
          </p:cNvSpPr>
          <p:nvPr/>
        </p:nvSpPr>
        <p:spPr bwMode="auto">
          <a:xfrm>
            <a:off x="3429000" y="5334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79" name="Line 143"/>
          <p:cNvSpPr>
            <a:spLocks noChangeShapeType="1"/>
          </p:cNvSpPr>
          <p:nvPr/>
        </p:nvSpPr>
        <p:spPr bwMode="auto">
          <a:xfrm>
            <a:off x="3733800" y="5334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80" name="Line 144"/>
          <p:cNvSpPr>
            <a:spLocks noChangeShapeType="1"/>
          </p:cNvSpPr>
          <p:nvPr/>
        </p:nvSpPr>
        <p:spPr bwMode="auto">
          <a:xfrm>
            <a:off x="3962400" y="5334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81" name="Line 145"/>
          <p:cNvSpPr>
            <a:spLocks noChangeShapeType="1"/>
          </p:cNvSpPr>
          <p:nvPr/>
        </p:nvSpPr>
        <p:spPr bwMode="auto">
          <a:xfrm>
            <a:off x="4191000" y="5334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82" name="Line 146"/>
          <p:cNvSpPr>
            <a:spLocks noChangeShapeType="1"/>
          </p:cNvSpPr>
          <p:nvPr/>
        </p:nvSpPr>
        <p:spPr bwMode="auto">
          <a:xfrm>
            <a:off x="4495800" y="5334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83" name="Line 147"/>
          <p:cNvSpPr>
            <a:spLocks noChangeShapeType="1"/>
          </p:cNvSpPr>
          <p:nvPr/>
        </p:nvSpPr>
        <p:spPr bwMode="auto">
          <a:xfrm>
            <a:off x="4724400" y="5334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84" name="Line 148"/>
          <p:cNvSpPr>
            <a:spLocks noChangeShapeType="1"/>
          </p:cNvSpPr>
          <p:nvPr/>
        </p:nvSpPr>
        <p:spPr bwMode="auto">
          <a:xfrm>
            <a:off x="5029200" y="5334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85" name="Line 149"/>
          <p:cNvSpPr>
            <a:spLocks noChangeShapeType="1"/>
          </p:cNvSpPr>
          <p:nvPr/>
        </p:nvSpPr>
        <p:spPr bwMode="auto">
          <a:xfrm>
            <a:off x="5257800" y="5334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86" name="Line 150"/>
          <p:cNvSpPr>
            <a:spLocks noChangeShapeType="1"/>
          </p:cNvSpPr>
          <p:nvPr/>
        </p:nvSpPr>
        <p:spPr bwMode="auto">
          <a:xfrm>
            <a:off x="5486400" y="5334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87" name="Line 151"/>
          <p:cNvSpPr>
            <a:spLocks noChangeShapeType="1"/>
          </p:cNvSpPr>
          <p:nvPr/>
        </p:nvSpPr>
        <p:spPr bwMode="auto">
          <a:xfrm>
            <a:off x="5791200" y="5334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88" name="Line 152"/>
          <p:cNvSpPr>
            <a:spLocks noChangeShapeType="1"/>
          </p:cNvSpPr>
          <p:nvPr/>
        </p:nvSpPr>
        <p:spPr bwMode="auto">
          <a:xfrm>
            <a:off x="6019800" y="5334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89" name="Line 153"/>
          <p:cNvSpPr>
            <a:spLocks noChangeShapeType="1"/>
          </p:cNvSpPr>
          <p:nvPr/>
        </p:nvSpPr>
        <p:spPr bwMode="auto">
          <a:xfrm>
            <a:off x="6324600" y="5334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90" name="Line 154"/>
          <p:cNvSpPr>
            <a:spLocks noChangeShapeType="1"/>
          </p:cNvSpPr>
          <p:nvPr/>
        </p:nvSpPr>
        <p:spPr bwMode="auto">
          <a:xfrm>
            <a:off x="6553200" y="5334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91" name="Line 155"/>
          <p:cNvSpPr>
            <a:spLocks noChangeShapeType="1"/>
          </p:cNvSpPr>
          <p:nvPr/>
        </p:nvSpPr>
        <p:spPr bwMode="auto">
          <a:xfrm>
            <a:off x="6858000" y="5334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92" name="Line 156"/>
          <p:cNvSpPr>
            <a:spLocks noChangeShapeType="1"/>
          </p:cNvSpPr>
          <p:nvPr/>
        </p:nvSpPr>
        <p:spPr bwMode="auto">
          <a:xfrm>
            <a:off x="7086600" y="5334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93" name="Line 157"/>
          <p:cNvSpPr>
            <a:spLocks noChangeShapeType="1"/>
          </p:cNvSpPr>
          <p:nvPr/>
        </p:nvSpPr>
        <p:spPr bwMode="auto">
          <a:xfrm>
            <a:off x="7315200" y="5334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94" name="Line 158"/>
          <p:cNvSpPr>
            <a:spLocks noChangeShapeType="1"/>
          </p:cNvSpPr>
          <p:nvPr/>
        </p:nvSpPr>
        <p:spPr bwMode="auto">
          <a:xfrm>
            <a:off x="7620000" y="5334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95" name="Line 159"/>
          <p:cNvSpPr>
            <a:spLocks noChangeShapeType="1"/>
          </p:cNvSpPr>
          <p:nvPr/>
        </p:nvSpPr>
        <p:spPr bwMode="auto">
          <a:xfrm>
            <a:off x="7848600" y="5334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96" name="Line 160"/>
          <p:cNvSpPr>
            <a:spLocks noChangeShapeType="1"/>
          </p:cNvSpPr>
          <p:nvPr/>
        </p:nvSpPr>
        <p:spPr bwMode="auto">
          <a:xfrm>
            <a:off x="8153400" y="5334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97" name="Line 161"/>
          <p:cNvSpPr>
            <a:spLocks noChangeShapeType="1"/>
          </p:cNvSpPr>
          <p:nvPr/>
        </p:nvSpPr>
        <p:spPr bwMode="auto">
          <a:xfrm>
            <a:off x="8382000" y="5334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498" name="Line 162"/>
          <p:cNvSpPr>
            <a:spLocks noChangeShapeType="1"/>
          </p:cNvSpPr>
          <p:nvPr/>
        </p:nvSpPr>
        <p:spPr bwMode="auto">
          <a:xfrm>
            <a:off x="8610600" y="5334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Microsoft Sans Serif" pitchFamily="34" charset="0"/>
              </a:rPr>
              <a:t>Types of Arrays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0574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Arrays of Pointers to Arrays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>
                <a:latin typeface="Lucida Console" pitchFamily="49" charset="0"/>
              </a:rPr>
              <a:t>char **cells = new char *[25];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>
                <a:latin typeface="Lucida Console" pitchFamily="49" charset="0"/>
              </a:rPr>
              <a:t>for (int i = 0; i &lt; 25; ++i) cells[i] = new char[4];</a:t>
            </a:r>
            <a:r>
              <a:rPr lang="en-US" sz="2000" b="1">
                <a:latin typeface="Lucida Console" pitchFamily="49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000"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>
                <a:latin typeface="Lucida Console" pitchFamily="49" charset="0"/>
              </a:rPr>
              <a:t>cells</a:t>
            </a:r>
            <a:endParaRPr lang="en-US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1447800" y="3429000"/>
            <a:ext cx="60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6389" name="Group 5"/>
          <p:cNvGraphicFramePr>
            <a:graphicFrameLocks noGrp="1"/>
          </p:cNvGraphicFramePr>
          <p:nvPr/>
        </p:nvGraphicFramePr>
        <p:xfrm>
          <a:off x="2057400" y="3200400"/>
          <a:ext cx="6477000" cy="396240"/>
        </p:xfrm>
        <a:graphic>
          <a:graphicData uri="http://schemas.openxmlformats.org/drawingml/2006/table">
            <a:tbl>
              <a:tblPr/>
              <a:tblGrid>
                <a:gridCol w="2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606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19" name="Line 59"/>
          <p:cNvSpPr>
            <a:spLocks noChangeShapeType="1"/>
          </p:cNvSpPr>
          <p:nvPr/>
        </p:nvSpPr>
        <p:spPr bwMode="auto">
          <a:xfrm>
            <a:off x="2133600" y="3429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20" name="Line 60"/>
          <p:cNvSpPr>
            <a:spLocks noChangeShapeType="1"/>
          </p:cNvSpPr>
          <p:nvPr/>
        </p:nvSpPr>
        <p:spPr bwMode="auto">
          <a:xfrm>
            <a:off x="2438400" y="3429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21" name="Line 61"/>
          <p:cNvSpPr>
            <a:spLocks noChangeShapeType="1"/>
          </p:cNvSpPr>
          <p:nvPr/>
        </p:nvSpPr>
        <p:spPr bwMode="auto">
          <a:xfrm>
            <a:off x="2667000" y="3429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22" name="Line 62"/>
          <p:cNvSpPr>
            <a:spLocks noChangeShapeType="1"/>
          </p:cNvSpPr>
          <p:nvPr/>
        </p:nvSpPr>
        <p:spPr bwMode="auto">
          <a:xfrm>
            <a:off x="2971800" y="3429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23" name="Line 63"/>
          <p:cNvSpPr>
            <a:spLocks noChangeShapeType="1"/>
          </p:cNvSpPr>
          <p:nvPr/>
        </p:nvSpPr>
        <p:spPr bwMode="auto">
          <a:xfrm>
            <a:off x="3200400" y="3429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24" name="Line 64"/>
          <p:cNvSpPr>
            <a:spLocks noChangeShapeType="1"/>
          </p:cNvSpPr>
          <p:nvPr/>
        </p:nvSpPr>
        <p:spPr bwMode="auto">
          <a:xfrm>
            <a:off x="3505200" y="3429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25" name="Line 65"/>
          <p:cNvSpPr>
            <a:spLocks noChangeShapeType="1"/>
          </p:cNvSpPr>
          <p:nvPr/>
        </p:nvSpPr>
        <p:spPr bwMode="auto">
          <a:xfrm>
            <a:off x="3733800" y="3429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26" name="Line 66"/>
          <p:cNvSpPr>
            <a:spLocks noChangeShapeType="1"/>
          </p:cNvSpPr>
          <p:nvPr/>
        </p:nvSpPr>
        <p:spPr bwMode="auto">
          <a:xfrm>
            <a:off x="3962400" y="3429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27" name="Line 67"/>
          <p:cNvSpPr>
            <a:spLocks noChangeShapeType="1"/>
          </p:cNvSpPr>
          <p:nvPr/>
        </p:nvSpPr>
        <p:spPr bwMode="auto">
          <a:xfrm>
            <a:off x="4267200" y="3429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28" name="Line 68"/>
          <p:cNvSpPr>
            <a:spLocks noChangeShapeType="1"/>
          </p:cNvSpPr>
          <p:nvPr/>
        </p:nvSpPr>
        <p:spPr bwMode="auto">
          <a:xfrm>
            <a:off x="4495800" y="3429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29" name="Line 69"/>
          <p:cNvSpPr>
            <a:spLocks noChangeShapeType="1"/>
          </p:cNvSpPr>
          <p:nvPr/>
        </p:nvSpPr>
        <p:spPr bwMode="auto">
          <a:xfrm>
            <a:off x="4800600" y="3429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30" name="Line 70"/>
          <p:cNvSpPr>
            <a:spLocks noChangeShapeType="1"/>
          </p:cNvSpPr>
          <p:nvPr/>
        </p:nvSpPr>
        <p:spPr bwMode="auto">
          <a:xfrm>
            <a:off x="5029200" y="3429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31" name="Line 71"/>
          <p:cNvSpPr>
            <a:spLocks noChangeShapeType="1"/>
          </p:cNvSpPr>
          <p:nvPr/>
        </p:nvSpPr>
        <p:spPr bwMode="auto">
          <a:xfrm>
            <a:off x="5257800" y="3429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32" name="Line 72"/>
          <p:cNvSpPr>
            <a:spLocks noChangeShapeType="1"/>
          </p:cNvSpPr>
          <p:nvPr/>
        </p:nvSpPr>
        <p:spPr bwMode="auto">
          <a:xfrm>
            <a:off x="5562600" y="3429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33" name="Line 73"/>
          <p:cNvSpPr>
            <a:spLocks noChangeShapeType="1"/>
          </p:cNvSpPr>
          <p:nvPr/>
        </p:nvSpPr>
        <p:spPr bwMode="auto">
          <a:xfrm>
            <a:off x="5791200" y="3429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34" name="Line 74"/>
          <p:cNvSpPr>
            <a:spLocks noChangeShapeType="1"/>
          </p:cNvSpPr>
          <p:nvPr/>
        </p:nvSpPr>
        <p:spPr bwMode="auto">
          <a:xfrm>
            <a:off x="6096000" y="3429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35" name="Line 75"/>
          <p:cNvSpPr>
            <a:spLocks noChangeShapeType="1"/>
          </p:cNvSpPr>
          <p:nvPr/>
        </p:nvSpPr>
        <p:spPr bwMode="auto">
          <a:xfrm>
            <a:off x="6324600" y="3429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36" name="Line 76"/>
          <p:cNvSpPr>
            <a:spLocks noChangeShapeType="1"/>
          </p:cNvSpPr>
          <p:nvPr/>
        </p:nvSpPr>
        <p:spPr bwMode="auto">
          <a:xfrm>
            <a:off x="6629400" y="3429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37" name="Line 77"/>
          <p:cNvSpPr>
            <a:spLocks noChangeShapeType="1"/>
          </p:cNvSpPr>
          <p:nvPr/>
        </p:nvSpPr>
        <p:spPr bwMode="auto">
          <a:xfrm>
            <a:off x="6858000" y="3429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38" name="Line 78"/>
          <p:cNvSpPr>
            <a:spLocks noChangeShapeType="1"/>
          </p:cNvSpPr>
          <p:nvPr/>
        </p:nvSpPr>
        <p:spPr bwMode="auto">
          <a:xfrm>
            <a:off x="7086600" y="3429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39" name="Line 79"/>
          <p:cNvSpPr>
            <a:spLocks noChangeShapeType="1"/>
          </p:cNvSpPr>
          <p:nvPr/>
        </p:nvSpPr>
        <p:spPr bwMode="auto">
          <a:xfrm>
            <a:off x="7391400" y="3429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40" name="Line 80"/>
          <p:cNvSpPr>
            <a:spLocks noChangeShapeType="1"/>
          </p:cNvSpPr>
          <p:nvPr/>
        </p:nvSpPr>
        <p:spPr bwMode="auto">
          <a:xfrm>
            <a:off x="7620000" y="3429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41" name="Line 81"/>
          <p:cNvSpPr>
            <a:spLocks noChangeShapeType="1"/>
          </p:cNvSpPr>
          <p:nvPr/>
        </p:nvSpPr>
        <p:spPr bwMode="auto">
          <a:xfrm>
            <a:off x="7924800" y="3429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42" name="Line 82"/>
          <p:cNvSpPr>
            <a:spLocks noChangeShapeType="1"/>
          </p:cNvSpPr>
          <p:nvPr/>
        </p:nvSpPr>
        <p:spPr bwMode="auto">
          <a:xfrm>
            <a:off x="8153400" y="3429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43" name="Line 83"/>
          <p:cNvSpPr>
            <a:spLocks noChangeShapeType="1"/>
          </p:cNvSpPr>
          <p:nvPr/>
        </p:nvSpPr>
        <p:spPr bwMode="auto">
          <a:xfrm>
            <a:off x="8382000" y="34290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444" name="Rectangle 84"/>
          <p:cNvSpPr>
            <a:spLocks noChangeArrowheads="1"/>
          </p:cNvSpPr>
          <p:nvPr/>
        </p:nvSpPr>
        <p:spPr bwMode="auto">
          <a:xfrm>
            <a:off x="2057400" y="39624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45" name="Rectangle 85"/>
          <p:cNvSpPr>
            <a:spLocks noChangeArrowheads="1"/>
          </p:cNvSpPr>
          <p:nvPr/>
        </p:nvSpPr>
        <p:spPr bwMode="auto">
          <a:xfrm>
            <a:off x="2057400" y="41910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46" name="Rectangle 86"/>
          <p:cNvSpPr>
            <a:spLocks noChangeArrowheads="1"/>
          </p:cNvSpPr>
          <p:nvPr/>
        </p:nvSpPr>
        <p:spPr bwMode="auto">
          <a:xfrm>
            <a:off x="2057400" y="44196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47" name="Rectangle 87"/>
          <p:cNvSpPr>
            <a:spLocks noChangeArrowheads="1"/>
          </p:cNvSpPr>
          <p:nvPr/>
        </p:nvSpPr>
        <p:spPr bwMode="auto">
          <a:xfrm>
            <a:off x="2057400" y="46482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48" name="Rectangle 88"/>
          <p:cNvSpPr>
            <a:spLocks noChangeArrowheads="1"/>
          </p:cNvSpPr>
          <p:nvPr/>
        </p:nvSpPr>
        <p:spPr bwMode="auto">
          <a:xfrm>
            <a:off x="2362200" y="39624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49" name="Rectangle 89"/>
          <p:cNvSpPr>
            <a:spLocks noChangeArrowheads="1"/>
          </p:cNvSpPr>
          <p:nvPr/>
        </p:nvSpPr>
        <p:spPr bwMode="auto">
          <a:xfrm>
            <a:off x="2362200" y="41910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50" name="Rectangle 90"/>
          <p:cNvSpPr>
            <a:spLocks noChangeArrowheads="1"/>
          </p:cNvSpPr>
          <p:nvPr/>
        </p:nvSpPr>
        <p:spPr bwMode="auto">
          <a:xfrm>
            <a:off x="2362200" y="44196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51" name="Rectangle 91"/>
          <p:cNvSpPr>
            <a:spLocks noChangeArrowheads="1"/>
          </p:cNvSpPr>
          <p:nvPr/>
        </p:nvSpPr>
        <p:spPr bwMode="auto">
          <a:xfrm>
            <a:off x="2362200" y="46482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52" name="Rectangle 92"/>
          <p:cNvSpPr>
            <a:spLocks noChangeArrowheads="1"/>
          </p:cNvSpPr>
          <p:nvPr/>
        </p:nvSpPr>
        <p:spPr bwMode="auto">
          <a:xfrm>
            <a:off x="2590800" y="39624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53" name="Rectangle 93"/>
          <p:cNvSpPr>
            <a:spLocks noChangeArrowheads="1"/>
          </p:cNvSpPr>
          <p:nvPr/>
        </p:nvSpPr>
        <p:spPr bwMode="auto">
          <a:xfrm>
            <a:off x="2590800" y="41910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54" name="Rectangle 94"/>
          <p:cNvSpPr>
            <a:spLocks noChangeArrowheads="1"/>
          </p:cNvSpPr>
          <p:nvPr/>
        </p:nvSpPr>
        <p:spPr bwMode="auto">
          <a:xfrm>
            <a:off x="2590800" y="44196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55" name="Rectangle 95"/>
          <p:cNvSpPr>
            <a:spLocks noChangeArrowheads="1"/>
          </p:cNvSpPr>
          <p:nvPr/>
        </p:nvSpPr>
        <p:spPr bwMode="auto">
          <a:xfrm>
            <a:off x="2590800" y="46482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56" name="Rectangle 96"/>
          <p:cNvSpPr>
            <a:spLocks noChangeArrowheads="1"/>
          </p:cNvSpPr>
          <p:nvPr/>
        </p:nvSpPr>
        <p:spPr bwMode="auto">
          <a:xfrm>
            <a:off x="2895600" y="39624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57" name="Rectangle 97"/>
          <p:cNvSpPr>
            <a:spLocks noChangeArrowheads="1"/>
          </p:cNvSpPr>
          <p:nvPr/>
        </p:nvSpPr>
        <p:spPr bwMode="auto">
          <a:xfrm>
            <a:off x="2895600" y="41910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58" name="Rectangle 98"/>
          <p:cNvSpPr>
            <a:spLocks noChangeArrowheads="1"/>
          </p:cNvSpPr>
          <p:nvPr/>
        </p:nvSpPr>
        <p:spPr bwMode="auto">
          <a:xfrm>
            <a:off x="2895600" y="44196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59" name="Rectangle 99"/>
          <p:cNvSpPr>
            <a:spLocks noChangeArrowheads="1"/>
          </p:cNvSpPr>
          <p:nvPr/>
        </p:nvSpPr>
        <p:spPr bwMode="auto">
          <a:xfrm>
            <a:off x="2895600" y="46482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0" name="Rectangle 100"/>
          <p:cNvSpPr>
            <a:spLocks noChangeArrowheads="1"/>
          </p:cNvSpPr>
          <p:nvPr/>
        </p:nvSpPr>
        <p:spPr bwMode="auto">
          <a:xfrm>
            <a:off x="3124200" y="39624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1" name="Rectangle 101"/>
          <p:cNvSpPr>
            <a:spLocks noChangeArrowheads="1"/>
          </p:cNvSpPr>
          <p:nvPr/>
        </p:nvSpPr>
        <p:spPr bwMode="auto">
          <a:xfrm>
            <a:off x="3124200" y="41910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2" name="Rectangle 102"/>
          <p:cNvSpPr>
            <a:spLocks noChangeArrowheads="1"/>
          </p:cNvSpPr>
          <p:nvPr/>
        </p:nvSpPr>
        <p:spPr bwMode="auto">
          <a:xfrm>
            <a:off x="3124200" y="44196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3" name="Rectangle 103"/>
          <p:cNvSpPr>
            <a:spLocks noChangeArrowheads="1"/>
          </p:cNvSpPr>
          <p:nvPr/>
        </p:nvSpPr>
        <p:spPr bwMode="auto">
          <a:xfrm>
            <a:off x="3124200" y="46482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4" name="Rectangle 104"/>
          <p:cNvSpPr>
            <a:spLocks noChangeArrowheads="1"/>
          </p:cNvSpPr>
          <p:nvPr/>
        </p:nvSpPr>
        <p:spPr bwMode="auto">
          <a:xfrm>
            <a:off x="3429000" y="39624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5" name="Rectangle 105"/>
          <p:cNvSpPr>
            <a:spLocks noChangeArrowheads="1"/>
          </p:cNvSpPr>
          <p:nvPr/>
        </p:nvSpPr>
        <p:spPr bwMode="auto">
          <a:xfrm>
            <a:off x="3429000" y="41910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6" name="Rectangle 106"/>
          <p:cNvSpPr>
            <a:spLocks noChangeArrowheads="1"/>
          </p:cNvSpPr>
          <p:nvPr/>
        </p:nvSpPr>
        <p:spPr bwMode="auto">
          <a:xfrm>
            <a:off x="3429000" y="44196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7" name="Rectangle 107"/>
          <p:cNvSpPr>
            <a:spLocks noChangeArrowheads="1"/>
          </p:cNvSpPr>
          <p:nvPr/>
        </p:nvSpPr>
        <p:spPr bwMode="auto">
          <a:xfrm>
            <a:off x="3429000" y="46482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8" name="Rectangle 108"/>
          <p:cNvSpPr>
            <a:spLocks noChangeArrowheads="1"/>
          </p:cNvSpPr>
          <p:nvPr/>
        </p:nvSpPr>
        <p:spPr bwMode="auto">
          <a:xfrm>
            <a:off x="3657600" y="39624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9" name="Rectangle 109"/>
          <p:cNvSpPr>
            <a:spLocks noChangeArrowheads="1"/>
          </p:cNvSpPr>
          <p:nvPr/>
        </p:nvSpPr>
        <p:spPr bwMode="auto">
          <a:xfrm>
            <a:off x="3657600" y="41910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70" name="Rectangle 110"/>
          <p:cNvSpPr>
            <a:spLocks noChangeArrowheads="1"/>
          </p:cNvSpPr>
          <p:nvPr/>
        </p:nvSpPr>
        <p:spPr bwMode="auto">
          <a:xfrm>
            <a:off x="3657600" y="44196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71" name="Rectangle 111"/>
          <p:cNvSpPr>
            <a:spLocks noChangeArrowheads="1"/>
          </p:cNvSpPr>
          <p:nvPr/>
        </p:nvSpPr>
        <p:spPr bwMode="auto">
          <a:xfrm>
            <a:off x="3657600" y="46482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72" name="Rectangle 112"/>
          <p:cNvSpPr>
            <a:spLocks noChangeArrowheads="1"/>
          </p:cNvSpPr>
          <p:nvPr/>
        </p:nvSpPr>
        <p:spPr bwMode="auto">
          <a:xfrm>
            <a:off x="3886200" y="39624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73" name="Rectangle 113"/>
          <p:cNvSpPr>
            <a:spLocks noChangeArrowheads="1"/>
          </p:cNvSpPr>
          <p:nvPr/>
        </p:nvSpPr>
        <p:spPr bwMode="auto">
          <a:xfrm>
            <a:off x="3886200" y="41910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74" name="Rectangle 114"/>
          <p:cNvSpPr>
            <a:spLocks noChangeArrowheads="1"/>
          </p:cNvSpPr>
          <p:nvPr/>
        </p:nvSpPr>
        <p:spPr bwMode="auto">
          <a:xfrm>
            <a:off x="3886200" y="44196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75" name="Rectangle 115"/>
          <p:cNvSpPr>
            <a:spLocks noChangeArrowheads="1"/>
          </p:cNvSpPr>
          <p:nvPr/>
        </p:nvSpPr>
        <p:spPr bwMode="auto">
          <a:xfrm>
            <a:off x="3886200" y="46482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76" name="Rectangle 116"/>
          <p:cNvSpPr>
            <a:spLocks noChangeArrowheads="1"/>
          </p:cNvSpPr>
          <p:nvPr/>
        </p:nvSpPr>
        <p:spPr bwMode="auto">
          <a:xfrm>
            <a:off x="4114800" y="39624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77" name="Rectangle 117"/>
          <p:cNvSpPr>
            <a:spLocks noChangeArrowheads="1"/>
          </p:cNvSpPr>
          <p:nvPr/>
        </p:nvSpPr>
        <p:spPr bwMode="auto">
          <a:xfrm>
            <a:off x="4114800" y="41910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78" name="Rectangle 118"/>
          <p:cNvSpPr>
            <a:spLocks noChangeArrowheads="1"/>
          </p:cNvSpPr>
          <p:nvPr/>
        </p:nvSpPr>
        <p:spPr bwMode="auto">
          <a:xfrm>
            <a:off x="4114800" y="44196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79" name="Rectangle 119"/>
          <p:cNvSpPr>
            <a:spLocks noChangeArrowheads="1"/>
          </p:cNvSpPr>
          <p:nvPr/>
        </p:nvSpPr>
        <p:spPr bwMode="auto">
          <a:xfrm>
            <a:off x="4114800" y="46482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80" name="Rectangle 120"/>
          <p:cNvSpPr>
            <a:spLocks noChangeArrowheads="1"/>
          </p:cNvSpPr>
          <p:nvPr/>
        </p:nvSpPr>
        <p:spPr bwMode="auto">
          <a:xfrm>
            <a:off x="4419600" y="39624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81" name="Rectangle 121"/>
          <p:cNvSpPr>
            <a:spLocks noChangeArrowheads="1"/>
          </p:cNvSpPr>
          <p:nvPr/>
        </p:nvSpPr>
        <p:spPr bwMode="auto">
          <a:xfrm>
            <a:off x="4419600" y="41910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82" name="Rectangle 122"/>
          <p:cNvSpPr>
            <a:spLocks noChangeArrowheads="1"/>
          </p:cNvSpPr>
          <p:nvPr/>
        </p:nvSpPr>
        <p:spPr bwMode="auto">
          <a:xfrm>
            <a:off x="4419600" y="44196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83" name="Rectangle 123"/>
          <p:cNvSpPr>
            <a:spLocks noChangeArrowheads="1"/>
          </p:cNvSpPr>
          <p:nvPr/>
        </p:nvSpPr>
        <p:spPr bwMode="auto">
          <a:xfrm>
            <a:off x="4419600" y="46482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84" name="Rectangle 124"/>
          <p:cNvSpPr>
            <a:spLocks noChangeArrowheads="1"/>
          </p:cNvSpPr>
          <p:nvPr/>
        </p:nvSpPr>
        <p:spPr bwMode="auto">
          <a:xfrm>
            <a:off x="4724400" y="39624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85" name="Rectangle 125"/>
          <p:cNvSpPr>
            <a:spLocks noChangeArrowheads="1"/>
          </p:cNvSpPr>
          <p:nvPr/>
        </p:nvSpPr>
        <p:spPr bwMode="auto">
          <a:xfrm>
            <a:off x="4724400" y="41910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86" name="Rectangle 126"/>
          <p:cNvSpPr>
            <a:spLocks noChangeArrowheads="1"/>
          </p:cNvSpPr>
          <p:nvPr/>
        </p:nvSpPr>
        <p:spPr bwMode="auto">
          <a:xfrm>
            <a:off x="4724400" y="44196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87" name="Rectangle 127"/>
          <p:cNvSpPr>
            <a:spLocks noChangeArrowheads="1"/>
          </p:cNvSpPr>
          <p:nvPr/>
        </p:nvSpPr>
        <p:spPr bwMode="auto">
          <a:xfrm>
            <a:off x="4724400" y="46482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88" name="Rectangle 128"/>
          <p:cNvSpPr>
            <a:spLocks noChangeArrowheads="1"/>
          </p:cNvSpPr>
          <p:nvPr/>
        </p:nvSpPr>
        <p:spPr bwMode="auto">
          <a:xfrm>
            <a:off x="4953000" y="39624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89" name="Rectangle 129"/>
          <p:cNvSpPr>
            <a:spLocks noChangeArrowheads="1"/>
          </p:cNvSpPr>
          <p:nvPr/>
        </p:nvSpPr>
        <p:spPr bwMode="auto">
          <a:xfrm>
            <a:off x="4953000" y="41910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90" name="Rectangle 130"/>
          <p:cNvSpPr>
            <a:spLocks noChangeArrowheads="1"/>
          </p:cNvSpPr>
          <p:nvPr/>
        </p:nvSpPr>
        <p:spPr bwMode="auto">
          <a:xfrm>
            <a:off x="4953000" y="44196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91" name="Rectangle 131"/>
          <p:cNvSpPr>
            <a:spLocks noChangeArrowheads="1"/>
          </p:cNvSpPr>
          <p:nvPr/>
        </p:nvSpPr>
        <p:spPr bwMode="auto">
          <a:xfrm>
            <a:off x="4953000" y="46482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92" name="Rectangle 132"/>
          <p:cNvSpPr>
            <a:spLocks noChangeArrowheads="1"/>
          </p:cNvSpPr>
          <p:nvPr/>
        </p:nvSpPr>
        <p:spPr bwMode="auto">
          <a:xfrm>
            <a:off x="5181600" y="39624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93" name="Rectangle 133"/>
          <p:cNvSpPr>
            <a:spLocks noChangeArrowheads="1"/>
          </p:cNvSpPr>
          <p:nvPr/>
        </p:nvSpPr>
        <p:spPr bwMode="auto">
          <a:xfrm>
            <a:off x="5181600" y="41910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94" name="Rectangle 134"/>
          <p:cNvSpPr>
            <a:spLocks noChangeArrowheads="1"/>
          </p:cNvSpPr>
          <p:nvPr/>
        </p:nvSpPr>
        <p:spPr bwMode="auto">
          <a:xfrm>
            <a:off x="5181600" y="44196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95" name="Rectangle 135"/>
          <p:cNvSpPr>
            <a:spLocks noChangeArrowheads="1"/>
          </p:cNvSpPr>
          <p:nvPr/>
        </p:nvSpPr>
        <p:spPr bwMode="auto">
          <a:xfrm>
            <a:off x="5181600" y="46482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96" name="Rectangle 136"/>
          <p:cNvSpPr>
            <a:spLocks noChangeArrowheads="1"/>
          </p:cNvSpPr>
          <p:nvPr/>
        </p:nvSpPr>
        <p:spPr bwMode="auto">
          <a:xfrm>
            <a:off x="5486400" y="39624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97" name="Rectangle 137"/>
          <p:cNvSpPr>
            <a:spLocks noChangeArrowheads="1"/>
          </p:cNvSpPr>
          <p:nvPr/>
        </p:nvSpPr>
        <p:spPr bwMode="auto">
          <a:xfrm>
            <a:off x="5486400" y="41910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98" name="Rectangle 138"/>
          <p:cNvSpPr>
            <a:spLocks noChangeArrowheads="1"/>
          </p:cNvSpPr>
          <p:nvPr/>
        </p:nvSpPr>
        <p:spPr bwMode="auto">
          <a:xfrm>
            <a:off x="5486400" y="44196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99" name="Rectangle 139"/>
          <p:cNvSpPr>
            <a:spLocks noChangeArrowheads="1"/>
          </p:cNvSpPr>
          <p:nvPr/>
        </p:nvSpPr>
        <p:spPr bwMode="auto">
          <a:xfrm>
            <a:off x="5486400" y="46482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00" name="Rectangle 140"/>
          <p:cNvSpPr>
            <a:spLocks noChangeArrowheads="1"/>
          </p:cNvSpPr>
          <p:nvPr/>
        </p:nvSpPr>
        <p:spPr bwMode="auto">
          <a:xfrm>
            <a:off x="5715000" y="39624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01" name="Rectangle 141"/>
          <p:cNvSpPr>
            <a:spLocks noChangeArrowheads="1"/>
          </p:cNvSpPr>
          <p:nvPr/>
        </p:nvSpPr>
        <p:spPr bwMode="auto">
          <a:xfrm>
            <a:off x="5715000" y="41910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02" name="Rectangle 142"/>
          <p:cNvSpPr>
            <a:spLocks noChangeArrowheads="1"/>
          </p:cNvSpPr>
          <p:nvPr/>
        </p:nvSpPr>
        <p:spPr bwMode="auto">
          <a:xfrm>
            <a:off x="5715000" y="44196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03" name="Rectangle 143"/>
          <p:cNvSpPr>
            <a:spLocks noChangeArrowheads="1"/>
          </p:cNvSpPr>
          <p:nvPr/>
        </p:nvSpPr>
        <p:spPr bwMode="auto">
          <a:xfrm>
            <a:off x="5715000" y="46482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04" name="Rectangle 144"/>
          <p:cNvSpPr>
            <a:spLocks noChangeArrowheads="1"/>
          </p:cNvSpPr>
          <p:nvPr/>
        </p:nvSpPr>
        <p:spPr bwMode="auto">
          <a:xfrm>
            <a:off x="6019800" y="39624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05" name="Rectangle 145"/>
          <p:cNvSpPr>
            <a:spLocks noChangeArrowheads="1"/>
          </p:cNvSpPr>
          <p:nvPr/>
        </p:nvSpPr>
        <p:spPr bwMode="auto">
          <a:xfrm>
            <a:off x="6019800" y="41910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06" name="Rectangle 146"/>
          <p:cNvSpPr>
            <a:spLocks noChangeArrowheads="1"/>
          </p:cNvSpPr>
          <p:nvPr/>
        </p:nvSpPr>
        <p:spPr bwMode="auto">
          <a:xfrm>
            <a:off x="6019800" y="44196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07" name="Rectangle 147"/>
          <p:cNvSpPr>
            <a:spLocks noChangeArrowheads="1"/>
          </p:cNvSpPr>
          <p:nvPr/>
        </p:nvSpPr>
        <p:spPr bwMode="auto">
          <a:xfrm>
            <a:off x="6019800" y="46482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08" name="Rectangle 148"/>
          <p:cNvSpPr>
            <a:spLocks noChangeArrowheads="1"/>
          </p:cNvSpPr>
          <p:nvPr/>
        </p:nvSpPr>
        <p:spPr bwMode="auto">
          <a:xfrm>
            <a:off x="6248400" y="39624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09" name="Rectangle 149"/>
          <p:cNvSpPr>
            <a:spLocks noChangeArrowheads="1"/>
          </p:cNvSpPr>
          <p:nvPr/>
        </p:nvSpPr>
        <p:spPr bwMode="auto">
          <a:xfrm>
            <a:off x="6248400" y="41910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10" name="Rectangle 150"/>
          <p:cNvSpPr>
            <a:spLocks noChangeArrowheads="1"/>
          </p:cNvSpPr>
          <p:nvPr/>
        </p:nvSpPr>
        <p:spPr bwMode="auto">
          <a:xfrm>
            <a:off x="6248400" y="44196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11" name="Rectangle 151"/>
          <p:cNvSpPr>
            <a:spLocks noChangeArrowheads="1"/>
          </p:cNvSpPr>
          <p:nvPr/>
        </p:nvSpPr>
        <p:spPr bwMode="auto">
          <a:xfrm>
            <a:off x="6248400" y="46482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12" name="Rectangle 152"/>
          <p:cNvSpPr>
            <a:spLocks noChangeArrowheads="1"/>
          </p:cNvSpPr>
          <p:nvPr/>
        </p:nvSpPr>
        <p:spPr bwMode="auto">
          <a:xfrm>
            <a:off x="6553200" y="39624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13" name="Rectangle 153"/>
          <p:cNvSpPr>
            <a:spLocks noChangeArrowheads="1"/>
          </p:cNvSpPr>
          <p:nvPr/>
        </p:nvSpPr>
        <p:spPr bwMode="auto">
          <a:xfrm>
            <a:off x="6553200" y="41910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14" name="Rectangle 154"/>
          <p:cNvSpPr>
            <a:spLocks noChangeArrowheads="1"/>
          </p:cNvSpPr>
          <p:nvPr/>
        </p:nvSpPr>
        <p:spPr bwMode="auto">
          <a:xfrm>
            <a:off x="6553200" y="44196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15" name="Rectangle 155"/>
          <p:cNvSpPr>
            <a:spLocks noChangeArrowheads="1"/>
          </p:cNvSpPr>
          <p:nvPr/>
        </p:nvSpPr>
        <p:spPr bwMode="auto">
          <a:xfrm>
            <a:off x="6553200" y="46482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16" name="Rectangle 156"/>
          <p:cNvSpPr>
            <a:spLocks noChangeArrowheads="1"/>
          </p:cNvSpPr>
          <p:nvPr/>
        </p:nvSpPr>
        <p:spPr bwMode="auto">
          <a:xfrm>
            <a:off x="6781800" y="39624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17" name="Rectangle 157"/>
          <p:cNvSpPr>
            <a:spLocks noChangeArrowheads="1"/>
          </p:cNvSpPr>
          <p:nvPr/>
        </p:nvSpPr>
        <p:spPr bwMode="auto">
          <a:xfrm>
            <a:off x="6781800" y="41910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18" name="Rectangle 158"/>
          <p:cNvSpPr>
            <a:spLocks noChangeArrowheads="1"/>
          </p:cNvSpPr>
          <p:nvPr/>
        </p:nvSpPr>
        <p:spPr bwMode="auto">
          <a:xfrm>
            <a:off x="6781800" y="44196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19" name="Rectangle 159"/>
          <p:cNvSpPr>
            <a:spLocks noChangeArrowheads="1"/>
          </p:cNvSpPr>
          <p:nvPr/>
        </p:nvSpPr>
        <p:spPr bwMode="auto">
          <a:xfrm>
            <a:off x="6781800" y="46482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20" name="Rectangle 160"/>
          <p:cNvSpPr>
            <a:spLocks noChangeArrowheads="1"/>
          </p:cNvSpPr>
          <p:nvPr/>
        </p:nvSpPr>
        <p:spPr bwMode="auto">
          <a:xfrm>
            <a:off x="7010400" y="39624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21" name="Rectangle 161"/>
          <p:cNvSpPr>
            <a:spLocks noChangeArrowheads="1"/>
          </p:cNvSpPr>
          <p:nvPr/>
        </p:nvSpPr>
        <p:spPr bwMode="auto">
          <a:xfrm>
            <a:off x="7010400" y="41910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22" name="Rectangle 162"/>
          <p:cNvSpPr>
            <a:spLocks noChangeArrowheads="1"/>
          </p:cNvSpPr>
          <p:nvPr/>
        </p:nvSpPr>
        <p:spPr bwMode="auto">
          <a:xfrm>
            <a:off x="7010400" y="44196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23" name="Rectangle 163"/>
          <p:cNvSpPr>
            <a:spLocks noChangeArrowheads="1"/>
          </p:cNvSpPr>
          <p:nvPr/>
        </p:nvSpPr>
        <p:spPr bwMode="auto">
          <a:xfrm>
            <a:off x="7010400" y="46482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24" name="Rectangle 164"/>
          <p:cNvSpPr>
            <a:spLocks noChangeArrowheads="1"/>
          </p:cNvSpPr>
          <p:nvPr/>
        </p:nvSpPr>
        <p:spPr bwMode="auto">
          <a:xfrm>
            <a:off x="7315200" y="39624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25" name="Rectangle 165"/>
          <p:cNvSpPr>
            <a:spLocks noChangeArrowheads="1"/>
          </p:cNvSpPr>
          <p:nvPr/>
        </p:nvSpPr>
        <p:spPr bwMode="auto">
          <a:xfrm>
            <a:off x="7315200" y="41910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26" name="Rectangle 166"/>
          <p:cNvSpPr>
            <a:spLocks noChangeArrowheads="1"/>
          </p:cNvSpPr>
          <p:nvPr/>
        </p:nvSpPr>
        <p:spPr bwMode="auto">
          <a:xfrm>
            <a:off x="7315200" y="44196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27" name="Rectangle 167"/>
          <p:cNvSpPr>
            <a:spLocks noChangeArrowheads="1"/>
          </p:cNvSpPr>
          <p:nvPr/>
        </p:nvSpPr>
        <p:spPr bwMode="auto">
          <a:xfrm>
            <a:off x="7315200" y="46482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28" name="Rectangle 168"/>
          <p:cNvSpPr>
            <a:spLocks noChangeArrowheads="1"/>
          </p:cNvSpPr>
          <p:nvPr/>
        </p:nvSpPr>
        <p:spPr bwMode="auto">
          <a:xfrm>
            <a:off x="7543800" y="39624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29" name="Rectangle 169"/>
          <p:cNvSpPr>
            <a:spLocks noChangeArrowheads="1"/>
          </p:cNvSpPr>
          <p:nvPr/>
        </p:nvSpPr>
        <p:spPr bwMode="auto">
          <a:xfrm>
            <a:off x="7543800" y="41910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30" name="Rectangle 170"/>
          <p:cNvSpPr>
            <a:spLocks noChangeArrowheads="1"/>
          </p:cNvSpPr>
          <p:nvPr/>
        </p:nvSpPr>
        <p:spPr bwMode="auto">
          <a:xfrm>
            <a:off x="7543800" y="44196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31" name="Rectangle 171"/>
          <p:cNvSpPr>
            <a:spLocks noChangeArrowheads="1"/>
          </p:cNvSpPr>
          <p:nvPr/>
        </p:nvSpPr>
        <p:spPr bwMode="auto">
          <a:xfrm>
            <a:off x="7543800" y="46482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32" name="Rectangle 172"/>
          <p:cNvSpPr>
            <a:spLocks noChangeArrowheads="1"/>
          </p:cNvSpPr>
          <p:nvPr/>
        </p:nvSpPr>
        <p:spPr bwMode="auto">
          <a:xfrm>
            <a:off x="7848600" y="39624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33" name="Rectangle 173"/>
          <p:cNvSpPr>
            <a:spLocks noChangeArrowheads="1"/>
          </p:cNvSpPr>
          <p:nvPr/>
        </p:nvSpPr>
        <p:spPr bwMode="auto">
          <a:xfrm>
            <a:off x="7848600" y="41910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34" name="Rectangle 174"/>
          <p:cNvSpPr>
            <a:spLocks noChangeArrowheads="1"/>
          </p:cNvSpPr>
          <p:nvPr/>
        </p:nvSpPr>
        <p:spPr bwMode="auto">
          <a:xfrm>
            <a:off x="7848600" y="44196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35" name="Rectangle 175"/>
          <p:cNvSpPr>
            <a:spLocks noChangeArrowheads="1"/>
          </p:cNvSpPr>
          <p:nvPr/>
        </p:nvSpPr>
        <p:spPr bwMode="auto">
          <a:xfrm>
            <a:off x="7848600" y="46482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36" name="Rectangle 176"/>
          <p:cNvSpPr>
            <a:spLocks noChangeArrowheads="1"/>
          </p:cNvSpPr>
          <p:nvPr/>
        </p:nvSpPr>
        <p:spPr bwMode="auto">
          <a:xfrm>
            <a:off x="8077200" y="39624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37" name="Rectangle 177"/>
          <p:cNvSpPr>
            <a:spLocks noChangeArrowheads="1"/>
          </p:cNvSpPr>
          <p:nvPr/>
        </p:nvSpPr>
        <p:spPr bwMode="auto">
          <a:xfrm>
            <a:off x="8077200" y="41910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38" name="Rectangle 178"/>
          <p:cNvSpPr>
            <a:spLocks noChangeArrowheads="1"/>
          </p:cNvSpPr>
          <p:nvPr/>
        </p:nvSpPr>
        <p:spPr bwMode="auto">
          <a:xfrm>
            <a:off x="8077200" y="44196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39" name="Rectangle 179"/>
          <p:cNvSpPr>
            <a:spLocks noChangeArrowheads="1"/>
          </p:cNvSpPr>
          <p:nvPr/>
        </p:nvSpPr>
        <p:spPr bwMode="auto">
          <a:xfrm>
            <a:off x="8077200" y="46482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40" name="Rectangle 180"/>
          <p:cNvSpPr>
            <a:spLocks noChangeArrowheads="1"/>
          </p:cNvSpPr>
          <p:nvPr/>
        </p:nvSpPr>
        <p:spPr bwMode="auto">
          <a:xfrm>
            <a:off x="8305800" y="39624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41" name="Rectangle 181"/>
          <p:cNvSpPr>
            <a:spLocks noChangeArrowheads="1"/>
          </p:cNvSpPr>
          <p:nvPr/>
        </p:nvSpPr>
        <p:spPr bwMode="auto">
          <a:xfrm>
            <a:off x="8305800" y="41910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42" name="Rectangle 182"/>
          <p:cNvSpPr>
            <a:spLocks noChangeArrowheads="1"/>
          </p:cNvSpPr>
          <p:nvPr/>
        </p:nvSpPr>
        <p:spPr bwMode="auto">
          <a:xfrm>
            <a:off x="8305800" y="44196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43" name="Rectangle 183"/>
          <p:cNvSpPr>
            <a:spLocks noChangeArrowheads="1"/>
          </p:cNvSpPr>
          <p:nvPr/>
        </p:nvSpPr>
        <p:spPr bwMode="auto">
          <a:xfrm>
            <a:off x="8305800" y="4648200"/>
            <a:ext cx="228600" cy="228600"/>
          </a:xfrm>
          <a:prstGeom prst="rect">
            <a:avLst/>
          </a:prstGeom>
          <a:solidFill>
            <a:srgbClr val="0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Microsoft Sans Serif" pitchFamily="34" charset="0"/>
              </a:rPr>
              <a:t>Array Indexing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343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Since an array is allocated as a linear, contiguous chunk of memory, we can calculate the address of any index using a simple formula. We simply calculate an offset and add it to the starting address of the array.</a:t>
            </a:r>
          </a:p>
          <a:p>
            <a:pPr lvl="1" eaLnBrk="1" hangingPunct="1">
              <a:defRPr/>
            </a:pPr>
            <a:r>
              <a:rPr lang="en-US" sz="2000" dirty="0"/>
              <a:t>1D offset = index * </a:t>
            </a:r>
            <a:r>
              <a:rPr lang="en-US" sz="2000" dirty="0" err="1"/>
              <a:t>sizeof</a:t>
            </a:r>
            <a:r>
              <a:rPr lang="en-US" sz="2000" dirty="0"/>
              <a:t>(Type)</a:t>
            </a:r>
          </a:p>
          <a:p>
            <a:pPr lvl="1" eaLnBrk="1" hangingPunct="1">
              <a:defRPr/>
            </a:pPr>
            <a:r>
              <a:rPr lang="en-US" sz="2000" dirty="0"/>
              <a:t>2D offset = ((row*number of columns) + column) * </a:t>
            </a:r>
            <a:r>
              <a:rPr lang="en-US" sz="2000" dirty="0" err="1"/>
              <a:t>sizeof</a:t>
            </a:r>
            <a:r>
              <a:rPr lang="en-US" sz="2000" dirty="0"/>
              <a:t>(Type)</a:t>
            </a:r>
          </a:p>
          <a:p>
            <a:pPr eaLnBrk="1" hangingPunct="1">
              <a:defRPr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Microsoft Sans Serif" pitchFamily="34" charset="0"/>
              </a:rPr>
              <a:t>Array Indexing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762000"/>
          </a:xfrm>
        </p:spPr>
        <p:txBody>
          <a:bodyPr/>
          <a:lstStyle/>
          <a:p>
            <a:pPr lvl="1" eaLnBrk="1" hangingPunct="1">
              <a:buNone/>
              <a:defRPr/>
            </a:pPr>
            <a:r>
              <a:rPr lang="en-US" sz="2000" dirty="0"/>
              <a:t>Consider the following array declaration:</a:t>
            </a:r>
          </a:p>
          <a:p>
            <a:pPr lvl="1" eaLnBrk="1" hangingPunct="1">
              <a:buNone/>
              <a:defRPr/>
            </a:pPr>
            <a:r>
              <a:rPr lang="en-US" sz="2000" dirty="0"/>
              <a:t>			</a:t>
            </a:r>
            <a:r>
              <a:rPr lang="en-US" sz="1800" dirty="0">
                <a:latin typeface="Lucida Console" pitchFamily="49" charset="0"/>
              </a:rPr>
              <a:t>short cells[12];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52600" y="2743200"/>
            <a:ext cx="533400" cy="46166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286000" y="2743200"/>
            <a:ext cx="533400" cy="46166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886200" y="2743200"/>
            <a:ext cx="533400" cy="46166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2819400" y="2743200"/>
            <a:ext cx="533400" cy="46166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352800" y="2743200"/>
            <a:ext cx="533400" cy="46166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4419600" y="2743200"/>
            <a:ext cx="533400" cy="46166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953000" y="2743200"/>
            <a:ext cx="533400" cy="46166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553200" y="2743200"/>
            <a:ext cx="533400" cy="46166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5486400" y="2743200"/>
            <a:ext cx="533400" cy="46166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6019800" y="2743200"/>
            <a:ext cx="533400" cy="46166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7620000" y="2743200"/>
            <a:ext cx="533400" cy="46166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7086600" y="2743200"/>
            <a:ext cx="533400" cy="46166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1752600" y="2362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[0]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86000" y="2362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19400" y="2362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52800" y="2362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86200" y="2362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[4]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19600" y="2362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[5]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53000" y="2362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[6]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86400" y="2362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[7]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19800" y="2362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[8]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53200" y="2362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[9]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86600" y="2362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[10]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96200" y="2362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[11]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90600" y="2362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52600" y="32766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524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85800" y="3200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 bwMode="auto">
          <a:xfrm>
            <a:off x="762000" y="3886200"/>
            <a:ext cx="8153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tabLst/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when we access a single cell in the array, the compiler can quickly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tabLst/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calculate the address of that cell using the formula for a 1D array.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tabLst/>
              <a:defRPr/>
            </a:pPr>
            <a:endParaRPr lang="en-US" sz="200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tabLst/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tart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 address + index * </a:t>
            </a:r>
            <a:r>
              <a:rPr kumimoji="0" lang="en-US" sz="2000" b="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sizeof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(Type)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286000" y="32766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526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819400" y="32766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528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352800" y="32766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530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886200" y="32766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532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419600" y="32766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534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953000" y="32766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536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486400" y="32766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538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019800" y="32766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540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553200" y="32766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542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086600" y="32766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544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620000" y="32766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546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Microsoft Sans Serif" pitchFamily="34" charset="0"/>
              </a:rPr>
              <a:t>Array Indexing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153400" cy="1219200"/>
          </a:xfrm>
        </p:spPr>
        <p:txBody>
          <a:bodyPr/>
          <a:lstStyle/>
          <a:p>
            <a:pPr lvl="1" eaLnBrk="1" hangingPunct="1">
              <a:buNone/>
              <a:defRPr/>
            </a:pPr>
            <a:r>
              <a:rPr lang="en-US" sz="2000" dirty="0"/>
              <a:t>Consider the following array declaration:</a:t>
            </a:r>
          </a:p>
          <a:p>
            <a:pPr lvl="1" eaLnBrk="1" hangingPunct="1">
              <a:buNone/>
              <a:defRPr/>
            </a:pPr>
            <a:r>
              <a:rPr lang="en-US" sz="1800" dirty="0">
                <a:latin typeface="Lucida Console" pitchFamily="49" charset="0"/>
              </a:rPr>
              <a:t>	</a:t>
            </a:r>
            <a:r>
              <a:rPr lang="en-US" sz="1800" dirty="0" err="1">
                <a:latin typeface="Lucida Console" pitchFamily="49" charset="0"/>
              </a:rPr>
              <a:t>int</a:t>
            </a:r>
            <a:r>
              <a:rPr lang="en-US" sz="1800" dirty="0">
                <a:latin typeface="Lucida Console" pitchFamily="49" charset="0"/>
              </a:rPr>
              <a:t> cells[3][4];</a:t>
            </a:r>
          </a:p>
          <a:p>
            <a:pPr lvl="1" eaLnBrk="1" hangingPunct="1">
              <a:buNone/>
              <a:defRPr/>
            </a:pPr>
            <a:r>
              <a:rPr lang="en-US" sz="2000" dirty="0"/>
              <a:t>We can visualize a 2d array as a table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581400" y="2514600"/>
            <a:ext cx="533400" cy="46166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89" name="Rectangle 3"/>
          <p:cNvSpPr txBox="1">
            <a:spLocks noChangeArrowheads="1"/>
          </p:cNvSpPr>
          <p:nvPr/>
        </p:nvSpPr>
        <p:spPr bwMode="auto">
          <a:xfrm>
            <a:off x="533400" y="4114800"/>
            <a:ext cx="815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But, what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 we really have in memory is a linear contiguous array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676400" y="449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[0]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209800" y="449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743200" y="449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276600" y="449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[3]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810000" y="449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[4]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343400" y="449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[5]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76800" y="449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[6]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410200" y="449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[7]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943600" y="449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[8]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477000" y="4495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[9]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010400" y="4495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[10]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620000" y="4495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[11]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14400" y="4495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733800" y="2743200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[0][0]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505200" y="2438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[0]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114800" y="2514600"/>
            <a:ext cx="533400" cy="46166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4267200" y="2743200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[0][1]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038600" y="2438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648200" y="2514600"/>
            <a:ext cx="533400" cy="46166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800600" y="2743200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[0][2]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572000" y="2438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181600" y="2514600"/>
            <a:ext cx="533400" cy="46166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334000" y="2743200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[0][3]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105400" y="2438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[3]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581400" y="2971800"/>
            <a:ext cx="533400" cy="46166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733800" y="3200400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[1][0]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505200" y="2895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[4]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114800" y="2971800"/>
            <a:ext cx="533400" cy="46166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267200" y="3200400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[1][1]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038600" y="2895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[5]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648200" y="2971800"/>
            <a:ext cx="533400" cy="46166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4800600" y="3200400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[1][2]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572000" y="2895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[6]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181600" y="2971800"/>
            <a:ext cx="533400" cy="46166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125" name="TextBox 124"/>
          <p:cNvSpPr txBox="1"/>
          <p:nvPr/>
        </p:nvSpPr>
        <p:spPr>
          <a:xfrm>
            <a:off x="5334000" y="3200400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[1][3]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105400" y="2895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[7]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581400" y="3429000"/>
            <a:ext cx="533400" cy="46166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3733800" y="3657600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[2][0]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3505200" y="3352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[8]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4114800" y="3429000"/>
            <a:ext cx="533400" cy="46166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4267200" y="3657600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[2][1]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038600" y="3352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[9]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648200" y="3429000"/>
            <a:ext cx="533400" cy="46166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134" name="TextBox 133"/>
          <p:cNvSpPr txBox="1"/>
          <p:nvPr/>
        </p:nvSpPr>
        <p:spPr>
          <a:xfrm>
            <a:off x="4800600" y="3657600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[2][2]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572000" y="3352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[10]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181600" y="3429000"/>
            <a:ext cx="533400" cy="46166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137" name="TextBox 136"/>
          <p:cNvSpPr txBox="1"/>
          <p:nvPr/>
        </p:nvSpPr>
        <p:spPr>
          <a:xfrm>
            <a:off x="5334000" y="3657600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[2][3]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105400" y="3352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[11]</a:t>
            </a:r>
          </a:p>
        </p:txBody>
      </p:sp>
      <p:sp>
        <p:nvSpPr>
          <p:cNvPr id="139" name="Rectangle 3"/>
          <p:cNvSpPr txBox="1">
            <a:spLocks noChangeArrowheads="1"/>
          </p:cNvSpPr>
          <p:nvPr/>
        </p:nvSpPr>
        <p:spPr bwMode="auto">
          <a:xfrm>
            <a:off x="762000" y="5562600"/>
            <a:ext cx="8153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tabLst/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when we access a cell in the array, the compiler can quickly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tabLst/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calculate the address of that cell using the formula for a 2D array.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50000"/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tart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 address + ((row * # of columns) + column) * </a:t>
            </a:r>
            <a:r>
              <a:rPr kumimoji="0" lang="en-US" sz="2000" b="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sizeof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(Type)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676400" y="53340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248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09600" y="5257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209800" y="53340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252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2743200" y="53340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256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3276600" y="53340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260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3810000" y="53340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264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343400" y="53340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268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4876800" y="53340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272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5410200" y="53340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276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943600" y="53340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280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477000" y="53340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284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7010400" y="53340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288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543800" y="533400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292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1676400" y="4876800"/>
            <a:ext cx="533400" cy="46166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1828800" y="5105400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[0][0]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2209800" y="4876800"/>
            <a:ext cx="533400" cy="46166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2362200" y="5105400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[0][1]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2743200" y="4876800"/>
            <a:ext cx="533400" cy="46166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2895600" y="5105400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[0][2]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3276600" y="4876800"/>
            <a:ext cx="533400" cy="46166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3429000" y="5105400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[0][3]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3810000" y="4876800"/>
            <a:ext cx="533400" cy="46166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162" name="TextBox 161"/>
          <p:cNvSpPr txBox="1"/>
          <p:nvPr/>
        </p:nvSpPr>
        <p:spPr>
          <a:xfrm>
            <a:off x="3962400" y="5105400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[1][0]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4343400" y="4876800"/>
            <a:ext cx="533400" cy="46166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164" name="TextBox 163"/>
          <p:cNvSpPr txBox="1"/>
          <p:nvPr/>
        </p:nvSpPr>
        <p:spPr>
          <a:xfrm>
            <a:off x="4495800" y="5105400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[1][1]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4876800" y="4876800"/>
            <a:ext cx="533400" cy="46166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166" name="TextBox 165"/>
          <p:cNvSpPr txBox="1"/>
          <p:nvPr/>
        </p:nvSpPr>
        <p:spPr>
          <a:xfrm>
            <a:off x="5029200" y="5105400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[1][2]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410200" y="4876800"/>
            <a:ext cx="533400" cy="46166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168" name="TextBox 167"/>
          <p:cNvSpPr txBox="1"/>
          <p:nvPr/>
        </p:nvSpPr>
        <p:spPr>
          <a:xfrm>
            <a:off x="5562600" y="5105400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[1][3]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5943600" y="4876800"/>
            <a:ext cx="533400" cy="46166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170" name="TextBox 169"/>
          <p:cNvSpPr txBox="1"/>
          <p:nvPr/>
        </p:nvSpPr>
        <p:spPr>
          <a:xfrm>
            <a:off x="6096000" y="5105400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[2][0]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6477000" y="4876800"/>
            <a:ext cx="533400" cy="46166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172" name="TextBox 171"/>
          <p:cNvSpPr txBox="1"/>
          <p:nvPr/>
        </p:nvSpPr>
        <p:spPr>
          <a:xfrm>
            <a:off x="6629400" y="5105400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[2][1]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010400" y="4876800"/>
            <a:ext cx="533400" cy="46166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174" name="TextBox 173"/>
          <p:cNvSpPr txBox="1"/>
          <p:nvPr/>
        </p:nvSpPr>
        <p:spPr>
          <a:xfrm>
            <a:off x="7162800" y="5105400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[2][2]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7543800" y="4876800"/>
            <a:ext cx="533400" cy="461665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176" name="TextBox 175"/>
          <p:cNvSpPr txBox="1"/>
          <p:nvPr/>
        </p:nvSpPr>
        <p:spPr>
          <a:xfrm>
            <a:off x="7696200" y="5105400"/>
            <a:ext cx="457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[2][3]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Microsoft Sans Serif" pitchFamily="34" charset="0"/>
              </a:rPr>
              <a:t>Understanding Struct Alignment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24800" cy="3657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err="1"/>
              <a:t>Structs</a:t>
            </a:r>
            <a:r>
              <a:rPr lang="en-US" sz="2400" dirty="0"/>
              <a:t> / Classes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Contiguous Block containing values as ordered within the </a:t>
            </a:r>
            <a:r>
              <a:rPr lang="en-US" sz="2000" dirty="0" err="1"/>
              <a:t>struct</a:t>
            </a:r>
            <a:r>
              <a:rPr lang="en-US" sz="2000" dirty="0"/>
              <a:t>….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000" dirty="0"/>
          </a:p>
          <a:p>
            <a:pPr lvl="1" eaLnBrk="1" hangingPunct="1">
              <a:lnSpc>
                <a:spcPct val="90000"/>
              </a:lnSpc>
              <a:defRPr/>
            </a:pPr>
            <a:endParaRPr lang="en-US" sz="2000" dirty="0"/>
          </a:p>
          <a:p>
            <a:pPr lvl="1" eaLnBrk="1" hangingPunct="1">
              <a:lnSpc>
                <a:spcPct val="90000"/>
              </a:lnSpc>
              <a:defRPr/>
            </a:pPr>
            <a:endParaRPr lang="en-US" sz="20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But the compiler may add padding between or after elements </a:t>
            </a:r>
          </a:p>
          <a:p>
            <a:pPr lvl="4" eaLnBrk="1" hangingPunct="1">
              <a:lnSpc>
                <a:spcPct val="90000"/>
              </a:lnSpc>
              <a:defRPr/>
            </a:pPr>
            <a:r>
              <a:rPr lang="en-US" sz="1600" dirty="0"/>
              <a:t>ALWAYS use </a:t>
            </a:r>
            <a:r>
              <a:rPr lang="en-US" sz="1600" dirty="0" err="1"/>
              <a:t>sizeof</a:t>
            </a:r>
            <a:r>
              <a:rPr lang="en-US" sz="1600" dirty="0"/>
              <a:t>() to determine the size of a </a:t>
            </a:r>
            <a:r>
              <a:rPr lang="en-US" sz="1600" dirty="0" err="1"/>
              <a:t>struct</a:t>
            </a:r>
            <a:r>
              <a:rPr lang="en-US" sz="1600" dirty="0"/>
              <a:t> or class, because of compiler settings</a:t>
            </a:r>
          </a:p>
          <a:p>
            <a:pPr lvl="4" eaLnBrk="1" hangingPunct="1">
              <a:lnSpc>
                <a:spcPct val="90000"/>
              </a:lnSpc>
              <a:defRPr/>
            </a:pPr>
            <a:r>
              <a:rPr lang="en-US" sz="1600" dirty="0"/>
              <a:t>Adding functions does not change the size of a </a:t>
            </a:r>
            <a:r>
              <a:rPr lang="en-US" sz="1600" dirty="0" err="1"/>
              <a:t>struct</a:t>
            </a:r>
            <a:r>
              <a:rPr lang="en-US" sz="1600" dirty="0"/>
              <a:t> or class</a:t>
            </a:r>
          </a:p>
          <a:p>
            <a:pPr lvl="4" eaLnBrk="1" hangingPunct="1">
              <a:lnSpc>
                <a:spcPct val="90000"/>
              </a:lnSpc>
              <a:defRPr/>
            </a:pPr>
            <a:r>
              <a:rPr lang="en-US" sz="1600" dirty="0"/>
              <a:t>1 exception - classes with any </a:t>
            </a:r>
            <a:r>
              <a:rPr lang="en-US" sz="1600" i="1" dirty="0"/>
              <a:t>virtual functions</a:t>
            </a:r>
            <a:r>
              <a:rPr lang="en-US" sz="1600" dirty="0"/>
              <a:t> - the size of that class goes up slightly</a:t>
            </a:r>
            <a:endParaRPr lang="en-US" sz="900" dirty="0">
              <a:latin typeface="Lucida Console" pitchFamily="49" charset="0"/>
            </a:endParaRPr>
          </a:p>
        </p:txBody>
      </p:sp>
      <p:graphicFrame>
        <p:nvGraphicFramePr>
          <p:cNvPr id="17442" name="Group 34"/>
          <p:cNvGraphicFramePr>
            <a:graphicFrameLocks noGrp="1"/>
          </p:cNvGraphicFramePr>
          <p:nvPr>
            <p:ph sz="half" idx="2"/>
          </p:nvPr>
        </p:nvGraphicFramePr>
        <p:xfrm>
          <a:off x="4953000" y="3124200"/>
          <a:ext cx="3810000" cy="39624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E10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3124200" y="2667000"/>
            <a:ext cx="2209800" cy="16875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lvl="1" eaLnBrk="1" hangingPunct="1"/>
            <a:r>
              <a:rPr lang="en-US" sz="1400" b="1" dirty="0" err="1">
                <a:latin typeface="Lucida Console" pitchFamily="49" charset="0"/>
              </a:rPr>
              <a:t>struct</a:t>
            </a:r>
            <a:r>
              <a:rPr lang="en-US" sz="1400" b="1" dirty="0">
                <a:latin typeface="Lucida Console" pitchFamily="49" charset="0"/>
              </a:rPr>
              <a:t> T	 </a:t>
            </a:r>
          </a:p>
          <a:p>
            <a:pPr lvl="1" eaLnBrk="1" hangingPunct="1"/>
            <a:r>
              <a:rPr lang="en-US" sz="1400" b="1" dirty="0">
                <a:latin typeface="Lucida Console" pitchFamily="49" charset="0"/>
              </a:rPr>
              <a:t>{</a:t>
            </a:r>
          </a:p>
          <a:p>
            <a:pPr lvl="1" eaLnBrk="1" hangingPunct="1"/>
            <a:r>
              <a:rPr lang="en-US" sz="1400" b="1" dirty="0">
                <a:latin typeface="Lucida Console" pitchFamily="49" charset="0"/>
              </a:rPr>
              <a:t>   short s;</a:t>
            </a:r>
          </a:p>
          <a:p>
            <a:pPr lvl="1" eaLnBrk="1" hangingPunct="1"/>
            <a:r>
              <a:rPr lang="en-US" sz="1400" b="1" dirty="0">
                <a:latin typeface="Lucida Console" pitchFamily="49" charset="0"/>
              </a:rPr>
              <a:t>   </a:t>
            </a:r>
            <a:r>
              <a:rPr lang="en-US" sz="1400" b="1" dirty="0" err="1">
                <a:latin typeface="Lucida Console" pitchFamily="49" charset="0"/>
              </a:rPr>
              <a:t>int</a:t>
            </a:r>
            <a:r>
              <a:rPr lang="en-US" sz="1400" b="1" dirty="0">
                <a:latin typeface="Lucida Console" pitchFamily="49" charset="0"/>
              </a:rPr>
              <a:t> </a:t>
            </a:r>
            <a:r>
              <a:rPr lang="en-US" sz="1400" b="1" dirty="0" err="1">
                <a:latin typeface="Lucida Console" pitchFamily="49" charset="0"/>
              </a:rPr>
              <a:t>i</a:t>
            </a:r>
            <a:r>
              <a:rPr lang="en-US" sz="1400" b="1" dirty="0">
                <a:latin typeface="Lucida Console" pitchFamily="49" charset="0"/>
              </a:rPr>
              <a:t>;</a:t>
            </a:r>
          </a:p>
          <a:p>
            <a:pPr lvl="1" eaLnBrk="1" hangingPunct="1"/>
            <a:r>
              <a:rPr lang="en-US" sz="1400" b="1" dirty="0">
                <a:latin typeface="Lucida Console" pitchFamily="49" charset="0"/>
              </a:rPr>
              <a:t>   short s2;</a:t>
            </a:r>
          </a:p>
          <a:p>
            <a:pPr lvl="1" eaLnBrk="1" hangingPunct="1"/>
            <a:r>
              <a:rPr lang="en-US" sz="1400" b="1" dirty="0">
                <a:latin typeface="Lucida Console" pitchFamily="49" charset="0"/>
              </a:rPr>
              <a:t>};</a:t>
            </a:r>
          </a:p>
          <a:p>
            <a:pPr eaLnBrk="1" hangingPunct="1">
              <a:spcBef>
                <a:spcPct val="50000"/>
              </a:spcBef>
            </a:pPr>
            <a:endParaRPr lang="en-US" sz="1400" dirty="0">
              <a:latin typeface="Lucida Console" pitchFamily="49" charset="0"/>
            </a:endParaRPr>
          </a:p>
        </p:txBody>
      </p:sp>
      <p:sp>
        <p:nvSpPr>
          <p:cNvPr id="16407" name="AutoShape 23"/>
          <p:cNvSpPr>
            <a:spLocks/>
          </p:cNvSpPr>
          <p:nvPr/>
        </p:nvSpPr>
        <p:spPr bwMode="auto">
          <a:xfrm rot="-5400000" flipH="1" flipV="1">
            <a:off x="5750718" y="3393282"/>
            <a:ext cx="309563" cy="533400"/>
          </a:xfrm>
          <a:prstGeom prst="rightBrace">
            <a:avLst>
              <a:gd name="adj1" fmla="val 14359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8" name="AutoShape 24"/>
          <p:cNvSpPr>
            <a:spLocks/>
          </p:cNvSpPr>
          <p:nvPr/>
        </p:nvSpPr>
        <p:spPr bwMode="auto">
          <a:xfrm rot="-5400000" flipH="1" flipV="1">
            <a:off x="8265318" y="3393282"/>
            <a:ext cx="309563" cy="533400"/>
          </a:xfrm>
          <a:prstGeom prst="rightBrace">
            <a:avLst>
              <a:gd name="adj1" fmla="val 14359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5334000" y="3810000"/>
            <a:ext cx="12192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Lucida Console" pitchFamily="49" charset="0"/>
              </a:rPr>
              <a:t>Pad 2 bytes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7772400" y="3810000"/>
            <a:ext cx="12192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Lucida Console" pitchFamily="49" charset="0"/>
              </a:rPr>
              <a:t>Pad 2 bytes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Microsoft Sans Serif" pitchFamily="34" charset="0"/>
              </a:rPr>
              <a:t>Default </a:t>
            </a:r>
            <a:r>
              <a:rPr lang="en-US" dirty="0" err="1">
                <a:latin typeface="Microsoft Sans Serif" pitchFamily="34" charset="0"/>
              </a:rPr>
              <a:t>struct</a:t>
            </a:r>
            <a:r>
              <a:rPr lang="en-US" dirty="0">
                <a:latin typeface="Microsoft Sans Serif" pitchFamily="34" charset="0"/>
              </a:rPr>
              <a:t> Alignment in Visual Studio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620000" cy="45720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400" dirty="0" err="1">
                <a:latin typeface="Lucida Console" pitchFamily="49" charset="0"/>
              </a:rPr>
              <a:t>struct</a:t>
            </a:r>
            <a:r>
              <a:rPr lang="en-US" sz="1400" dirty="0">
                <a:latin typeface="Lucida Console" pitchFamily="49" charset="0"/>
              </a:rPr>
              <a:t> T		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400" dirty="0">
                <a:latin typeface="Lucida Console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400" dirty="0">
                <a:latin typeface="Lucida Console" pitchFamily="49" charset="0"/>
              </a:rPr>
              <a:t>   short s;					 </a:t>
            </a:r>
            <a:r>
              <a:rPr lang="en-US" sz="1400" dirty="0" err="1">
                <a:latin typeface="Lucida Console" pitchFamily="49" charset="0"/>
              </a:rPr>
              <a:t>sizeof</a:t>
            </a:r>
            <a:r>
              <a:rPr lang="en-US" sz="1400" dirty="0">
                <a:latin typeface="Lucida Console" pitchFamily="49" charset="0"/>
              </a:rPr>
              <a:t>(T) == 12	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400" dirty="0">
                <a:latin typeface="Lucida Console" pitchFamily="49" charset="0"/>
              </a:rPr>
              <a:t>   </a:t>
            </a:r>
            <a:r>
              <a:rPr lang="en-US" sz="1400" dirty="0" err="1">
                <a:latin typeface="Lucida Console" pitchFamily="49" charset="0"/>
              </a:rPr>
              <a:t>int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i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400" dirty="0">
                <a:latin typeface="Lucida Console" pitchFamily="49" charset="0"/>
              </a:rPr>
              <a:t>   short s2;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400" dirty="0">
                <a:latin typeface="Lucida Console" pitchFamily="49" charset="0"/>
              </a:rPr>
              <a:t>};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1400" dirty="0">
              <a:latin typeface="Lucida Console" pitchFamily="49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dirty="0"/>
              <a:t>Find the largest element in the structure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dirty="0"/>
              <a:t>The size of this element becomes the </a:t>
            </a:r>
            <a:r>
              <a:rPr lang="en-US" sz="1400" i="1" dirty="0"/>
              <a:t>byte boundary</a:t>
            </a:r>
            <a:r>
              <a:rPr lang="en-US" sz="1400" dirty="0"/>
              <a:t>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dirty="0"/>
              <a:t>(EX) The </a:t>
            </a:r>
            <a:r>
              <a:rPr lang="en-US" sz="1400" dirty="0" err="1"/>
              <a:t>struct</a:t>
            </a:r>
            <a:r>
              <a:rPr lang="en-US" sz="1400" dirty="0"/>
              <a:t> ‘T’ is aligned using a 4 byte boundary.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dirty="0"/>
              <a:t>Given the start of the </a:t>
            </a:r>
            <a:r>
              <a:rPr lang="en-US" sz="1400" dirty="0" err="1"/>
              <a:t>struct</a:t>
            </a:r>
            <a:r>
              <a:rPr lang="en-US" sz="1400" dirty="0"/>
              <a:t> as “byte 0”, subsequent variables in the structure will start on: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dirty="0"/>
              <a:t>The next multiple of </a:t>
            </a:r>
            <a:r>
              <a:rPr lang="en-US" sz="1400" dirty="0" err="1"/>
              <a:t>sizeof</a:t>
            </a:r>
            <a:r>
              <a:rPr lang="en-US" sz="1400" dirty="0"/>
              <a:t>(variable) byte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dirty="0"/>
              <a:t>The next multiple of the byte boundary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1400" dirty="0"/>
              <a:t>	* whichever is first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dirty="0"/>
              <a:t>End Padding : </a:t>
            </a:r>
            <a:r>
              <a:rPr lang="en-US" sz="1400" dirty="0" err="1"/>
              <a:t>struct</a:t>
            </a:r>
            <a:r>
              <a:rPr lang="en-US" sz="1400" dirty="0"/>
              <a:t> size must be multiple of byte boundary.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1400" dirty="0"/>
          </a:p>
          <a:p>
            <a:pPr lvl="1" eaLnBrk="1" hangingPunct="1">
              <a:lnSpc>
                <a:spcPct val="90000"/>
              </a:lnSpc>
              <a:buNone/>
              <a:defRPr/>
            </a:pPr>
            <a:r>
              <a:rPr lang="en-US" sz="1400" dirty="0"/>
              <a:t>	Unused bytes (padding) will be added to make this happen.</a:t>
            </a:r>
          </a:p>
        </p:txBody>
      </p:sp>
      <p:graphicFrame>
        <p:nvGraphicFramePr>
          <p:cNvPr id="18471" name="Group 39"/>
          <p:cNvGraphicFramePr>
            <a:graphicFrameLocks noGrp="1"/>
          </p:cNvGraphicFramePr>
          <p:nvPr>
            <p:ph sz="half" idx="2"/>
          </p:nvPr>
        </p:nvGraphicFramePr>
        <p:xfrm>
          <a:off x="2895600" y="2286000"/>
          <a:ext cx="3287713" cy="436563"/>
        </p:xfrm>
        <a:graphic>
          <a:graphicData uri="http://schemas.openxmlformats.org/drawingml/2006/table">
            <a:tbl>
              <a:tblPr/>
              <a:tblGrid>
                <a:gridCol w="550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Lucida Console" pitchFamily="49" charset="0"/>
                        </a:rPr>
                        <a:t>s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E10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5B5B89"/>
                          </a:outerShdw>
                        </a:effectLst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5B5B89"/>
                          </a:outerShdw>
                        </a:effectLst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Lucida Console" pitchFamily="49" charset="0"/>
                        </a:rPr>
                        <a:t>i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Lucida Console" pitchFamily="49" charset="0"/>
                        </a:rPr>
                        <a:t>s2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5B5B89"/>
                          </a:outerShdw>
                        </a:effectLst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5B5B89"/>
                          </a:outerShdw>
                        </a:effectLst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430" name="AutoShape 22"/>
          <p:cNvSpPr>
            <a:spLocks/>
          </p:cNvSpPr>
          <p:nvPr/>
        </p:nvSpPr>
        <p:spPr bwMode="auto">
          <a:xfrm rot="-5400000" flipH="1" flipV="1">
            <a:off x="3540918" y="2631282"/>
            <a:ext cx="309563" cy="533400"/>
          </a:xfrm>
          <a:prstGeom prst="rightBrace">
            <a:avLst>
              <a:gd name="adj1" fmla="val 14359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AutoShape 23"/>
          <p:cNvSpPr>
            <a:spLocks/>
          </p:cNvSpPr>
          <p:nvPr/>
        </p:nvSpPr>
        <p:spPr bwMode="auto">
          <a:xfrm rot="-5400000" flipH="1" flipV="1">
            <a:off x="5750718" y="2631282"/>
            <a:ext cx="309563" cy="533400"/>
          </a:xfrm>
          <a:prstGeom prst="rightBrace">
            <a:avLst>
              <a:gd name="adj1" fmla="val 14359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3200400" y="3048000"/>
            <a:ext cx="12192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Lucida Console" pitchFamily="49" charset="0"/>
              </a:rPr>
              <a:t>Pad 2 bytes</a:t>
            </a:r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5257800" y="3048000"/>
            <a:ext cx="12192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Lucida Console" pitchFamily="49" charset="0"/>
              </a:rPr>
              <a:t>Pad 2 bytes</a:t>
            </a:r>
          </a:p>
        </p:txBody>
      </p:sp>
      <p:sp>
        <p:nvSpPr>
          <p:cNvPr id="17434" name="AutoShape 26"/>
          <p:cNvSpPr>
            <a:spLocks/>
          </p:cNvSpPr>
          <p:nvPr/>
        </p:nvSpPr>
        <p:spPr bwMode="auto">
          <a:xfrm rot="5400000" flipH="1" flipV="1">
            <a:off x="4381500" y="1638300"/>
            <a:ext cx="304800" cy="990600"/>
          </a:xfrm>
          <a:prstGeom prst="rightBrace">
            <a:avLst>
              <a:gd name="adj1" fmla="val 27083"/>
              <a:gd name="adj2" fmla="val 49699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AutoShape 27"/>
          <p:cNvSpPr>
            <a:spLocks/>
          </p:cNvSpPr>
          <p:nvPr/>
        </p:nvSpPr>
        <p:spPr bwMode="auto">
          <a:xfrm rot="5400000" flipH="1" flipV="1">
            <a:off x="5217318" y="1869282"/>
            <a:ext cx="309563" cy="533400"/>
          </a:xfrm>
          <a:prstGeom prst="rightBrace">
            <a:avLst>
              <a:gd name="adj1" fmla="val 14359"/>
              <a:gd name="adj2" fmla="val 49699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6" name="AutoShape 28"/>
          <p:cNvSpPr>
            <a:spLocks/>
          </p:cNvSpPr>
          <p:nvPr/>
        </p:nvSpPr>
        <p:spPr bwMode="auto">
          <a:xfrm rot="5400000" flipH="1" flipV="1">
            <a:off x="3007518" y="1869282"/>
            <a:ext cx="309563" cy="533400"/>
          </a:xfrm>
          <a:prstGeom prst="rightBrace">
            <a:avLst>
              <a:gd name="adj1" fmla="val 14359"/>
              <a:gd name="adj2" fmla="val 49699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7" name="Text Box 29"/>
          <p:cNvSpPr txBox="1">
            <a:spLocks noChangeArrowheads="1"/>
          </p:cNvSpPr>
          <p:nvPr/>
        </p:nvSpPr>
        <p:spPr bwMode="auto">
          <a:xfrm>
            <a:off x="2819400" y="1752600"/>
            <a:ext cx="685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Lucida Console" pitchFamily="49" charset="0"/>
              </a:rPr>
              <a:t>short</a:t>
            </a:r>
          </a:p>
        </p:txBody>
      </p: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4267200" y="1752600"/>
            <a:ext cx="5334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Lucida Console" pitchFamily="49" charset="0"/>
              </a:rPr>
              <a:t>int</a:t>
            </a:r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5029200" y="1752600"/>
            <a:ext cx="685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200" b="1">
                <a:latin typeface="Lucida Console" pitchFamily="49" charset="0"/>
              </a:rPr>
              <a:t>short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>
                <a:latin typeface="Microsoft Sans Serif" pitchFamily="34" charset="0"/>
              </a:rPr>
              <a:t>Numeric Types - Byte Order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24800" cy="3352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i="1" dirty="0"/>
              <a:t>Little </a:t>
            </a:r>
            <a:r>
              <a:rPr lang="en-US" sz="2400" i="1" dirty="0" err="1"/>
              <a:t>Endian</a:t>
            </a:r>
            <a:r>
              <a:rPr lang="en-US" sz="2400" i="1" dirty="0"/>
              <a:t> (Used by PC)</a:t>
            </a:r>
            <a:r>
              <a:rPr lang="en-US" sz="2400" dirty="0"/>
              <a:t> </a:t>
            </a:r>
          </a:p>
          <a:p>
            <a:pPr lvl="2" eaLnBrk="1" hangingPunct="1">
              <a:defRPr/>
            </a:pPr>
            <a:r>
              <a:rPr lang="en-US" sz="1800" dirty="0"/>
              <a:t>All primitive types are stored least significant byte first  </a:t>
            </a:r>
          </a:p>
          <a:p>
            <a:pPr lvl="2" eaLnBrk="1" hangingPunct="1">
              <a:defRPr/>
            </a:pPr>
            <a:r>
              <a:rPr lang="en-US" sz="1800" dirty="0"/>
              <a:t>Ex: </a:t>
            </a:r>
            <a:r>
              <a:rPr lang="en-US" sz="1800" dirty="0" err="1"/>
              <a:t>int</a:t>
            </a:r>
            <a:r>
              <a:rPr lang="en-US" sz="1800" dirty="0"/>
              <a:t> v = 100,000,000 = 0x05F5E100.</a:t>
            </a:r>
            <a:r>
              <a:rPr lang="en-US" sz="1200" dirty="0">
                <a:latin typeface="Lucida Console" pitchFamily="49" charset="0"/>
              </a:rPr>
              <a:t>	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200" dirty="0">
                <a:latin typeface="Lucida Console" pitchFamily="49" charset="0"/>
              </a:rPr>
              <a:t>		Byte 0	    Byte 1       Byte 2	 Byte 3</a:t>
            </a:r>
            <a:endParaRPr lang="en-US" sz="900" dirty="0">
              <a:latin typeface="Lucida Console" pitchFamily="49" charset="0"/>
            </a:endParaRP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sz="2400" i="1" dirty="0"/>
          </a:p>
          <a:p>
            <a:pPr eaLnBrk="1" hangingPunct="1">
              <a:defRPr/>
            </a:pPr>
            <a:r>
              <a:rPr lang="en-US" sz="2400" i="1" dirty="0"/>
              <a:t>Big </a:t>
            </a:r>
            <a:r>
              <a:rPr lang="en-US" sz="2400" i="1" dirty="0" err="1"/>
              <a:t>Endian</a:t>
            </a:r>
            <a:endParaRPr lang="en-US" sz="2400" i="1" dirty="0"/>
          </a:p>
          <a:p>
            <a:pPr lvl="2" eaLnBrk="1" hangingPunct="1">
              <a:defRPr/>
            </a:pPr>
            <a:endParaRPr lang="en-US" sz="1800" dirty="0"/>
          </a:p>
          <a:p>
            <a:pPr lvl="2" eaLnBrk="1" hangingPunct="1">
              <a:defRPr/>
            </a:pPr>
            <a:endParaRPr lang="en-US" sz="1800" dirty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dirty="0">
                <a:latin typeface="Lucida Console" pitchFamily="49" charset="0"/>
              </a:rPr>
              <a:t>		</a:t>
            </a:r>
            <a:r>
              <a:rPr lang="en-US" sz="1200" dirty="0">
                <a:latin typeface="Lucida Console" pitchFamily="49" charset="0"/>
              </a:rPr>
              <a:t>Byte 0	    Byte 1       Byte 2	 Byte 3</a:t>
            </a:r>
            <a:endParaRPr lang="en-US" sz="1200" dirty="0"/>
          </a:p>
          <a:p>
            <a:pPr lvl="2" eaLnBrk="1" hangingPunct="1">
              <a:defRPr/>
            </a:pPr>
            <a:r>
              <a:rPr lang="en-US" sz="1800" dirty="0"/>
              <a:t>All primitive types are stored most significant byte first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200" dirty="0">
                <a:latin typeface="Lucida Console" pitchFamily="49" charset="0"/>
              </a:rPr>
              <a:t>	</a:t>
            </a:r>
            <a:endParaRPr lang="en-US" sz="1800" dirty="0"/>
          </a:p>
        </p:txBody>
      </p:sp>
      <p:graphicFrame>
        <p:nvGraphicFramePr>
          <p:cNvPr id="19460" name="Group 4"/>
          <p:cNvGraphicFramePr>
            <a:graphicFrameLocks noGrp="1"/>
          </p:cNvGraphicFramePr>
          <p:nvPr/>
        </p:nvGraphicFramePr>
        <p:xfrm>
          <a:off x="2209800" y="3352800"/>
          <a:ext cx="5029200" cy="365760"/>
        </p:xfrm>
        <a:graphic>
          <a:graphicData uri="http://schemas.openxmlformats.org/drawingml/2006/table">
            <a:tbl>
              <a:tblPr/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472" name="Group 16"/>
          <p:cNvGraphicFramePr>
            <a:graphicFrameLocks noGrp="1"/>
          </p:cNvGraphicFramePr>
          <p:nvPr>
            <p:ph sz="half" idx="2"/>
          </p:nvPr>
        </p:nvGraphicFramePr>
        <p:xfrm>
          <a:off x="2133600" y="4876800"/>
          <a:ext cx="5326063" cy="587375"/>
        </p:xfrm>
        <a:graphic>
          <a:graphicData uri="http://schemas.openxmlformats.org/drawingml/2006/table">
            <a:tbl>
              <a:tblPr/>
              <a:tblGrid>
                <a:gridCol w="1331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Arial" charset="0"/>
                        </a:rPr>
                        <a:t>05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Arial" charset="0"/>
                        </a:rPr>
                        <a:t>F5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Arial" charset="0"/>
                        </a:rPr>
                        <a:t>E1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Arial" charset="0"/>
                        </a:rPr>
                        <a:t>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460" name="Straight Arrow Connector 6"/>
          <p:cNvCxnSpPr>
            <a:cxnSpLocks noChangeShapeType="1"/>
          </p:cNvCxnSpPr>
          <p:nvPr/>
        </p:nvCxnSpPr>
        <p:spPr bwMode="auto">
          <a:xfrm>
            <a:off x="2819400" y="3733800"/>
            <a:ext cx="3962400" cy="11430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8461" name="Straight Arrow Connector 9"/>
          <p:cNvCxnSpPr>
            <a:cxnSpLocks noChangeShapeType="1"/>
          </p:cNvCxnSpPr>
          <p:nvPr/>
        </p:nvCxnSpPr>
        <p:spPr bwMode="auto">
          <a:xfrm>
            <a:off x="4114800" y="3733800"/>
            <a:ext cx="1295400" cy="11430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8462" name="Straight Arrow Connector 12"/>
          <p:cNvCxnSpPr>
            <a:cxnSpLocks noChangeShapeType="1"/>
          </p:cNvCxnSpPr>
          <p:nvPr/>
        </p:nvCxnSpPr>
        <p:spPr bwMode="auto">
          <a:xfrm rot="5400000">
            <a:off x="4191000" y="3733800"/>
            <a:ext cx="1143000" cy="11430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8463" name="Straight Arrow Connector 16"/>
          <p:cNvCxnSpPr>
            <a:cxnSpLocks noChangeShapeType="1"/>
          </p:cNvCxnSpPr>
          <p:nvPr/>
        </p:nvCxnSpPr>
        <p:spPr bwMode="auto">
          <a:xfrm rot="10800000" flipV="1">
            <a:off x="2743200" y="3733800"/>
            <a:ext cx="3886200" cy="11430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 type="arrow" w="med" len="med"/>
            <a:tailEnd type="arrow" w="med" len="med"/>
          </a:ln>
        </p:spPr>
      </p:cxn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>
                <a:latin typeface="Microsoft Sans Serif" pitchFamily="34" charset="0"/>
              </a:rPr>
              <a:t>Numeric Types - Two’s Complement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248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i="1" dirty="0"/>
              <a:t>We need a way to represent both positive and negative values.</a:t>
            </a:r>
            <a:endParaRPr lang="en-US" sz="2400" dirty="0"/>
          </a:p>
          <a:p>
            <a:pPr lvl="2" eaLnBrk="1" hangingPunct="1">
              <a:defRPr/>
            </a:pPr>
            <a:r>
              <a:rPr lang="en-US" sz="1800" dirty="0"/>
              <a:t>We could add this ability through the use of a “sign” bit</a:t>
            </a:r>
          </a:p>
        </p:txBody>
      </p:sp>
      <p:graphicFrame>
        <p:nvGraphicFramePr>
          <p:cNvPr id="8" name="Group 24"/>
          <p:cNvGraphicFramePr>
            <a:graphicFrameLocks noGrp="1"/>
          </p:cNvGraphicFramePr>
          <p:nvPr>
            <p:ph sz="quarter" idx="3"/>
          </p:nvPr>
        </p:nvGraphicFramePr>
        <p:xfrm>
          <a:off x="3581400" y="3733800"/>
          <a:ext cx="4033838" cy="503238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24"/>
          <p:cNvGraphicFramePr>
            <a:graphicFrameLocks noGrp="1"/>
          </p:cNvGraphicFramePr>
          <p:nvPr>
            <p:ph sz="quarter" idx="3"/>
          </p:nvPr>
        </p:nvGraphicFramePr>
        <p:xfrm>
          <a:off x="3581400" y="4800600"/>
          <a:ext cx="4033838" cy="503238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500" name="TextBox 10"/>
          <p:cNvSpPr txBox="1">
            <a:spLocks noChangeArrowheads="1"/>
          </p:cNvSpPr>
          <p:nvPr/>
        </p:nvSpPr>
        <p:spPr bwMode="auto">
          <a:xfrm>
            <a:off x="3657600" y="3429000"/>
            <a:ext cx="368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+/-</a:t>
            </a:r>
          </a:p>
        </p:txBody>
      </p:sp>
      <p:sp>
        <p:nvSpPr>
          <p:cNvPr id="19501" name="TextBox 11"/>
          <p:cNvSpPr txBox="1">
            <a:spLocks noChangeArrowheads="1"/>
          </p:cNvSpPr>
          <p:nvPr/>
        </p:nvSpPr>
        <p:spPr bwMode="auto">
          <a:xfrm>
            <a:off x="3657600" y="4495800"/>
            <a:ext cx="368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+/-</a:t>
            </a:r>
          </a:p>
        </p:txBody>
      </p:sp>
      <p:sp>
        <p:nvSpPr>
          <p:cNvPr id="19502" name="TextBox 12"/>
          <p:cNvSpPr txBox="1">
            <a:spLocks noChangeArrowheads="1"/>
          </p:cNvSpPr>
          <p:nvPr/>
        </p:nvSpPr>
        <p:spPr bwMode="auto">
          <a:xfrm>
            <a:off x="4114800" y="34290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64</a:t>
            </a:r>
          </a:p>
        </p:txBody>
      </p:sp>
      <p:sp>
        <p:nvSpPr>
          <p:cNvPr id="19503" name="TextBox 13"/>
          <p:cNvSpPr txBox="1">
            <a:spLocks noChangeArrowheads="1"/>
          </p:cNvSpPr>
          <p:nvPr/>
        </p:nvSpPr>
        <p:spPr bwMode="auto">
          <a:xfrm>
            <a:off x="4648200" y="34290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32</a:t>
            </a:r>
          </a:p>
        </p:txBody>
      </p:sp>
      <p:sp>
        <p:nvSpPr>
          <p:cNvPr id="19504" name="TextBox 14"/>
          <p:cNvSpPr txBox="1">
            <a:spLocks noChangeArrowheads="1"/>
          </p:cNvSpPr>
          <p:nvPr/>
        </p:nvSpPr>
        <p:spPr bwMode="auto">
          <a:xfrm>
            <a:off x="5181600" y="34290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16</a:t>
            </a:r>
          </a:p>
        </p:txBody>
      </p:sp>
      <p:sp>
        <p:nvSpPr>
          <p:cNvPr id="19505" name="TextBox 15"/>
          <p:cNvSpPr txBox="1">
            <a:spLocks noChangeArrowheads="1"/>
          </p:cNvSpPr>
          <p:nvPr/>
        </p:nvSpPr>
        <p:spPr bwMode="auto">
          <a:xfrm>
            <a:off x="5715000" y="34290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19506" name="TextBox 16"/>
          <p:cNvSpPr txBox="1">
            <a:spLocks noChangeArrowheads="1"/>
          </p:cNvSpPr>
          <p:nvPr/>
        </p:nvSpPr>
        <p:spPr bwMode="auto">
          <a:xfrm>
            <a:off x="6248400" y="34290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19507" name="TextBox 17"/>
          <p:cNvSpPr txBox="1">
            <a:spLocks noChangeArrowheads="1"/>
          </p:cNvSpPr>
          <p:nvPr/>
        </p:nvSpPr>
        <p:spPr bwMode="auto">
          <a:xfrm>
            <a:off x="6705600" y="34290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19508" name="TextBox 18"/>
          <p:cNvSpPr txBox="1">
            <a:spLocks noChangeArrowheads="1"/>
          </p:cNvSpPr>
          <p:nvPr/>
        </p:nvSpPr>
        <p:spPr bwMode="auto">
          <a:xfrm>
            <a:off x="7239000" y="34290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19509" name="TextBox 20"/>
          <p:cNvSpPr txBox="1">
            <a:spLocks noChangeArrowheads="1"/>
          </p:cNvSpPr>
          <p:nvPr/>
        </p:nvSpPr>
        <p:spPr bwMode="auto">
          <a:xfrm>
            <a:off x="4114800" y="44958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64</a:t>
            </a:r>
          </a:p>
        </p:txBody>
      </p:sp>
      <p:sp>
        <p:nvSpPr>
          <p:cNvPr id="19510" name="TextBox 21"/>
          <p:cNvSpPr txBox="1">
            <a:spLocks noChangeArrowheads="1"/>
          </p:cNvSpPr>
          <p:nvPr/>
        </p:nvSpPr>
        <p:spPr bwMode="auto">
          <a:xfrm>
            <a:off x="4648200" y="44958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32</a:t>
            </a:r>
          </a:p>
        </p:txBody>
      </p:sp>
      <p:sp>
        <p:nvSpPr>
          <p:cNvPr id="19511" name="TextBox 22"/>
          <p:cNvSpPr txBox="1">
            <a:spLocks noChangeArrowheads="1"/>
          </p:cNvSpPr>
          <p:nvPr/>
        </p:nvSpPr>
        <p:spPr bwMode="auto">
          <a:xfrm>
            <a:off x="5181600" y="44958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16</a:t>
            </a:r>
          </a:p>
        </p:txBody>
      </p:sp>
      <p:sp>
        <p:nvSpPr>
          <p:cNvPr id="19512" name="TextBox 23"/>
          <p:cNvSpPr txBox="1">
            <a:spLocks noChangeArrowheads="1"/>
          </p:cNvSpPr>
          <p:nvPr/>
        </p:nvSpPr>
        <p:spPr bwMode="auto">
          <a:xfrm>
            <a:off x="5715000" y="44958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19513" name="TextBox 24"/>
          <p:cNvSpPr txBox="1">
            <a:spLocks noChangeArrowheads="1"/>
          </p:cNvSpPr>
          <p:nvPr/>
        </p:nvSpPr>
        <p:spPr bwMode="auto">
          <a:xfrm>
            <a:off x="6248400" y="44958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19514" name="TextBox 25"/>
          <p:cNvSpPr txBox="1">
            <a:spLocks noChangeArrowheads="1"/>
          </p:cNvSpPr>
          <p:nvPr/>
        </p:nvSpPr>
        <p:spPr bwMode="auto">
          <a:xfrm>
            <a:off x="6705600" y="44958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19515" name="TextBox 26"/>
          <p:cNvSpPr txBox="1">
            <a:spLocks noChangeArrowheads="1"/>
          </p:cNvSpPr>
          <p:nvPr/>
        </p:nvSpPr>
        <p:spPr bwMode="auto">
          <a:xfrm>
            <a:off x="7239000" y="44958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19516" name="TextBox 27"/>
          <p:cNvSpPr txBox="1">
            <a:spLocks noChangeArrowheads="1"/>
          </p:cNvSpPr>
          <p:nvPr/>
        </p:nvSpPr>
        <p:spPr bwMode="auto">
          <a:xfrm>
            <a:off x="2514600" y="3733800"/>
            <a:ext cx="68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+45</a:t>
            </a:r>
          </a:p>
        </p:txBody>
      </p:sp>
      <p:sp>
        <p:nvSpPr>
          <p:cNvPr id="19517" name="TextBox 28"/>
          <p:cNvSpPr txBox="1">
            <a:spLocks noChangeArrowheads="1"/>
          </p:cNvSpPr>
          <p:nvPr/>
        </p:nvSpPr>
        <p:spPr bwMode="auto">
          <a:xfrm>
            <a:off x="2514600" y="4800600"/>
            <a:ext cx="68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-45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Microsoft Sans Serif" pitchFamily="34" charset="0"/>
              </a:rPr>
              <a:t>What this class is about?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971800"/>
          </a:xfrm>
        </p:spPr>
        <p:txBody>
          <a:bodyPr/>
          <a:lstStyle/>
          <a:p>
            <a:pPr eaLnBrk="1" hangingPunct="1">
              <a:defRPr/>
            </a:pPr>
            <a:r>
              <a:rPr lang="en-US" u="sng"/>
              <a:t>Writing Different Data Structures</a:t>
            </a:r>
          </a:p>
          <a:p>
            <a:pPr eaLnBrk="1" hangingPunct="1">
              <a:defRPr/>
            </a:pPr>
            <a:r>
              <a:rPr lang="en-US"/>
              <a:t>Programming Practice &amp; Practices</a:t>
            </a:r>
          </a:p>
          <a:p>
            <a:pPr eaLnBrk="1" hangingPunct="1">
              <a:defRPr/>
            </a:pPr>
            <a:r>
              <a:rPr lang="en-US"/>
              <a:t>Applying C++ in Problem Solving</a:t>
            </a:r>
          </a:p>
          <a:p>
            <a:pPr eaLnBrk="1" hangingPunct="1">
              <a:defRPr/>
            </a:pPr>
            <a:r>
              <a:rPr lang="en-US"/>
              <a:t>Studying Different Algorithms</a:t>
            </a:r>
          </a:p>
          <a:p>
            <a:pPr eaLnBrk="1" hangingPunct="1">
              <a:defRPr/>
            </a:pPr>
            <a:r>
              <a:rPr lang="en-US"/>
              <a:t>Understanding Efficiency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>
                <a:latin typeface="Microsoft Sans Serif" pitchFamily="34" charset="0"/>
              </a:rPr>
              <a:t>Numeric Types - Two’s Complement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248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i="1" dirty="0"/>
              <a:t>There is one problem with this method, however……</a:t>
            </a:r>
            <a:endParaRPr lang="en-US" sz="1800" dirty="0"/>
          </a:p>
        </p:txBody>
      </p:sp>
      <p:graphicFrame>
        <p:nvGraphicFramePr>
          <p:cNvPr id="8" name="Group 24"/>
          <p:cNvGraphicFramePr>
            <a:graphicFrameLocks noGrp="1"/>
          </p:cNvGraphicFramePr>
          <p:nvPr>
            <p:ph sz="quarter" idx="3"/>
          </p:nvPr>
        </p:nvGraphicFramePr>
        <p:xfrm>
          <a:off x="3581400" y="3733800"/>
          <a:ext cx="4033838" cy="503238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24"/>
          <p:cNvGraphicFramePr>
            <a:graphicFrameLocks noGrp="1"/>
          </p:cNvGraphicFramePr>
          <p:nvPr>
            <p:ph sz="quarter" idx="3"/>
          </p:nvPr>
        </p:nvGraphicFramePr>
        <p:xfrm>
          <a:off x="3581400" y="4800600"/>
          <a:ext cx="4033838" cy="503238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24" name="TextBox 10"/>
          <p:cNvSpPr txBox="1">
            <a:spLocks noChangeArrowheads="1"/>
          </p:cNvSpPr>
          <p:nvPr/>
        </p:nvSpPr>
        <p:spPr bwMode="auto">
          <a:xfrm>
            <a:off x="3657600" y="3429000"/>
            <a:ext cx="368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+/-</a:t>
            </a:r>
          </a:p>
        </p:txBody>
      </p:sp>
      <p:sp>
        <p:nvSpPr>
          <p:cNvPr id="20525" name="TextBox 11"/>
          <p:cNvSpPr txBox="1">
            <a:spLocks noChangeArrowheads="1"/>
          </p:cNvSpPr>
          <p:nvPr/>
        </p:nvSpPr>
        <p:spPr bwMode="auto">
          <a:xfrm>
            <a:off x="3657600" y="4495800"/>
            <a:ext cx="368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+/-</a:t>
            </a:r>
          </a:p>
        </p:txBody>
      </p:sp>
      <p:sp>
        <p:nvSpPr>
          <p:cNvPr id="20526" name="TextBox 12"/>
          <p:cNvSpPr txBox="1">
            <a:spLocks noChangeArrowheads="1"/>
          </p:cNvSpPr>
          <p:nvPr/>
        </p:nvSpPr>
        <p:spPr bwMode="auto">
          <a:xfrm>
            <a:off x="4114800" y="34290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64</a:t>
            </a:r>
          </a:p>
        </p:txBody>
      </p:sp>
      <p:sp>
        <p:nvSpPr>
          <p:cNvPr id="20527" name="TextBox 13"/>
          <p:cNvSpPr txBox="1">
            <a:spLocks noChangeArrowheads="1"/>
          </p:cNvSpPr>
          <p:nvPr/>
        </p:nvSpPr>
        <p:spPr bwMode="auto">
          <a:xfrm>
            <a:off x="4648200" y="34290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32</a:t>
            </a:r>
          </a:p>
        </p:txBody>
      </p:sp>
      <p:sp>
        <p:nvSpPr>
          <p:cNvPr id="20528" name="TextBox 14"/>
          <p:cNvSpPr txBox="1">
            <a:spLocks noChangeArrowheads="1"/>
          </p:cNvSpPr>
          <p:nvPr/>
        </p:nvSpPr>
        <p:spPr bwMode="auto">
          <a:xfrm>
            <a:off x="5181600" y="34290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16</a:t>
            </a:r>
          </a:p>
        </p:txBody>
      </p:sp>
      <p:sp>
        <p:nvSpPr>
          <p:cNvPr id="20529" name="TextBox 15"/>
          <p:cNvSpPr txBox="1">
            <a:spLocks noChangeArrowheads="1"/>
          </p:cNvSpPr>
          <p:nvPr/>
        </p:nvSpPr>
        <p:spPr bwMode="auto">
          <a:xfrm>
            <a:off x="5715000" y="34290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20530" name="TextBox 16"/>
          <p:cNvSpPr txBox="1">
            <a:spLocks noChangeArrowheads="1"/>
          </p:cNvSpPr>
          <p:nvPr/>
        </p:nvSpPr>
        <p:spPr bwMode="auto">
          <a:xfrm>
            <a:off x="6248400" y="34290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20531" name="TextBox 17"/>
          <p:cNvSpPr txBox="1">
            <a:spLocks noChangeArrowheads="1"/>
          </p:cNvSpPr>
          <p:nvPr/>
        </p:nvSpPr>
        <p:spPr bwMode="auto">
          <a:xfrm>
            <a:off x="6705600" y="34290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0532" name="TextBox 18"/>
          <p:cNvSpPr txBox="1">
            <a:spLocks noChangeArrowheads="1"/>
          </p:cNvSpPr>
          <p:nvPr/>
        </p:nvSpPr>
        <p:spPr bwMode="auto">
          <a:xfrm>
            <a:off x="7239000" y="34290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20533" name="TextBox 20"/>
          <p:cNvSpPr txBox="1">
            <a:spLocks noChangeArrowheads="1"/>
          </p:cNvSpPr>
          <p:nvPr/>
        </p:nvSpPr>
        <p:spPr bwMode="auto">
          <a:xfrm>
            <a:off x="4114800" y="44958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64</a:t>
            </a:r>
          </a:p>
        </p:txBody>
      </p:sp>
      <p:sp>
        <p:nvSpPr>
          <p:cNvPr id="20534" name="TextBox 21"/>
          <p:cNvSpPr txBox="1">
            <a:spLocks noChangeArrowheads="1"/>
          </p:cNvSpPr>
          <p:nvPr/>
        </p:nvSpPr>
        <p:spPr bwMode="auto">
          <a:xfrm>
            <a:off x="4648200" y="44958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32</a:t>
            </a:r>
          </a:p>
        </p:txBody>
      </p:sp>
      <p:sp>
        <p:nvSpPr>
          <p:cNvPr id="20535" name="TextBox 22"/>
          <p:cNvSpPr txBox="1">
            <a:spLocks noChangeArrowheads="1"/>
          </p:cNvSpPr>
          <p:nvPr/>
        </p:nvSpPr>
        <p:spPr bwMode="auto">
          <a:xfrm>
            <a:off x="5181600" y="44958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16</a:t>
            </a:r>
          </a:p>
        </p:txBody>
      </p:sp>
      <p:sp>
        <p:nvSpPr>
          <p:cNvPr id="20536" name="TextBox 23"/>
          <p:cNvSpPr txBox="1">
            <a:spLocks noChangeArrowheads="1"/>
          </p:cNvSpPr>
          <p:nvPr/>
        </p:nvSpPr>
        <p:spPr bwMode="auto">
          <a:xfrm>
            <a:off x="5715000" y="44958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20537" name="TextBox 24"/>
          <p:cNvSpPr txBox="1">
            <a:spLocks noChangeArrowheads="1"/>
          </p:cNvSpPr>
          <p:nvPr/>
        </p:nvSpPr>
        <p:spPr bwMode="auto">
          <a:xfrm>
            <a:off x="6248400" y="44958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20538" name="TextBox 25"/>
          <p:cNvSpPr txBox="1">
            <a:spLocks noChangeArrowheads="1"/>
          </p:cNvSpPr>
          <p:nvPr/>
        </p:nvSpPr>
        <p:spPr bwMode="auto">
          <a:xfrm>
            <a:off x="6705600" y="44958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0539" name="TextBox 26"/>
          <p:cNvSpPr txBox="1">
            <a:spLocks noChangeArrowheads="1"/>
          </p:cNvSpPr>
          <p:nvPr/>
        </p:nvSpPr>
        <p:spPr bwMode="auto">
          <a:xfrm>
            <a:off x="7239000" y="44958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20540" name="TextBox 27"/>
          <p:cNvSpPr txBox="1">
            <a:spLocks noChangeArrowheads="1"/>
          </p:cNvSpPr>
          <p:nvPr/>
        </p:nvSpPr>
        <p:spPr bwMode="auto">
          <a:xfrm>
            <a:off x="2514600" y="3733800"/>
            <a:ext cx="68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+0</a:t>
            </a:r>
          </a:p>
        </p:txBody>
      </p:sp>
      <p:sp>
        <p:nvSpPr>
          <p:cNvPr id="20541" name="TextBox 28"/>
          <p:cNvSpPr txBox="1">
            <a:spLocks noChangeArrowheads="1"/>
          </p:cNvSpPr>
          <p:nvPr/>
        </p:nvSpPr>
        <p:spPr bwMode="auto">
          <a:xfrm>
            <a:off x="2514600" y="4800600"/>
            <a:ext cx="68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-0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>
                <a:latin typeface="Microsoft Sans Serif" pitchFamily="34" charset="0"/>
              </a:rPr>
              <a:t>Numeric Types - Two’s Complement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24800" cy="24384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i="1" dirty="0"/>
              <a:t>There are 8 bits in a byte</a:t>
            </a:r>
          </a:p>
          <a:p>
            <a:pPr eaLnBrk="1" hangingPunct="1">
              <a:defRPr/>
            </a:pPr>
            <a:r>
              <a:rPr lang="en-US" sz="2400" i="1" dirty="0"/>
              <a:t>Those 8 bits can make 256 unique patterns</a:t>
            </a:r>
          </a:p>
          <a:p>
            <a:pPr eaLnBrk="1" hangingPunct="1">
              <a:defRPr/>
            </a:pPr>
            <a:r>
              <a:rPr lang="en-US" sz="2400" i="1" dirty="0"/>
              <a:t>In the “sign” bit method, we only represent 255 unique values (-127 to +127, with two representations of 0)</a:t>
            </a:r>
          </a:p>
          <a:p>
            <a:pPr eaLnBrk="1" hangingPunct="1">
              <a:defRPr/>
            </a:pPr>
            <a:r>
              <a:rPr lang="en-US" sz="2400" i="1" dirty="0"/>
              <a:t>We lose a small amount of precision because of this.</a:t>
            </a:r>
            <a:endParaRPr lang="en-US" sz="2000" i="1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>
                <a:latin typeface="Microsoft Sans Serif" pitchFamily="34" charset="0"/>
              </a:rPr>
              <a:t>Numeric Types - Two’s Complement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24800" cy="24384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i="1" dirty="0"/>
              <a:t>There is a way to represent both positive and negative values and NOT lose a bit of precision.</a:t>
            </a:r>
          </a:p>
          <a:p>
            <a:pPr eaLnBrk="1" hangingPunct="1">
              <a:defRPr/>
            </a:pPr>
            <a:r>
              <a:rPr lang="en-US" sz="2400" i="1" dirty="0"/>
              <a:t>Using Two’s Complement notation, we can represent  -128 to +127 in 8 bits.</a:t>
            </a:r>
          </a:p>
          <a:p>
            <a:pPr eaLnBrk="1" hangingPunct="1">
              <a:defRPr/>
            </a:pPr>
            <a:r>
              <a:rPr lang="en-US" sz="2400" i="1" dirty="0"/>
              <a:t>That is 256 unique values from 256 unique bit patterns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>
                <a:latin typeface="Microsoft Sans Serif" pitchFamily="34" charset="0"/>
              </a:rPr>
              <a:t>Numeric Types - Two’s Complement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248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i="1" dirty="0"/>
              <a:t>Positive Values</a:t>
            </a:r>
          </a:p>
          <a:p>
            <a:pPr lvl="1" eaLnBrk="1" hangingPunct="1">
              <a:defRPr/>
            </a:pPr>
            <a:r>
              <a:rPr lang="en-US" sz="2000" dirty="0"/>
              <a:t>if the value is within range (0 to +127)</a:t>
            </a:r>
          </a:p>
          <a:p>
            <a:pPr lvl="1" eaLnBrk="1" hangingPunct="1">
              <a:defRPr/>
            </a:pPr>
            <a:r>
              <a:rPr lang="en-US" sz="2000" dirty="0"/>
              <a:t>Simply convert to binary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>
                <a:latin typeface="Microsoft Sans Serif" pitchFamily="34" charset="0"/>
              </a:rPr>
              <a:t>Numeric Types - Two’s Complement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248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i="1" dirty="0"/>
              <a:t>Negative Values</a:t>
            </a:r>
          </a:p>
          <a:p>
            <a:pPr lvl="1" eaLnBrk="1" hangingPunct="1">
              <a:defRPr/>
            </a:pPr>
            <a:r>
              <a:rPr lang="en-US" sz="2000" dirty="0"/>
              <a:t>If the value is within range (-128 to -1)</a:t>
            </a:r>
          </a:p>
          <a:p>
            <a:pPr lvl="1" eaLnBrk="1" hangingPunct="1">
              <a:defRPr/>
            </a:pPr>
            <a:r>
              <a:rPr lang="en-US" sz="2000" dirty="0"/>
              <a:t>There are three methods for converting negative values…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>
                <a:latin typeface="Microsoft Sans Serif" pitchFamily="34" charset="0"/>
              </a:rPr>
              <a:t>Numeric Types - Two’s Complement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248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i="1" dirty="0"/>
              <a:t>Subtraction &amp; Negation</a:t>
            </a:r>
          </a:p>
          <a:p>
            <a:pPr lvl="1" eaLnBrk="1" hangingPunct="1">
              <a:defRPr/>
            </a:pPr>
            <a:r>
              <a:rPr lang="en-US" sz="2000" dirty="0"/>
              <a:t>Given a value –n, it’s two’s complement representation is ~(|n|-1) </a:t>
            </a:r>
          </a:p>
        </p:txBody>
      </p:sp>
      <p:graphicFrame>
        <p:nvGraphicFramePr>
          <p:cNvPr id="4" name="Group 24"/>
          <p:cNvGraphicFramePr>
            <a:graphicFrameLocks/>
          </p:cNvGraphicFramePr>
          <p:nvPr/>
        </p:nvGraphicFramePr>
        <p:xfrm>
          <a:off x="3733800" y="3429000"/>
          <a:ext cx="4033838" cy="503238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624" name="TextBox 4"/>
          <p:cNvSpPr txBox="1">
            <a:spLocks noChangeArrowheads="1"/>
          </p:cNvSpPr>
          <p:nvPr/>
        </p:nvSpPr>
        <p:spPr bwMode="auto">
          <a:xfrm>
            <a:off x="3733800" y="3124200"/>
            <a:ext cx="4397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128</a:t>
            </a:r>
          </a:p>
        </p:txBody>
      </p:sp>
      <p:sp>
        <p:nvSpPr>
          <p:cNvPr id="25625" name="TextBox 5"/>
          <p:cNvSpPr txBox="1">
            <a:spLocks noChangeArrowheads="1"/>
          </p:cNvSpPr>
          <p:nvPr/>
        </p:nvSpPr>
        <p:spPr bwMode="auto">
          <a:xfrm>
            <a:off x="4267200" y="31242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64</a:t>
            </a:r>
          </a:p>
        </p:txBody>
      </p:sp>
      <p:sp>
        <p:nvSpPr>
          <p:cNvPr id="25626" name="TextBox 6"/>
          <p:cNvSpPr txBox="1">
            <a:spLocks noChangeArrowheads="1"/>
          </p:cNvSpPr>
          <p:nvPr/>
        </p:nvSpPr>
        <p:spPr bwMode="auto">
          <a:xfrm>
            <a:off x="4800600" y="31242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32</a:t>
            </a:r>
          </a:p>
        </p:txBody>
      </p:sp>
      <p:sp>
        <p:nvSpPr>
          <p:cNvPr id="25627" name="TextBox 7"/>
          <p:cNvSpPr txBox="1">
            <a:spLocks noChangeArrowheads="1"/>
          </p:cNvSpPr>
          <p:nvPr/>
        </p:nvSpPr>
        <p:spPr bwMode="auto">
          <a:xfrm>
            <a:off x="5334000" y="31242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16</a:t>
            </a:r>
          </a:p>
        </p:txBody>
      </p:sp>
      <p:sp>
        <p:nvSpPr>
          <p:cNvPr id="25628" name="TextBox 8"/>
          <p:cNvSpPr txBox="1">
            <a:spLocks noChangeArrowheads="1"/>
          </p:cNvSpPr>
          <p:nvPr/>
        </p:nvSpPr>
        <p:spPr bwMode="auto">
          <a:xfrm>
            <a:off x="5867400" y="31242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25629" name="TextBox 9"/>
          <p:cNvSpPr txBox="1">
            <a:spLocks noChangeArrowheads="1"/>
          </p:cNvSpPr>
          <p:nvPr/>
        </p:nvSpPr>
        <p:spPr bwMode="auto">
          <a:xfrm>
            <a:off x="6400800" y="31242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25630" name="TextBox 10"/>
          <p:cNvSpPr txBox="1">
            <a:spLocks noChangeArrowheads="1"/>
          </p:cNvSpPr>
          <p:nvPr/>
        </p:nvSpPr>
        <p:spPr bwMode="auto">
          <a:xfrm>
            <a:off x="6858000" y="31242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5631" name="TextBox 11"/>
          <p:cNvSpPr txBox="1">
            <a:spLocks noChangeArrowheads="1"/>
          </p:cNvSpPr>
          <p:nvPr/>
        </p:nvSpPr>
        <p:spPr bwMode="auto">
          <a:xfrm>
            <a:off x="7391400" y="31242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25632" name="TextBox 12"/>
          <p:cNvSpPr txBox="1">
            <a:spLocks noChangeArrowheads="1"/>
          </p:cNvSpPr>
          <p:nvPr/>
        </p:nvSpPr>
        <p:spPr bwMode="auto">
          <a:xfrm>
            <a:off x="838200" y="4495800"/>
            <a:ext cx="2819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-77 = ~(|77|-1) = ~(76)</a:t>
            </a:r>
          </a:p>
        </p:txBody>
      </p:sp>
      <p:graphicFrame>
        <p:nvGraphicFramePr>
          <p:cNvPr id="14" name="Group 24"/>
          <p:cNvGraphicFramePr>
            <a:graphicFrameLocks/>
          </p:cNvGraphicFramePr>
          <p:nvPr/>
        </p:nvGraphicFramePr>
        <p:xfrm>
          <a:off x="3733800" y="4419600"/>
          <a:ext cx="4033838" cy="503238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653" name="TextBox 14"/>
          <p:cNvSpPr txBox="1">
            <a:spLocks noChangeArrowheads="1"/>
          </p:cNvSpPr>
          <p:nvPr/>
        </p:nvSpPr>
        <p:spPr bwMode="auto">
          <a:xfrm>
            <a:off x="3733800" y="4114800"/>
            <a:ext cx="4397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128</a:t>
            </a:r>
          </a:p>
        </p:txBody>
      </p:sp>
      <p:sp>
        <p:nvSpPr>
          <p:cNvPr id="25654" name="TextBox 15"/>
          <p:cNvSpPr txBox="1">
            <a:spLocks noChangeArrowheads="1"/>
          </p:cNvSpPr>
          <p:nvPr/>
        </p:nvSpPr>
        <p:spPr bwMode="auto">
          <a:xfrm>
            <a:off x="4267200" y="41148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64</a:t>
            </a:r>
          </a:p>
        </p:txBody>
      </p:sp>
      <p:sp>
        <p:nvSpPr>
          <p:cNvPr id="25655" name="TextBox 16"/>
          <p:cNvSpPr txBox="1">
            <a:spLocks noChangeArrowheads="1"/>
          </p:cNvSpPr>
          <p:nvPr/>
        </p:nvSpPr>
        <p:spPr bwMode="auto">
          <a:xfrm>
            <a:off x="4800600" y="41148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32</a:t>
            </a:r>
          </a:p>
        </p:txBody>
      </p:sp>
      <p:sp>
        <p:nvSpPr>
          <p:cNvPr id="25656" name="TextBox 17"/>
          <p:cNvSpPr txBox="1">
            <a:spLocks noChangeArrowheads="1"/>
          </p:cNvSpPr>
          <p:nvPr/>
        </p:nvSpPr>
        <p:spPr bwMode="auto">
          <a:xfrm>
            <a:off x="5334000" y="41148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16</a:t>
            </a:r>
          </a:p>
        </p:txBody>
      </p:sp>
      <p:sp>
        <p:nvSpPr>
          <p:cNvPr id="25657" name="TextBox 18"/>
          <p:cNvSpPr txBox="1">
            <a:spLocks noChangeArrowheads="1"/>
          </p:cNvSpPr>
          <p:nvPr/>
        </p:nvSpPr>
        <p:spPr bwMode="auto">
          <a:xfrm>
            <a:off x="5867400" y="41148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25658" name="TextBox 19"/>
          <p:cNvSpPr txBox="1">
            <a:spLocks noChangeArrowheads="1"/>
          </p:cNvSpPr>
          <p:nvPr/>
        </p:nvSpPr>
        <p:spPr bwMode="auto">
          <a:xfrm>
            <a:off x="6400800" y="41148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25659" name="TextBox 20"/>
          <p:cNvSpPr txBox="1">
            <a:spLocks noChangeArrowheads="1"/>
          </p:cNvSpPr>
          <p:nvPr/>
        </p:nvSpPr>
        <p:spPr bwMode="auto">
          <a:xfrm>
            <a:off x="6858000" y="41148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5660" name="TextBox 21"/>
          <p:cNvSpPr txBox="1">
            <a:spLocks noChangeArrowheads="1"/>
          </p:cNvSpPr>
          <p:nvPr/>
        </p:nvSpPr>
        <p:spPr bwMode="auto">
          <a:xfrm>
            <a:off x="7391400" y="41148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25661" name="TextBox 33"/>
          <p:cNvSpPr txBox="1">
            <a:spLocks noChangeArrowheads="1"/>
          </p:cNvSpPr>
          <p:nvPr/>
        </p:nvSpPr>
        <p:spPr bwMode="auto">
          <a:xfrm>
            <a:off x="7924800" y="35052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76</a:t>
            </a:r>
          </a:p>
        </p:txBody>
      </p:sp>
      <p:sp>
        <p:nvSpPr>
          <p:cNvPr id="25662" name="TextBox 34"/>
          <p:cNvSpPr txBox="1">
            <a:spLocks noChangeArrowheads="1"/>
          </p:cNvSpPr>
          <p:nvPr/>
        </p:nvSpPr>
        <p:spPr bwMode="auto">
          <a:xfrm>
            <a:off x="7848600" y="44958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-77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>
                <a:latin typeface="Microsoft Sans Serif" pitchFamily="34" charset="0"/>
              </a:rPr>
              <a:t>Numeric Types - Two’s Complement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248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i="1" dirty="0"/>
              <a:t>Subtraction &amp; Negation</a:t>
            </a:r>
          </a:p>
          <a:p>
            <a:pPr lvl="1" eaLnBrk="1" hangingPunct="1">
              <a:defRPr/>
            </a:pPr>
            <a:r>
              <a:rPr lang="en-US" sz="2000" dirty="0"/>
              <a:t>Given a value –n, it’s two’s complement representation is ~(|n|-1) </a:t>
            </a:r>
          </a:p>
        </p:txBody>
      </p:sp>
      <p:graphicFrame>
        <p:nvGraphicFramePr>
          <p:cNvPr id="4" name="Group 24"/>
          <p:cNvGraphicFramePr>
            <a:graphicFrameLocks/>
          </p:cNvGraphicFramePr>
          <p:nvPr/>
        </p:nvGraphicFramePr>
        <p:xfrm>
          <a:off x="3733800" y="3429000"/>
          <a:ext cx="4033838" cy="503238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648" name="TextBox 4"/>
          <p:cNvSpPr txBox="1">
            <a:spLocks noChangeArrowheads="1"/>
          </p:cNvSpPr>
          <p:nvPr/>
        </p:nvSpPr>
        <p:spPr bwMode="auto">
          <a:xfrm>
            <a:off x="3733800" y="3124200"/>
            <a:ext cx="4397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128</a:t>
            </a:r>
          </a:p>
        </p:txBody>
      </p:sp>
      <p:sp>
        <p:nvSpPr>
          <p:cNvPr id="26649" name="TextBox 5"/>
          <p:cNvSpPr txBox="1">
            <a:spLocks noChangeArrowheads="1"/>
          </p:cNvSpPr>
          <p:nvPr/>
        </p:nvSpPr>
        <p:spPr bwMode="auto">
          <a:xfrm>
            <a:off x="4267200" y="31242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64</a:t>
            </a:r>
          </a:p>
        </p:txBody>
      </p:sp>
      <p:sp>
        <p:nvSpPr>
          <p:cNvPr id="26650" name="TextBox 6"/>
          <p:cNvSpPr txBox="1">
            <a:spLocks noChangeArrowheads="1"/>
          </p:cNvSpPr>
          <p:nvPr/>
        </p:nvSpPr>
        <p:spPr bwMode="auto">
          <a:xfrm>
            <a:off x="4800600" y="31242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32</a:t>
            </a:r>
          </a:p>
        </p:txBody>
      </p:sp>
      <p:sp>
        <p:nvSpPr>
          <p:cNvPr id="26651" name="TextBox 7"/>
          <p:cNvSpPr txBox="1">
            <a:spLocks noChangeArrowheads="1"/>
          </p:cNvSpPr>
          <p:nvPr/>
        </p:nvSpPr>
        <p:spPr bwMode="auto">
          <a:xfrm>
            <a:off x="5334000" y="31242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16</a:t>
            </a:r>
          </a:p>
        </p:txBody>
      </p:sp>
      <p:sp>
        <p:nvSpPr>
          <p:cNvPr id="26652" name="TextBox 8"/>
          <p:cNvSpPr txBox="1">
            <a:spLocks noChangeArrowheads="1"/>
          </p:cNvSpPr>
          <p:nvPr/>
        </p:nvSpPr>
        <p:spPr bwMode="auto">
          <a:xfrm>
            <a:off x="5867400" y="31242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26653" name="TextBox 9"/>
          <p:cNvSpPr txBox="1">
            <a:spLocks noChangeArrowheads="1"/>
          </p:cNvSpPr>
          <p:nvPr/>
        </p:nvSpPr>
        <p:spPr bwMode="auto">
          <a:xfrm>
            <a:off x="6400800" y="31242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26654" name="TextBox 10"/>
          <p:cNvSpPr txBox="1">
            <a:spLocks noChangeArrowheads="1"/>
          </p:cNvSpPr>
          <p:nvPr/>
        </p:nvSpPr>
        <p:spPr bwMode="auto">
          <a:xfrm>
            <a:off x="6858000" y="31242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6655" name="TextBox 11"/>
          <p:cNvSpPr txBox="1">
            <a:spLocks noChangeArrowheads="1"/>
          </p:cNvSpPr>
          <p:nvPr/>
        </p:nvSpPr>
        <p:spPr bwMode="auto">
          <a:xfrm>
            <a:off x="7391400" y="31242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26656" name="TextBox 12"/>
          <p:cNvSpPr txBox="1">
            <a:spLocks noChangeArrowheads="1"/>
          </p:cNvSpPr>
          <p:nvPr/>
        </p:nvSpPr>
        <p:spPr bwMode="auto">
          <a:xfrm>
            <a:off x="838200" y="4495800"/>
            <a:ext cx="2819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-24 = ~(|24|-1) = ~(23)</a:t>
            </a:r>
          </a:p>
        </p:txBody>
      </p:sp>
      <p:graphicFrame>
        <p:nvGraphicFramePr>
          <p:cNvPr id="14" name="Group 24"/>
          <p:cNvGraphicFramePr>
            <a:graphicFrameLocks/>
          </p:cNvGraphicFramePr>
          <p:nvPr/>
        </p:nvGraphicFramePr>
        <p:xfrm>
          <a:off x="3733800" y="4419600"/>
          <a:ext cx="4033838" cy="503238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677" name="TextBox 14"/>
          <p:cNvSpPr txBox="1">
            <a:spLocks noChangeArrowheads="1"/>
          </p:cNvSpPr>
          <p:nvPr/>
        </p:nvSpPr>
        <p:spPr bwMode="auto">
          <a:xfrm>
            <a:off x="3733800" y="4114800"/>
            <a:ext cx="4397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128</a:t>
            </a:r>
          </a:p>
        </p:txBody>
      </p:sp>
      <p:sp>
        <p:nvSpPr>
          <p:cNvPr id="26678" name="TextBox 15"/>
          <p:cNvSpPr txBox="1">
            <a:spLocks noChangeArrowheads="1"/>
          </p:cNvSpPr>
          <p:nvPr/>
        </p:nvSpPr>
        <p:spPr bwMode="auto">
          <a:xfrm>
            <a:off x="4267200" y="41148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64</a:t>
            </a:r>
          </a:p>
        </p:txBody>
      </p:sp>
      <p:sp>
        <p:nvSpPr>
          <p:cNvPr id="26679" name="TextBox 16"/>
          <p:cNvSpPr txBox="1">
            <a:spLocks noChangeArrowheads="1"/>
          </p:cNvSpPr>
          <p:nvPr/>
        </p:nvSpPr>
        <p:spPr bwMode="auto">
          <a:xfrm>
            <a:off x="4800600" y="41148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32</a:t>
            </a:r>
          </a:p>
        </p:txBody>
      </p:sp>
      <p:sp>
        <p:nvSpPr>
          <p:cNvPr id="26680" name="TextBox 17"/>
          <p:cNvSpPr txBox="1">
            <a:spLocks noChangeArrowheads="1"/>
          </p:cNvSpPr>
          <p:nvPr/>
        </p:nvSpPr>
        <p:spPr bwMode="auto">
          <a:xfrm>
            <a:off x="5334000" y="41148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16</a:t>
            </a:r>
          </a:p>
        </p:txBody>
      </p:sp>
      <p:sp>
        <p:nvSpPr>
          <p:cNvPr id="26681" name="TextBox 18"/>
          <p:cNvSpPr txBox="1">
            <a:spLocks noChangeArrowheads="1"/>
          </p:cNvSpPr>
          <p:nvPr/>
        </p:nvSpPr>
        <p:spPr bwMode="auto">
          <a:xfrm>
            <a:off x="5867400" y="41148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26682" name="TextBox 19"/>
          <p:cNvSpPr txBox="1">
            <a:spLocks noChangeArrowheads="1"/>
          </p:cNvSpPr>
          <p:nvPr/>
        </p:nvSpPr>
        <p:spPr bwMode="auto">
          <a:xfrm>
            <a:off x="6400800" y="41148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26683" name="TextBox 20"/>
          <p:cNvSpPr txBox="1">
            <a:spLocks noChangeArrowheads="1"/>
          </p:cNvSpPr>
          <p:nvPr/>
        </p:nvSpPr>
        <p:spPr bwMode="auto">
          <a:xfrm>
            <a:off x="6858000" y="41148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6684" name="TextBox 21"/>
          <p:cNvSpPr txBox="1">
            <a:spLocks noChangeArrowheads="1"/>
          </p:cNvSpPr>
          <p:nvPr/>
        </p:nvSpPr>
        <p:spPr bwMode="auto">
          <a:xfrm>
            <a:off x="7391400" y="41148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26685" name="TextBox 33"/>
          <p:cNvSpPr txBox="1">
            <a:spLocks noChangeArrowheads="1"/>
          </p:cNvSpPr>
          <p:nvPr/>
        </p:nvSpPr>
        <p:spPr bwMode="auto">
          <a:xfrm>
            <a:off x="7924800" y="35052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23</a:t>
            </a:r>
          </a:p>
        </p:txBody>
      </p:sp>
      <p:sp>
        <p:nvSpPr>
          <p:cNvPr id="26686" name="TextBox 34"/>
          <p:cNvSpPr txBox="1">
            <a:spLocks noChangeArrowheads="1"/>
          </p:cNvSpPr>
          <p:nvPr/>
        </p:nvSpPr>
        <p:spPr bwMode="auto">
          <a:xfrm>
            <a:off x="7848600" y="44958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-24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>
                <a:latin typeface="Microsoft Sans Serif" pitchFamily="34" charset="0"/>
              </a:rPr>
              <a:t>Numeric Types - Two’s Complement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248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i="1" dirty="0"/>
              <a:t>Subtraction &amp; Negation</a:t>
            </a:r>
          </a:p>
          <a:p>
            <a:pPr lvl="1" eaLnBrk="1" hangingPunct="1">
              <a:defRPr/>
            </a:pPr>
            <a:r>
              <a:rPr lang="en-US" sz="2000" dirty="0"/>
              <a:t>Given a value –n, it’s two’s complement representation is ~(|n|-1) </a:t>
            </a:r>
          </a:p>
        </p:txBody>
      </p:sp>
      <p:graphicFrame>
        <p:nvGraphicFramePr>
          <p:cNvPr id="4" name="Group 24"/>
          <p:cNvGraphicFramePr>
            <a:graphicFrameLocks/>
          </p:cNvGraphicFramePr>
          <p:nvPr/>
        </p:nvGraphicFramePr>
        <p:xfrm>
          <a:off x="3733800" y="3429000"/>
          <a:ext cx="4033838" cy="503238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672" name="TextBox 4"/>
          <p:cNvSpPr txBox="1">
            <a:spLocks noChangeArrowheads="1"/>
          </p:cNvSpPr>
          <p:nvPr/>
        </p:nvSpPr>
        <p:spPr bwMode="auto">
          <a:xfrm>
            <a:off x="3733800" y="3124200"/>
            <a:ext cx="4397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128</a:t>
            </a:r>
          </a:p>
        </p:txBody>
      </p:sp>
      <p:sp>
        <p:nvSpPr>
          <p:cNvPr id="27673" name="TextBox 5"/>
          <p:cNvSpPr txBox="1">
            <a:spLocks noChangeArrowheads="1"/>
          </p:cNvSpPr>
          <p:nvPr/>
        </p:nvSpPr>
        <p:spPr bwMode="auto">
          <a:xfrm>
            <a:off x="4267200" y="31242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64</a:t>
            </a:r>
          </a:p>
        </p:txBody>
      </p:sp>
      <p:sp>
        <p:nvSpPr>
          <p:cNvPr id="27674" name="TextBox 6"/>
          <p:cNvSpPr txBox="1">
            <a:spLocks noChangeArrowheads="1"/>
          </p:cNvSpPr>
          <p:nvPr/>
        </p:nvSpPr>
        <p:spPr bwMode="auto">
          <a:xfrm>
            <a:off x="4800600" y="31242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32</a:t>
            </a:r>
          </a:p>
        </p:txBody>
      </p:sp>
      <p:sp>
        <p:nvSpPr>
          <p:cNvPr id="27675" name="TextBox 7"/>
          <p:cNvSpPr txBox="1">
            <a:spLocks noChangeArrowheads="1"/>
          </p:cNvSpPr>
          <p:nvPr/>
        </p:nvSpPr>
        <p:spPr bwMode="auto">
          <a:xfrm>
            <a:off x="5334000" y="31242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16</a:t>
            </a:r>
          </a:p>
        </p:txBody>
      </p:sp>
      <p:sp>
        <p:nvSpPr>
          <p:cNvPr id="27676" name="TextBox 8"/>
          <p:cNvSpPr txBox="1">
            <a:spLocks noChangeArrowheads="1"/>
          </p:cNvSpPr>
          <p:nvPr/>
        </p:nvSpPr>
        <p:spPr bwMode="auto">
          <a:xfrm>
            <a:off x="5867400" y="31242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27677" name="TextBox 9"/>
          <p:cNvSpPr txBox="1">
            <a:spLocks noChangeArrowheads="1"/>
          </p:cNvSpPr>
          <p:nvPr/>
        </p:nvSpPr>
        <p:spPr bwMode="auto">
          <a:xfrm>
            <a:off x="6400800" y="31242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27678" name="TextBox 10"/>
          <p:cNvSpPr txBox="1">
            <a:spLocks noChangeArrowheads="1"/>
          </p:cNvSpPr>
          <p:nvPr/>
        </p:nvSpPr>
        <p:spPr bwMode="auto">
          <a:xfrm>
            <a:off x="6858000" y="31242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7679" name="TextBox 11"/>
          <p:cNvSpPr txBox="1">
            <a:spLocks noChangeArrowheads="1"/>
          </p:cNvSpPr>
          <p:nvPr/>
        </p:nvSpPr>
        <p:spPr bwMode="auto">
          <a:xfrm>
            <a:off x="7391400" y="31242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27680" name="TextBox 12"/>
          <p:cNvSpPr txBox="1">
            <a:spLocks noChangeArrowheads="1"/>
          </p:cNvSpPr>
          <p:nvPr/>
        </p:nvSpPr>
        <p:spPr bwMode="auto">
          <a:xfrm>
            <a:off x="838200" y="4495800"/>
            <a:ext cx="2819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-91 = ~(|91|-1) = ~(90)</a:t>
            </a:r>
          </a:p>
        </p:txBody>
      </p:sp>
      <p:graphicFrame>
        <p:nvGraphicFramePr>
          <p:cNvPr id="14" name="Group 24"/>
          <p:cNvGraphicFramePr>
            <a:graphicFrameLocks/>
          </p:cNvGraphicFramePr>
          <p:nvPr/>
        </p:nvGraphicFramePr>
        <p:xfrm>
          <a:off x="3733800" y="4419600"/>
          <a:ext cx="4033838" cy="503238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701" name="TextBox 14"/>
          <p:cNvSpPr txBox="1">
            <a:spLocks noChangeArrowheads="1"/>
          </p:cNvSpPr>
          <p:nvPr/>
        </p:nvSpPr>
        <p:spPr bwMode="auto">
          <a:xfrm>
            <a:off x="3733800" y="4114800"/>
            <a:ext cx="4397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128</a:t>
            </a:r>
          </a:p>
        </p:txBody>
      </p:sp>
      <p:sp>
        <p:nvSpPr>
          <p:cNvPr id="27702" name="TextBox 15"/>
          <p:cNvSpPr txBox="1">
            <a:spLocks noChangeArrowheads="1"/>
          </p:cNvSpPr>
          <p:nvPr/>
        </p:nvSpPr>
        <p:spPr bwMode="auto">
          <a:xfrm>
            <a:off x="4267200" y="41148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64</a:t>
            </a:r>
          </a:p>
        </p:txBody>
      </p:sp>
      <p:sp>
        <p:nvSpPr>
          <p:cNvPr id="27703" name="TextBox 16"/>
          <p:cNvSpPr txBox="1">
            <a:spLocks noChangeArrowheads="1"/>
          </p:cNvSpPr>
          <p:nvPr/>
        </p:nvSpPr>
        <p:spPr bwMode="auto">
          <a:xfrm>
            <a:off x="4800600" y="41148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32</a:t>
            </a:r>
          </a:p>
        </p:txBody>
      </p:sp>
      <p:sp>
        <p:nvSpPr>
          <p:cNvPr id="27704" name="TextBox 17"/>
          <p:cNvSpPr txBox="1">
            <a:spLocks noChangeArrowheads="1"/>
          </p:cNvSpPr>
          <p:nvPr/>
        </p:nvSpPr>
        <p:spPr bwMode="auto">
          <a:xfrm>
            <a:off x="5334000" y="41148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16</a:t>
            </a:r>
          </a:p>
        </p:txBody>
      </p:sp>
      <p:sp>
        <p:nvSpPr>
          <p:cNvPr id="27705" name="TextBox 18"/>
          <p:cNvSpPr txBox="1">
            <a:spLocks noChangeArrowheads="1"/>
          </p:cNvSpPr>
          <p:nvPr/>
        </p:nvSpPr>
        <p:spPr bwMode="auto">
          <a:xfrm>
            <a:off x="5867400" y="41148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27706" name="TextBox 19"/>
          <p:cNvSpPr txBox="1">
            <a:spLocks noChangeArrowheads="1"/>
          </p:cNvSpPr>
          <p:nvPr/>
        </p:nvSpPr>
        <p:spPr bwMode="auto">
          <a:xfrm>
            <a:off x="6400800" y="41148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27707" name="TextBox 20"/>
          <p:cNvSpPr txBox="1">
            <a:spLocks noChangeArrowheads="1"/>
          </p:cNvSpPr>
          <p:nvPr/>
        </p:nvSpPr>
        <p:spPr bwMode="auto">
          <a:xfrm>
            <a:off x="6858000" y="41148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7708" name="TextBox 21"/>
          <p:cNvSpPr txBox="1">
            <a:spLocks noChangeArrowheads="1"/>
          </p:cNvSpPr>
          <p:nvPr/>
        </p:nvSpPr>
        <p:spPr bwMode="auto">
          <a:xfrm>
            <a:off x="7391400" y="41148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27709" name="TextBox 33"/>
          <p:cNvSpPr txBox="1">
            <a:spLocks noChangeArrowheads="1"/>
          </p:cNvSpPr>
          <p:nvPr/>
        </p:nvSpPr>
        <p:spPr bwMode="auto">
          <a:xfrm>
            <a:off x="7924800" y="35052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90</a:t>
            </a:r>
          </a:p>
        </p:txBody>
      </p:sp>
      <p:sp>
        <p:nvSpPr>
          <p:cNvPr id="27710" name="TextBox 34"/>
          <p:cNvSpPr txBox="1">
            <a:spLocks noChangeArrowheads="1"/>
          </p:cNvSpPr>
          <p:nvPr/>
        </p:nvSpPr>
        <p:spPr bwMode="auto">
          <a:xfrm>
            <a:off x="7848600" y="44958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-91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>
                <a:latin typeface="Microsoft Sans Serif" pitchFamily="34" charset="0"/>
              </a:rPr>
              <a:t>Numeric Types - Two’s Complement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248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i="1" dirty="0"/>
              <a:t>Binary Subtraction</a:t>
            </a:r>
          </a:p>
          <a:p>
            <a:pPr lvl="1" eaLnBrk="1" hangingPunct="1">
              <a:defRPr/>
            </a:pPr>
            <a:r>
              <a:rPr lang="en-US" sz="2000" dirty="0"/>
              <a:t>Given a value –n, it’s two’s complement representation is (256)-n</a:t>
            </a:r>
          </a:p>
        </p:txBody>
      </p:sp>
      <p:sp>
        <p:nvSpPr>
          <p:cNvPr id="28676" name="TextBox 12"/>
          <p:cNvSpPr txBox="1">
            <a:spLocks noChangeArrowheads="1"/>
          </p:cNvSpPr>
          <p:nvPr/>
        </p:nvSpPr>
        <p:spPr bwMode="auto">
          <a:xfrm>
            <a:off x="838200" y="4495800"/>
            <a:ext cx="2819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-77 = (256)-77 = 179</a:t>
            </a:r>
          </a:p>
        </p:txBody>
      </p:sp>
      <p:graphicFrame>
        <p:nvGraphicFramePr>
          <p:cNvPr id="14" name="Group 24"/>
          <p:cNvGraphicFramePr>
            <a:graphicFrameLocks/>
          </p:cNvGraphicFramePr>
          <p:nvPr/>
        </p:nvGraphicFramePr>
        <p:xfrm>
          <a:off x="3733800" y="4419600"/>
          <a:ext cx="4033838" cy="503238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697" name="TextBox 14"/>
          <p:cNvSpPr txBox="1">
            <a:spLocks noChangeArrowheads="1"/>
          </p:cNvSpPr>
          <p:nvPr/>
        </p:nvSpPr>
        <p:spPr bwMode="auto">
          <a:xfrm>
            <a:off x="3733800" y="4114800"/>
            <a:ext cx="4397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128</a:t>
            </a:r>
          </a:p>
        </p:txBody>
      </p:sp>
      <p:sp>
        <p:nvSpPr>
          <p:cNvPr id="28698" name="TextBox 15"/>
          <p:cNvSpPr txBox="1">
            <a:spLocks noChangeArrowheads="1"/>
          </p:cNvSpPr>
          <p:nvPr/>
        </p:nvSpPr>
        <p:spPr bwMode="auto">
          <a:xfrm>
            <a:off x="4267200" y="41148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64</a:t>
            </a:r>
          </a:p>
        </p:txBody>
      </p:sp>
      <p:sp>
        <p:nvSpPr>
          <p:cNvPr id="28699" name="TextBox 16"/>
          <p:cNvSpPr txBox="1">
            <a:spLocks noChangeArrowheads="1"/>
          </p:cNvSpPr>
          <p:nvPr/>
        </p:nvSpPr>
        <p:spPr bwMode="auto">
          <a:xfrm>
            <a:off x="4800600" y="41148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32</a:t>
            </a:r>
          </a:p>
        </p:txBody>
      </p:sp>
      <p:sp>
        <p:nvSpPr>
          <p:cNvPr id="28700" name="TextBox 17"/>
          <p:cNvSpPr txBox="1">
            <a:spLocks noChangeArrowheads="1"/>
          </p:cNvSpPr>
          <p:nvPr/>
        </p:nvSpPr>
        <p:spPr bwMode="auto">
          <a:xfrm>
            <a:off x="5334000" y="41148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16</a:t>
            </a:r>
          </a:p>
        </p:txBody>
      </p:sp>
      <p:sp>
        <p:nvSpPr>
          <p:cNvPr id="28701" name="TextBox 18"/>
          <p:cNvSpPr txBox="1">
            <a:spLocks noChangeArrowheads="1"/>
          </p:cNvSpPr>
          <p:nvPr/>
        </p:nvSpPr>
        <p:spPr bwMode="auto">
          <a:xfrm>
            <a:off x="5867400" y="41148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28702" name="TextBox 19"/>
          <p:cNvSpPr txBox="1">
            <a:spLocks noChangeArrowheads="1"/>
          </p:cNvSpPr>
          <p:nvPr/>
        </p:nvSpPr>
        <p:spPr bwMode="auto">
          <a:xfrm>
            <a:off x="6400800" y="41148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28703" name="TextBox 20"/>
          <p:cNvSpPr txBox="1">
            <a:spLocks noChangeArrowheads="1"/>
          </p:cNvSpPr>
          <p:nvPr/>
        </p:nvSpPr>
        <p:spPr bwMode="auto">
          <a:xfrm>
            <a:off x="6858000" y="41148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8704" name="TextBox 21"/>
          <p:cNvSpPr txBox="1">
            <a:spLocks noChangeArrowheads="1"/>
          </p:cNvSpPr>
          <p:nvPr/>
        </p:nvSpPr>
        <p:spPr bwMode="auto">
          <a:xfrm>
            <a:off x="7391400" y="41148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28705" name="TextBox 23"/>
          <p:cNvSpPr txBox="1">
            <a:spLocks noChangeArrowheads="1"/>
          </p:cNvSpPr>
          <p:nvPr/>
        </p:nvSpPr>
        <p:spPr bwMode="auto">
          <a:xfrm>
            <a:off x="7848600" y="44958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-77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>
                <a:latin typeface="Microsoft Sans Serif" pitchFamily="34" charset="0"/>
              </a:rPr>
              <a:t>Numeric Types - Two’s Complement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248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i="1" dirty="0"/>
              <a:t>Binary Subtraction</a:t>
            </a:r>
          </a:p>
          <a:p>
            <a:pPr lvl="1" eaLnBrk="1" hangingPunct="1">
              <a:defRPr/>
            </a:pPr>
            <a:r>
              <a:rPr lang="en-US" sz="2000" dirty="0"/>
              <a:t>Given a value –n, it’s two’s complement representation is (256)-n</a:t>
            </a:r>
          </a:p>
        </p:txBody>
      </p:sp>
      <p:sp>
        <p:nvSpPr>
          <p:cNvPr id="29700" name="TextBox 12"/>
          <p:cNvSpPr txBox="1">
            <a:spLocks noChangeArrowheads="1"/>
          </p:cNvSpPr>
          <p:nvPr/>
        </p:nvSpPr>
        <p:spPr bwMode="auto">
          <a:xfrm>
            <a:off x="838200" y="4495800"/>
            <a:ext cx="2819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-24 = (256)-24 = 232</a:t>
            </a:r>
          </a:p>
        </p:txBody>
      </p:sp>
      <p:graphicFrame>
        <p:nvGraphicFramePr>
          <p:cNvPr id="14" name="Group 24"/>
          <p:cNvGraphicFramePr>
            <a:graphicFrameLocks/>
          </p:cNvGraphicFramePr>
          <p:nvPr/>
        </p:nvGraphicFramePr>
        <p:xfrm>
          <a:off x="3733800" y="4419600"/>
          <a:ext cx="4033838" cy="503238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721" name="TextBox 14"/>
          <p:cNvSpPr txBox="1">
            <a:spLocks noChangeArrowheads="1"/>
          </p:cNvSpPr>
          <p:nvPr/>
        </p:nvSpPr>
        <p:spPr bwMode="auto">
          <a:xfrm>
            <a:off x="3733800" y="4114800"/>
            <a:ext cx="4397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128</a:t>
            </a:r>
          </a:p>
        </p:txBody>
      </p:sp>
      <p:sp>
        <p:nvSpPr>
          <p:cNvPr id="29722" name="TextBox 15"/>
          <p:cNvSpPr txBox="1">
            <a:spLocks noChangeArrowheads="1"/>
          </p:cNvSpPr>
          <p:nvPr/>
        </p:nvSpPr>
        <p:spPr bwMode="auto">
          <a:xfrm>
            <a:off x="4267200" y="41148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64</a:t>
            </a:r>
          </a:p>
        </p:txBody>
      </p:sp>
      <p:sp>
        <p:nvSpPr>
          <p:cNvPr id="29723" name="TextBox 16"/>
          <p:cNvSpPr txBox="1">
            <a:spLocks noChangeArrowheads="1"/>
          </p:cNvSpPr>
          <p:nvPr/>
        </p:nvSpPr>
        <p:spPr bwMode="auto">
          <a:xfrm>
            <a:off x="4800600" y="41148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32</a:t>
            </a:r>
          </a:p>
        </p:txBody>
      </p:sp>
      <p:sp>
        <p:nvSpPr>
          <p:cNvPr id="29724" name="TextBox 17"/>
          <p:cNvSpPr txBox="1">
            <a:spLocks noChangeArrowheads="1"/>
          </p:cNvSpPr>
          <p:nvPr/>
        </p:nvSpPr>
        <p:spPr bwMode="auto">
          <a:xfrm>
            <a:off x="5334000" y="41148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16</a:t>
            </a:r>
          </a:p>
        </p:txBody>
      </p:sp>
      <p:sp>
        <p:nvSpPr>
          <p:cNvPr id="29725" name="TextBox 18"/>
          <p:cNvSpPr txBox="1">
            <a:spLocks noChangeArrowheads="1"/>
          </p:cNvSpPr>
          <p:nvPr/>
        </p:nvSpPr>
        <p:spPr bwMode="auto">
          <a:xfrm>
            <a:off x="5867400" y="41148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29726" name="TextBox 19"/>
          <p:cNvSpPr txBox="1">
            <a:spLocks noChangeArrowheads="1"/>
          </p:cNvSpPr>
          <p:nvPr/>
        </p:nvSpPr>
        <p:spPr bwMode="auto">
          <a:xfrm>
            <a:off x="6400800" y="41148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29727" name="TextBox 20"/>
          <p:cNvSpPr txBox="1">
            <a:spLocks noChangeArrowheads="1"/>
          </p:cNvSpPr>
          <p:nvPr/>
        </p:nvSpPr>
        <p:spPr bwMode="auto">
          <a:xfrm>
            <a:off x="6858000" y="41148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29728" name="TextBox 21"/>
          <p:cNvSpPr txBox="1">
            <a:spLocks noChangeArrowheads="1"/>
          </p:cNvSpPr>
          <p:nvPr/>
        </p:nvSpPr>
        <p:spPr bwMode="auto">
          <a:xfrm>
            <a:off x="7391400" y="41148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29729" name="TextBox 23"/>
          <p:cNvSpPr txBox="1">
            <a:spLocks noChangeArrowheads="1"/>
          </p:cNvSpPr>
          <p:nvPr/>
        </p:nvSpPr>
        <p:spPr bwMode="auto">
          <a:xfrm>
            <a:off x="7848600" y="44958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-24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Microsoft Sans Serif" pitchFamily="34" charset="0"/>
              </a:rPr>
              <a:t>Class Topics To Cover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91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Advanced Techniques in Arrays</a:t>
            </a:r>
          </a:p>
          <a:p>
            <a:pPr eaLnBrk="1" hangingPunct="1">
              <a:defRPr/>
            </a:pPr>
            <a:r>
              <a:rPr lang="en-US"/>
              <a:t>Algorithms and Analysis</a:t>
            </a:r>
          </a:p>
          <a:p>
            <a:pPr eaLnBrk="1" hangingPunct="1">
              <a:defRPr/>
            </a:pPr>
            <a:r>
              <a:rPr lang="en-US"/>
              <a:t>The Linked List Types</a:t>
            </a:r>
          </a:p>
          <a:p>
            <a:pPr eaLnBrk="1" hangingPunct="1">
              <a:defRPr/>
            </a:pPr>
            <a:r>
              <a:rPr lang="en-US"/>
              <a:t>Hash Tables</a:t>
            </a:r>
          </a:p>
          <a:p>
            <a:pPr eaLnBrk="1" hangingPunct="1">
              <a:defRPr/>
            </a:pPr>
            <a:r>
              <a:rPr lang="en-US"/>
              <a:t>Trees</a:t>
            </a:r>
          </a:p>
          <a:p>
            <a:pPr eaLnBrk="1" hangingPunct="1">
              <a:defRPr/>
            </a:pPr>
            <a:r>
              <a:rPr lang="en-US"/>
              <a:t>Graphs</a:t>
            </a:r>
          </a:p>
          <a:p>
            <a:pPr eaLnBrk="1" hangingPunct="1">
              <a:defRPr/>
            </a:pPr>
            <a:r>
              <a:rPr lang="en-US"/>
              <a:t>Optimized Types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>
                <a:latin typeface="Microsoft Sans Serif" pitchFamily="34" charset="0"/>
              </a:rPr>
              <a:t>Numeric Types - Two’s Complement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248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i="1" dirty="0"/>
              <a:t>Binary Subtraction</a:t>
            </a:r>
          </a:p>
          <a:p>
            <a:pPr lvl="1" eaLnBrk="1" hangingPunct="1">
              <a:defRPr/>
            </a:pPr>
            <a:r>
              <a:rPr lang="en-US" sz="2000" dirty="0"/>
              <a:t>Given a value –n, it’s two’s complement representation is (256)-n</a:t>
            </a:r>
          </a:p>
        </p:txBody>
      </p:sp>
      <p:sp>
        <p:nvSpPr>
          <p:cNvPr id="30724" name="TextBox 12"/>
          <p:cNvSpPr txBox="1">
            <a:spLocks noChangeArrowheads="1"/>
          </p:cNvSpPr>
          <p:nvPr/>
        </p:nvSpPr>
        <p:spPr bwMode="auto">
          <a:xfrm>
            <a:off x="838200" y="4495800"/>
            <a:ext cx="2819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-91 = (256)-91 = 165</a:t>
            </a:r>
          </a:p>
        </p:txBody>
      </p:sp>
      <p:graphicFrame>
        <p:nvGraphicFramePr>
          <p:cNvPr id="14" name="Group 24"/>
          <p:cNvGraphicFramePr>
            <a:graphicFrameLocks/>
          </p:cNvGraphicFramePr>
          <p:nvPr/>
        </p:nvGraphicFramePr>
        <p:xfrm>
          <a:off x="3733800" y="4419600"/>
          <a:ext cx="4033838" cy="503238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745" name="TextBox 14"/>
          <p:cNvSpPr txBox="1">
            <a:spLocks noChangeArrowheads="1"/>
          </p:cNvSpPr>
          <p:nvPr/>
        </p:nvSpPr>
        <p:spPr bwMode="auto">
          <a:xfrm>
            <a:off x="3733800" y="4114800"/>
            <a:ext cx="4397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128</a:t>
            </a:r>
          </a:p>
        </p:txBody>
      </p:sp>
      <p:sp>
        <p:nvSpPr>
          <p:cNvPr id="30746" name="TextBox 15"/>
          <p:cNvSpPr txBox="1">
            <a:spLocks noChangeArrowheads="1"/>
          </p:cNvSpPr>
          <p:nvPr/>
        </p:nvSpPr>
        <p:spPr bwMode="auto">
          <a:xfrm>
            <a:off x="4267200" y="41148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64</a:t>
            </a:r>
          </a:p>
        </p:txBody>
      </p:sp>
      <p:sp>
        <p:nvSpPr>
          <p:cNvPr id="30747" name="TextBox 16"/>
          <p:cNvSpPr txBox="1">
            <a:spLocks noChangeArrowheads="1"/>
          </p:cNvSpPr>
          <p:nvPr/>
        </p:nvSpPr>
        <p:spPr bwMode="auto">
          <a:xfrm>
            <a:off x="4800600" y="41148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32</a:t>
            </a:r>
          </a:p>
        </p:txBody>
      </p:sp>
      <p:sp>
        <p:nvSpPr>
          <p:cNvPr id="30748" name="TextBox 17"/>
          <p:cNvSpPr txBox="1">
            <a:spLocks noChangeArrowheads="1"/>
          </p:cNvSpPr>
          <p:nvPr/>
        </p:nvSpPr>
        <p:spPr bwMode="auto">
          <a:xfrm>
            <a:off x="5334000" y="41148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16</a:t>
            </a:r>
          </a:p>
        </p:txBody>
      </p:sp>
      <p:sp>
        <p:nvSpPr>
          <p:cNvPr id="30749" name="TextBox 18"/>
          <p:cNvSpPr txBox="1">
            <a:spLocks noChangeArrowheads="1"/>
          </p:cNvSpPr>
          <p:nvPr/>
        </p:nvSpPr>
        <p:spPr bwMode="auto">
          <a:xfrm>
            <a:off x="5867400" y="41148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30750" name="TextBox 19"/>
          <p:cNvSpPr txBox="1">
            <a:spLocks noChangeArrowheads="1"/>
          </p:cNvSpPr>
          <p:nvPr/>
        </p:nvSpPr>
        <p:spPr bwMode="auto">
          <a:xfrm>
            <a:off x="6400800" y="41148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30751" name="TextBox 20"/>
          <p:cNvSpPr txBox="1">
            <a:spLocks noChangeArrowheads="1"/>
          </p:cNvSpPr>
          <p:nvPr/>
        </p:nvSpPr>
        <p:spPr bwMode="auto">
          <a:xfrm>
            <a:off x="6858000" y="41148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30752" name="TextBox 21"/>
          <p:cNvSpPr txBox="1">
            <a:spLocks noChangeArrowheads="1"/>
          </p:cNvSpPr>
          <p:nvPr/>
        </p:nvSpPr>
        <p:spPr bwMode="auto">
          <a:xfrm>
            <a:off x="7391400" y="41148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30753" name="TextBox 23"/>
          <p:cNvSpPr txBox="1">
            <a:spLocks noChangeArrowheads="1"/>
          </p:cNvSpPr>
          <p:nvPr/>
        </p:nvSpPr>
        <p:spPr bwMode="auto">
          <a:xfrm>
            <a:off x="7848600" y="44958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-91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>
                <a:latin typeface="Microsoft Sans Serif" pitchFamily="34" charset="0"/>
              </a:rPr>
              <a:t>Numeric Types - Two’s Complement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248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i="1" dirty="0"/>
              <a:t>Right-to-Left Copy</a:t>
            </a:r>
          </a:p>
          <a:p>
            <a:pPr lvl="1" eaLnBrk="1" hangingPunct="1">
              <a:defRPr/>
            </a:pPr>
            <a:r>
              <a:rPr lang="en-US" sz="2000" dirty="0"/>
              <a:t>Given a value –n, represent |n| in binary</a:t>
            </a:r>
          </a:p>
        </p:txBody>
      </p:sp>
      <p:graphicFrame>
        <p:nvGraphicFramePr>
          <p:cNvPr id="4" name="Group 24"/>
          <p:cNvGraphicFramePr>
            <a:graphicFrameLocks/>
          </p:cNvGraphicFramePr>
          <p:nvPr/>
        </p:nvGraphicFramePr>
        <p:xfrm>
          <a:off x="3733800" y="4267200"/>
          <a:ext cx="4033838" cy="503238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768" name="TextBox 4"/>
          <p:cNvSpPr txBox="1">
            <a:spLocks noChangeArrowheads="1"/>
          </p:cNvSpPr>
          <p:nvPr/>
        </p:nvSpPr>
        <p:spPr bwMode="auto">
          <a:xfrm>
            <a:off x="3733800" y="3962400"/>
            <a:ext cx="4397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128</a:t>
            </a:r>
          </a:p>
        </p:txBody>
      </p:sp>
      <p:sp>
        <p:nvSpPr>
          <p:cNvPr id="31769" name="TextBox 5"/>
          <p:cNvSpPr txBox="1">
            <a:spLocks noChangeArrowheads="1"/>
          </p:cNvSpPr>
          <p:nvPr/>
        </p:nvSpPr>
        <p:spPr bwMode="auto">
          <a:xfrm>
            <a:off x="4267200" y="39624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64</a:t>
            </a:r>
          </a:p>
        </p:txBody>
      </p:sp>
      <p:sp>
        <p:nvSpPr>
          <p:cNvPr id="31770" name="TextBox 6"/>
          <p:cNvSpPr txBox="1">
            <a:spLocks noChangeArrowheads="1"/>
          </p:cNvSpPr>
          <p:nvPr/>
        </p:nvSpPr>
        <p:spPr bwMode="auto">
          <a:xfrm>
            <a:off x="4800600" y="39624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32</a:t>
            </a:r>
          </a:p>
        </p:txBody>
      </p:sp>
      <p:sp>
        <p:nvSpPr>
          <p:cNvPr id="31771" name="TextBox 7"/>
          <p:cNvSpPr txBox="1">
            <a:spLocks noChangeArrowheads="1"/>
          </p:cNvSpPr>
          <p:nvPr/>
        </p:nvSpPr>
        <p:spPr bwMode="auto">
          <a:xfrm>
            <a:off x="5334000" y="39624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16</a:t>
            </a:r>
          </a:p>
        </p:txBody>
      </p:sp>
      <p:sp>
        <p:nvSpPr>
          <p:cNvPr id="31772" name="TextBox 8"/>
          <p:cNvSpPr txBox="1">
            <a:spLocks noChangeArrowheads="1"/>
          </p:cNvSpPr>
          <p:nvPr/>
        </p:nvSpPr>
        <p:spPr bwMode="auto">
          <a:xfrm>
            <a:off x="5867400" y="39624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31773" name="TextBox 9"/>
          <p:cNvSpPr txBox="1">
            <a:spLocks noChangeArrowheads="1"/>
          </p:cNvSpPr>
          <p:nvPr/>
        </p:nvSpPr>
        <p:spPr bwMode="auto">
          <a:xfrm>
            <a:off x="6400800" y="39624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31774" name="TextBox 10"/>
          <p:cNvSpPr txBox="1">
            <a:spLocks noChangeArrowheads="1"/>
          </p:cNvSpPr>
          <p:nvPr/>
        </p:nvSpPr>
        <p:spPr bwMode="auto">
          <a:xfrm>
            <a:off x="6858000" y="39624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31775" name="TextBox 11"/>
          <p:cNvSpPr txBox="1">
            <a:spLocks noChangeArrowheads="1"/>
          </p:cNvSpPr>
          <p:nvPr/>
        </p:nvSpPr>
        <p:spPr bwMode="auto">
          <a:xfrm>
            <a:off x="7391400" y="39624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31776" name="TextBox 22"/>
          <p:cNvSpPr txBox="1">
            <a:spLocks noChangeArrowheads="1"/>
          </p:cNvSpPr>
          <p:nvPr/>
        </p:nvSpPr>
        <p:spPr bwMode="auto">
          <a:xfrm>
            <a:off x="7924800" y="43434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77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>
                <a:latin typeface="Microsoft Sans Serif" pitchFamily="34" charset="0"/>
              </a:rPr>
              <a:t>Numeric Types - Two’s Complement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248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i="1" dirty="0"/>
              <a:t>Right-to-Left Copy</a:t>
            </a:r>
          </a:p>
          <a:p>
            <a:pPr lvl="1" eaLnBrk="1" hangingPunct="1">
              <a:defRPr/>
            </a:pPr>
            <a:r>
              <a:rPr lang="en-US" sz="2000" dirty="0"/>
              <a:t>Given a value –n, represent |n| in binary</a:t>
            </a:r>
          </a:p>
          <a:p>
            <a:pPr lvl="1" eaLnBrk="1" hangingPunct="1">
              <a:defRPr/>
            </a:pPr>
            <a:r>
              <a:rPr lang="en-US" sz="2000" dirty="0"/>
              <a:t>Starting from the right (low order bit), copy up to and including first 1(true)</a:t>
            </a:r>
          </a:p>
        </p:txBody>
      </p:sp>
      <p:graphicFrame>
        <p:nvGraphicFramePr>
          <p:cNvPr id="4" name="Group 24"/>
          <p:cNvGraphicFramePr>
            <a:graphicFrameLocks/>
          </p:cNvGraphicFramePr>
          <p:nvPr/>
        </p:nvGraphicFramePr>
        <p:xfrm>
          <a:off x="3733800" y="4267200"/>
          <a:ext cx="4033838" cy="503238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792" name="TextBox 4"/>
          <p:cNvSpPr txBox="1">
            <a:spLocks noChangeArrowheads="1"/>
          </p:cNvSpPr>
          <p:nvPr/>
        </p:nvSpPr>
        <p:spPr bwMode="auto">
          <a:xfrm>
            <a:off x="3733800" y="3962400"/>
            <a:ext cx="4397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128</a:t>
            </a:r>
          </a:p>
        </p:txBody>
      </p:sp>
      <p:sp>
        <p:nvSpPr>
          <p:cNvPr id="32793" name="TextBox 5"/>
          <p:cNvSpPr txBox="1">
            <a:spLocks noChangeArrowheads="1"/>
          </p:cNvSpPr>
          <p:nvPr/>
        </p:nvSpPr>
        <p:spPr bwMode="auto">
          <a:xfrm>
            <a:off x="4267200" y="39624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64</a:t>
            </a:r>
          </a:p>
        </p:txBody>
      </p:sp>
      <p:sp>
        <p:nvSpPr>
          <p:cNvPr id="32794" name="TextBox 6"/>
          <p:cNvSpPr txBox="1">
            <a:spLocks noChangeArrowheads="1"/>
          </p:cNvSpPr>
          <p:nvPr/>
        </p:nvSpPr>
        <p:spPr bwMode="auto">
          <a:xfrm>
            <a:off x="4800600" y="39624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32</a:t>
            </a:r>
          </a:p>
        </p:txBody>
      </p:sp>
      <p:sp>
        <p:nvSpPr>
          <p:cNvPr id="32795" name="TextBox 7"/>
          <p:cNvSpPr txBox="1">
            <a:spLocks noChangeArrowheads="1"/>
          </p:cNvSpPr>
          <p:nvPr/>
        </p:nvSpPr>
        <p:spPr bwMode="auto">
          <a:xfrm>
            <a:off x="5334000" y="39624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16</a:t>
            </a:r>
          </a:p>
        </p:txBody>
      </p:sp>
      <p:sp>
        <p:nvSpPr>
          <p:cNvPr id="32796" name="TextBox 8"/>
          <p:cNvSpPr txBox="1">
            <a:spLocks noChangeArrowheads="1"/>
          </p:cNvSpPr>
          <p:nvPr/>
        </p:nvSpPr>
        <p:spPr bwMode="auto">
          <a:xfrm>
            <a:off x="5867400" y="39624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32797" name="TextBox 9"/>
          <p:cNvSpPr txBox="1">
            <a:spLocks noChangeArrowheads="1"/>
          </p:cNvSpPr>
          <p:nvPr/>
        </p:nvSpPr>
        <p:spPr bwMode="auto">
          <a:xfrm>
            <a:off x="6400800" y="39624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32798" name="TextBox 10"/>
          <p:cNvSpPr txBox="1">
            <a:spLocks noChangeArrowheads="1"/>
          </p:cNvSpPr>
          <p:nvPr/>
        </p:nvSpPr>
        <p:spPr bwMode="auto">
          <a:xfrm>
            <a:off x="6858000" y="39624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32799" name="TextBox 11"/>
          <p:cNvSpPr txBox="1">
            <a:spLocks noChangeArrowheads="1"/>
          </p:cNvSpPr>
          <p:nvPr/>
        </p:nvSpPr>
        <p:spPr bwMode="auto">
          <a:xfrm>
            <a:off x="7391400" y="39624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graphicFrame>
        <p:nvGraphicFramePr>
          <p:cNvPr id="14" name="Group 24"/>
          <p:cNvGraphicFramePr>
            <a:graphicFrameLocks/>
          </p:cNvGraphicFramePr>
          <p:nvPr/>
        </p:nvGraphicFramePr>
        <p:xfrm>
          <a:off x="3733800" y="5257800"/>
          <a:ext cx="4033838" cy="503238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5B5B89"/>
                          </a:outerShdw>
                        </a:effectLst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5B5B89"/>
                          </a:outerShdw>
                        </a:effectLst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5B5B89"/>
                          </a:outerShdw>
                        </a:effectLst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5B5B89"/>
                          </a:outerShdw>
                        </a:effectLst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5B5B89"/>
                          </a:outerShdw>
                        </a:effectLst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5B5B89"/>
                          </a:outerShdw>
                        </a:effectLst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5B5B89"/>
                          </a:outerShdw>
                        </a:effectLst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820" name="TextBox 14"/>
          <p:cNvSpPr txBox="1">
            <a:spLocks noChangeArrowheads="1"/>
          </p:cNvSpPr>
          <p:nvPr/>
        </p:nvSpPr>
        <p:spPr bwMode="auto">
          <a:xfrm>
            <a:off x="3733800" y="4953000"/>
            <a:ext cx="4397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128</a:t>
            </a:r>
          </a:p>
        </p:txBody>
      </p:sp>
      <p:sp>
        <p:nvSpPr>
          <p:cNvPr id="32821" name="TextBox 15"/>
          <p:cNvSpPr txBox="1">
            <a:spLocks noChangeArrowheads="1"/>
          </p:cNvSpPr>
          <p:nvPr/>
        </p:nvSpPr>
        <p:spPr bwMode="auto">
          <a:xfrm>
            <a:off x="4267200" y="49530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64</a:t>
            </a:r>
          </a:p>
        </p:txBody>
      </p:sp>
      <p:sp>
        <p:nvSpPr>
          <p:cNvPr id="32822" name="TextBox 16"/>
          <p:cNvSpPr txBox="1">
            <a:spLocks noChangeArrowheads="1"/>
          </p:cNvSpPr>
          <p:nvPr/>
        </p:nvSpPr>
        <p:spPr bwMode="auto">
          <a:xfrm>
            <a:off x="4800600" y="49530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32</a:t>
            </a:r>
          </a:p>
        </p:txBody>
      </p:sp>
      <p:sp>
        <p:nvSpPr>
          <p:cNvPr id="32823" name="TextBox 17"/>
          <p:cNvSpPr txBox="1">
            <a:spLocks noChangeArrowheads="1"/>
          </p:cNvSpPr>
          <p:nvPr/>
        </p:nvSpPr>
        <p:spPr bwMode="auto">
          <a:xfrm>
            <a:off x="5334000" y="49530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16</a:t>
            </a:r>
          </a:p>
        </p:txBody>
      </p:sp>
      <p:sp>
        <p:nvSpPr>
          <p:cNvPr id="32824" name="TextBox 18"/>
          <p:cNvSpPr txBox="1">
            <a:spLocks noChangeArrowheads="1"/>
          </p:cNvSpPr>
          <p:nvPr/>
        </p:nvSpPr>
        <p:spPr bwMode="auto">
          <a:xfrm>
            <a:off x="5867400" y="49530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32825" name="TextBox 19"/>
          <p:cNvSpPr txBox="1">
            <a:spLocks noChangeArrowheads="1"/>
          </p:cNvSpPr>
          <p:nvPr/>
        </p:nvSpPr>
        <p:spPr bwMode="auto">
          <a:xfrm>
            <a:off x="6400800" y="49530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32826" name="TextBox 20"/>
          <p:cNvSpPr txBox="1">
            <a:spLocks noChangeArrowheads="1"/>
          </p:cNvSpPr>
          <p:nvPr/>
        </p:nvSpPr>
        <p:spPr bwMode="auto">
          <a:xfrm>
            <a:off x="6858000" y="49530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32827" name="TextBox 21"/>
          <p:cNvSpPr txBox="1">
            <a:spLocks noChangeArrowheads="1"/>
          </p:cNvSpPr>
          <p:nvPr/>
        </p:nvSpPr>
        <p:spPr bwMode="auto">
          <a:xfrm>
            <a:off x="7391400" y="49530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32828" name="TextBox 22"/>
          <p:cNvSpPr txBox="1">
            <a:spLocks noChangeArrowheads="1"/>
          </p:cNvSpPr>
          <p:nvPr/>
        </p:nvSpPr>
        <p:spPr bwMode="auto">
          <a:xfrm>
            <a:off x="7924800" y="43434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77</a:t>
            </a:r>
          </a:p>
        </p:txBody>
      </p:sp>
      <p:sp>
        <p:nvSpPr>
          <p:cNvPr id="32829" name="TextBox 23"/>
          <p:cNvSpPr txBox="1">
            <a:spLocks noChangeArrowheads="1"/>
          </p:cNvSpPr>
          <p:nvPr/>
        </p:nvSpPr>
        <p:spPr bwMode="auto">
          <a:xfrm>
            <a:off x="7848600" y="53340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-77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>
                <a:latin typeface="Microsoft Sans Serif" pitchFamily="34" charset="0"/>
              </a:rPr>
              <a:t>Numeric Types - Two’s Complement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248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i="1" dirty="0"/>
              <a:t>Right-to-Left Copy</a:t>
            </a:r>
          </a:p>
          <a:p>
            <a:pPr lvl="1" eaLnBrk="1" hangingPunct="1">
              <a:defRPr/>
            </a:pPr>
            <a:r>
              <a:rPr lang="en-US" sz="2000" dirty="0"/>
              <a:t>Given a value –n, represent |n| in binary</a:t>
            </a:r>
          </a:p>
          <a:p>
            <a:pPr lvl="1" eaLnBrk="1" hangingPunct="1">
              <a:defRPr/>
            </a:pPr>
            <a:r>
              <a:rPr lang="en-US" sz="2000" dirty="0"/>
              <a:t>Starting from the right (low order bit), copy up to and including first 1(true)</a:t>
            </a:r>
          </a:p>
          <a:p>
            <a:pPr lvl="1" eaLnBrk="1" hangingPunct="1">
              <a:defRPr/>
            </a:pPr>
            <a:r>
              <a:rPr lang="en-US" sz="2000" dirty="0"/>
              <a:t>Negate everything to the left</a:t>
            </a:r>
          </a:p>
        </p:txBody>
      </p:sp>
      <p:graphicFrame>
        <p:nvGraphicFramePr>
          <p:cNvPr id="4" name="Group 24"/>
          <p:cNvGraphicFramePr>
            <a:graphicFrameLocks/>
          </p:cNvGraphicFramePr>
          <p:nvPr/>
        </p:nvGraphicFramePr>
        <p:xfrm>
          <a:off x="3733800" y="4267200"/>
          <a:ext cx="4033838" cy="503238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816" name="TextBox 4"/>
          <p:cNvSpPr txBox="1">
            <a:spLocks noChangeArrowheads="1"/>
          </p:cNvSpPr>
          <p:nvPr/>
        </p:nvSpPr>
        <p:spPr bwMode="auto">
          <a:xfrm>
            <a:off x="3733800" y="3962400"/>
            <a:ext cx="4397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128</a:t>
            </a:r>
          </a:p>
        </p:txBody>
      </p:sp>
      <p:sp>
        <p:nvSpPr>
          <p:cNvPr id="33817" name="TextBox 5"/>
          <p:cNvSpPr txBox="1">
            <a:spLocks noChangeArrowheads="1"/>
          </p:cNvSpPr>
          <p:nvPr/>
        </p:nvSpPr>
        <p:spPr bwMode="auto">
          <a:xfrm>
            <a:off x="4267200" y="39624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64</a:t>
            </a:r>
          </a:p>
        </p:txBody>
      </p:sp>
      <p:sp>
        <p:nvSpPr>
          <p:cNvPr id="33818" name="TextBox 6"/>
          <p:cNvSpPr txBox="1">
            <a:spLocks noChangeArrowheads="1"/>
          </p:cNvSpPr>
          <p:nvPr/>
        </p:nvSpPr>
        <p:spPr bwMode="auto">
          <a:xfrm>
            <a:off x="4800600" y="39624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32</a:t>
            </a:r>
          </a:p>
        </p:txBody>
      </p:sp>
      <p:sp>
        <p:nvSpPr>
          <p:cNvPr id="33819" name="TextBox 7"/>
          <p:cNvSpPr txBox="1">
            <a:spLocks noChangeArrowheads="1"/>
          </p:cNvSpPr>
          <p:nvPr/>
        </p:nvSpPr>
        <p:spPr bwMode="auto">
          <a:xfrm>
            <a:off x="5334000" y="39624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16</a:t>
            </a:r>
          </a:p>
        </p:txBody>
      </p:sp>
      <p:sp>
        <p:nvSpPr>
          <p:cNvPr id="33820" name="TextBox 8"/>
          <p:cNvSpPr txBox="1">
            <a:spLocks noChangeArrowheads="1"/>
          </p:cNvSpPr>
          <p:nvPr/>
        </p:nvSpPr>
        <p:spPr bwMode="auto">
          <a:xfrm>
            <a:off x="5867400" y="39624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33821" name="TextBox 9"/>
          <p:cNvSpPr txBox="1">
            <a:spLocks noChangeArrowheads="1"/>
          </p:cNvSpPr>
          <p:nvPr/>
        </p:nvSpPr>
        <p:spPr bwMode="auto">
          <a:xfrm>
            <a:off x="6400800" y="39624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33822" name="TextBox 10"/>
          <p:cNvSpPr txBox="1">
            <a:spLocks noChangeArrowheads="1"/>
          </p:cNvSpPr>
          <p:nvPr/>
        </p:nvSpPr>
        <p:spPr bwMode="auto">
          <a:xfrm>
            <a:off x="6858000" y="39624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33823" name="TextBox 11"/>
          <p:cNvSpPr txBox="1">
            <a:spLocks noChangeArrowheads="1"/>
          </p:cNvSpPr>
          <p:nvPr/>
        </p:nvSpPr>
        <p:spPr bwMode="auto">
          <a:xfrm>
            <a:off x="7391400" y="39624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graphicFrame>
        <p:nvGraphicFramePr>
          <p:cNvPr id="14" name="Group 24"/>
          <p:cNvGraphicFramePr>
            <a:graphicFrameLocks/>
          </p:cNvGraphicFramePr>
          <p:nvPr/>
        </p:nvGraphicFramePr>
        <p:xfrm>
          <a:off x="3733800" y="5257800"/>
          <a:ext cx="4033838" cy="503238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844" name="TextBox 14"/>
          <p:cNvSpPr txBox="1">
            <a:spLocks noChangeArrowheads="1"/>
          </p:cNvSpPr>
          <p:nvPr/>
        </p:nvSpPr>
        <p:spPr bwMode="auto">
          <a:xfrm>
            <a:off x="3733800" y="4953000"/>
            <a:ext cx="4397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128</a:t>
            </a:r>
          </a:p>
        </p:txBody>
      </p:sp>
      <p:sp>
        <p:nvSpPr>
          <p:cNvPr id="33845" name="TextBox 15"/>
          <p:cNvSpPr txBox="1">
            <a:spLocks noChangeArrowheads="1"/>
          </p:cNvSpPr>
          <p:nvPr/>
        </p:nvSpPr>
        <p:spPr bwMode="auto">
          <a:xfrm>
            <a:off x="4267200" y="49530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64</a:t>
            </a:r>
          </a:p>
        </p:txBody>
      </p:sp>
      <p:sp>
        <p:nvSpPr>
          <p:cNvPr id="33846" name="TextBox 16"/>
          <p:cNvSpPr txBox="1">
            <a:spLocks noChangeArrowheads="1"/>
          </p:cNvSpPr>
          <p:nvPr/>
        </p:nvSpPr>
        <p:spPr bwMode="auto">
          <a:xfrm>
            <a:off x="4800600" y="49530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32</a:t>
            </a:r>
          </a:p>
        </p:txBody>
      </p:sp>
      <p:sp>
        <p:nvSpPr>
          <p:cNvPr id="33847" name="TextBox 17"/>
          <p:cNvSpPr txBox="1">
            <a:spLocks noChangeArrowheads="1"/>
          </p:cNvSpPr>
          <p:nvPr/>
        </p:nvSpPr>
        <p:spPr bwMode="auto">
          <a:xfrm>
            <a:off x="5334000" y="49530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16</a:t>
            </a:r>
          </a:p>
        </p:txBody>
      </p:sp>
      <p:sp>
        <p:nvSpPr>
          <p:cNvPr id="33848" name="TextBox 18"/>
          <p:cNvSpPr txBox="1">
            <a:spLocks noChangeArrowheads="1"/>
          </p:cNvSpPr>
          <p:nvPr/>
        </p:nvSpPr>
        <p:spPr bwMode="auto">
          <a:xfrm>
            <a:off x="5867400" y="49530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33849" name="TextBox 19"/>
          <p:cNvSpPr txBox="1">
            <a:spLocks noChangeArrowheads="1"/>
          </p:cNvSpPr>
          <p:nvPr/>
        </p:nvSpPr>
        <p:spPr bwMode="auto">
          <a:xfrm>
            <a:off x="6400800" y="49530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33850" name="TextBox 20"/>
          <p:cNvSpPr txBox="1">
            <a:spLocks noChangeArrowheads="1"/>
          </p:cNvSpPr>
          <p:nvPr/>
        </p:nvSpPr>
        <p:spPr bwMode="auto">
          <a:xfrm>
            <a:off x="6858000" y="49530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33851" name="TextBox 21"/>
          <p:cNvSpPr txBox="1">
            <a:spLocks noChangeArrowheads="1"/>
          </p:cNvSpPr>
          <p:nvPr/>
        </p:nvSpPr>
        <p:spPr bwMode="auto">
          <a:xfrm>
            <a:off x="7391400" y="49530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33852" name="TextBox 22"/>
          <p:cNvSpPr txBox="1">
            <a:spLocks noChangeArrowheads="1"/>
          </p:cNvSpPr>
          <p:nvPr/>
        </p:nvSpPr>
        <p:spPr bwMode="auto">
          <a:xfrm>
            <a:off x="7924800" y="43434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77</a:t>
            </a:r>
          </a:p>
        </p:txBody>
      </p:sp>
      <p:sp>
        <p:nvSpPr>
          <p:cNvPr id="33853" name="TextBox 23"/>
          <p:cNvSpPr txBox="1">
            <a:spLocks noChangeArrowheads="1"/>
          </p:cNvSpPr>
          <p:nvPr/>
        </p:nvSpPr>
        <p:spPr bwMode="auto">
          <a:xfrm>
            <a:off x="7848600" y="53340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-77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>
                <a:latin typeface="Microsoft Sans Serif" pitchFamily="34" charset="0"/>
              </a:rPr>
              <a:t>Numeric Types - Two’s Complement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248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i="1" dirty="0"/>
              <a:t>Right-to-Left Copy</a:t>
            </a:r>
          </a:p>
          <a:p>
            <a:pPr lvl="1" eaLnBrk="1" hangingPunct="1">
              <a:defRPr/>
            </a:pPr>
            <a:r>
              <a:rPr lang="en-US" sz="2000" dirty="0"/>
              <a:t>Given a value –n, represent |n| in binary</a:t>
            </a:r>
          </a:p>
        </p:txBody>
      </p:sp>
      <p:graphicFrame>
        <p:nvGraphicFramePr>
          <p:cNvPr id="4" name="Group 24"/>
          <p:cNvGraphicFramePr>
            <a:graphicFrameLocks/>
          </p:cNvGraphicFramePr>
          <p:nvPr/>
        </p:nvGraphicFramePr>
        <p:xfrm>
          <a:off x="3733800" y="4267200"/>
          <a:ext cx="4033838" cy="503238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840" name="TextBox 4"/>
          <p:cNvSpPr txBox="1">
            <a:spLocks noChangeArrowheads="1"/>
          </p:cNvSpPr>
          <p:nvPr/>
        </p:nvSpPr>
        <p:spPr bwMode="auto">
          <a:xfrm>
            <a:off x="3733800" y="3962400"/>
            <a:ext cx="4397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128</a:t>
            </a:r>
          </a:p>
        </p:txBody>
      </p:sp>
      <p:sp>
        <p:nvSpPr>
          <p:cNvPr id="34841" name="TextBox 5"/>
          <p:cNvSpPr txBox="1">
            <a:spLocks noChangeArrowheads="1"/>
          </p:cNvSpPr>
          <p:nvPr/>
        </p:nvSpPr>
        <p:spPr bwMode="auto">
          <a:xfrm>
            <a:off x="4267200" y="39624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64</a:t>
            </a:r>
          </a:p>
        </p:txBody>
      </p:sp>
      <p:sp>
        <p:nvSpPr>
          <p:cNvPr id="34842" name="TextBox 6"/>
          <p:cNvSpPr txBox="1">
            <a:spLocks noChangeArrowheads="1"/>
          </p:cNvSpPr>
          <p:nvPr/>
        </p:nvSpPr>
        <p:spPr bwMode="auto">
          <a:xfrm>
            <a:off x="4800600" y="39624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32</a:t>
            </a:r>
          </a:p>
        </p:txBody>
      </p:sp>
      <p:sp>
        <p:nvSpPr>
          <p:cNvPr id="34843" name="TextBox 7"/>
          <p:cNvSpPr txBox="1">
            <a:spLocks noChangeArrowheads="1"/>
          </p:cNvSpPr>
          <p:nvPr/>
        </p:nvSpPr>
        <p:spPr bwMode="auto">
          <a:xfrm>
            <a:off x="5334000" y="39624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16</a:t>
            </a:r>
          </a:p>
        </p:txBody>
      </p:sp>
      <p:sp>
        <p:nvSpPr>
          <p:cNvPr id="34844" name="TextBox 8"/>
          <p:cNvSpPr txBox="1">
            <a:spLocks noChangeArrowheads="1"/>
          </p:cNvSpPr>
          <p:nvPr/>
        </p:nvSpPr>
        <p:spPr bwMode="auto">
          <a:xfrm>
            <a:off x="5867400" y="39624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34845" name="TextBox 9"/>
          <p:cNvSpPr txBox="1">
            <a:spLocks noChangeArrowheads="1"/>
          </p:cNvSpPr>
          <p:nvPr/>
        </p:nvSpPr>
        <p:spPr bwMode="auto">
          <a:xfrm>
            <a:off x="6400800" y="39624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34846" name="TextBox 10"/>
          <p:cNvSpPr txBox="1">
            <a:spLocks noChangeArrowheads="1"/>
          </p:cNvSpPr>
          <p:nvPr/>
        </p:nvSpPr>
        <p:spPr bwMode="auto">
          <a:xfrm>
            <a:off x="6858000" y="39624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34847" name="TextBox 11"/>
          <p:cNvSpPr txBox="1">
            <a:spLocks noChangeArrowheads="1"/>
          </p:cNvSpPr>
          <p:nvPr/>
        </p:nvSpPr>
        <p:spPr bwMode="auto">
          <a:xfrm>
            <a:off x="7391400" y="39624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34848" name="TextBox 22"/>
          <p:cNvSpPr txBox="1">
            <a:spLocks noChangeArrowheads="1"/>
          </p:cNvSpPr>
          <p:nvPr/>
        </p:nvSpPr>
        <p:spPr bwMode="auto">
          <a:xfrm>
            <a:off x="7924800" y="43434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24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>
                <a:latin typeface="Microsoft Sans Serif" pitchFamily="34" charset="0"/>
              </a:rPr>
              <a:t>Numeric Types - Two’s Complement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248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i="1" dirty="0"/>
              <a:t>Right-to-Left Copy</a:t>
            </a:r>
          </a:p>
          <a:p>
            <a:pPr lvl="1" eaLnBrk="1" hangingPunct="1">
              <a:defRPr/>
            </a:pPr>
            <a:r>
              <a:rPr lang="en-US" sz="2000" dirty="0"/>
              <a:t>Given a value –n, represent |n| in binary</a:t>
            </a:r>
          </a:p>
          <a:p>
            <a:pPr lvl="1" eaLnBrk="1" hangingPunct="1">
              <a:defRPr/>
            </a:pPr>
            <a:r>
              <a:rPr lang="en-US" sz="2000" dirty="0"/>
              <a:t>Starting from the right (low order bit), copy up to and including first 1(true)</a:t>
            </a:r>
          </a:p>
        </p:txBody>
      </p:sp>
      <p:graphicFrame>
        <p:nvGraphicFramePr>
          <p:cNvPr id="4" name="Group 24"/>
          <p:cNvGraphicFramePr>
            <a:graphicFrameLocks/>
          </p:cNvGraphicFramePr>
          <p:nvPr/>
        </p:nvGraphicFramePr>
        <p:xfrm>
          <a:off x="3733800" y="4267200"/>
          <a:ext cx="4033838" cy="503238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864" name="TextBox 4"/>
          <p:cNvSpPr txBox="1">
            <a:spLocks noChangeArrowheads="1"/>
          </p:cNvSpPr>
          <p:nvPr/>
        </p:nvSpPr>
        <p:spPr bwMode="auto">
          <a:xfrm>
            <a:off x="3733800" y="3962400"/>
            <a:ext cx="4397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128</a:t>
            </a:r>
          </a:p>
        </p:txBody>
      </p:sp>
      <p:sp>
        <p:nvSpPr>
          <p:cNvPr id="35865" name="TextBox 5"/>
          <p:cNvSpPr txBox="1">
            <a:spLocks noChangeArrowheads="1"/>
          </p:cNvSpPr>
          <p:nvPr/>
        </p:nvSpPr>
        <p:spPr bwMode="auto">
          <a:xfrm>
            <a:off x="4267200" y="39624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64</a:t>
            </a:r>
          </a:p>
        </p:txBody>
      </p:sp>
      <p:sp>
        <p:nvSpPr>
          <p:cNvPr id="35866" name="TextBox 6"/>
          <p:cNvSpPr txBox="1">
            <a:spLocks noChangeArrowheads="1"/>
          </p:cNvSpPr>
          <p:nvPr/>
        </p:nvSpPr>
        <p:spPr bwMode="auto">
          <a:xfrm>
            <a:off x="4800600" y="39624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32</a:t>
            </a:r>
          </a:p>
        </p:txBody>
      </p:sp>
      <p:sp>
        <p:nvSpPr>
          <p:cNvPr id="35867" name="TextBox 7"/>
          <p:cNvSpPr txBox="1">
            <a:spLocks noChangeArrowheads="1"/>
          </p:cNvSpPr>
          <p:nvPr/>
        </p:nvSpPr>
        <p:spPr bwMode="auto">
          <a:xfrm>
            <a:off x="5334000" y="39624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16</a:t>
            </a:r>
          </a:p>
        </p:txBody>
      </p:sp>
      <p:sp>
        <p:nvSpPr>
          <p:cNvPr id="35868" name="TextBox 8"/>
          <p:cNvSpPr txBox="1">
            <a:spLocks noChangeArrowheads="1"/>
          </p:cNvSpPr>
          <p:nvPr/>
        </p:nvSpPr>
        <p:spPr bwMode="auto">
          <a:xfrm>
            <a:off x="5867400" y="39624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35869" name="TextBox 9"/>
          <p:cNvSpPr txBox="1">
            <a:spLocks noChangeArrowheads="1"/>
          </p:cNvSpPr>
          <p:nvPr/>
        </p:nvSpPr>
        <p:spPr bwMode="auto">
          <a:xfrm>
            <a:off x="6400800" y="39624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35870" name="TextBox 10"/>
          <p:cNvSpPr txBox="1">
            <a:spLocks noChangeArrowheads="1"/>
          </p:cNvSpPr>
          <p:nvPr/>
        </p:nvSpPr>
        <p:spPr bwMode="auto">
          <a:xfrm>
            <a:off x="6858000" y="39624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35871" name="TextBox 11"/>
          <p:cNvSpPr txBox="1">
            <a:spLocks noChangeArrowheads="1"/>
          </p:cNvSpPr>
          <p:nvPr/>
        </p:nvSpPr>
        <p:spPr bwMode="auto">
          <a:xfrm>
            <a:off x="7391400" y="39624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graphicFrame>
        <p:nvGraphicFramePr>
          <p:cNvPr id="14" name="Group 24"/>
          <p:cNvGraphicFramePr>
            <a:graphicFrameLocks/>
          </p:cNvGraphicFramePr>
          <p:nvPr/>
        </p:nvGraphicFramePr>
        <p:xfrm>
          <a:off x="3733800" y="5257800"/>
          <a:ext cx="4033838" cy="503238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5B5B89"/>
                          </a:outerShdw>
                        </a:effectLst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5B5B89"/>
                          </a:outerShdw>
                        </a:effectLst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5B5B89"/>
                          </a:outerShdw>
                        </a:effectLst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5B5B89"/>
                          </a:outerShdw>
                        </a:effectLst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892" name="TextBox 14"/>
          <p:cNvSpPr txBox="1">
            <a:spLocks noChangeArrowheads="1"/>
          </p:cNvSpPr>
          <p:nvPr/>
        </p:nvSpPr>
        <p:spPr bwMode="auto">
          <a:xfrm>
            <a:off x="3733800" y="4953000"/>
            <a:ext cx="4397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128</a:t>
            </a:r>
          </a:p>
        </p:txBody>
      </p:sp>
      <p:sp>
        <p:nvSpPr>
          <p:cNvPr id="35893" name="TextBox 15"/>
          <p:cNvSpPr txBox="1">
            <a:spLocks noChangeArrowheads="1"/>
          </p:cNvSpPr>
          <p:nvPr/>
        </p:nvSpPr>
        <p:spPr bwMode="auto">
          <a:xfrm>
            <a:off x="4267200" y="49530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64</a:t>
            </a:r>
          </a:p>
        </p:txBody>
      </p:sp>
      <p:sp>
        <p:nvSpPr>
          <p:cNvPr id="35894" name="TextBox 16"/>
          <p:cNvSpPr txBox="1">
            <a:spLocks noChangeArrowheads="1"/>
          </p:cNvSpPr>
          <p:nvPr/>
        </p:nvSpPr>
        <p:spPr bwMode="auto">
          <a:xfrm>
            <a:off x="4800600" y="49530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32</a:t>
            </a:r>
          </a:p>
        </p:txBody>
      </p:sp>
      <p:sp>
        <p:nvSpPr>
          <p:cNvPr id="35895" name="TextBox 17"/>
          <p:cNvSpPr txBox="1">
            <a:spLocks noChangeArrowheads="1"/>
          </p:cNvSpPr>
          <p:nvPr/>
        </p:nvSpPr>
        <p:spPr bwMode="auto">
          <a:xfrm>
            <a:off x="5334000" y="49530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16</a:t>
            </a:r>
          </a:p>
        </p:txBody>
      </p:sp>
      <p:sp>
        <p:nvSpPr>
          <p:cNvPr id="35896" name="TextBox 18"/>
          <p:cNvSpPr txBox="1">
            <a:spLocks noChangeArrowheads="1"/>
          </p:cNvSpPr>
          <p:nvPr/>
        </p:nvSpPr>
        <p:spPr bwMode="auto">
          <a:xfrm>
            <a:off x="5867400" y="49530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35897" name="TextBox 19"/>
          <p:cNvSpPr txBox="1">
            <a:spLocks noChangeArrowheads="1"/>
          </p:cNvSpPr>
          <p:nvPr/>
        </p:nvSpPr>
        <p:spPr bwMode="auto">
          <a:xfrm>
            <a:off x="6400800" y="49530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35898" name="TextBox 20"/>
          <p:cNvSpPr txBox="1">
            <a:spLocks noChangeArrowheads="1"/>
          </p:cNvSpPr>
          <p:nvPr/>
        </p:nvSpPr>
        <p:spPr bwMode="auto">
          <a:xfrm>
            <a:off x="6858000" y="49530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35899" name="TextBox 21"/>
          <p:cNvSpPr txBox="1">
            <a:spLocks noChangeArrowheads="1"/>
          </p:cNvSpPr>
          <p:nvPr/>
        </p:nvSpPr>
        <p:spPr bwMode="auto">
          <a:xfrm>
            <a:off x="7391400" y="49530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35900" name="TextBox 22"/>
          <p:cNvSpPr txBox="1">
            <a:spLocks noChangeArrowheads="1"/>
          </p:cNvSpPr>
          <p:nvPr/>
        </p:nvSpPr>
        <p:spPr bwMode="auto">
          <a:xfrm>
            <a:off x="7924800" y="43434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24</a:t>
            </a:r>
          </a:p>
        </p:txBody>
      </p:sp>
      <p:sp>
        <p:nvSpPr>
          <p:cNvPr id="35901" name="TextBox 23"/>
          <p:cNvSpPr txBox="1">
            <a:spLocks noChangeArrowheads="1"/>
          </p:cNvSpPr>
          <p:nvPr/>
        </p:nvSpPr>
        <p:spPr bwMode="auto">
          <a:xfrm>
            <a:off x="7848600" y="53340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-24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>
                <a:latin typeface="Microsoft Sans Serif" pitchFamily="34" charset="0"/>
              </a:rPr>
              <a:t>Numeric Types - Two’s Complement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248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i="1" dirty="0"/>
              <a:t>Right-to-Left Copy</a:t>
            </a:r>
          </a:p>
          <a:p>
            <a:pPr lvl="1" eaLnBrk="1" hangingPunct="1">
              <a:defRPr/>
            </a:pPr>
            <a:r>
              <a:rPr lang="en-US" sz="2000" dirty="0"/>
              <a:t>Given a value –n, represent |n| in binary</a:t>
            </a:r>
          </a:p>
          <a:p>
            <a:pPr lvl="1" eaLnBrk="1" hangingPunct="1">
              <a:defRPr/>
            </a:pPr>
            <a:r>
              <a:rPr lang="en-US" sz="2000" dirty="0"/>
              <a:t>Starting from the right (low order bit), copy up to and including first 1(true)</a:t>
            </a:r>
          </a:p>
          <a:p>
            <a:pPr lvl="1" eaLnBrk="1" hangingPunct="1">
              <a:defRPr/>
            </a:pPr>
            <a:r>
              <a:rPr lang="en-US" sz="2000" dirty="0"/>
              <a:t>Negate everything to the left</a:t>
            </a:r>
          </a:p>
        </p:txBody>
      </p:sp>
      <p:graphicFrame>
        <p:nvGraphicFramePr>
          <p:cNvPr id="4" name="Group 24"/>
          <p:cNvGraphicFramePr>
            <a:graphicFrameLocks/>
          </p:cNvGraphicFramePr>
          <p:nvPr/>
        </p:nvGraphicFramePr>
        <p:xfrm>
          <a:off x="3733800" y="4267200"/>
          <a:ext cx="4033838" cy="503238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888" name="TextBox 4"/>
          <p:cNvSpPr txBox="1">
            <a:spLocks noChangeArrowheads="1"/>
          </p:cNvSpPr>
          <p:nvPr/>
        </p:nvSpPr>
        <p:spPr bwMode="auto">
          <a:xfrm>
            <a:off x="3733800" y="3962400"/>
            <a:ext cx="4397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128</a:t>
            </a:r>
          </a:p>
        </p:txBody>
      </p:sp>
      <p:sp>
        <p:nvSpPr>
          <p:cNvPr id="36889" name="TextBox 5"/>
          <p:cNvSpPr txBox="1">
            <a:spLocks noChangeArrowheads="1"/>
          </p:cNvSpPr>
          <p:nvPr/>
        </p:nvSpPr>
        <p:spPr bwMode="auto">
          <a:xfrm>
            <a:off x="4267200" y="39624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64</a:t>
            </a:r>
          </a:p>
        </p:txBody>
      </p:sp>
      <p:sp>
        <p:nvSpPr>
          <p:cNvPr id="36890" name="TextBox 6"/>
          <p:cNvSpPr txBox="1">
            <a:spLocks noChangeArrowheads="1"/>
          </p:cNvSpPr>
          <p:nvPr/>
        </p:nvSpPr>
        <p:spPr bwMode="auto">
          <a:xfrm>
            <a:off x="4800600" y="39624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32</a:t>
            </a:r>
          </a:p>
        </p:txBody>
      </p:sp>
      <p:sp>
        <p:nvSpPr>
          <p:cNvPr id="36891" name="TextBox 7"/>
          <p:cNvSpPr txBox="1">
            <a:spLocks noChangeArrowheads="1"/>
          </p:cNvSpPr>
          <p:nvPr/>
        </p:nvSpPr>
        <p:spPr bwMode="auto">
          <a:xfrm>
            <a:off x="5334000" y="39624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16</a:t>
            </a:r>
          </a:p>
        </p:txBody>
      </p:sp>
      <p:sp>
        <p:nvSpPr>
          <p:cNvPr id="36892" name="TextBox 8"/>
          <p:cNvSpPr txBox="1">
            <a:spLocks noChangeArrowheads="1"/>
          </p:cNvSpPr>
          <p:nvPr/>
        </p:nvSpPr>
        <p:spPr bwMode="auto">
          <a:xfrm>
            <a:off x="5867400" y="39624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36893" name="TextBox 9"/>
          <p:cNvSpPr txBox="1">
            <a:spLocks noChangeArrowheads="1"/>
          </p:cNvSpPr>
          <p:nvPr/>
        </p:nvSpPr>
        <p:spPr bwMode="auto">
          <a:xfrm>
            <a:off x="6400800" y="39624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36894" name="TextBox 10"/>
          <p:cNvSpPr txBox="1">
            <a:spLocks noChangeArrowheads="1"/>
          </p:cNvSpPr>
          <p:nvPr/>
        </p:nvSpPr>
        <p:spPr bwMode="auto">
          <a:xfrm>
            <a:off x="6858000" y="39624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36895" name="TextBox 11"/>
          <p:cNvSpPr txBox="1">
            <a:spLocks noChangeArrowheads="1"/>
          </p:cNvSpPr>
          <p:nvPr/>
        </p:nvSpPr>
        <p:spPr bwMode="auto">
          <a:xfrm>
            <a:off x="7391400" y="39624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graphicFrame>
        <p:nvGraphicFramePr>
          <p:cNvPr id="14" name="Group 24"/>
          <p:cNvGraphicFramePr>
            <a:graphicFrameLocks/>
          </p:cNvGraphicFramePr>
          <p:nvPr/>
        </p:nvGraphicFramePr>
        <p:xfrm>
          <a:off x="3733800" y="5257800"/>
          <a:ext cx="4033838" cy="503238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916" name="TextBox 14"/>
          <p:cNvSpPr txBox="1">
            <a:spLocks noChangeArrowheads="1"/>
          </p:cNvSpPr>
          <p:nvPr/>
        </p:nvSpPr>
        <p:spPr bwMode="auto">
          <a:xfrm>
            <a:off x="3733800" y="4953000"/>
            <a:ext cx="4397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128</a:t>
            </a:r>
          </a:p>
        </p:txBody>
      </p:sp>
      <p:sp>
        <p:nvSpPr>
          <p:cNvPr id="36917" name="TextBox 15"/>
          <p:cNvSpPr txBox="1">
            <a:spLocks noChangeArrowheads="1"/>
          </p:cNvSpPr>
          <p:nvPr/>
        </p:nvSpPr>
        <p:spPr bwMode="auto">
          <a:xfrm>
            <a:off x="4267200" y="49530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64</a:t>
            </a:r>
          </a:p>
        </p:txBody>
      </p:sp>
      <p:sp>
        <p:nvSpPr>
          <p:cNvPr id="36918" name="TextBox 16"/>
          <p:cNvSpPr txBox="1">
            <a:spLocks noChangeArrowheads="1"/>
          </p:cNvSpPr>
          <p:nvPr/>
        </p:nvSpPr>
        <p:spPr bwMode="auto">
          <a:xfrm>
            <a:off x="4800600" y="49530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32</a:t>
            </a:r>
          </a:p>
        </p:txBody>
      </p:sp>
      <p:sp>
        <p:nvSpPr>
          <p:cNvPr id="36919" name="TextBox 17"/>
          <p:cNvSpPr txBox="1">
            <a:spLocks noChangeArrowheads="1"/>
          </p:cNvSpPr>
          <p:nvPr/>
        </p:nvSpPr>
        <p:spPr bwMode="auto">
          <a:xfrm>
            <a:off x="5334000" y="49530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16</a:t>
            </a:r>
          </a:p>
        </p:txBody>
      </p:sp>
      <p:sp>
        <p:nvSpPr>
          <p:cNvPr id="36920" name="TextBox 18"/>
          <p:cNvSpPr txBox="1">
            <a:spLocks noChangeArrowheads="1"/>
          </p:cNvSpPr>
          <p:nvPr/>
        </p:nvSpPr>
        <p:spPr bwMode="auto">
          <a:xfrm>
            <a:off x="5867400" y="49530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36921" name="TextBox 19"/>
          <p:cNvSpPr txBox="1">
            <a:spLocks noChangeArrowheads="1"/>
          </p:cNvSpPr>
          <p:nvPr/>
        </p:nvSpPr>
        <p:spPr bwMode="auto">
          <a:xfrm>
            <a:off x="6400800" y="49530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36922" name="TextBox 20"/>
          <p:cNvSpPr txBox="1">
            <a:spLocks noChangeArrowheads="1"/>
          </p:cNvSpPr>
          <p:nvPr/>
        </p:nvSpPr>
        <p:spPr bwMode="auto">
          <a:xfrm>
            <a:off x="6858000" y="49530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36923" name="TextBox 21"/>
          <p:cNvSpPr txBox="1">
            <a:spLocks noChangeArrowheads="1"/>
          </p:cNvSpPr>
          <p:nvPr/>
        </p:nvSpPr>
        <p:spPr bwMode="auto">
          <a:xfrm>
            <a:off x="7391400" y="49530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36924" name="TextBox 22"/>
          <p:cNvSpPr txBox="1">
            <a:spLocks noChangeArrowheads="1"/>
          </p:cNvSpPr>
          <p:nvPr/>
        </p:nvSpPr>
        <p:spPr bwMode="auto">
          <a:xfrm>
            <a:off x="7924800" y="43434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24</a:t>
            </a:r>
          </a:p>
        </p:txBody>
      </p:sp>
      <p:sp>
        <p:nvSpPr>
          <p:cNvPr id="36925" name="TextBox 23"/>
          <p:cNvSpPr txBox="1">
            <a:spLocks noChangeArrowheads="1"/>
          </p:cNvSpPr>
          <p:nvPr/>
        </p:nvSpPr>
        <p:spPr bwMode="auto">
          <a:xfrm>
            <a:off x="7848600" y="53340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-24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>
                <a:latin typeface="Microsoft Sans Serif" pitchFamily="34" charset="0"/>
              </a:rPr>
              <a:t>Numeric Types - Two’s Complement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248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i="1" dirty="0"/>
              <a:t>Right-to-Left Copy</a:t>
            </a:r>
          </a:p>
          <a:p>
            <a:pPr lvl="1" eaLnBrk="1" hangingPunct="1">
              <a:defRPr/>
            </a:pPr>
            <a:r>
              <a:rPr lang="en-US" sz="2000" dirty="0"/>
              <a:t>Given a value –n, represent |n| in binary</a:t>
            </a:r>
          </a:p>
        </p:txBody>
      </p:sp>
      <p:graphicFrame>
        <p:nvGraphicFramePr>
          <p:cNvPr id="4" name="Group 24"/>
          <p:cNvGraphicFramePr>
            <a:graphicFrameLocks/>
          </p:cNvGraphicFramePr>
          <p:nvPr/>
        </p:nvGraphicFramePr>
        <p:xfrm>
          <a:off x="3733800" y="4267200"/>
          <a:ext cx="4033838" cy="503238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912" name="TextBox 4"/>
          <p:cNvSpPr txBox="1">
            <a:spLocks noChangeArrowheads="1"/>
          </p:cNvSpPr>
          <p:nvPr/>
        </p:nvSpPr>
        <p:spPr bwMode="auto">
          <a:xfrm>
            <a:off x="3733800" y="3962400"/>
            <a:ext cx="4397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128</a:t>
            </a:r>
          </a:p>
        </p:txBody>
      </p:sp>
      <p:sp>
        <p:nvSpPr>
          <p:cNvPr id="37913" name="TextBox 5"/>
          <p:cNvSpPr txBox="1">
            <a:spLocks noChangeArrowheads="1"/>
          </p:cNvSpPr>
          <p:nvPr/>
        </p:nvSpPr>
        <p:spPr bwMode="auto">
          <a:xfrm>
            <a:off x="4267200" y="39624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64</a:t>
            </a:r>
          </a:p>
        </p:txBody>
      </p:sp>
      <p:sp>
        <p:nvSpPr>
          <p:cNvPr id="37914" name="TextBox 6"/>
          <p:cNvSpPr txBox="1">
            <a:spLocks noChangeArrowheads="1"/>
          </p:cNvSpPr>
          <p:nvPr/>
        </p:nvSpPr>
        <p:spPr bwMode="auto">
          <a:xfrm>
            <a:off x="4800600" y="39624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32</a:t>
            </a:r>
          </a:p>
        </p:txBody>
      </p:sp>
      <p:sp>
        <p:nvSpPr>
          <p:cNvPr id="37915" name="TextBox 7"/>
          <p:cNvSpPr txBox="1">
            <a:spLocks noChangeArrowheads="1"/>
          </p:cNvSpPr>
          <p:nvPr/>
        </p:nvSpPr>
        <p:spPr bwMode="auto">
          <a:xfrm>
            <a:off x="5334000" y="39624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16</a:t>
            </a:r>
          </a:p>
        </p:txBody>
      </p:sp>
      <p:sp>
        <p:nvSpPr>
          <p:cNvPr id="37916" name="TextBox 8"/>
          <p:cNvSpPr txBox="1">
            <a:spLocks noChangeArrowheads="1"/>
          </p:cNvSpPr>
          <p:nvPr/>
        </p:nvSpPr>
        <p:spPr bwMode="auto">
          <a:xfrm>
            <a:off x="5867400" y="39624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37917" name="TextBox 9"/>
          <p:cNvSpPr txBox="1">
            <a:spLocks noChangeArrowheads="1"/>
          </p:cNvSpPr>
          <p:nvPr/>
        </p:nvSpPr>
        <p:spPr bwMode="auto">
          <a:xfrm>
            <a:off x="6400800" y="39624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37918" name="TextBox 10"/>
          <p:cNvSpPr txBox="1">
            <a:spLocks noChangeArrowheads="1"/>
          </p:cNvSpPr>
          <p:nvPr/>
        </p:nvSpPr>
        <p:spPr bwMode="auto">
          <a:xfrm>
            <a:off x="6858000" y="39624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37919" name="TextBox 11"/>
          <p:cNvSpPr txBox="1">
            <a:spLocks noChangeArrowheads="1"/>
          </p:cNvSpPr>
          <p:nvPr/>
        </p:nvSpPr>
        <p:spPr bwMode="auto">
          <a:xfrm>
            <a:off x="7391400" y="39624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37920" name="TextBox 22"/>
          <p:cNvSpPr txBox="1">
            <a:spLocks noChangeArrowheads="1"/>
          </p:cNvSpPr>
          <p:nvPr/>
        </p:nvSpPr>
        <p:spPr bwMode="auto">
          <a:xfrm>
            <a:off x="7924800" y="43434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91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>
                <a:latin typeface="Microsoft Sans Serif" pitchFamily="34" charset="0"/>
              </a:rPr>
              <a:t>Numeric Types - Two’s Complement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248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i="1" dirty="0"/>
              <a:t>Right-to-Left Copy</a:t>
            </a:r>
          </a:p>
          <a:p>
            <a:pPr lvl="1" eaLnBrk="1" hangingPunct="1">
              <a:defRPr/>
            </a:pPr>
            <a:r>
              <a:rPr lang="en-US" sz="2000" dirty="0"/>
              <a:t>Given a value –n, represent |n| in binary</a:t>
            </a:r>
          </a:p>
          <a:p>
            <a:pPr lvl="1" eaLnBrk="1" hangingPunct="1">
              <a:defRPr/>
            </a:pPr>
            <a:r>
              <a:rPr lang="en-US" sz="2000" dirty="0"/>
              <a:t>Starting from the right (low order bit), copy up to and including first 1(true)</a:t>
            </a:r>
          </a:p>
        </p:txBody>
      </p:sp>
      <p:graphicFrame>
        <p:nvGraphicFramePr>
          <p:cNvPr id="4" name="Group 24"/>
          <p:cNvGraphicFramePr>
            <a:graphicFrameLocks/>
          </p:cNvGraphicFramePr>
          <p:nvPr/>
        </p:nvGraphicFramePr>
        <p:xfrm>
          <a:off x="3733800" y="4267200"/>
          <a:ext cx="4033838" cy="503238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936" name="TextBox 4"/>
          <p:cNvSpPr txBox="1">
            <a:spLocks noChangeArrowheads="1"/>
          </p:cNvSpPr>
          <p:nvPr/>
        </p:nvSpPr>
        <p:spPr bwMode="auto">
          <a:xfrm>
            <a:off x="3733800" y="3962400"/>
            <a:ext cx="4397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128</a:t>
            </a:r>
          </a:p>
        </p:txBody>
      </p:sp>
      <p:sp>
        <p:nvSpPr>
          <p:cNvPr id="38937" name="TextBox 5"/>
          <p:cNvSpPr txBox="1">
            <a:spLocks noChangeArrowheads="1"/>
          </p:cNvSpPr>
          <p:nvPr/>
        </p:nvSpPr>
        <p:spPr bwMode="auto">
          <a:xfrm>
            <a:off x="4267200" y="39624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64</a:t>
            </a:r>
          </a:p>
        </p:txBody>
      </p:sp>
      <p:sp>
        <p:nvSpPr>
          <p:cNvPr id="38938" name="TextBox 6"/>
          <p:cNvSpPr txBox="1">
            <a:spLocks noChangeArrowheads="1"/>
          </p:cNvSpPr>
          <p:nvPr/>
        </p:nvSpPr>
        <p:spPr bwMode="auto">
          <a:xfrm>
            <a:off x="4800600" y="39624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32</a:t>
            </a:r>
          </a:p>
        </p:txBody>
      </p:sp>
      <p:sp>
        <p:nvSpPr>
          <p:cNvPr id="38939" name="TextBox 7"/>
          <p:cNvSpPr txBox="1">
            <a:spLocks noChangeArrowheads="1"/>
          </p:cNvSpPr>
          <p:nvPr/>
        </p:nvSpPr>
        <p:spPr bwMode="auto">
          <a:xfrm>
            <a:off x="5334000" y="39624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16</a:t>
            </a:r>
          </a:p>
        </p:txBody>
      </p:sp>
      <p:sp>
        <p:nvSpPr>
          <p:cNvPr id="38940" name="TextBox 8"/>
          <p:cNvSpPr txBox="1">
            <a:spLocks noChangeArrowheads="1"/>
          </p:cNvSpPr>
          <p:nvPr/>
        </p:nvSpPr>
        <p:spPr bwMode="auto">
          <a:xfrm>
            <a:off x="5867400" y="39624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38941" name="TextBox 9"/>
          <p:cNvSpPr txBox="1">
            <a:spLocks noChangeArrowheads="1"/>
          </p:cNvSpPr>
          <p:nvPr/>
        </p:nvSpPr>
        <p:spPr bwMode="auto">
          <a:xfrm>
            <a:off x="6400800" y="39624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38942" name="TextBox 10"/>
          <p:cNvSpPr txBox="1">
            <a:spLocks noChangeArrowheads="1"/>
          </p:cNvSpPr>
          <p:nvPr/>
        </p:nvSpPr>
        <p:spPr bwMode="auto">
          <a:xfrm>
            <a:off x="6858000" y="39624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38943" name="TextBox 11"/>
          <p:cNvSpPr txBox="1">
            <a:spLocks noChangeArrowheads="1"/>
          </p:cNvSpPr>
          <p:nvPr/>
        </p:nvSpPr>
        <p:spPr bwMode="auto">
          <a:xfrm>
            <a:off x="7391400" y="39624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graphicFrame>
        <p:nvGraphicFramePr>
          <p:cNvPr id="14" name="Group 24"/>
          <p:cNvGraphicFramePr>
            <a:graphicFrameLocks/>
          </p:cNvGraphicFramePr>
          <p:nvPr/>
        </p:nvGraphicFramePr>
        <p:xfrm>
          <a:off x="3733800" y="5257800"/>
          <a:ext cx="4033838" cy="503238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5B5B89"/>
                          </a:outerShdw>
                        </a:effectLst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5B5B89"/>
                          </a:outerShdw>
                        </a:effectLst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5B5B89"/>
                          </a:outerShdw>
                        </a:effectLst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5B5B89"/>
                          </a:outerShdw>
                        </a:effectLst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5B5B89"/>
                          </a:outerShdw>
                        </a:effectLst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5B5B89"/>
                          </a:outerShdw>
                        </a:effectLst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5B5B89"/>
                          </a:outerShdw>
                        </a:effectLst>
                        <a:latin typeface="Lucida Console" pitchFamily="49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964" name="TextBox 14"/>
          <p:cNvSpPr txBox="1">
            <a:spLocks noChangeArrowheads="1"/>
          </p:cNvSpPr>
          <p:nvPr/>
        </p:nvSpPr>
        <p:spPr bwMode="auto">
          <a:xfrm>
            <a:off x="3733800" y="4953000"/>
            <a:ext cx="4397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128</a:t>
            </a:r>
          </a:p>
        </p:txBody>
      </p:sp>
      <p:sp>
        <p:nvSpPr>
          <p:cNvPr id="38965" name="TextBox 15"/>
          <p:cNvSpPr txBox="1">
            <a:spLocks noChangeArrowheads="1"/>
          </p:cNvSpPr>
          <p:nvPr/>
        </p:nvSpPr>
        <p:spPr bwMode="auto">
          <a:xfrm>
            <a:off x="4267200" y="49530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64</a:t>
            </a:r>
          </a:p>
        </p:txBody>
      </p:sp>
      <p:sp>
        <p:nvSpPr>
          <p:cNvPr id="38966" name="TextBox 16"/>
          <p:cNvSpPr txBox="1">
            <a:spLocks noChangeArrowheads="1"/>
          </p:cNvSpPr>
          <p:nvPr/>
        </p:nvSpPr>
        <p:spPr bwMode="auto">
          <a:xfrm>
            <a:off x="4800600" y="49530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32</a:t>
            </a:r>
          </a:p>
        </p:txBody>
      </p:sp>
      <p:sp>
        <p:nvSpPr>
          <p:cNvPr id="38967" name="TextBox 17"/>
          <p:cNvSpPr txBox="1">
            <a:spLocks noChangeArrowheads="1"/>
          </p:cNvSpPr>
          <p:nvPr/>
        </p:nvSpPr>
        <p:spPr bwMode="auto">
          <a:xfrm>
            <a:off x="5334000" y="49530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16</a:t>
            </a:r>
          </a:p>
        </p:txBody>
      </p:sp>
      <p:sp>
        <p:nvSpPr>
          <p:cNvPr id="38968" name="TextBox 18"/>
          <p:cNvSpPr txBox="1">
            <a:spLocks noChangeArrowheads="1"/>
          </p:cNvSpPr>
          <p:nvPr/>
        </p:nvSpPr>
        <p:spPr bwMode="auto">
          <a:xfrm>
            <a:off x="5867400" y="49530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38969" name="TextBox 19"/>
          <p:cNvSpPr txBox="1">
            <a:spLocks noChangeArrowheads="1"/>
          </p:cNvSpPr>
          <p:nvPr/>
        </p:nvSpPr>
        <p:spPr bwMode="auto">
          <a:xfrm>
            <a:off x="6400800" y="49530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38970" name="TextBox 20"/>
          <p:cNvSpPr txBox="1">
            <a:spLocks noChangeArrowheads="1"/>
          </p:cNvSpPr>
          <p:nvPr/>
        </p:nvSpPr>
        <p:spPr bwMode="auto">
          <a:xfrm>
            <a:off x="6858000" y="49530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38971" name="TextBox 21"/>
          <p:cNvSpPr txBox="1">
            <a:spLocks noChangeArrowheads="1"/>
          </p:cNvSpPr>
          <p:nvPr/>
        </p:nvSpPr>
        <p:spPr bwMode="auto">
          <a:xfrm>
            <a:off x="7391400" y="49530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38972" name="TextBox 22"/>
          <p:cNvSpPr txBox="1">
            <a:spLocks noChangeArrowheads="1"/>
          </p:cNvSpPr>
          <p:nvPr/>
        </p:nvSpPr>
        <p:spPr bwMode="auto">
          <a:xfrm>
            <a:off x="7924800" y="43434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91</a:t>
            </a:r>
          </a:p>
        </p:txBody>
      </p:sp>
      <p:sp>
        <p:nvSpPr>
          <p:cNvPr id="38973" name="TextBox 23"/>
          <p:cNvSpPr txBox="1">
            <a:spLocks noChangeArrowheads="1"/>
          </p:cNvSpPr>
          <p:nvPr/>
        </p:nvSpPr>
        <p:spPr bwMode="auto">
          <a:xfrm>
            <a:off x="7848600" y="53340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-91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>
                <a:latin typeface="Microsoft Sans Serif" pitchFamily="34" charset="0"/>
              </a:rPr>
              <a:t>Numeric Types - Two’s Complement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9248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i="1" dirty="0"/>
              <a:t>Right-to-Left Copy</a:t>
            </a:r>
          </a:p>
          <a:p>
            <a:pPr lvl="1" eaLnBrk="1" hangingPunct="1">
              <a:defRPr/>
            </a:pPr>
            <a:r>
              <a:rPr lang="en-US" sz="2000" dirty="0"/>
              <a:t>Given a value –n, represent |n| in binary</a:t>
            </a:r>
          </a:p>
          <a:p>
            <a:pPr lvl="1" eaLnBrk="1" hangingPunct="1">
              <a:defRPr/>
            </a:pPr>
            <a:r>
              <a:rPr lang="en-US" sz="2000" dirty="0"/>
              <a:t>Starting from the right (low order bit), copy up to and including first 1(true)</a:t>
            </a:r>
          </a:p>
          <a:p>
            <a:pPr lvl="1" eaLnBrk="1" hangingPunct="1">
              <a:defRPr/>
            </a:pPr>
            <a:r>
              <a:rPr lang="en-US" sz="2000" dirty="0"/>
              <a:t>Negate everything to the left</a:t>
            </a:r>
          </a:p>
        </p:txBody>
      </p:sp>
      <p:graphicFrame>
        <p:nvGraphicFramePr>
          <p:cNvPr id="4" name="Group 24"/>
          <p:cNvGraphicFramePr>
            <a:graphicFrameLocks/>
          </p:cNvGraphicFramePr>
          <p:nvPr/>
        </p:nvGraphicFramePr>
        <p:xfrm>
          <a:off x="3733800" y="4267200"/>
          <a:ext cx="4033838" cy="503238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960" name="TextBox 4"/>
          <p:cNvSpPr txBox="1">
            <a:spLocks noChangeArrowheads="1"/>
          </p:cNvSpPr>
          <p:nvPr/>
        </p:nvSpPr>
        <p:spPr bwMode="auto">
          <a:xfrm>
            <a:off x="3733800" y="3962400"/>
            <a:ext cx="4397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128</a:t>
            </a:r>
          </a:p>
        </p:txBody>
      </p:sp>
      <p:sp>
        <p:nvSpPr>
          <p:cNvPr id="39961" name="TextBox 5"/>
          <p:cNvSpPr txBox="1">
            <a:spLocks noChangeArrowheads="1"/>
          </p:cNvSpPr>
          <p:nvPr/>
        </p:nvSpPr>
        <p:spPr bwMode="auto">
          <a:xfrm>
            <a:off x="4267200" y="39624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64</a:t>
            </a:r>
          </a:p>
        </p:txBody>
      </p:sp>
      <p:sp>
        <p:nvSpPr>
          <p:cNvPr id="39962" name="TextBox 6"/>
          <p:cNvSpPr txBox="1">
            <a:spLocks noChangeArrowheads="1"/>
          </p:cNvSpPr>
          <p:nvPr/>
        </p:nvSpPr>
        <p:spPr bwMode="auto">
          <a:xfrm>
            <a:off x="4800600" y="39624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32</a:t>
            </a:r>
          </a:p>
        </p:txBody>
      </p:sp>
      <p:sp>
        <p:nvSpPr>
          <p:cNvPr id="39963" name="TextBox 7"/>
          <p:cNvSpPr txBox="1">
            <a:spLocks noChangeArrowheads="1"/>
          </p:cNvSpPr>
          <p:nvPr/>
        </p:nvSpPr>
        <p:spPr bwMode="auto">
          <a:xfrm>
            <a:off x="5334000" y="39624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16</a:t>
            </a:r>
          </a:p>
        </p:txBody>
      </p:sp>
      <p:sp>
        <p:nvSpPr>
          <p:cNvPr id="39964" name="TextBox 8"/>
          <p:cNvSpPr txBox="1">
            <a:spLocks noChangeArrowheads="1"/>
          </p:cNvSpPr>
          <p:nvPr/>
        </p:nvSpPr>
        <p:spPr bwMode="auto">
          <a:xfrm>
            <a:off x="5867400" y="39624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39965" name="TextBox 9"/>
          <p:cNvSpPr txBox="1">
            <a:spLocks noChangeArrowheads="1"/>
          </p:cNvSpPr>
          <p:nvPr/>
        </p:nvSpPr>
        <p:spPr bwMode="auto">
          <a:xfrm>
            <a:off x="6400800" y="39624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39966" name="TextBox 10"/>
          <p:cNvSpPr txBox="1">
            <a:spLocks noChangeArrowheads="1"/>
          </p:cNvSpPr>
          <p:nvPr/>
        </p:nvSpPr>
        <p:spPr bwMode="auto">
          <a:xfrm>
            <a:off x="6858000" y="39624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39967" name="TextBox 11"/>
          <p:cNvSpPr txBox="1">
            <a:spLocks noChangeArrowheads="1"/>
          </p:cNvSpPr>
          <p:nvPr/>
        </p:nvSpPr>
        <p:spPr bwMode="auto">
          <a:xfrm>
            <a:off x="7391400" y="39624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graphicFrame>
        <p:nvGraphicFramePr>
          <p:cNvPr id="14" name="Group 24"/>
          <p:cNvGraphicFramePr>
            <a:graphicFrameLocks/>
          </p:cNvGraphicFramePr>
          <p:nvPr/>
        </p:nvGraphicFramePr>
        <p:xfrm>
          <a:off x="3733800" y="5257800"/>
          <a:ext cx="4033838" cy="503238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5B5B89"/>
                            </a:outerShdw>
                          </a:effectLst>
                          <a:latin typeface="Lucida Console" pitchFamily="49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988" name="TextBox 14"/>
          <p:cNvSpPr txBox="1">
            <a:spLocks noChangeArrowheads="1"/>
          </p:cNvSpPr>
          <p:nvPr/>
        </p:nvSpPr>
        <p:spPr bwMode="auto">
          <a:xfrm>
            <a:off x="3733800" y="4953000"/>
            <a:ext cx="4397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128</a:t>
            </a:r>
          </a:p>
        </p:txBody>
      </p:sp>
      <p:sp>
        <p:nvSpPr>
          <p:cNvPr id="39989" name="TextBox 15"/>
          <p:cNvSpPr txBox="1">
            <a:spLocks noChangeArrowheads="1"/>
          </p:cNvSpPr>
          <p:nvPr/>
        </p:nvSpPr>
        <p:spPr bwMode="auto">
          <a:xfrm>
            <a:off x="4267200" y="49530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64</a:t>
            </a:r>
          </a:p>
        </p:txBody>
      </p:sp>
      <p:sp>
        <p:nvSpPr>
          <p:cNvPr id="39990" name="TextBox 16"/>
          <p:cNvSpPr txBox="1">
            <a:spLocks noChangeArrowheads="1"/>
          </p:cNvSpPr>
          <p:nvPr/>
        </p:nvSpPr>
        <p:spPr bwMode="auto">
          <a:xfrm>
            <a:off x="4800600" y="49530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32</a:t>
            </a:r>
          </a:p>
        </p:txBody>
      </p:sp>
      <p:sp>
        <p:nvSpPr>
          <p:cNvPr id="39991" name="TextBox 17"/>
          <p:cNvSpPr txBox="1">
            <a:spLocks noChangeArrowheads="1"/>
          </p:cNvSpPr>
          <p:nvPr/>
        </p:nvSpPr>
        <p:spPr bwMode="auto">
          <a:xfrm>
            <a:off x="5334000" y="4953000"/>
            <a:ext cx="3540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16</a:t>
            </a:r>
          </a:p>
        </p:txBody>
      </p:sp>
      <p:sp>
        <p:nvSpPr>
          <p:cNvPr id="39992" name="TextBox 18"/>
          <p:cNvSpPr txBox="1">
            <a:spLocks noChangeArrowheads="1"/>
          </p:cNvSpPr>
          <p:nvPr/>
        </p:nvSpPr>
        <p:spPr bwMode="auto">
          <a:xfrm>
            <a:off x="5867400" y="49530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8</a:t>
            </a:r>
          </a:p>
        </p:txBody>
      </p:sp>
      <p:sp>
        <p:nvSpPr>
          <p:cNvPr id="39993" name="TextBox 19"/>
          <p:cNvSpPr txBox="1">
            <a:spLocks noChangeArrowheads="1"/>
          </p:cNvSpPr>
          <p:nvPr/>
        </p:nvSpPr>
        <p:spPr bwMode="auto">
          <a:xfrm>
            <a:off x="6400800" y="49530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4</a:t>
            </a:r>
          </a:p>
        </p:txBody>
      </p:sp>
      <p:sp>
        <p:nvSpPr>
          <p:cNvPr id="39994" name="TextBox 20"/>
          <p:cNvSpPr txBox="1">
            <a:spLocks noChangeArrowheads="1"/>
          </p:cNvSpPr>
          <p:nvPr/>
        </p:nvSpPr>
        <p:spPr bwMode="auto">
          <a:xfrm>
            <a:off x="6858000" y="49530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2</a:t>
            </a:r>
          </a:p>
        </p:txBody>
      </p:sp>
      <p:sp>
        <p:nvSpPr>
          <p:cNvPr id="39995" name="TextBox 21"/>
          <p:cNvSpPr txBox="1">
            <a:spLocks noChangeArrowheads="1"/>
          </p:cNvSpPr>
          <p:nvPr/>
        </p:nvSpPr>
        <p:spPr bwMode="auto">
          <a:xfrm>
            <a:off x="7391400" y="4953000"/>
            <a:ext cx="269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39996" name="TextBox 22"/>
          <p:cNvSpPr txBox="1">
            <a:spLocks noChangeArrowheads="1"/>
          </p:cNvSpPr>
          <p:nvPr/>
        </p:nvSpPr>
        <p:spPr bwMode="auto">
          <a:xfrm>
            <a:off x="7924800" y="43434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91</a:t>
            </a:r>
          </a:p>
        </p:txBody>
      </p:sp>
      <p:sp>
        <p:nvSpPr>
          <p:cNvPr id="39997" name="TextBox 23"/>
          <p:cNvSpPr txBox="1">
            <a:spLocks noChangeArrowheads="1"/>
          </p:cNvSpPr>
          <p:nvPr/>
        </p:nvSpPr>
        <p:spPr bwMode="auto">
          <a:xfrm>
            <a:off x="7848600" y="53340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-91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Microsoft Sans Serif" pitchFamily="34" charset="0"/>
              </a:rPr>
              <a:t>What is a Data Structure?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038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/>
              <a:t>A </a:t>
            </a:r>
            <a:r>
              <a:rPr lang="en-US" sz="2800" u="sng"/>
              <a:t>Data Structure</a:t>
            </a:r>
          </a:p>
          <a:p>
            <a:pPr lvl="1" eaLnBrk="1" hangingPunct="1">
              <a:defRPr/>
            </a:pPr>
            <a:r>
              <a:rPr lang="en-US" sz="2400"/>
              <a:t>Manages information, usually of similar type</a:t>
            </a:r>
          </a:p>
          <a:p>
            <a:pPr lvl="1" eaLnBrk="1" hangingPunct="1">
              <a:defRPr/>
            </a:pPr>
            <a:r>
              <a:rPr lang="en-US" sz="2400"/>
              <a:t>Provides access to the information</a:t>
            </a:r>
          </a:p>
          <a:p>
            <a:pPr lvl="1" eaLnBrk="1" hangingPunct="1">
              <a:defRPr/>
            </a:pPr>
            <a:r>
              <a:rPr lang="en-US" sz="2400"/>
              <a:t>Provides </a:t>
            </a:r>
            <a:r>
              <a:rPr lang="en-US" sz="2400" i="1"/>
              <a:t>algorithms</a:t>
            </a:r>
            <a:r>
              <a:rPr lang="en-US" sz="2400"/>
              <a:t> to process and evaluate the given data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sz="2400"/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400" u="sng"/>
              <a:t>Ex.</a:t>
            </a:r>
          </a:p>
          <a:p>
            <a:pPr lvl="1" eaLnBrk="1" hangingPunct="1">
              <a:defRPr/>
            </a:pPr>
            <a:r>
              <a:rPr lang="en-US" sz="2400"/>
              <a:t>Array</a:t>
            </a:r>
          </a:p>
          <a:p>
            <a:pPr lvl="1" eaLnBrk="1" hangingPunct="1">
              <a:defRPr/>
            </a:pPr>
            <a:r>
              <a:rPr lang="en-US" sz="2400"/>
              <a:t>Linked List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Microsoft Sans Serif" pitchFamily="34" charset="0"/>
              </a:rPr>
              <a:t>Advanced Arrays - Vector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i="1"/>
              <a:t>Vector </a:t>
            </a:r>
            <a:r>
              <a:rPr lang="en-US" sz="2800"/>
              <a:t>Type (Array with Expansion)</a:t>
            </a:r>
            <a:endParaRPr lang="en-US" sz="2400">
              <a:latin typeface="Lucida Console" pitchFamily="49" charset="0"/>
            </a:endParaRPr>
          </a:p>
        </p:txBody>
      </p:sp>
      <p:graphicFrame>
        <p:nvGraphicFramePr>
          <p:cNvPr id="22564" name="Group 36"/>
          <p:cNvGraphicFramePr>
            <a:graphicFrameLocks noGrp="1"/>
          </p:cNvGraphicFramePr>
          <p:nvPr/>
        </p:nvGraphicFramePr>
        <p:xfrm>
          <a:off x="1143000" y="2667000"/>
          <a:ext cx="306388" cy="381000"/>
        </p:xfrm>
        <a:graphic>
          <a:graphicData uri="http://schemas.openxmlformats.org/drawingml/2006/table">
            <a:tbl>
              <a:tblPr/>
              <a:tblGrid>
                <a:gridCol w="306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970" name="Text Box 42"/>
          <p:cNvSpPr txBox="1">
            <a:spLocks noChangeArrowheads="1"/>
          </p:cNvSpPr>
          <p:nvPr/>
        </p:nvSpPr>
        <p:spPr bwMode="auto">
          <a:xfrm>
            <a:off x="2514600" y="2667000"/>
            <a:ext cx="29718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Lucida Console" pitchFamily="49" charset="0"/>
              </a:rPr>
              <a:t>append (1);</a:t>
            </a:r>
          </a:p>
        </p:txBody>
      </p:sp>
      <p:sp>
        <p:nvSpPr>
          <p:cNvPr id="40971" name="Text Box 24"/>
          <p:cNvSpPr txBox="1">
            <a:spLocks noChangeArrowheads="1"/>
          </p:cNvSpPr>
          <p:nvPr/>
        </p:nvSpPr>
        <p:spPr bwMode="auto">
          <a:xfrm>
            <a:off x="457200" y="3429000"/>
            <a:ext cx="1066800" cy="24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Size 1</a:t>
            </a:r>
          </a:p>
        </p:txBody>
      </p:sp>
      <p:sp>
        <p:nvSpPr>
          <p:cNvPr id="40972" name="Text Box 25"/>
          <p:cNvSpPr txBox="1">
            <a:spLocks noChangeArrowheads="1"/>
          </p:cNvSpPr>
          <p:nvPr/>
        </p:nvSpPr>
        <p:spPr bwMode="auto">
          <a:xfrm>
            <a:off x="1447800" y="3429000"/>
            <a:ext cx="1066800" cy="24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Capacity 1</a:t>
            </a:r>
          </a:p>
        </p:txBody>
      </p:sp>
      <p:sp>
        <p:nvSpPr>
          <p:cNvPr id="40973" name="Line 26"/>
          <p:cNvSpPr>
            <a:spLocks noChangeShapeType="1"/>
          </p:cNvSpPr>
          <p:nvPr/>
        </p:nvSpPr>
        <p:spPr bwMode="auto">
          <a:xfrm flipH="1" flipV="1">
            <a:off x="1295400" y="3048000"/>
            <a:ext cx="5334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974" name="Line 28"/>
          <p:cNvSpPr>
            <a:spLocks noChangeShapeType="1"/>
          </p:cNvSpPr>
          <p:nvPr/>
        </p:nvSpPr>
        <p:spPr bwMode="auto">
          <a:xfrm flipV="1">
            <a:off x="762000" y="3048000"/>
            <a:ext cx="5334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Microsoft Sans Serif" pitchFamily="34" charset="0"/>
              </a:rPr>
              <a:t>Advanced Arrays - Vector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i="1"/>
              <a:t>Vector </a:t>
            </a:r>
            <a:r>
              <a:rPr lang="en-US" sz="2800"/>
              <a:t>Type (Array with Expansion)</a:t>
            </a:r>
            <a:endParaRPr lang="en-US" sz="2400">
              <a:latin typeface="Lucida Console" pitchFamily="49" charset="0"/>
            </a:endParaRPr>
          </a:p>
        </p:txBody>
      </p:sp>
      <p:graphicFrame>
        <p:nvGraphicFramePr>
          <p:cNvPr id="22532" name="Group 4"/>
          <p:cNvGraphicFramePr>
            <a:graphicFrameLocks noGrp="1"/>
          </p:cNvGraphicFramePr>
          <p:nvPr/>
        </p:nvGraphicFramePr>
        <p:xfrm>
          <a:off x="1143000" y="3200400"/>
          <a:ext cx="608013" cy="381000"/>
        </p:xfrm>
        <a:graphic>
          <a:graphicData uri="http://schemas.openxmlformats.org/drawingml/2006/table">
            <a:tbl>
              <a:tblPr/>
              <a:tblGrid>
                <a:gridCol w="306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564" name="Group 36"/>
          <p:cNvGraphicFramePr>
            <a:graphicFrameLocks noGrp="1"/>
          </p:cNvGraphicFramePr>
          <p:nvPr/>
        </p:nvGraphicFramePr>
        <p:xfrm>
          <a:off x="1143000" y="2667000"/>
          <a:ext cx="306388" cy="381000"/>
        </p:xfrm>
        <a:graphic>
          <a:graphicData uri="http://schemas.openxmlformats.org/drawingml/2006/table">
            <a:tbl>
              <a:tblPr/>
              <a:tblGrid>
                <a:gridCol w="306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002" name="Text Box 42"/>
          <p:cNvSpPr txBox="1">
            <a:spLocks noChangeArrowheads="1"/>
          </p:cNvSpPr>
          <p:nvPr/>
        </p:nvSpPr>
        <p:spPr bwMode="auto">
          <a:xfrm>
            <a:off x="2514600" y="2667000"/>
            <a:ext cx="29718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Lucida Console" pitchFamily="49" charset="0"/>
              </a:rPr>
              <a:t>append (1);</a:t>
            </a:r>
          </a:p>
        </p:txBody>
      </p:sp>
      <p:sp>
        <p:nvSpPr>
          <p:cNvPr id="42003" name="Text Box 43"/>
          <p:cNvSpPr txBox="1">
            <a:spLocks noChangeArrowheads="1"/>
          </p:cNvSpPr>
          <p:nvPr/>
        </p:nvSpPr>
        <p:spPr bwMode="auto">
          <a:xfrm>
            <a:off x="2514600" y="3200400"/>
            <a:ext cx="29718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Lucida Console" pitchFamily="49" charset="0"/>
              </a:rPr>
              <a:t>append (7);</a:t>
            </a:r>
          </a:p>
        </p:txBody>
      </p:sp>
      <p:sp>
        <p:nvSpPr>
          <p:cNvPr id="42004" name="Text Box 24"/>
          <p:cNvSpPr txBox="1">
            <a:spLocks noChangeArrowheads="1"/>
          </p:cNvSpPr>
          <p:nvPr/>
        </p:nvSpPr>
        <p:spPr bwMode="auto">
          <a:xfrm>
            <a:off x="1219200" y="3810000"/>
            <a:ext cx="1066800" cy="24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Size 2</a:t>
            </a:r>
          </a:p>
        </p:txBody>
      </p:sp>
      <p:sp>
        <p:nvSpPr>
          <p:cNvPr id="42005" name="Text Box 25"/>
          <p:cNvSpPr txBox="1">
            <a:spLocks noChangeArrowheads="1"/>
          </p:cNvSpPr>
          <p:nvPr/>
        </p:nvSpPr>
        <p:spPr bwMode="auto">
          <a:xfrm>
            <a:off x="1066800" y="4267200"/>
            <a:ext cx="1066800" cy="24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Capacity 2</a:t>
            </a:r>
          </a:p>
        </p:txBody>
      </p:sp>
      <p:sp>
        <p:nvSpPr>
          <p:cNvPr id="42006" name="Line 26"/>
          <p:cNvSpPr>
            <a:spLocks noChangeShapeType="1"/>
          </p:cNvSpPr>
          <p:nvPr/>
        </p:nvSpPr>
        <p:spPr bwMode="auto">
          <a:xfrm flipH="1" flipV="1">
            <a:off x="1143000" y="35814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2007" name="Line 27"/>
          <p:cNvSpPr>
            <a:spLocks noChangeShapeType="1"/>
          </p:cNvSpPr>
          <p:nvPr/>
        </p:nvSpPr>
        <p:spPr bwMode="auto">
          <a:xfrm flipV="1">
            <a:off x="1447800" y="35814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2008" name="Line 28"/>
          <p:cNvSpPr>
            <a:spLocks noChangeShapeType="1"/>
          </p:cNvSpPr>
          <p:nvPr/>
        </p:nvSpPr>
        <p:spPr bwMode="auto">
          <a:xfrm flipH="1" flipV="1">
            <a:off x="1143000" y="3581400"/>
            <a:ext cx="2286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2009" name="Line 29"/>
          <p:cNvSpPr>
            <a:spLocks noChangeShapeType="1"/>
          </p:cNvSpPr>
          <p:nvPr/>
        </p:nvSpPr>
        <p:spPr bwMode="auto">
          <a:xfrm flipV="1">
            <a:off x="1524000" y="3581400"/>
            <a:ext cx="2286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Microsoft Sans Serif" pitchFamily="34" charset="0"/>
              </a:rPr>
              <a:t>Advanced Arrays - Vector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i="1"/>
              <a:t>Vector </a:t>
            </a:r>
            <a:r>
              <a:rPr lang="en-US" sz="2800"/>
              <a:t>Type (Array with Expansion)</a:t>
            </a:r>
            <a:endParaRPr lang="en-US" sz="2400">
              <a:latin typeface="Lucida Console" pitchFamily="49" charset="0"/>
            </a:endParaRPr>
          </a:p>
        </p:txBody>
      </p:sp>
      <p:graphicFrame>
        <p:nvGraphicFramePr>
          <p:cNvPr id="22532" name="Group 4"/>
          <p:cNvGraphicFramePr>
            <a:graphicFrameLocks noGrp="1"/>
          </p:cNvGraphicFramePr>
          <p:nvPr/>
        </p:nvGraphicFramePr>
        <p:xfrm>
          <a:off x="1143000" y="3200400"/>
          <a:ext cx="608013" cy="381000"/>
        </p:xfrm>
        <a:graphic>
          <a:graphicData uri="http://schemas.openxmlformats.org/drawingml/2006/table">
            <a:tbl>
              <a:tblPr/>
              <a:tblGrid>
                <a:gridCol w="306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540" name="Group 12"/>
          <p:cNvGraphicFramePr>
            <a:graphicFrameLocks noGrp="1"/>
          </p:cNvGraphicFramePr>
          <p:nvPr/>
        </p:nvGraphicFramePr>
        <p:xfrm>
          <a:off x="1143000" y="3733800"/>
          <a:ext cx="1219200" cy="381000"/>
        </p:xfrm>
        <a:graphic>
          <a:graphicData uri="http://schemas.openxmlformats.org/drawingml/2006/table">
            <a:tbl>
              <a:tblPr/>
              <a:tblGrid>
                <a:gridCol w="306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564" name="Group 36"/>
          <p:cNvGraphicFramePr>
            <a:graphicFrameLocks noGrp="1"/>
          </p:cNvGraphicFramePr>
          <p:nvPr/>
        </p:nvGraphicFramePr>
        <p:xfrm>
          <a:off x="1143000" y="2667000"/>
          <a:ext cx="306388" cy="381000"/>
        </p:xfrm>
        <a:graphic>
          <a:graphicData uri="http://schemas.openxmlformats.org/drawingml/2006/table">
            <a:tbl>
              <a:tblPr/>
              <a:tblGrid>
                <a:gridCol w="306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038" name="Text Box 42"/>
          <p:cNvSpPr txBox="1">
            <a:spLocks noChangeArrowheads="1"/>
          </p:cNvSpPr>
          <p:nvPr/>
        </p:nvSpPr>
        <p:spPr bwMode="auto">
          <a:xfrm>
            <a:off x="2514600" y="2667000"/>
            <a:ext cx="29718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Lucida Console" pitchFamily="49" charset="0"/>
              </a:rPr>
              <a:t>append (1);</a:t>
            </a:r>
          </a:p>
        </p:txBody>
      </p:sp>
      <p:sp>
        <p:nvSpPr>
          <p:cNvPr id="43039" name="Text Box 43"/>
          <p:cNvSpPr txBox="1">
            <a:spLocks noChangeArrowheads="1"/>
          </p:cNvSpPr>
          <p:nvPr/>
        </p:nvSpPr>
        <p:spPr bwMode="auto">
          <a:xfrm>
            <a:off x="2514600" y="3200400"/>
            <a:ext cx="29718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Lucida Console" pitchFamily="49" charset="0"/>
              </a:rPr>
              <a:t>append (7);</a:t>
            </a:r>
          </a:p>
        </p:txBody>
      </p:sp>
      <p:sp>
        <p:nvSpPr>
          <p:cNvPr id="43040" name="Text Box 44"/>
          <p:cNvSpPr txBox="1">
            <a:spLocks noChangeArrowheads="1"/>
          </p:cNvSpPr>
          <p:nvPr/>
        </p:nvSpPr>
        <p:spPr bwMode="auto">
          <a:xfrm>
            <a:off x="2514600" y="3733800"/>
            <a:ext cx="29718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Lucida Console" pitchFamily="49" charset="0"/>
              </a:rPr>
              <a:t>append (3);</a:t>
            </a:r>
          </a:p>
        </p:txBody>
      </p:sp>
      <p:sp>
        <p:nvSpPr>
          <p:cNvPr id="43041" name="Text Box 24"/>
          <p:cNvSpPr txBox="1">
            <a:spLocks noChangeArrowheads="1"/>
          </p:cNvSpPr>
          <p:nvPr/>
        </p:nvSpPr>
        <p:spPr bwMode="auto">
          <a:xfrm>
            <a:off x="1371600" y="4267200"/>
            <a:ext cx="1066800" cy="24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Size 3</a:t>
            </a:r>
          </a:p>
        </p:txBody>
      </p:sp>
      <p:sp>
        <p:nvSpPr>
          <p:cNvPr id="43042" name="Text Box 25"/>
          <p:cNvSpPr txBox="1">
            <a:spLocks noChangeArrowheads="1"/>
          </p:cNvSpPr>
          <p:nvPr/>
        </p:nvSpPr>
        <p:spPr bwMode="auto">
          <a:xfrm>
            <a:off x="1371600" y="4648200"/>
            <a:ext cx="1066800" cy="24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Capacity 4</a:t>
            </a:r>
          </a:p>
        </p:txBody>
      </p:sp>
      <p:sp>
        <p:nvSpPr>
          <p:cNvPr id="43043" name="Line 26"/>
          <p:cNvSpPr>
            <a:spLocks noChangeShapeType="1"/>
          </p:cNvSpPr>
          <p:nvPr/>
        </p:nvSpPr>
        <p:spPr bwMode="auto">
          <a:xfrm flipH="1" flipV="1">
            <a:off x="1143000" y="4114800"/>
            <a:ext cx="2286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3044" name="Line 27"/>
          <p:cNvSpPr>
            <a:spLocks noChangeShapeType="1"/>
          </p:cNvSpPr>
          <p:nvPr/>
        </p:nvSpPr>
        <p:spPr bwMode="auto">
          <a:xfrm flipV="1">
            <a:off x="1828800" y="4114800"/>
            <a:ext cx="2286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3045" name="Line 28"/>
          <p:cNvSpPr>
            <a:spLocks noChangeShapeType="1"/>
          </p:cNvSpPr>
          <p:nvPr/>
        </p:nvSpPr>
        <p:spPr bwMode="auto">
          <a:xfrm flipH="1" flipV="1">
            <a:off x="1143000" y="4114800"/>
            <a:ext cx="2286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3046" name="Line 29"/>
          <p:cNvSpPr>
            <a:spLocks noChangeShapeType="1"/>
          </p:cNvSpPr>
          <p:nvPr/>
        </p:nvSpPr>
        <p:spPr bwMode="auto">
          <a:xfrm flipV="1">
            <a:off x="2133600" y="4114800"/>
            <a:ext cx="2286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Microsoft Sans Serif" pitchFamily="34" charset="0"/>
              </a:rPr>
              <a:t>Advanced Arrays - Vector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i="1"/>
              <a:t>Vector </a:t>
            </a:r>
            <a:r>
              <a:rPr lang="en-US" sz="2800"/>
              <a:t>Type (Array with Expansion)</a:t>
            </a:r>
            <a:endParaRPr lang="en-US" sz="2400">
              <a:latin typeface="Lucida Console" pitchFamily="49" charset="0"/>
            </a:endParaRPr>
          </a:p>
        </p:txBody>
      </p:sp>
      <p:graphicFrame>
        <p:nvGraphicFramePr>
          <p:cNvPr id="22532" name="Group 4"/>
          <p:cNvGraphicFramePr>
            <a:graphicFrameLocks noGrp="1"/>
          </p:cNvGraphicFramePr>
          <p:nvPr/>
        </p:nvGraphicFramePr>
        <p:xfrm>
          <a:off x="1143000" y="3200400"/>
          <a:ext cx="608013" cy="381000"/>
        </p:xfrm>
        <a:graphic>
          <a:graphicData uri="http://schemas.openxmlformats.org/drawingml/2006/table">
            <a:tbl>
              <a:tblPr/>
              <a:tblGrid>
                <a:gridCol w="306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540" name="Group 12"/>
          <p:cNvGraphicFramePr>
            <a:graphicFrameLocks noGrp="1"/>
          </p:cNvGraphicFramePr>
          <p:nvPr/>
        </p:nvGraphicFramePr>
        <p:xfrm>
          <a:off x="1143000" y="3733800"/>
          <a:ext cx="1219200" cy="381000"/>
        </p:xfrm>
        <a:graphic>
          <a:graphicData uri="http://schemas.openxmlformats.org/drawingml/2006/table">
            <a:tbl>
              <a:tblPr/>
              <a:tblGrid>
                <a:gridCol w="306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552" name="Group 24"/>
          <p:cNvGraphicFramePr>
            <a:graphicFrameLocks noGrp="1"/>
          </p:cNvGraphicFramePr>
          <p:nvPr/>
        </p:nvGraphicFramePr>
        <p:xfrm>
          <a:off x="1143000" y="4267200"/>
          <a:ext cx="1219200" cy="381000"/>
        </p:xfrm>
        <a:graphic>
          <a:graphicData uri="http://schemas.openxmlformats.org/drawingml/2006/table">
            <a:tbl>
              <a:tblPr/>
              <a:tblGrid>
                <a:gridCol w="306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564" name="Group 36"/>
          <p:cNvGraphicFramePr>
            <a:graphicFrameLocks noGrp="1"/>
          </p:cNvGraphicFramePr>
          <p:nvPr/>
        </p:nvGraphicFramePr>
        <p:xfrm>
          <a:off x="1143000" y="2667000"/>
          <a:ext cx="306388" cy="381000"/>
        </p:xfrm>
        <a:graphic>
          <a:graphicData uri="http://schemas.openxmlformats.org/drawingml/2006/table">
            <a:tbl>
              <a:tblPr/>
              <a:tblGrid>
                <a:gridCol w="306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074" name="Text Box 42"/>
          <p:cNvSpPr txBox="1">
            <a:spLocks noChangeArrowheads="1"/>
          </p:cNvSpPr>
          <p:nvPr/>
        </p:nvSpPr>
        <p:spPr bwMode="auto">
          <a:xfrm>
            <a:off x="2514600" y="2667000"/>
            <a:ext cx="29718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Lucida Console" pitchFamily="49" charset="0"/>
              </a:rPr>
              <a:t>append (1);</a:t>
            </a:r>
          </a:p>
        </p:txBody>
      </p:sp>
      <p:sp>
        <p:nvSpPr>
          <p:cNvPr id="44075" name="Text Box 43"/>
          <p:cNvSpPr txBox="1">
            <a:spLocks noChangeArrowheads="1"/>
          </p:cNvSpPr>
          <p:nvPr/>
        </p:nvSpPr>
        <p:spPr bwMode="auto">
          <a:xfrm>
            <a:off x="2514600" y="3200400"/>
            <a:ext cx="29718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Lucida Console" pitchFamily="49" charset="0"/>
              </a:rPr>
              <a:t>append (7);</a:t>
            </a:r>
          </a:p>
        </p:txBody>
      </p:sp>
      <p:sp>
        <p:nvSpPr>
          <p:cNvPr id="44076" name="Text Box 44"/>
          <p:cNvSpPr txBox="1">
            <a:spLocks noChangeArrowheads="1"/>
          </p:cNvSpPr>
          <p:nvPr/>
        </p:nvSpPr>
        <p:spPr bwMode="auto">
          <a:xfrm>
            <a:off x="2514600" y="3733800"/>
            <a:ext cx="29718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Lucida Console" pitchFamily="49" charset="0"/>
              </a:rPr>
              <a:t>append (3);</a:t>
            </a:r>
          </a:p>
        </p:txBody>
      </p:sp>
      <p:sp>
        <p:nvSpPr>
          <p:cNvPr id="44077" name="Text Box 45"/>
          <p:cNvSpPr txBox="1">
            <a:spLocks noChangeArrowheads="1"/>
          </p:cNvSpPr>
          <p:nvPr/>
        </p:nvSpPr>
        <p:spPr bwMode="auto">
          <a:xfrm>
            <a:off x="2514600" y="4267200"/>
            <a:ext cx="29718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Lucida Console" pitchFamily="49" charset="0"/>
              </a:rPr>
              <a:t>append (2);</a:t>
            </a:r>
          </a:p>
        </p:txBody>
      </p:sp>
      <p:sp>
        <p:nvSpPr>
          <p:cNvPr id="44078" name="Text Box 24"/>
          <p:cNvSpPr txBox="1">
            <a:spLocks noChangeArrowheads="1"/>
          </p:cNvSpPr>
          <p:nvPr/>
        </p:nvSpPr>
        <p:spPr bwMode="auto">
          <a:xfrm>
            <a:off x="1524000" y="4800600"/>
            <a:ext cx="1066800" cy="24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Size 4</a:t>
            </a:r>
          </a:p>
        </p:txBody>
      </p:sp>
      <p:sp>
        <p:nvSpPr>
          <p:cNvPr id="44079" name="Text Box 25"/>
          <p:cNvSpPr txBox="1">
            <a:spLocks noChangeArrowheads="1"/>
          </p:cNvSpPr>
          <p:nvPr/>
        </p:nvSpPr>
        <p:spPr bwMode="auto">
          <a:xfrm>
            <a:off x="1371600" y="5181600"/>
            <a:ext cx="1066800" cy="24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Capacity 4</a:t>
            </a:r>
          </a:p>
        </p:txBody>
      </p:sp>
      <p:sp>
        <p:nvSpPr>
          <p:cNvPr id="44080" name="Line 26"/>
          <p:cNvSpPr>
            <a:spLocks noChangeShapeType="1"/>
          </p:cNvSpPr>
          <p:nvPr/>
        </p:nvSpPr>
        <p:spPr bwMode="auto">
          <a:xfrm flipH="1" flipV="1">
            <a:off x="1143000" y="46482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4081" name="Line 27"/>
          <p:cNvSpPr>
            <a:spLocks noChangeShapeType="1"/>
          </p:cNvSpPr>
          <p:nvPr/>
        </p:nvSpPr>
        <p:spPr bwMode="auto">
          <a:xfrm flipV="1">
            <a:off x="2057400" y="46482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4082" name="Line 28"/>
          <p:cNvSpPr>
            <a:spLocks noChangeShapeType="1"/>
          </p:cNvSpPr>
          <p:nvPr/>
        </p:nvSpPr>
        <p:spPr bwMode="auto">
          <a:xfrm flipH="1" flipV="1">
            <a:off x="1143000" y="4648200"/>
            <a:ext cx="2286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4083" name="Line 29"/>
          <p:cNvSpPr>
            <a:spLocks noChangeShapeType="1"/>
          </p:cNvSpPr>
          <p:nvPr/>
        </p:nvSpPr>
        <p:spPr bwMode="auto">
          <a:xfrm flipV="1">
            <a:off x="2133600" y="4648200"/>
            <a:ext cx="2286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Microsoft Sans Serif" pitchFamily="34" charset="0"/>
              </a:rPr>
              <a:t>Advanced Arrays - Vector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i="1"/>
              <a:t>Vector </a:t>
            </a:r>
            <a:r>
              <a:rPr lang="en-US" sz="2800"/>
              <a:t>Type (Array with Expansion)</a:t>
            </a:r>
            <a:endParaRPr lang="en-US" sz="2400">
              <a:latin typeface="Lucida Console" pitchFamily="49" charset="0"/>
            </a:endParaRPr>
          </a:p>
        </p:txBody>
      </p:sp>
      <p:graphicFrame>
        <p:nvGraphicFramePr>
          <p:cNvPr id="22532" name="Group 4"/>
          <p:cNvGraphicFramePr>
            <a:graphicFrameLocks noGrp="1"/>
          </p:cNvGraphicFramePr>
          <p:nvPr/>
        </p:nvGraphicFramePr>
        <p:xfrm>
          <a:off x="1143000" y="3200400"/>
          <a:ext cx="608013" cy="381000"/>
        </p:xfrm>
        <a:graphic>
          <a:graphicData uri="http://schemas.openxmlformats.org/drawingml/2006/table">
            <a:tbl>
              <a:tblPr/>
              <a:tblGrid>
                <a:gridCol w="306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540" name="Group 12"/>
          <p:cNvGraphicFramePr>
            <a:graphicFrameLocks noGrp="1"/>
          </p:cNvGraphicFramePr>
          <p:nvPr/>
        </p:nvGraphicFramePr>
        <p:xfrm>
          <a:off x="1143000" y="3733800"/>
          <a:ext cx="1219200" cy="381000"/>
        </p:xfrm>
        <a:graphic>
          <a:graphicData uri="http://schemas.openxmlformats.org/drawingml/2006/table">
            <a:tbl>
              <a:tblPr/>
              <a:tblGrid>
                <a:gridCol w="306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552" name="Group 24"/>
          <p:cNvGraphicFramePr>
            <a:graphicFrameLocks noGrp="1"/>
          </p:cNvGraphicFramePr>
          <p:nvPr/>
        </p:nvGraphicFramePr>
        <p:xfrm>
          <a:off x="1143000" y="4267200"/>
          <a:ext cx="1219200" cy="381000"/>
        </p:xfrm>
        <a:graphic>
          <a:graphicData uri="http://schemas.openxmlformats.org/drawingml/2006/table">
            <a:tbl>
              <a:tblPr/>
              <a:tblGrid>
                <a:gridCol w="306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564" name="Group 36"/>
          <p:cNvGraphicFramePr>
            <a:graphicFrameLocks noGrp="1"/>
          </p:cNvGraphicFramePr>
          <p:nvPr/>
        </p:nvGraphicFramePr>
        <p:xfrm>
          <a:off x="1143000" y="2667000"/>
          <a:ext cx="306388" cy="381000"/>
        </p:xfrm>
        <a:graphic>
          <a:graphicData uri="http://schemas.openxmlformats.org/drawingml/2006/table">
            <a:tbl>
              <a:tblPr/>
              <a:tblGrid>
                <a:gridCol w="306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098" name="Text Box 42"/>
          <p:cNvSpPr txBox="1">
            <a:spLocks noChangeArrowheads="1"/>
          </p:cNvSpPr>
          <p:nvPr/>
        </p:nvSpPr>
        <p:spPr bwMode="auto">
          <a:xfrm>
            <a:off x="2514600" y="2667000"/>
            <a:ext cx="29718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Lucida Console" pitchFamily="49" charset="0"/>
              </a:rPr>
              <a:t>append (1);</a:t>
            </a:r>
          </a:p>
        </p:txBody>
      </p:sp>
      <p:sp>
        <p:nvSpPr>
          <p:cNvPr id="45099" name="Text Box 43"/>
          <p:cNvSpPr txBox="1">
            <a:spLocks noChangeArrowheads="1"/>
          </p:cNvSpPr>
          <p:nvPr/>
        </p:nvSpPr>
        <p:spPr bwMode="auto">
          <a:xfrm>
            <a:off x="2514600" y="3200400"/>
            <a:ext cx="29718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Lucida Console" pitchFamily="49" charset="0"/>
              </a:rPr>
              <a:t>append (7);</a:t>
            </a:r>
          </a:p>
        </p:txBody>
      </p:sp>
      <p:sp>
        <p:nvSpPr>
          <p:cNvPr id="45100" name="Text Box 44"/>
          <p:cNvSpPr txBox="1">
            <a:spLocks noChangeArrowheads="1"/>
          </p:cNvSpPr>
          <p:nvPr/>
        </p:nvSpPr>
        <p:spPr bwMode="auto">
          <a:xfrm>
            <a:off x="2514600" y="3733800"/>
            <a:ext cx="29718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Lucida Console" pitchFamily="49" charset="0"/>
              </a:rPr>
              <a:t>append (3);</a:t>
            </a:r>
          </a:p>
        </p:txBody>
      </p:sp>
      <p:sp>
        <p:nvSpPr>
          <p:cNvPr id="45101" name="Text Box 45"/>
          <p:cNvSpPr txBox="1">
            <a:spLocks noChangeArrowheads="1"/>
          </p:cNvSpPr>
          <p:nvPr/>
        </p:nvSpPr>
        <p:spPr bwMode="auto">
          <a:xfrm>
            <a:off x="2514600" y="4267200"/>
            <a:ext cx="29718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Lucida Console" pitchFamily="49" charset="0"/>
              </a:rPr>
              <a:t>append (2);</a:t>
            </a:r>
          </a:p>
        </p:txBody>
      </p:sp>
      <p:graphicFrame>
        <p:nvGraphicFramePr>
          <p:cNvPr id="22574" name="Group 46"/>
          <p:cNvGraphicFramePr>
            <a:graphicFrameLocks noGrp="1"/>
          </p:cNvGraphicFramePr>
          <p:nvPr/>
        </p:nvGraphicFramePr>
        <p:xfrm>
          <a:off x="1143000" y="4800600"/>
          <a:ext cx="2432050" cy="381000"/>
        </p:xfrm>
        <a:graphic>
          <a:graphicData uri="http://schemas.openxmlformats.org/drawingml/2006/table">
            <a:tbl>
              <a:tblPr/>
              <a:tblGrid>
                <a:gridCol w="306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122" name="Text Box 86"/>
          <p:cNvSpPr txBox="1">
            <a:spLocks noChangeArrowheads="1"/>
          </p:cNvSpPr>
          <p:nvPr/>
        </p:nvSpPr>
        <p:spPr bwMode="auto">
          <a:xfrm>
            <a:off x="3733800" y="4800600"/>
            <a:ext cx="29718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Lucida Console" pitchFamily="49" charset="0"/>
              </a:rPr>
              <a:t>append (0);</a:t>
            </a:r>
          </a:p>
        </p:txBody>
      </p:sp>
      <p:sp>
        <p:nvSpPr>
          <p:cNvPr id="45123" name="Text Box 24"/>
          <p:cNvSpPr txBox="1">
            <a:spLocks noChangeArrowheads="1"/>
          </p:cNvSpPr>
          <p:nvPr/>
        </p:nvSpPr>
        <p:spPr bwMode="auto">
          <a:xfrm>
            <a:off x="1828800" y="5334000"/>
            <a:ext cx="1066800" cy="24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Size 5</a:t>
            </a:r>
          </a:p>
        </p:txBody>
      </p:sp>
      <p:sp>
        <p:nvSpPr>
          <p:cNvPr id="45124" name="Text Box 25"/>
          <p:cNvSpPr txBox="1">
            <a:spLocks noChangeArrowheads="1"/>
          </p:cNvSpPr>
          <p:nvPr/>
        </p:nvSpPr>
        <p:spPr bwMode="auto">
          <a:xfrm>
            <a:off x="1905000" y="5715000"/>
            <a:ext cx="1066800" cy="24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Capacity 8</a:t>
            </a:r>
          </a:p>
        </p:txBody>
      </p:sp>
      <p:sp>
        <p:nvSpPr>
          <p:cNvPr id="45125" name="Line 26"/>
          <p:cNvSpPr>
            <a:spLocks noChangeShapeType="1"/>
          </p:cNvSpPr>
          <p:nvPr/>
        </p:nvSpPr>
        <p:spPr bwMode="auto">
          <a:xfrm flipH="1" flipV="1">
            <a:off x="1143000" y="5181600"/>
            <a:ext cx="685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5126" name="Line 27"/>
          <p:cNvSpPr>
            <a:spLocks noChangeShapeType="1"/>
          </p:cNvSpPr>
          <p:nvPr/>
        </p:nvSpPr>
        <p:spPr bwMode="auto">
          <a:xfrm flipV="1">
            <a:off x="2286000" y="51816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5127" name="Line 28"/>
          <p:cNvSpPr>
            <a:spLocks noChangeShapeType="1"/>
          </p:cNvSpPr>
          <p:nvPr/>
        </p:nvSpPr>
        <p:spPr bwMode="auto">
          <a:xfrm flipH="1" flipV="1">
            <a:off x="1143000" y="5181600"/>
            <a:ext cx="7620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5128" name="Line 29"/>
          <p:cNvSpPr>
            <a:spLocks noChangeShapeType="1"/>
          </p:cNvSpPr>
          <p:nvPr/>
        </p:nvSpPr>
        <p:spPr bwMode="auto">
          <a:xfrm flipV="1">
            <a:off x="2667000" y="5181600"/>
            <a:ext cx="9144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Microsoft Sans Serif" pitchFamily="34" charset="0"/>
              </a:rPr>
              <a:t>Advanced Arrays - Vector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i="1"/>
              <a:t>Vector </a:t>
            </a:r>
            <a:r>
              <a:rPr lang="en-US" sz="2800"/>
              <a:t>Type (Array with Expansion)</a:t>
            </a:r>
            <a:endParaRPr lang="en-US" sz="2400">
              <a:latin typeface="Lucida Console" pitchFamily="49" charset="0"/>
            </a:endParaRPr>
          </a:p>
        </p:txBody>
      </p:sp>
      <p:graphicFrame>
        <p:nvGraphicFramePr>
          <p:cNvPr id="22532" name="Group 4"/>
          <p:cNvGraphicFramePr>
            <a:graphicFrameLocks noGrp="1"/>
          </p:cNvGraphicFramePr>
          <p:nvPr/>
        </p:nvGraphicFramePr>
        <p:xfrm>
          <a:off x="1143000" y="3200400"/>
          <a:ext cx="608013" cy="381000"/>
        </p:xfrm>
        <a:graphic>
          <a:graphicData uri="http://schemas.openxmlformats.org/drawingml/2006/table">
            <a:tbl>
              <a:tblPr/>
              <a:tblGrid>
                <a:gridCol w="306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540" name="Group 12"/>
          <p:cNvGraphicFramePr>
            <a:graphicFrameLocks noGrp="1"/>
          </p:cNvGraphicFramePr>
          <p:nvPr/>
        </p:nvGraphicFramePr>
        <p:xfrm>
          <a:off x="1143000" y="3733800"/>
          <a:ext cx="1219200" cy="381000"/>
        </p:xfrm>
        <a:graphic>
          <a:graphicData uri="http://schemas.openxmlformats.org/drawingml/2006/table">
            <a:tbl>
              <a:tblPr/>
              <a:tblGrid>
                <a:gridCol w="306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552" name="Group 24"/>
          <p:cNvGraphicFramePr>
            <a:graphicFrameLocks noGrp="1"/>
          </p:cNvGraphicFramePr>
          <p:nvPr/>
        </p:nvGraphicFramePr>
        <p:xfrm>
          <a:off x="1143000" y="4267200"/>
          <a:ext cx="1219200" cy="381000"/>
        </p:xfrm>
        <a:graphic>
          <a:graphicData uri="http://schemas.openxmlformats.org/drawingml/2006/table">
            <a:tbl>
              <a:tblPr/>
              <a:tblGrid>
                <a:gridCol w="306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564" name="Group 36"/>
          <p:cNvGraphicFramePr>
            <a:graphicFrameLocks noGrp="1"/>
          </p:cNvGraphicFramePr>
          <p:nvPr/>
        </p:nvGraphicFramePr>
        <p:xfrm>
          <a:off x="1143000" y="2667000"/>
          <a:ext cx="306388" cy="381000"/>
        </p:xfrm>
        <a:graphic>
          <a:graphicData uri="http://schemas.openxmlformats.org/drawingml/2006/table">
            <a:tbl>
              <a:tblPr/>
              <a:tblGrid>
                <a:gridCol w="306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122" name="Text Box 42"/>
          <p:cNvSpPr txBox="1">
            <a:spLocks noChangeArrowheads="1"/>
          </p:cNvSpPr>
          <p:nvPr/>
        </p:nvSpPr>
        <p:spPr bwMode="auto">
          <a:xfrm>
            <a:off x="2514600" y="2667000"/>
            <a:ext cx="29718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Lucida Console" pitchFamily="49" charset="0"/>
              </a:rPr>
              <a:t>append (1);</a:t>
            </a:r>
          </a:p>
        </p:txBody>
      </p:sp>
      <p:sp>
        <p:nvSpPr>
          <p:cNvPr id="46123" name="Text Box 43"/>
          <p:cNvSpPr txBox="1">
            <a:spLocks noChangeArrowheads="1"/>
          </p:cNvSpPr>
          <p:nvPr/>
        </p:nvSpPr>
        <p:spPr bwMode="auto">
          <a:xfrm>
            <a:off x="2514600" y="3200400"/>
            <a:ext cx="29718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Lucida Console" pitchFamily="49" charset="0"/>
              </a:rPr>
              <a:t>append (7);</a:t>
            </a:r>
          </a:p>
        </p:txBody>
      </p:sp>
      <p:sp>
        <p:nvSpPr>
          <p:cNvPr id="46124" name="Text Box 44"/>
          <p:cNvSpPr txBox="1">
            <a:spLocks noChangeArrowheads="1"/>
          </p:cNvSpPr>
          <p:nvPr/>
        </p:nvSpPr>
        <p:spPr bwMode="auto">
          <a:xfrm>
            <a:off x="2514600" y="3733800"/>
            <a:ext cx="29718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Lucida Console" pitchFamily="49" charset="0"/>
              </a:rPr>
              <a:t>append (3);</a:t>
            </a:r>
          </a:p>
        </p:txBody>
      </p:sp>
      <p:sp>
        <p:nvSpPr>
          <p:cNvPr id="46125" name="Text Box 45"/>
          <p:cNvSpPr txBox="1">
            <a:spLocks noChangeArrowheads="1"/>
          </p:cNvSpPr>
          <p:nvPr/>
        </p:nvSpPr>
        <p:spPr bwMode="auto">
          <a:xfrm>
            <a:off x="2514600" y="4267200"/>
            <a:ext cx="29718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Lucida Console" pitchFamily="49" charset="0"/>
              </a:rPr>
              <a:t>append (2);</a:t>
            </a:r>
          </a:p>
        </p:txBody>
      </p:sp>
      <p:graphicFrame>
        <p:nvGraphicFramePr>
          <p:cNvPr id="22574" name="Group 46"/>
          <p:cNvGraphicFramePr>
            <a:graphicFrameLocks noGrp="1"/>
          </p:cNvGraphicFramePr>
          <p:nvPr/>
        </p:nvGraphicFramePr>
        <p:xfrm>
          <a:off x="1143000" y="4800600"/>
          <a:ext cx="2432050" cy="381000"/>
        </p:xfrm>
        <a:graphic>
          <a:graphicData uri="http://schemas.openxmlformats.org/drawingml/2006/table">
            <a:tbl>
              <a:tblPr/>
              <a:tblGrid>
                <a:gridCol w="306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594" name="Group 66"/>
          <p:cNvGraphicFramePr>
            <a:graphicFrameLocks noGrp="1"/>
          </p:cNvGraphicFramePr>
          <p:nvPr/>
        </p:nvGraphicFramePr>
        <p:xfrm>
          <a:off x="1143000" y="5334000"/>
          <a:ext cx="2432050" cy="381000"/>
        </p:xfrm>
        <a:graphic>
          <a:graphicData uri="http://schemas.openxmlformats.org/drawingml/2006/table">
            <a:tbl>
              <a:tblPr/>
              <a:tblGrid>
                <a:gridCol w="306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166" name="Text Box 86"/>
          <p:cNvSpPr txBox="1">
            <a:spLocks noChangeArrowheads="1"/>
          </p:cNvSpPr>
          <p:nvPr/>
        </p:nvSpPr>
        <p:spPr bwMode="auto">
          <a:xfrm>
            <a:off x="3733800" y="4800600"/>
            <a:ext cx="29718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Lucida Console" pitchFamily="49" charset="0"/>
              </a:rPr>
              <a:t>append (0);</a:t>
            </a:r>
          </a:p>
        </p:txBody>
      </p:sp>
      <p:sp>
        <p:nvSpPr>
          <p:cNvPr id="46167" name="Text Box 87"/>
          <p:cNvSpPr txBox="1">
            <a:spLocks noChangeArrowheads="1"/>
          </p:cNvSpPr>
          <p:nvPr/>
        </p:nvSpPr>
        <p:spPr bwMode="auto">
          <a:xfrm>
            <a:off x="3733800" y="5334000"/>
            <a:ext cx="29718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b="1">
                <a:latin typeface="Lucida Console" pitchFamily="49" charset="0"/>
              </a:rPr>
              <a:t>append (4);</a:t>
            </a:r>
          </a:p>
        </p:txBody>
      </p:sp>
      <p:sp>
        <p:nvSpPr>
          <p:cNvPr id="46168" name="Text Box 24"/>
          <p:cNvSpPr txBox="1">
            <a:spLocks noChangeArrowheads="1"/>
          </p:cNvSpPr>
          <p:nvPr/>
        </p:nvSpPr>
        <p:spPr bwMode="auto">
          <a:xfrm>
            <a:off x="1828800" y="5867400"/>
            <a:ext cx="1066800" cy="24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Size 6</a:t>
            </a:r>
          </a:p>
        </p:txBody>
      </p:sp>
      <p:sp>
        <p:nvSpPr>
          <p:cNvPr id="46169" name="Text Box 25"/>
          <p:cNvSpPr txBox="1">
            <a:spLocks noChangeArrowheads="1"/>
          </p:cNvSpPr>
          <p:nvPr/>
        </p:nvSpPr>
        <p:spPr bwMode="auto">
          <a:xfrm>
            <a:off x="1905000" y="6248400"/>
            <a:ext cx="1066800" cy="24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Capacity 8</a:t>
            </a:r>
          </a:p>
        </p:txBody>
      </p:sp>
      <p:sp>
        <p:nvSpPr>
          <p:cNvPr id="46170" name="Line 26"/>
          <p:cNvSpPr>
            <a:spLocks noChangeShapeType="1"/>
          </p:cNvSpPr>
          <p:nvPr/>
        </p:nvSpPr>
        <p:spPr bwMode="auto">
          <a:xfrm flipH="1" flipV="1">
            <a:off x="1143000" y="5715000"/>
            <a:ext cx="685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6171" name="Line 27"/>
          <p:cNvSpPr>
            <a:spLocks noChangeShapeType="1"/>
          </p:cNvSpPr>
          <p:nvPr/>
        </p:nvSpPr>
        <p:spPr bwMode="auto">
          <a:xfrm flipV="1">
            <a:off x="2286000" y="5715000"/>
            <a:ext cx="685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6172" name="Line 28"/>
          <p:cNvSpPr>
            <a:spLocks noChangeShapeType="1"/>
          </p:cNvSpPr>
          <p:nvPr/>
        </p:nvSpPr>
        <p:spPr bwMode="auto">
          <a:xfrm flipH="1" flipV="1">
            <a:off x="1143000" y="5715000"/>
            <a:ext cx="7620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6173" name="Line 29"/>
          <p:cNvSpPr>
            <a:spLocks noChangeShapeType="1"/>
          </p:cNvSpPr>
          <p:nvPr/>
        </p:nvSpPr>
        <p:spPr bwMode="auto">
          <a:xfrm flipV="1">
            <a:off x="2667000" y="5715000"/>
            <a:ext cx="9144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Microsoft Sans Serif" pitchFamily="34" charset="0"/>
              </a:rPr>
              <a:t>Advanced Arrays - Vector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i="1" dirty="0"/>
              <a:t>Vector </a:t>
            </a:r>
            <a:r>
              <a:rPr lang="en-US" dirty="0"/>
              <a:t>Type (Array with Expansion)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i="1" dirty="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i="1" dirty="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i="1" dirty="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i="1" dirty="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i="1" dirty="0"/>
              <a:t>	size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i="1" dirty="0"/>
              <a:t>		</a:t>
            </a:r>
            <a:r>
              <a:rPr lang="en-US" sz="1600" dirty="0"/>
              <a:t>return the # of items (Ex: 6)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i="1" dirty="0"/>
              <a:t>	</a:t>
            </a:r>
            <a:r>
              <a:rPr lang="en-US" sz="2400" i="1" dirty="0"/>
              <a:t>capacity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dirty="0">
                <a:latin typeface="Lucida Console" pitchFamily="49" charset="0"/>
              </a:rPr>
              <a:t>		</a:t>
            </a:r>
            <a:r>
              <a:rPr lang="en-US" sz="1600" dirty="0"/>
              <a:t>return the # of cells available for storage before the next resizing (Ex: 8)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600" i="1" dirty="0"/>
              <a:t>	</a:t>
            </a:r>
          </a:p>
        </p:txBody>
      </p:sp>
      <p:graphicFrame>
        <p:nvGraphicFramePr>
          <p:cNvPr id="23556" name="Group 4"/>
          <p:cNvGraphicFramePr>
            <a:graphicFrameLocks noGrp="1"/>
          </p:cNvGraphicFramePr>
          <p:nvPr/>
        </p:nvGraphicFramePr>
        <p:xfrm>
          <a:off x="3276600" y="2667000"/>
          <a:ext cx="2432050" cy="381000"/>
        </p:xfrm>
        <a:graphic>
          <a:graphicData uri="http://schemas.openxmlformats.org/drawingml/2006/table">
            <a:tbl>
              <a:tblPr/>
              <a:tblGrid>
                <a:gridCol w="306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128" name="Text Box 24"/>
          <p:cNvSpPr txBox="1">
            <a:spLocks noChangeArrowheads="1"/>
          </p:cNvSpPr>
          <p:nvPr/>
        </p:nvSpPr>
        <p:spPr bwMode="auto">
          <a:xfrm>
            <a:off x="3962400" y="3200400"/>
            <a:ext cx="1066800" cy="24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Size 6</a:t>
            </a:r>
          </a:p>
        </p:txBody>
      </p:sp>
      <p:sp>
        <p:nvSpPr>
          <p:cNvPr id="47129" name="Text Box 25"/>
          <p:cNvSpPr txBox="1">
            <a:spLocks noChangeArrowheads="1"/>
          </p:cNvSpPr>
          <p:nvPr/>
        </p:nvSpPr>
        <p:spPr bwMode="auto">
          <a:xfrm>
            <a:off x="4038600" y="3581400"/>
            <a:ext cx="1066800" cy="24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Capacity 8</a:t>
            </a:r>
          </a:p>
        </p:txBody>
      </p:sp>
      <p:sp>
        <p:nvSpPr>
          <p:cNvPr id="47130" name="Line 26"/>
          <p:cNvSpPr>
            <a:spLocks noChangeShapeType="1"/>
          </p:cNvSpPr>
          <p:nvPr/>
        </p:nvSpPr>
        <p:spPr bwMode="auto">
          <a:xfrm flipH="1" flipV="1">
            <a:off x="3276600" y="3048000"/>
            <a:ext cx="685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7131" name="Line 27"/>
          <p:cNvSpPr>
            <a:spLocks noChangeShapeType="1"/>
          </p:cNvSpPr>
          <p:nvPr/>
        </p:nvSpPr>
        <p:spPr bwMode="auto">
          <a:xfrm flipV="1">
            <a:off x="4419600" y="3048000"/>
            <a:ext cx="685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7132" name="Line 28"/>
          <p:cNvSpPr>
            <a:spLocks noChangeShapeType="1"/>
          </p:cNvSpPr>
          <p:nvPr/>
        </p:nvSpPr>
        <p:spPr bwMode="auto">
          <a:xfrm flipH="1" flipV="1">
            <a:off x="3276600" y="3048000"/>
            <a:ext cx="7620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7133" name="Line 29"/>
          <p:cNvSpPr>
            <a:spLocks noChangeShapeType="1"/>
          </p:cNvSpPr>
          <p:nvPr/>
        </p:nvSpPr>
        <p:spPr bwMode="auto">
          <a:xfrm flipV="1">
            <a:off x="4800600" y="3048000"/>
            <a:ext cx="9144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Microsoft Sans Serif" pitchFamily="34" charset="0"/>
              </a:rPr>
              <a:t>Advanced Arrays - Vector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i="1" dirty="0"/>
              <a:t>Vector </a:t>
            </a:r>
            <a:r>
              <a:rPr lang="en-US" dirty="0"/>
              <a:t>Type (Array with Expansion)</a:t>
            </a:r>
          </a:p>
        </p:txBody>
      </p:sp>
      <p:graphicFrame>
        <p:nvGraphicFramePr>
          <p:cNvPr id="23556" name="Group 4"/>
          <p:cNvGraphicFramePr>
            <a:graphicFrameLocks noGrp="1"/>
          </p:cNvGraphicFramePr>
          <p:nvPr/>
        </p:nvGraphicFramePr>
        <p:xfrm>
          <a:off x="3276600" y="2667000"/>
          <a:ext cx="2432050" cy="381000"/>
        </p:xfrm>
        <a:graphic>
          <a:graphicData uri="http://schemas.openxmlformats.org/drawingml/2006/table">
            <a:tbl>
              <a:tblPr/>
              <a:tblGrid>
                <a:gridCol w="306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38100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400" i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[] operator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6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</a:rPr>
              <a:t>		</a:t>
            </a:r>
            <a:r>
              <a:rPr lang="en-US" sz="16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overloaded [] operator allows array access (same as a standard array). Does not change size or capacity</a:t>
            </a:r>
            <a:r>
              <a:rPr lang="en-US" sz="1600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. No error checking (same as built-in array type).</a:t>
            </a:r>
            <a:endParaRPr lang="en-US" sz="1600" i="1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48153" name="Text Box 24"/>
          <p:cNvSpPr txBox="1">
            <a:spLocks noChangeArrowheads="1"/>
          </p:cNvSpPr>
          <p:nvPr/>
        </p:nvSpPr>
        <p:spPr bwMode="auto">
          <a:xfrm>
            <a:off x="3962400" y="3200400"/>
            <a:ext cx="1066800" cy="24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Size 6</a:t>
            </a:r>
          </a:p>
        </p:txBody>
      </p:sp>
      <p:sp>
        <p:nvSpPr>
          <p:cNvPr id="48154" name="Text Box 25"/>
          <p:cNvSpPr txBox="1">
            <a:spLocks noChangeArrowheads="1"/>
          </p:cNvSpPr>
          <p:nvPr/>
        </p:nvSpPr>
        <p:spPr bwMode="auto">
          <a:xfrm>
            <a:off x="4038600" y="3581400"/>
            <a:ext cx="1066800" cy="24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Capacity 8</a:t>
            </a:r>
          </a:p>
        </p:txBody>
      </p:sp>
      <p:sp>
        <p:nvSpPr>
          <p:cNvPr id="48155" name="Line 26"/>
          <p:cNvSpPr>
            <a:spLocks noChangeShapeType="1"/>
          </p:cNvSpPr>
          <p:nvPr/>
        </p:nvSpPr>
        <p:spPr bwMode="auto">
          <a:xfrm flipH="1" flipV="1">
            <a:off x="3276600" y="3048000"/>
            <a:ext cx="685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8156" name="Line 27"/>
          <p:cNvSpPr>
            <a:spLocks noChangeShapeType="1"/>
          </p:cNvSpPr>
          <p:nvPr/>
        </p:nvSpPr>
        <p:spPr bwMode="auto">
          <a:xfrm flipV="1">
            <a:off x="4419600" y="3048000"/>
            <a:ext cx="685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8157" name="Line 28"/>
          <p:cNvSpPr>
            <a:spLocks noChangeShapeType="1"/>
          </p:cNvSpPr>
          <p:nvPr/>
        </p:nvSpPr>
        <p:spPr bwMode="auto">
          <a:xfrm flipH="1" flipV="1">
            <a:off x="3276600" y="3048000"/>
            <a:ext cx="7620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8158" name="Line 29"/>
          <p:cNvSpPr>
            <a:spLocks noChangeShapeType="1"/>
          </p:cNvSpPr>
          <p:nvPr/>
        </p:nvSpPr>
        <p:spPr bwMode="auto">
          <a:xfrm flipV="1">
            <a:off x="4800600" y="3048000"/>
            <a:ext cx="9144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Microsoft Sans Serif" pitchFamily="34" charset="0"/>
              </a:rPr>
              <a:t>Advanced Arrays - Vector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i="1" dirty="0"/>
              <a:t>Vector </a:t>
            </a:r>
            <a:r>
              <a:rPr lang="en-US" dirty="0"/>
              <a:t>Type (Array with Expansion)</a:t>
            </a:r>
          </a:p>
        </p:txBody>
      </p:sp>
      <p:graphicFrame>
        <p:nvGraphicFramePr>
          <p:cNvPr id="23556" name="Group 4"/>
          <p:cNvGraphicFramePr>
            <a:graphicFrameLocks noGrp="1"/>
          </p:cNvGraphicFramePr>
          <p:nvPr/>
        </p:nvGraphicFramePr>
        <p:xfrm>
          <a:off x="3276600" y="2667000"/>
          <a:ext cx="2432050" cy="381000"/>
        </p:xfrm>
        <a:graphic>
          <a:graphicData uri="http://schemas.openxmlformats.org/drawingml/2006/table">
            <a:tbl>
              <a:tblPr/>
              <a:tblGrid>
                <a:gridCol w="306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38100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400" i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[] operator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6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</a:rPr>
              <a:t>		</a:t>
            </a:r>
            <a:r>
              <a:rPr lang="en-US" sz="16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overloaded [] operator allows array access (same as a standard array). Does not change size or capacity</a:t>
            </a:r>
            <a:r>
              <a:rPr lang="en-US" sz="1600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. No error checking (same as built-in array type).</a:t>
            </a:r>
            <a:endParaRPr lang="en-US" sz="1600" i="1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49177" name="Text Box 24"/>
          <p:cNvSpPr txBox="1">
            <a:spLocks noChangeArrowheads="1"/>
          </p:cNvSpPr>
          <p:nvPr/>
        </p:nvSpPr>
        <p:spPr bwMode="auto">
          <a:xfrm>
            <a:off x="3962400" y="3200400"/>
            <a:ext cx="1066800" cy="24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Size 6</a:t>
            </a:r>
          </a:p>
        </p:txBody>
      </p:sp>
      <p:sp>
        <p:nvSpPr>
          <p:cNvPr id="49178" name="Text Box 25"/>
          <p:cNvSpPr txBox="1">
            <a:spLocks noChangeArrowheads="1"/>
          </p:cNvSpPr>
          <p:nvPr/>
        </p:nvSpPr>
        <p:spPr bwMode="auto">
          <a:xfrm>
            <a:off x="4038600" y="3581400"/>
            <a:ext cx="1066800" cy="24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Capacity 8</a:t>
            </a:r>
          </a:p>
        </p:txBody>
      </p:sp>
      <p:sp>
        <p:nvSpPr>
          <p:cNvPr id="49179" name="Line 26"/>
          <p:cNvSpPr>
            <a:spLocks noChangeShapeType="1"/>
          </p:cNvSpPr>
          <p:nvPr/>
        </p:nvSpPr>
        <p:spPr bwMode="auto">
          <a:xfrm flipH="1" flipV="1">
            <a:off x="3276600" y="3048000"/>
            <a:ext cx="685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9180" name="Line 27"/>
          <p:cNvSpPr>
            <a:spLocks noChangeShapeType="1"/>
          </p:cNvSpPr>
          <p:nvPr/>
        </p:nvSpPr>
        <p:spPr bwMode="auto">
          <a:xfrm flipV="1">
            <a:off x="4419600" y="3048000"/>
            <a:ext cx="685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9181" name="Line 28"/>
          <p:cNvSpPr>
            <a:spLocks noChangeShapeType="1"/>
          </p:cNvSpPr>
          <p:nvPr/>
        </p:nvSpPr>
        <p:spPr bwMode="auto">
          <a:xfrm flipH="1" flipV="1">
            <a:off x="3276600" y="3048000"/>
            <a:ext cx="7620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9182" name="Line 29"/>
          <p:cNvSpPr>
            <a:spLocks noChangeShapeType="1"/>
          </p:cNvSpPr>
          <p:nvPr/>
        </p:nvSpPr>
        <p:spPr bwMode="auto">
          <a:xfrm flipV="1">
            <a:off x="4800600" y="3048000"/>
            <a:ext cx="9144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733800" y="5257800"/>
            <a:ext cx="502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600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</a:rPr>
              <a:t>int</a:t>
            </a:r>
            <a:r>
              <a:rPr lang="en-US" sz="16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</a:rPr>
              <a:t> x = Bob[2]; 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Microsoft Sans Serif" pitchFamily="34" charset="0"/>
              </a:rPr>
              <a:t>Advanced Arrays - Vector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i="1" dirty="0"/>
              <a:t>Vector </a:t>
            </a:r>
            <a:r>
              <a:rPr lang="en-US" dirty="0"/>
              <a:t>Type (Array with Expansion)</a:t>
            </a:r>
          </a:p>
        </p:txBody>
      </p:sp>
      <p:graphicFrame>
        <p:nvGraphicFramePr>
          <p:cNvPr id="23556" name="Group 4"/>
          <p:cNvGraphicFramePr>
            <a:graphicFrameLocks noGrp="1"/>
          </p:cNvGraphicFramePr>
          <p:nvPr/>
        </p:nvGraphicFramePr>
        <p:xfrm>
          <a:off x="3276600" y="2667000"/>
          <a:ext cx="2432050" cy="381000"/>
        </p:xfrm>
        <a:graphic>
          <a:graphicData uri="http://schemas.openxmlformats.org/drawingml/2006/table">
            <a:tbl>
              <a:tblPr/>
              <a:tblGrid>
                <a:gridCol w="306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38100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400" i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[] operator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6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</a:rPr>
              <a:t>		</a:t>
            </a:r>
            <a:r>
              <a:rPr lang="en-US" sz="16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overloaded [] operator allows array access (same as a standard array). Does not change size or capacity</a:t>
            </a:r>
            <a:r>
              <a:rPr lang="en-US" sz="1600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. No error checking (same as built-in array type).</a:t>
            </a:r>
            <a:endParaRPr lang="en-US" sz="1600" i="1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50201" name="Text Box 24"/>
          <p:cNvSpPr txBox="1">
            <a:spLocks noChangeArrowheads="1"/>
          </p:cNvSpPr>
          <p:nvPr/>
        </p:nvSpPr>
        <p:spPr bwMode="auto">
          <a:xfrm>
            <a:off x="3962400" y="3200400"/>
            <a:ext cx="1066800" cy="24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Size 6</a:t>
            </a:r>
          </a:p>
        </p:txBody>
      </p:sp>
      <p:sp>
        <p:nvSpPr>
          <p:cNvPr id="50202" name="Text Box 25"/>
          <p:cNvSpPr txBox="1">
            <a:spLocks noChangeArrowheads="1"/>
          </p:cNvSpPr>
          <p:nvPr/>
        </p:nvSpPr>
        <p:spPr bwMode="auto">
          <a:xfrm>
            <a:off x="4038600" y="3581400"/>
            <a:ext cx="1066800" cy="24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Capacity 8</a:t>
            </a:r>
          </a:p>
        </p:txBody>
      </p:sp>
      <p:sp>
        <p:nvSpPr>
          <p:cNvPr id="50203" name="Line 26"/>
          <p:cNvSpPr>
            <a:spLocks noChangeShapeType="1"/>
          </p:cNvSpPr>
          <p:nvPr/>
        </p:nvSpPr>
        <p:spPr bwMode="auto">
          <a:xfrm flipH="1" flipV="1">
            <a:off x="3276600" y="3048000"/>
            <a:ext cx="685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0204" name="Line 27"/>
          <p:cNvSpPr>
            <a:spLocks noChangeShapeType="1"/>
          </p:cNvSpPr>
          <p:nvPr/>
        </p:nvSpPr>
        <p:spPr bwMode="auto">
          <a:xfrm flipV="1">
            <a:off x="4419600" y="3048000"/>
            <a:ext cx="685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0205" name="Line 28"/>
          <p:cNvSpPr>
            <a:spLocks noChangeShapeType="1"/>
          </p:cNvSpPr>
          <p:nvPr/>
        </p:nvSpPr>
        <p:spPr bwMode="auto">
          <a:xfrm flipH="1" flipV="1">
            <a:off x="3276600" y="3048000"/>
            <a:ext cx="7620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0206" name="Line 29"/>
          <p:cNvSpPr>
            <a:spLocks noChangeShapeType="1"/>
          </p:cNvSpPr>
          <p:nvPr/>
        </p:nvSpPr>
        <p:spPr bwMode="auto">
          <a:xfrm flipV="1">
            <a:off x="4800600" y="3048000"/>
            <a:ext cx="9144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733800" y="5257800"/>
            <a:ext cx="502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600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</a:rPr>
              <a:t>int</a:t>
            </a:r>
            <a:r>
              <a:rPr lang="en-US" sz="16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</a:rPr>
              <a:t> x = Bob[2];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5800" y="5257800"/>
            <a:ext cx="2555875" cy="314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</a:rPr>
              <a:t>Read from Bob[2] 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Microsoft Sans Serif" pitchFamily="34" charset="0"/>
              </a:rPr>
              <a:t>Memory and Arrays</a:t>
            </a:r>
            <a:br>
              <a:rPr lang="en-US">
                <a:latin typeface="Microsoft Sans Serif" pitchFamily="34" charset="0"/>
              </a:rPr>
            </a:br>
            <a:r>
              <a:rPr lang="en-US">
                <a:latin typeface="Microsoft Sans Serif" pitchFamily="34" charset="0"/>
              </a:rPr>
              <a:t>Topics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048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/>
              <a:t>Arrays, Arrays of Pointers, and other 2D Arrays</a:t>
            </a:r>
          </a:p>
          <a:p>
            <a:pPr eaLnBrk="1" hangingPunct="1">
              <a:defRPr/>
            </a:pPr>
            <a:r>
              <a:rPr lang="en-US" sz="2800"/>
              <a:t>Memory Spaces</a:t>
            </a:r>
          </a:p>
          <a:p>
            <a:pPr eaLnBrk="1" hangingPunct="1">
              <a:defRPr/>
            </a:pPr>
            <a:r>
              <a:rPr lang="en-US" sz="2800"/>
              <a:t>Struct Member Alignment</a:t>
            </a:r>
          </a:p>
          <a:p>
            <a:pPr eaLnBrk="1" hangingPunct="1">
              <a:defRPr/>
            </a:pPr>
            <a:r>
              <a:rPr lang="en-US" sz="2800"/>
              <a:t>Endian-ness and Two’s Complement for Numeric Types</a:t>
            </a:r>
          </a:p>
          <a:p>
            <a:pPr eaLnBrk="1" hangingPunct="1">
              <a:defRPr/>
            </a:pPr>
            <a:r>
              <a:rPr lang="en-US" sz="2800"/>
              <a:t>Implementing a </a:t>
            </a:r>
            <a:r>
              <a:rPr lang="en-US" sz="2800" i="1"/>
              <a:t>vector</a:t>
            </a:r>
            <a:r>
              <a:rPr lang="en-US" sz="2800"/>
              <a:t> Data Type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Microsoft Sans Serif" pitchFamily="34" charset="0"/>
              </a:rPr>
              <a:t>Advanced Arrays - Vector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i="1" dirty="0"/>
              <a:t>Vector </a:t>
            </a:r>
            <a:r>
              <a:rPr lang="en-US" dirty="0"/>
              <a:t>Type (Array with Expansion)</a:t>
            </a:r>
          </a:p>
        </p:txBody>
      </p:sp>
      <p:graphicFrame>
        <p:nvGraphicFramePr>
          <p:cNvPr id="23556" name="Group 4"/>
          <p:cNvGraphicFramePr>
            <a:graphicFrameLocks noGrp="1"/>
          </p:cNvGraphicFramePr>
          <p:nvPr/>
        </p:nvGraphicFramePr>
        <p:xfrm>
          <a:off x="3276600" y="2667000"/>
          <a:ext cx="2432050" cy="381000"/>
        </p:xfrm>
        <a:graphic>
          <a:graphicData uri="http://schemas.openxmlformats.org/drawingml/2006/table">
            <a:tbl>
              <a:tblPr/>
              <a:tblGrid>
                <a:gridCol w="306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38100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400" i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[] operator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6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</a:rPr>
              <a:t>		</a:t>
            </a:r>
            <a:r>
              <a:rPr lang="en-US" sz="16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overloaded [] operator allows array access (same as a standard array). Does not change size or capacity</a:t>
            </a:r>
            <a:r>
              <a:rPr lang="en-US" sz="1600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. No error checking (same as built-in array type).</a:t>
            </a:r>
            <a:endParaRPr lang="en-US" sz="1600" i="1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51225" name="Text Box 24"/>
          <p:cNvSpPr txBox="1">
            <a:spLocks noChangeArrowheads="1"/>
          </p:cNvSpPr>
          <p:nvPr/>
        </p:nvSpPr>
        <p:spPr bwMode="auto">
          <a:xfrm>
            <a:off x="3962400" y="3200400"/>
            <a:ext cx="1066800" cy="24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Size 6</a:t>
            </a:r>
          </a:p>
        </p:txBody>
      </p:sp>
      <p:sp>
        <p:nvSpPr>
          <p:cNvPr id="51226" name="Text Box 25"/>
          <p:cNvSpPr txBox="1">
            <a:spLocks noChangeArrowheads="1"/>
          </p:cNvSpPr>
          <p:nvPr/>
        </p:nvSpPr>
        <p:spPr bwMode="auto">
          <a:xfrm>
            <a:off x="4038600" y="3581400"/>
            <a:ext cx="1066800" cy="24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Capacity 8</a:t>
            </a:r>
          </a:p>
        </p:txBody>
      </p:sp>
      <p:sp>
        <p:nvSpPr>
          <p:cNvPr id="51227" name="Line 26"/>
          <p:cNvSpPr>
            <a:spLocks noChangeShapeType="1"/>
          </p:cNvSpPr>
          <p:nvPr/>
        </p:nvSpPr>
        <p:spPr bwMode="auto">
          <a:xfrm flipH="1" flipV="1">
            <a:off x="3276600" y="3048000"/>
            <a:ext cx="685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1228" name="Line 27"/>
          <p:cNvSpPr>
            <a:spLocks noChangeShapeType="1"/>
          </p:cNvSpPr>
          <p:nvPr/>
        </p:nvSpPr>
        <p:spPr bwMode="auto">
          <a:xfrm flipV="1">
            <a:off x="4419600" y="3048000"/>
            <a:ext cx="685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1229" name="Line 28"/>
          <p:cNvSpPr>
            <a:spLocks noChangeShapeType="1"/>
          </p:cNvSpPr>
          <p:nvPr/>
        </p:nvSpPr>
        <p:spPr bwMode="auto">
          <a:xfrm flipH="1" flipV="1">
            <a:off x="3276600" y="3048000"/>
            <a:ext cx="7620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1230" name="Line 29"/>
          <p:cNvSpPr>
            <a:spLocks noChangeShapeType="1"/>
          </p:cNvSpPr>
          <p:nvPr/>
        </p:nvSpPr>
        <p:spPr bwMode="auto">
          <a:xfrm flipV="1">
            <a:off x="4800600" y="3048000"/>
            <a:ext cx="9144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733800" y="5257800"/>
            <a:ext cx="502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6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</a:rPr>
              <a:t>Bob[2] = 9; 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Microsoft Sans Serif" pitchFamily="34" charset="0"/>
              </a:rPr>
              <a:t>Advanced Arrays - Vector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i="1" dirty="0"/>
              <a:t>Vector </a:t>
            </a:r>
            <a:r>
              <a:rPr lang="en-US" dirty="0"/>
              <a:t>Type (Array with Expansion)</a:t>
            </a:r>
          </a:p>
        </p:txBody>
      </p:sp>
      <p:graphicFrame>
        <p:nvGraphicFramePr>
          <p:cNvPr id="23556" name="Group 4"/>
          <p:cNvGraphicFramePr>
            <a:graphicFrameLocks noGrp="1"/>
          </p:cNvGraphicFramePr>
          <p:nvPr/>
        </p:nvGraphicFramePr>
        <p:xfrm>
          <a:off x="3276600" y="2667000"/>
          <a:ext cx="2432050" cy="381000"/>
        </p:xfrm>
        <a:graphic>
          <a:graphicData uri="http://schemas.openxmlformats.org/drawingml/2006/table">
            <a:tbl>
              <a:tblPr/>
              <a:tblGrid>
                <a:gridCol w="306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38100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400" i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[] operator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6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</a:rPr>
              <a:t>		</a:t>
            </a:r>
            <a:r>
              <a:rPr lang="en-US" sz="16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overloaded [] operator allows array access (same as a standard array). Does not change size or capacity</a:t>
            </a:r>
            <a:r>
              <a:rPr lang="en-US" sz="1600" kern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. No error checking (same as built-in array type).</a:t>
            </a:r>
            <a:endParaRPr lang="en-US" sz="1600" i="1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52249" name="Text Box 24"/>
          <p:cNvSpPr txBox="1">
            <a:spLocks noChangeArrowheads="1"/>
          </p:cNvSpPr>
          <p:nvPr/>
        </p:nvSpPr>
        <p:spPr bwMode="auto">
          <a:xfrm>
            <a:off x="3962400" y="3200400"/>
            <a:ext cx="1066800" cy="24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Size 6</a:t>
            </a:r>
          </a:p>
        </p:txBody>
      </p:sp>
      <p:sp>
        <p:nvSpPr>
          <p:cNvPr id="52250" name="Text Box 25"/>
          <p:cNvSpPr txBox="1">
            <a:spLocks noChangeArrowheads="1"/>
          </p:cNvSpPr>
          <p:nvPr/>
        </p:nvSpPr>
        <p:spPr bwMode="auto">
          <a:xfrm>
            <a:off x="4038600" y="3581400"/>
            <a:ext cx="1066800" cy="24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Capacity 8</a:t>
            </a:r>
          </a:p>
        </p:txBody>
      </p:sp>
      <p:sp>
        <p:nvSpPr>
          <p:cNvPr id="52251" name="Line 26"/>
          <p:cNvSpPr>
            <a:spLocks noChangeShapeType="1"/>
          </p:cNvSpPr>
          <p:nvPr/>
        </p:nvSpPr>
        <p:spPr bwMode="auto">
          <a:xfrm flipH="1" flipV="1">
            <a:off x="3276600" y="3048000"/>
            <a:ext cx="685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252" name="Line 27"/>
          <p:cNvSpPr>
            <a:spLocks noChangeShapeType="1"/>
          </p:cNvSpPr>
          <p:nvPr/>
        </p:nvSpPr>
        <p:spPr bwMode="auto">
          <a:xfrm flipV="1">
            <a:off x="4419600" y="3048000"/>
            <a:ext cx="685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253" name="Line 28"/>
          <p:cNvSpPr>
            <a:spLocks noChangeShapeType="1"/>
          </p:cNvSpPr>
          <p:nvPr/>
        </p:nvSpPr>
        <p:spPr bwMode="auto">
          <a:xfrm flipH="1" flipV="1">
            <a:off x="3276600" y="3048000"/>
            <a:ext cx="7620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254" name="Line 29"/>
          <p:cNvSpPr>
            <a:spLocks noChangeShapeType="1"/>
          </p:cNvSpPr>
          <p:nvPr/>
        </p:nvSpPr>
        <p:spPr bwMode="auto">
          <a:xfrm flipV="1">
            <a:off x="4800600" y="3048000"/>
            <a:ext cx="9144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733800" y="5257800"/>
            <a:ext cx="502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6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</a:rPr>
              <a:t>Bob[2] = 9;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5800" y="5257800"/>
            <a:ext cx="2416175" cy="3175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</a:rPr>
              <a:t>Write to Bob[2] 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Microsoft Sans Serif" pitchFamily="34" charset="0"/>
              </a:rPr>
              <a:t>Advanced Arrays - Vector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i="1" dirty="0"/>
              <a:t>Vector </a:t>
            </a:r>
            <a:r>
              <a:rPr lang="en-US" dirty="0"/>
              <a:t>Type (Array with Expansion)</a:t>
            </a:r>
          </a:p>
        </p:txBody>
      </p:sp>
      <p:graphicFrame>
        <p:nvGraphicFramePr>
          <p:cNvPr id="23556" name="Group 4"/>
          <p:cNvGraphicFramePr>
            <a:graphicFrameLocks noGrp="1"/>
          </p:cNvGraphicFramePr>
          <p:nvPr/>
        </p:nvGraphicFramePr>
        <p:xfrm>
          <a:off x="3276600" y="2667000"/>
          <a:ext cx="2432050" cy="381000"/>
        </p:xfrm>
        <a:graphic>
          <a:graphicData uri="http://schemas.openxmlformats.org/drawingml/2006/table">
            <a:tbl>
              <a:tblPr/>
              <a:tblGrid>
                <a:gridCol w="306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38100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400" i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[] operator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6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</a:rPr>
              <a:t>		</a:t>
            </a:r>
            <a:r>
              <a:rPr lang="en-US" sz="16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overloaded [] operator allows array access (same as a standard array). Does not change size or capacity. No error checking (same as built-in array type).</a:t>
            </a:r>
            <a:endParaRPr lang="en-US" sz="1600" i="1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53273" name="Text Box 24"/>
          <p:cNvSpPr txBox="1">
            <a:spLocks noChangeArrowheads="1"/>
          </p:cNvSpPr>
          <p:nvPr/>
        </p:nvSpPr>
        <p:spPr bwMode="auto">
          <a:xfrm>
            <a:off x="3962400" y="3200400"/>
            <a:ext cx="1066800" cy="24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Size 6</a:t>
            </a:r>
          </a:p>
        </p:txBody>
      </p:sp>
      <p:sp>
        <p:nvSpPr>
          <p:cNvPr id="53274" name="Text Box 25"/>
          <p:cNvSpPr txBox="1">
            <a:spLocks noChangeArrowheads="1"/>
          </p:cNvSpPr>
          <p:nvPr/>
        </p:nvSpPr>
        <p:spPr bwMode="auto">
          <a:xfrm>
            <a:off x="4038600" y="3581400"/>
            <a:ext cx="1066800" cy="24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Capacity 8</a:t>
            </a:r>
          </a:p>
        </p:txBody>
      </p:sp>
      <p:sp>
        <p:nvSpPr>
          <p:cNvPr id="53275" name="Line 26"/>
          <p:cNvSpPr>
            <a:spLocks noChangeShapeType="1"/>
          </p:cNvSpPr>
          <p:nvPr/>
        </p:nvSpPr>
        <p:spPr bwMode="auto">
          <a:xfrm flipH="1" flipV="1">
            <a:off x="3276600" y="3048000"/>
            <a:ext cx="685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3276" name="Line 27"/>
          <p:cNvSpPr>
            <a:spLocks noChangeShapeType="1"/>
          </p:cNvSpPr>
          <p:nvPr/>
        </p:nvSpPr>
        <p:spPr bwMode="auto">
          <a:xfrm flipV="1">
            <a:off x="4419600" y="3048000"/>
            <a:ext cx="685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3277" name="Line 28"/>
          <p:cNvSpPr>
            <a:spLocks noChangeShapeType="1"/>
          </p:cNvSpPr>
          <p:nvPr/>
        </p:nvSpPr>
        <p:spPr bwMode="auto">
          <a:xfrm flipH="1" flipV="1">
            <a:off x="3276600" y="3048000"/>
            <a:ext cx="7620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3278" name="Line 29"/>
          <p:cNvSpPr>
            <a:spLocks noChangeShapeType="1"/>
          </p:cNvSpPr>
          <p:nvPr/>
        </p:nvSpPr>
        <p:spPr bwMode="auto">
          <a:xfrm flipV="1">
            <a:off x="4800600" y="3048000"/>
            <a:ext cx="9144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733800" y="5257800"/>
            <a:ext cx="502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6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</a:rPr>
              <a:t>Bob[8] = 99; 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600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</a:rPr>
              <a:t>int</a:t>
            </a:r>
            <a:r>
              <a:rPr lang="en-US" sz="16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</a:rPr>
              <a:t> x = Bob[8];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5800" y="5257800"/>
            <a:ext cx="2416175" cy="314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</a:rPr>
              <a:t>Write to Bob[8]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5800" y="5562600"/>
            <a:ext cx="2555875" cy="314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</a:rPr>
              <a:t>Read from Bob[8] 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Microsoft Sans Serif" pitchFamily="34" charset="0"/>
              </a:rPr>
              <a:t>Advanced Arrays - Vector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6858000" cy="60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i="1" dirty="0"/>
              <a:t>Vector </a:t>
            </a:r>
            <a:r>
              <a:rPr lang="en-US" sz="2800" dirty="0"/>
              <a:t>Type (Array with Expansion)</a:t>
            </a:r>
          </a:p>
        </p:txBody>
      </p:sp>
      <p:graphicFrame>
        <p:nvGraphicFramePr>
          <p:cNvPr id="24580" name="Group 4"/>
          <p:cNvGraphicFramePr>
            <a:graphicFrameLocks noGrp="1"/>
          </p:cNvGraphicFramePr>
          <p:nvPr/>
        </p:nvGraphicFramePr>
        <p:xfrm>
          <a:off x="2286000" y="2819400"/>
          <a:ext cx="1219200" cy="381000"/>
        </p:xfrm>
        <a:graphic>
          <a:graphicData uri="http://schemas.openxmlformats.org/drawingml/2006/table">
            <a:tbl>
              <a:tblPr/>
              <a:tblGrid>
                <a:gridCol w="306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592" name="Group 16"/>
          <p:cNvGraphicFramePr>
            <a:graphicFrameLocks noGrp="1"/>
          </p:cNvGraphicFramePr>
          <p:nvPr/>
        </p:nvGraphicFramePr>
        <p:xfrm>
          <a:off x="4876800" y="2819400"/>
          <a:ext cx="1219200" cy="381000"/>
        </p:xfrm>
        <a:graphic>
          <a:graphicData uri="http://schemas.openxmlformats.org/drawingml/2006/table">
            <a:tbl>
              <a:tblPr/>
              <a:tblGrid>
                <a:gridCol w="306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300" name="Line 28"/>
          <p:cNvSpPr>
            <a:spLocks noChangeShapeType="1"/>
          </p:cNvSpPr>
          <p:nvPr/>
        </p:nvSpPr>
        <p:spPr bwMode="auto">
          <a:xfrm>
            <a:off x="3505200" y="2971800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4605" name="Group 29"/>
          <p:cNvGraphicFramePr>
            <a:graphicFrameLocks noGrp="1"/>
          </p:cNvGraphicFramePr>
          <p:nvPr/>
        </p:nvGraphicFramePr>
        <p:xfrm>
          <a:off x="2286000" y="4419600"/>
          <a:ext cx="1219200" cy="381000"/>
        </p:xfrm>
        <a:graphic>
          <a:graphicData uri="http://schemas.openxmlformats.org/drawingml/2006/table">
            <a:tbl>
              <a:tblPr/>
              <a:tblGrid>
                <a:gridCol w="306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313" name="Line 41"/>
          <p:cNvSpPr>
            <a:spLocks noChangeShapeType="1"/>
          </p:cNvSpPr>
          <p:nvPr/>
        </p:nvSpPr>
        <p:spPr bwMode="auto">
          <a:xfrm>
            <a:off x="3505200" y="4572000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4660" name="Group 84"/>
          <p:cNvGraphicFramePr>
            <a:graphicFrameLocks noGrp="1"/>
          </p:cNvGraphicFramePr>
          <p:nvPr>
            <p:ph sz="half" idx="2"/>
          </p:nvPr>
        </p:nvGraphicFramePr>
        <p:xfrm>
          <a:off x="4876800" y="4419600"/>
          <a:ext cx="2438400" cy="38100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334" name="Text Box 24"/>
          <p:cNvSpPr txBox="1">
            <a:spLocks noChangeArrowheads="1"/>
          </p:cNvSpPr>
          <p:nvPr/>
        </p:nvSpPr>
        <p:spPr bwMode="auto">
          <a:xfrm>
            <a:off x="2514600" y="3352800"/>
            <a:ext cx="1066800" cy="24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Size 3</a:t>
            </a:r>
          </a:p>
        </p:txBody>
      </p:sp>
      <p:sp>
        <p:nvSpPr>
          <p:cNvPr id="54335" name="Text Box 25"/>
          <p:cNvSpPr txBox="1">
            <a:spLocks noChangeArrowheads="1"/>
          </p:cNvSpPr>
          <p:nvPr/>
        </p:nvSpPr>
        <p:spPr bwMode="auto">
          <a:xfrm>
            <a:off x="2514600" y="3733800"/>
            <a:ext cx="1066800" cy="24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Capacity 4</a:t>
            </a:r>
          </a:p>
        </p:txBody>
      </p:sp>
      <p:sp>
        <p:nvSpPr>
          <p:cNvPr id="54336" name="Line 26"/>
          <p:cNvSpPr>
            <a:spLocks noChangeShapeType="1"/>
          </p:cNvSpPr>
          <p:nvPr/>
        </p:nvSpPr>
        <p:spPr bwMode="auto">
          <a:xfrm flipH="1" flipV="1">
            <a:off x="2286000" y="3200400"/>
            <a:ext cx="2286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37" name="Line 27"/>
          <p:cNvSpPr>
            <a:spLocks noChangeShapeType="1"/>
          </p:cNvSpPr>
          <p:nvPr/>
        </p:nvSpPr>
        <p:spPr bwMode="auto">
          <a:xfrm flipV="1">
            <a:off x="2971800" y="3200400"/>
            <a:ext cx="2286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38" name="Line 28"/>
          <p:cNvSpPr>
            <a:spLocks noChangeShapeType="1"/>
          </p:cNvSpPr>
          <p:nvPr/>
        </p:nvSpPr>
        <p:spPr bwMode="auto">
          <a:xfrm flipH="1" flipV="1">
            <a:off x="2286000" y="3200400"/>
            <a:ext cx="2286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39" name="Line 29"/>
          <p:cNvSpPr>
            <a:spLocks noChangeShapeType="1"/>
          </p:cNvSpPr>
          <p:nvPr/>
        </p:nvSpPr>
        <p:spPr bwMode="auto">
          <a:xfrm flipV="1">
            <a:off x="3276600" y="3200400"/>
            <a:ext cx="2286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40" name="Text Box 24"/>
          <p:cNvSpPr txBox="1">
            <a:spLocks noChangeArrowheads="1"/>
          </p:cNvSpPr>
          <p:nvPr/>
        </p:nvSpPr>
        <p:spPr bwMode="auto">
          <a:xfrm>
            <a:off x="5257800" y="3352800"/>
            <a:ext cx="1066800" cy="24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Size 4</a:t>
            </a:r>
          </a:p>
        </p:txBody>
      </p:sp>
      <p:sp>
        <p:nvSpPr>
          <p:cNvPr id="54341" name="Text Box 25"/>
          <p:cNvSpPr txBox="1">
            <a:spLocks noChangeArrowheads="1"/>
          </p:cNvSpPr>
          <p:nvPr/>
        </p:nvSpPr>
        <p:spPr bwMode="auto">
          <a:xfrm>
            <a:off x="5105400" y="3733800"/>
            <a:ext cx="1066800" cy="24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Capacity 4</a:t>
            </a:r>
          </a:p>
        </p:txBody>
      </p:sp>
      <p:sp>
        <p:nvSpPr>
          <p:cNvPr id="54342" name="Line 26"/>
          <p:cNvSpPr>
            <a:spLocks noChangeShapeType="1"/>
          </p:cNvSpPr>
          <p:nvPr/>
        </p:nvSpPr>
        <p:spPr bwMode="auto">
          <a:xfrm flipH="1" flipV="1">
            <a:off x="4876800" y="32004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43" name="Line 27"/>
          <p:cNvSpPr>
            <a:spLocks noChangeShapeType="1"/>
          </p:cNvSpPr>
          <p:nvPr/>
        </p:nvSpPr>
        <p:spPr bwMode="auto">
          <a:xfrm flipV="1">
            <a:off x="5791200" y="32004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44" name="Line 28"/>
          <p:cNvSpPr>
            <a:spLocks noChangeShapeType="1"/>
          </p:cNvSpPr>
          <p:nvPr/>
        </p:nvSpPr>
        <p:spPr bwMode="auto">
          <a:xfrm flipH="1" flipV="1">
            <a:off x="4876800" y="3200400"/>
            <a:ext cx="2286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45" name="Line 29"/>
          <p:cNvSpPr>
            <a:spLocks noChangeShapeType="1"/>
          </p:cNvSpPr>
          <p:nvPr/>
        </p:nvSpPr>
        <p:spPr bwMode="auto">
          <a:xfrm flipV="1">
            <a:off x="5867400" y="3200400"/>
            <a:ext cx="2286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46" name="Text Box 24"/>
          <p:cNvSpPr txBox="1">
            <a:spLocks noChangeArrowheads="1"/>
          </p:cNvSpPr>
          <p:nvPr/>
        </p:nvSpPr>
        <p:spPr bwMode="auto">
          <a:xfrm>
            <a:off x="2667000" y="4953000"/>
            <a:ext cx="1066800" cy="24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Size 4</a:t>
            </a:r>
          </a:p>
        </p:txBody>
      </p:sp>
      <p:sp>
        <p:nvSpPr>
          <p:cNvPr id="54347" name="Text Box 25"/>
          <p:cNvSpPr txBox="1">
            <a:spLocks noChangeArrowheads="1"/>
          </p:cNvSpPr>
          <p:nvPr/>
        </p:nvSpPr>
        <p:spPr bwMode="auto">
          <a:xfrm>
            <a:off x="2514600" y="5334000"/>
            <a:ext cx="1066800" cy="24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Capacity 4</a:t>
            </a:r>
          </a:p>
        </p:txBody>
      </p:sp>
      <p:sp>
        <p:nvSpPr>
          <p:cNvPr id="54348" name="Line 26"/>
          <p:cNvSpPr>
            <a:spLocks noChangeShapeType="1"/>
          </p:cNvSpPr>
          <p:nvPr/>
        </p:nvSpPr>
        <p:spPr bwMode="auto">
          <a:xfrm flipH="1" flipV="1">
            <a:off x="2286000" y="48006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49" name="Line 27"/>
          <p:cNvSpPr>
            <a:spLocks noChangeShapeType="1"/>
          </p:cNvSpPr>
          <p:nvPr/>
        </p:nvSpPr>
        <p:spPr bwMode="auto">
          <a:xfrm flipV="1">
            <a:off x="3200400" y="48006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50" name="Line 28"/>
          <p:cNvSpPr>
            <a:spLocks noChangeShapeType="1"/>
          </p:cNvSpPr>
          <p:nvPr/>
        </p:nvSpPr>
        <p:spPr bwMode="auto">
          <a:xfrm flipH="1" flipV="1">
            <a:off x="2286000" y="4800600"/>
            <a:ext cx="2286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51" name="Line 29"/>
          <p:cNvSpPr>
            <a:spLocks noChangeShapeType="1"/>
          </p:cNvSpPr>
          <p:nvPr/>
        </p:nvSpPr>
        <p:spPr bwMode="auto">
          <a:xfrm flipV="1">
            <a:off x="3276600" y="4800600"/>
            <a:ext cx="2286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52" name="Text Box 24"/>
          <p:cNvSpPr txBox="1">
            <a:spLocks noChangeArrowheads="1"/>
          </p:cNvSpPr>
          <p:nvPr/>
        </p:nvSpPr>
        <p:spPr bwMode="auto">
          <a:xfrm>
            <a:off x="5562600" y="4953000"/>
            <a:ext cx="1066800" cy="24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Size 5</a:t>
            </a:r>
          </a:p>
        </p:txBody>
      </p:sp>
      <p:sp>
        <p:nvSpPr>
          <p:cNvPr id="54353" name="Text Box 25"/>
          <p:cNvSpPr txBox="1">
            <a:spLocks noChangeArrowheads="1"/>
          </p:cNvSpPr>
          <p:nvPr/>
        </p:nvSpPr>
        <p:spPr bwMode="auto">
          <a:xfrm>
            <a:off x="5638800" y="5334000"/>
            <a:ext cx="1066800" cy="24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Capacity 8</a:t>
            </a:r>
          </a:p>
        </p:txBody>
      </p:sp>
      <p:sp>
        <p:nvSpPr>
          <p:cNvPr id="54354" name="Line 26"/>
          <p:cNvSpPr>
            <a:spLocks noChangeShapeType="1"/>
          </p:cNvSpPr>
          <p:nvPr/>
        </p:nvSpPr>
        <p:spPr bwMode="auto">
          <a:xfrm flipH="1" flipV="1">
            <a:off x="4876800" y="4800600"/>
            <a:ext cx="685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55" name="Line 27"/>
          <p:cNvSpPr>
            <a:spLocks noChangeShapeType="1"/>
          </p:cNvSpPr>
          <p:nvPr/>
        </p:nvSpPr>
        <p:spPr bwMode="auto">
          <a:xfrm flipV="1">
            <a:off x="6019800" y="48006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56" name="Line 28"/>
          <p:cNvSpPr>
            <a:spLocks noChangeShapeType="1"/>
          </p:cNvSpPr>
          <p:nvPr/>
        </p:nvSpPr>
        <p:spPr bwMode="auto">
          <a:xfrm flipH="1" flipV="1">
            <a:off x="4876800" y="4800600"/>
            <a:ext cx="7620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357" name="Line 29"/>
          <p:cNvSpPr>
            <a:spLocks noChangeShapeType="1"/>
          </p:cNvSpPr>
          <p:nvPr/>
        </p:nvSpPr>
        <p:spPr bwMode="auto">
          <a:xfrm flipV="1">
            <a:off x="6400800" y="4800600"/>
            <a:ext cx="9144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524000" y="3962400"/>
            <a:ext cx="525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4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If there is no more room, reserve move space in the array first.</a:t>
            </a: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609600" y="2057400"/>
            <a:ext cx="685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000" i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	append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2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</a:rPr>
              <a:t>		</a:t>
            </a:r>
            <a:r>
              <a:rPr lang="en-US" sz="14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Store a new item with the given value at the next available index.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Microsoft Sans Serif" pitchFamily="34" charset="0"/>
              </a:rPr>
              <a:t>Advanced Arrays - Vector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6858000" cy="60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i="1" dirty="0"/>
              <a:t>Vector </a:t>
            </a:r>
            <a:r>
              <a:rPr lang="en-US" sz="2800" dirty="0"/>
              <a:t>Type (Array with Expansion)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685800" y="2057400"/>
            <a:ext cx="6858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000" i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	reserve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400" i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		</a:t>
            </a:r>
            <a:r>
              <a:rPr lang="en-US" sz="14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by default, reserve doubles the capacity of the array (1 minimum)</a:t>
            </a:r>
          </a:p>
        </p:txBody>
      </p:sp>
      <p:sp>
        <p:nvSpPr>
          <p:cNvPr id="55301" name="Text Box 24"/>
          <p:cNvSpPr txBox="1">
            <a:spLocks noChangeArrowheads="1"/>
          </p:cNvSpPr>
          <p:nvPr/>
        </p:nvSpPr>
        <p:spPr bwMode="auto">
          <a:xfrm>
            <a:off x="2514600" y="3352800"/>
            <a:ext cx="1066800" cy="24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Size 3</a:t>
            </a:r>
          </a:p>
        </p:txBody>
      </p:sp>
      <p:sp>
        <p:nvSpPr>
          <p:cNvPr id="55302" name="Text Box 25"/>
          <p:cNvSpPr txBox="1">
            <a:spLocks noChangeArrowheads="1"/>
          </p:cNvSpPr>
          <p:nvPr/>
        </p:nvSpPr>
        <p:spPr bwMode="auto">
          <a:xfrm>
            <a:off x="2514600" y="3733800"/>
            <a:ext cx="1066800" cy="24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Capacity 4</a:t>
            </a:r>
          </a:p>
        </p:txBody>
      </p:sp>
      <p:sp>
        <p:nvSpPr>
          <p:cNvPr id="55303" name="Line 26"/>
          <p:cNvSpPr>
            <a:spLocks noChangeShapeType="1"/>
          </p:cNvSpPr>
          <p:nvPr/>
        </p:nvSpPr>
        <p:spPr bwMode="auto">
          <a:xfrm flipH="1" flipV="1">
            <a:off x="2286000" y="3200400"/>
            <a:ext cx="2286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5304" name="Line 27"/>
          <p:cNvSpPr>
            <a:spLocks noChangeShapeType="1"/>
          </p:cNvSpPr>
          <p:nvPr/>
        </p:nvSpPr>
        <p:spPr bwMode="auto">
          <a:xfrm flipV="1">
            <a:off x="2971800" y="3200400"/>
            <a:ext cx="2286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5305" name="Line 28"/>
          <p:cNvSpPr>
            <a:spLocks noChangeShapeType="1"/>
          </p:cNvSpPr>
          <p:nvPr/>
        </p:nvSpPr>
        <p:spPr bwMode="auto">
          <a:xfrm flipH="1" flipV="1">
            <a:off x="2286000" y="3200400"/>
            <a:ext cx="2286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5306" name="Line 29"/>
          <p:cNvSpPr>
            <a:spLocks noChangeShapeType="1"/>
          </p:cNvSpPr>
          <p:nvPr/>
        </p:nvSpPr>
        <p:spPr bwMode="auto">
          <a:xfrm flipV="1">
            <a:off x="3276600" y="3200400"/>
            <a:ext cx="2286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4" name="Group 4"/>
          <p:cNvGraphicFramePr>
            <a:graphicFrameLocks noGrp="1"/>
          </p:cNvGraphicFramePr>
          <p:nvPr/>
        </p:nvGraphicFramePr>
        <p:xfrm>
          <a:off x="2286000" y="2819400"/>
          <a:ext cx="1219200" cy="381000"/>
        </p:xfrm>
        <a:graphic>
          <a:graphicData uri="http://schemas.openxmlformats.org/drawingml/2006/table">
            <a:tbl>
              <a:tblPr/>
              <a:tblGrid>
                <a:gridCol w="306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319" name="Line 41"/>
          <p:cNvSpPr>
            <a:spLocks noChangeShapeType="1"/>
          </p:cNvSpPr>
          <p:nvPr/>
        </p:nvSpPr>
        <p:spPr bwMode="auto">
          <a:xfrm>
            <a:off x="3505200" y="2971800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6" name="Group 84"/>
          <p:cNvGraphicFramePr>
            <a:graphicFrameLocks noGrp="1"/>
          </p:cNvGraphicFramePr>
          <p:nvPr>
            <p:ph sz="half" idx="2"/>
          </p:nvPr>
        </p:nvGraphicFramePr>
        <p:xfrm>
          <a:off x="4876800" y="2819400"/>
          <a:ext cx="2438400" cy="38100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340" name="Text Box 24"/>
          <p:cNvSpPr txBox="1">
            <a:spLocks noChangeArrowheads="1"/>
          </p:cNvSpPr>
          <p:nvPr/>
        </p:nvSpPr>
        <p:spPr bwMode="auto">
          <a:xfrm>
            <a:off x="5562600" y="3352800"/>
            <a:ext cx="1066800" cy="24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Size 3</a:t>
            </a:r>
          </a:p>
        </p:txBody>
      </p:sp>
      <p:sp>
        <p:nvSpPr>
          <p:cNvPr id="55341" name="Text Box 25"/>
          <p:cNvSpPr txBox="1">
            <a:spLocks noChangeArrowheads="1"/>
          </p:cNvSpPr>
          <p:nvPr/>
        </p:nvSpPr>
        <p:spPr bwMode="auto">
          <a:xfrm>
            <a:off x="5638800" y="3733800"/>
            <a:ext cx="1066800" cy="24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Capacity 8</a:t>
            </a:r>
          </a:p>
        </p:txBody>
      </p:sp>
      <p:sp>
        <p:nvSpPr>
          <p:cNvPr id="55342" name="Line 26"/>
          <p:cNvSpPr>
            <a:spLocks noChangeShapeType="1"/>
          </p:cNvSpPr>
          <p:nvPr/>
        </p:nvSpPr>
        <p:spPr bwMode="auto">
          <a:xfrm flipH="1" flipV="1">
            <a:off x="4876800" y="3200400"/>
            <a:ext cx="685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5343" name="Line 27"/>
          <p:cNvSpPr>
            <a:spLocks noChangeShapeType="1"/>
          </p:cNvSpPr>
          <p:nvPr/>
        </p:nvSpPr>
        <p:spPr bwMode="auto">
          <a:xfrm flipV="1">
            <a:off x="6019800" y="32004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5344" name="Line 28"/>
          <p:cNvSpPr>
            <a:spLocks noChangeShapeType="1"/>
          </p:cNvSpPr>
          <p:nvPr/>
        </p:nvSpPr>
        <p:spPr bwMode="auto">
          <a:xfrm flipH="1" flipV="1">
            <a:off x="4876800" y="3200400"/>
            <a:ext cx="7620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5345" name="Line 29"/>
          <p:cNvSpPr>
            <a:spLocks noChangeShapeType="1"/>
          </p:cNvSpPr>
          <p:nvPr/>
        </p:nvSpPr>
        <p:spPr bwMode="auto">
          <a:xfrm flipV="1">
            <a:off x="6400800" y="3200400"/>
            <a:ext cx="9144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1143000" y="4495800"/>
            <a:ext cx="2286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000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</a:rPr>
              <a:t>Bob.reserve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</a:rPr>
              <a:t>()</a:t>
            </a:r>
            <a:endParaRPr lang="en-US" sz="1400" kern="0" dirty="0">
              <a:effectLst>
                <a:outerShdw blurRad="38100" dist="38100" dir="2700000" algn="tl">
                  <a:srgbClr val="000000"/>
                </a:outerShdw>
              </a:effectLst>
              <a:latin typeface="Lucida Console" pitchFamily="49" charset="0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Microsoft Sans Serif" pitchFamily="34" charset="0"/>
              </a:rPr>
              <a:t>Advanced Arrays - Vector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6858000" cy="60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i="1" dirty="0"/>
              <a:t>Vector </a:t>
            </a:r>
            <a:r>
              <a:rPr lang="en-US" sz="2800" dirty="0"/>
              <a:t>Type (Array with Expansion)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685800" y="2057400"/>
            <a:ext cx="6858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000" i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	reserve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400" i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		</a:t>
            </a:r>
            <a:r>
              <a:rPr lang="en-US" sz="14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can be passed a parameter for the desired capacity</a:t>
            </a:r>
          </a:p>
        </p:txBody>
      </p:sp>
      <p:sp>
        <p:nvSpPr>
          <p:cNvPr id="56325" name="Text Box 24"/>
          <p:cNvSpPr txBox="1">
            <a:spLocks noChangeArrowheads="1"/>
          </p:cNvSpPr>
          <p:nvPr/>
        </p:nvSpPr>
        <p:spPr bwMode="auto">
          <a:xfrm>
            <a:off x="5105400" y="3352800"/>
            <a:ext cx="1066800" cy="24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Size 3</a:t>
            </a:r>
          </a:p>
        </p:txBody>
      </p:sp>
      <p:sp>
        <p:nvSpPr>
          <p:cNvPr id="56326" name="Text Box 25"/>
          <p:cNvSpPr txBox="1">
            <a:spLocks noChangeArrowheads="1"/>
          </p:cNvSpPr>
          <p:nvPr/>
        </p:nvSpPr>
        <p:spPr bwMode="auto">
          <a:xfrm>
            <a:off x="2514600" y="3733800"/>
            <a:ext cx="1066800" cy="24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Capacity 4</a:t>
            </a:r>
          </a:p>
        </p:txBody>
      </p:sp>
      <p:sp>
        <p:nvSpPr>
          <p:cNvPr id="56327" name="Line 26"/>
          <p:cNvSpPr>
            <a:spLocks noChangeShapeType="1"/>
          </p:cNvSpPr>
          <p:nvPr/>
        </p:nvSpPr>
        <p:spPr bwMode="auto">
          <a:xfrm flipH="1" flipV="1">
            <a:off x="4876800" y="3200400"/>
            <a:ext cx="2286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6328" name="Line 27"/>
          <p:cNvSpPr>
            <a:spLocks noChangeShapeType="1"/>
          </p:cNvSpPr>
          <p:nvPr/>
        </p:nvSpPr>
        <p:spPr bwMode="auto">
          <a:xfrm flipV="1">
            <a:off x="2971800" y="3200400"/>
            <a:ext cx="2286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6329" name="Line 28"/>
          <p:cNvSpPr>
            <a:spLocks noChangeShapeType="1"/>
          </p:cNvSpPr>
          <p:nvPr/>
        </p:nvSpPr>
        <p:spPr bwMode="auto">
          <a:xfrm flipH="1" flipV="1">
            <a:off x="2286000" y="3200400"/>
            <a:ext cx="2286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6330" name="Line 29"/>
          <p:cNvSpPr>
            <a:spLocks noChangeShapeType="1"/>
          </p:cNvSpPr>
          <p:nvPr/>
        </p:nvSpPr>
        <p:spPr bwMode="auto">
          <a:xfrm flipV="1">
            <a:off x="3276600" y="3200400"/>
            <a:ext cx="2286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1" name="Group 4"/>
          <p:cNvGraphicFramePr>
            <a:graphicFrameLocks noGrp="1"/>
          </p:cNvGraphicFramePr>
          <p:nvPr/>
        </p:nvGraphicFramePr>
        <p:xfrm>
          <a:off x="2286000" y="2819400"/>
          <a:ext cx="1219200" cy="381000"/>
        </p:xfrm>
        <a:graphic>
          <a:graphicData uri="http://schemas.openxmlformats.org/drawingml/2006/table">
            <a:tbl>
              <a:tblPr/>
              <a:tblGrid>
                <a:gridCol w="306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343" name="Line 41"/>
          <p:cNvSpPr>
            <a:spLocks noChangeShapeType="1"/>
          </p:cNvSpPr>
          <p:nvPr/>
        </p:nvSpPr>
        <p:spPr bwMode="auto">
          <a:xfrm>
            <a:off x="3505200" y="2971800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6344" name="Text Box 25"/>
          <p:cNvSpPr txBox="1">
            <a:spLocks noChangeArrowheads="1"/>
          </p:cNvSpPr>
          <p:nvPr/>
        </p:nvSpPr>
        <p:spPr bwMode="auto">
          <a:xfrm>
            <a:off x="5943600" y="4572000"/>
            <a:ext cx="1066800" cy="24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Capacity 10</a:t>
            </a:r>
          </a:p>
        </p:txBody>
      </p:sp>
      <p:sp>
        <p:nvSpPr>
          <p:cNvPr id="56345" name="Line 28"/>
          <p:cNvSpPr>
            <a:spLocks noChangeShapeType="1"/>
          </p:cNvSpPr>
          <p:nvPr/>
        </p:nvSpPr>
        <p:spPr bwMode="auto">
          <a:xfrm flipH="1" flipV="1">
            <a:off x="4876800" y="3200400"/>
            <a:ext cx="1066800" cy="1524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6346" name="Line 29"/>
          <p:cNvSpPr>
            <a:spLocks noChangeShapeType="1"/>
          </p:cNvSpPr>
          <p:nvPr/>
        </p:nvSpPr>
        <p:spPr bwMode="auto">
          <a:xfrm flipV="1">
            <a:off x="6781800" y="3200400"/>
            <a:ext cx="1143000" cy="1524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1143000" y="4495800"/>
            <a:ext cx="259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000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</a:rPr>
              <a:t>Bob.reserve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</a:rPr>
              <a:t>(10)</a:t>
            </a:r>
            <a:endParaRPr lang="en-US" sz="1400" kern="0" dirty="0">
              <a:effectLst>
                <a:outerShdw blurRad="38100" dist="38100" dir="2700000" algn="tl">
                  <a:srgbClr val="000000"/>
                </a:outerShdw>
              </a:effectLst>
              <a:latin typeface="Lucida Console" pitchFamily="49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876800" y="2819400"/>
          <a:ext cx="304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Lucida Console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Lucida Console" pitchFamily="49" charset="0"/>
                        </a:rPr>
                        <a:t>7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Lucida Console" pitchFamily="49" charset="0"/>
                        </a:rPr>
                        <a:t>3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Lucida Console" pitchFamily="49" charset="0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372" name="Line 26"/>
          <p:cNvSpPr>
            <a:spLocks noChangeShapeType="1"/>
          </p:cNvSpPr>
          <p:nvPr/>
        </p:nvSpPr>
        <p:spPr bwMode="auto">
          <a:xfrm flipH="1" flipV="1">
            <a:off x="2286000" y="3200400"/>
            <a:ext cx="2286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6373" name="Line 27"/>
          <p:cNvSpPr>
            <a:spLocks noChangeShapeType="1"/>
          </p:cNvSpPr>
          <p:nvPr/>
        </p:nvSpPr>
        <p:spPr bwMode="auto">
          <a:xfrm flipV="1">
            <a:off x="5562600" y="3200400"/>
            <a:ext cx="2286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6374" name="Text Box 24"/>
          <p:cNvSpPr txBox="1">
            <a:spLocks noChangeArrowheads="1"/>
          </p:cNvSpPr>
          <p:nvPr/>
        </p:nvSpPr>
        <p:spPr bwMode="auto">
          <a:xfrm>
            <a:off x="2514600" y="3352800"/>
            <a:ext cx="1066800" cy="24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Size 3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Microsoft Sans Serif" pitchFamily="34" charset="0"/>
              </a:rPr>
              <a:t>Advanced Arrays - Vector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6858000" cy="60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i="1" dirty="0"/>
              <a:t>Vector </a:t>
            </a:r>
            <a:r>
              <a:rPr lang="en-US" sz="2800" dirty="0"/>
              <a:t>Type (Array with Expansion)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685800" y="2057400"/>
            <a:ext cx="6858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000" i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	reserve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1400" i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		</a:t>
            </a:r>
            <a:r>
              <a:rPr lang="en-US" sz="14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Will never make the array smaller</a:t>
            </a:r>
          </a:p>
        </p:txBody>
      </p:sp>
      <p:sp>
        <p:nvSpPr>
          <p:cNvPr id="57349" name="Text Box 24"/>
          <p:cNvSpPr txBox="1">
            <a:spLocks noChangeArrowheads="1"/>
          </p:cNvSpPr>
          <p:nvPr/>
        </p:nvSpPr>
        <p:spPr bwMode="auto">
          <a:xfrm>
            <a:off x="2514600" y="3352800"/>
            <a:ext cx="1066800" cy="24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Size 3</a:t>
            </a:r>
          </a:p>
        </p:txBody>
      </p:sp>
      <p:sp>
        <p:nvSpPr>
          <p:cNvPr id="57350" name="Text Box 25"/>
          <p:cNvSpPr txBox="1">
            <a:spLocks noChangeArrowheads="1"/>
          </p:cNvSpPr>
          <p:nvPr/>
        </p:nvSpPr>
        <p:spPr bwMode="auto">
          <a:xfrm>
            <a:off x="2514600" y="3733800"/>
            <a:ext cx="1066800" cy="24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Capacity 4</a:t>
            </a:r>
          </a:p>
        </p:txBody>
      </p:sp>
      <p:sp>
        <p:nvSpPr>
          <p:cNvPr id="57351" name="Line 26"/>
          <p:cNvSpPr>
            <a:spLocks noChangeShapeType="1"/>
          </p:cNvSpPr>
          <p:nvPr/>
        </p:nvSpPr>
        <p:spPr bwMode="auto">
          <a:xfrm flipH="1" flipV="1">
            <a:off x="2286000" y="3200400"/>
            <a:ext cx="2286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7352" name="Line 27"/>
          <p:cNvSpPr>
            <a:spLocks noChangeShapeType="1"/>
          </p:cNvSpPr>
          <p:nvPr/>
        </p:nvSpPr>
        <p:spPr bwMode="auto">
          <a:xfrm flipV="1">
            <a:off x="2971800" y="3200400"/>
            <a:ext cx="2286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7353" name="Line 28"/>
          <p:cNvSpPr>
            <a:spLocks noChangeShapeType="1"/>
          </p:cNvSpPr>
          <p:nvPr/>
        </p:nvSpPr>
        <p:spPr bwMode="auto">
          <a:xfrm flipH="1" flipV="1">
            <a:off x="2286000" y="3200400"/>
            <a:ext cx="2286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7354" name="Line 29"/>
          <p:cNvSpPr>
            <a:spLocks noChangeShapeType="1"/>
          </p:cNvSpPr>
          <p:nvPr/>
        </p:nvSpPr>
        <p:spPr bwMode="auto">
          <a:xfrm flipV="1">
            <a:off x="3276600" y="3200400"/>
            <a:ext cx="2286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1" name="Group 4"/>
          <p:cNvGraphicFramePr>
            <a:graphicFrameLocks noGrp="1"/>
          </p:cNvGraphicFramePr>
          <p:nvPr/>
        </p:nvGraphicFramePr>
        <p:xfrm>
          <a:off x="2286000" y="2819400"/>
          <a:ext cx="1219200" cy="381000"/>
        </p:xfrm>
        <a:graphic>
          <a:graphicData uri="http://schemas.openxmlformats.org/drawingml/2006/table">
            <a:tbl>
              <a:tblPr/>
              <a:tblGrid>
                <a:gridCol w="306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367" name="Line 41"/>
          <p:cNvSpPr>
            <a:spLocks noChangeShapeType="1"/>
          </p:cNvSpPr>
          <p:nvPr/>
        </p:nvSpPr>
        <p:spPr bwMode="auto">
          <a:xfrm>
            <a:off x="3505200" y="2971800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143000" y="4495800"/>
            <a:ext cx="259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2000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</a:rPr>
              <a:t>Bob.reserve</a:t>
            </a:r>
            <a:r>
              <a:rPr lang="en-US" sz="2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Lucida Console" pitchFamily="49" charset="0"/>
              </a:rPr>
              <a:t>(2)</a:t>
            </a:r>
            <a:endParaRPr lang="en-US" sz="1400" kern="0" dirty="0">
              <a:effectLst>
                <a:outerShdw blurRad="38100" dist="38100" dir="2700000" algn="tl">
                  <a:srgbClr val="000000"/>
                </a:outerShdw>
              </a:effectLst>
              <a:latin typeface="Lucida Console" pitchFamily="49" charset="0"/>
            </a:endParaRPr>
          </a:p>
        </p:txBody>
      </p:sp>
      <p:sp>
        <p:nvSpPr>
          <p:cNvPr id="57369" name="Text Box 24"/>
          <p:cNvSpPr txBox="1">
            <a:spLocks noChangeArrowheads="1"/>
          </p:cNvSpPr>
          <p:nvPr/>
        </p:nvSpPr>
        <p:spPr bwMode="auto">
          <a:xfrm>
            <a:off x="5105400" y="3352800"/>
            <a:ext cx="1066800" cy="24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Size 3</a:t>
            </a:r>
          </a:p>
        </p:txBody>
      </p:sp>
      <p:sp>
        <p:nvSpPr>
          <p:cNvPr id="57370" name="Text Box 25"/>
          <p:cNvSpPr txBox="1">
            <a:spLocks noChangeArrowheads="1"/>
          </p:cNvSpPr>
          <p:nvPr/>
        </p:nvSpPr>
        <p:spPr bwMode="auto">
          <a:xfrm>
            <a:off x="5105400" y="3733800"/>
            <a:ext cx="1066800" cy="244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b="1">
                <a:latin typeface="Times New Roman" pitchFamily="18" charset="0"/>
              </a:rPr>
              <a:t>Capacity 4</a:t>
            </a:r>
          </a:p>
        </p:txBody>
      </p:sp>
      <p:sp>
        <p:nvSpPr>
          <p:cNvPr id="57371" name="Line 26"/>
          <p:cNvSpPr>
            <a:spLocks noChangeShapeType="1"/>
          </p:cNvSpPr>
          <p:nvPr/>
        </p:nvSpPr>
        <p:spPr bwMode="auto">
          <a:xfrm flipH="1" flipV="1">
            <a:off x="4876800" y="3200400"/>
            <a:ext cx="2286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7372" name="Line 27"/>
          <p:cNvSpPr>
            <a:spLocks noChangeShapeType="1"/>
          </p:cNvSpPr>
          <p:nvPr/>
        </p:nvSpPr>
        <p:spPr bwMode="auto">
          <a:xfrm flipV="1">
            <a:off x="5562600" y="3200400"/>
            <a:ext cx="2286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7373" name="Line 28"/>
          <p:cNvSpPr>
            <a:spLocks noChangeShapeType="1"/>
          </p:cNvSpPr>
          <p:nvPr/>
        </p:nvSpPr>
        <p:spPr bwMode="auto">
          <a:xfrm flipH="1" flipV="1">
            <a:off x="4876800" y="3200400"/>
            <a:ext cx="2286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7374" name="Line 29"/>
          <p:cNvSpPr>
            <a:spLocks noChangeShapeType="1"/>
          </p:cNvSpPr>
          <p:nvPr/>
        </p:nvSpPr>
        <p:spPr bwMode="auto">
          <a:xfrm flipV="1">
            <a:off x="5867400" y="3200400"/>
            <a:ext cx="2286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6" name="Group 4"/>
          <p:cNvGraphicFramePr>
            <a:graphicFrameLocks noGrp="1"/>
          </p:cNvGraphicFramePr>
          <p:nvPr/>
        </p:nvGraphicFramePr>
        <p:xfrm>
          <a:off x="4876800" y="2819400"/>
          <a:ext cx="1219200" cy="381000"/>
        </p:xfrm>
        <a:graphic>
          <a:graphicData uri="http://schemas.openxmlformats.org/drawingml/2006/table">
            <a:tbl>
              <a:tblPr/>
              <a:tblGrid>
                <a:gridCol w="306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Microsoft Sans Serif" pitchFamily="34" charset="0"/>
              </a:rPr>
              <a:t>Future Topics and Schedule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Topics to view / review before Lesson 2:</a:t>
            </a:r>
          </a:p>
          <a:p>
            <a:pPr lvl="1" eaLnBrk="1" hangingPunct="1">
              <a:defRPr/>
            </a:pPr>
            <a:r>
              <a:rPr lang="en-US" dirty="0"/>
              <a:t>Inheritance in C++</a:t>
            </a:r>
          </a:p>
          <a:p>
            <a:pPr lvl="1" eaLnBrk="1" hangingPunct="1">
              <a:defRPr/>
            </a:pPr>
            <a:r>
              <a:rPr lang="en-US" dirty="0"/>
              <a:t>Algorithm Analysis (Big-O notation)</a:t>
            </a:r>
          </a:p>
          <a:p>
            <a:pPr lvl="1" eaLnBrk="1" hangingPunct="1">
              <a:defRPr/>
            </a:pPr>
            <a:r>
              <a:rPr lang="en-US" dirty="0"/>
              <a:t>Binary Heap behavior</a:t>
            </a:r>
          </a:p>
          <a:p>
            <a:pPr lvl="1" eaLnBrk="1" hangingPunct="1">
              <a:defRPr/>
            </a:pPr>
            <a:r>
              <a:rPr lang="en-US" dirty="0"/>
              <a:t>Work on Project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685800" y="56388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Microsoft Sans Serif" pitchFamily="34" charset="0"/>
              </a:rPr>
              <a:t>Memory Organization for Game Systems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1336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/>
              <a:t>RAM</a:t>
            </a:r>
          </a:p>
          <a:p>
            <a:pPr lvl="1" eaLnBrk="1" hangingPunct="1">
              <a:defRPr/>
            </a:pPr>
            <a:r>
              <a:rPr lang="en-US" sz="1400"/>
              <a:t>All programs that are currently running and their variables are stored here.</a:t>
            </a:r>
          </a:p>
          <a:p>
            <a:pPr eaLnBrk="1" hangingPunct="1">
              <a:defRPr/>
            </a:pPr>
            <a:r>
              <a:rPr lang="en-US" sz="1800"/>
              <a:t>External Media (Disk Drives)</a:t>
            </a:r>
          </a:p>
          <a:p>
            <a:pPr lvl="1" eaLnBrk="1" hangingPunct="1">
              <a:defRPr/>
            </a:pPr>
            <a:r>
              <a:rPr lang="en-US" sz="1400"/>
              <a:t>Storage devices for data that will eventually be loaded into RAM to run.  (File I/O)</a:t>
            </a:r>
          </a:p>
          <a:p>
            <a:pPr eaLnBrk="1" hangingPunct="1">
              <a:defRPr/>
            </a:pPr>
            <a:r>
              <a:rPr lang="en-US" sz="1800"/>
              <a:t>Cache</a:t>
            </a:r>
          </a:p>
          <a:p>
            <a:pPr lvl="1" eaLnBrk="1" hangingPunct="1">
              <a:defRPr/>
            </a:pPr>
            <a:r>
              <a:rPr lang="en-US" sz="1400"/>
              <a:t>A small, high speed, low level memory that is used when frequent operations are done on the same memory area.</a:t>
            </a:r>
            <a:endParaRPr lang="en-US" sz="120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914400" y="4267200"/>
            <a:ext cx="14478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Processor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914400" y="4724400"/>
            <a:ext cx="1447800" cy="5334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Cache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2971800" y="4267200"/>
            <a:ext cx="2057400" cy="2057400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RAM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5715000" y="4267200"/>
            <a:ext cx="2209800" cy="1371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Hard Drive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5715000" y="5638800"/>
            <a:ext cx="2209800" cy="838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CD and </a:t>
            </a:r>
          </a:p>
          <a:p>
            <a:pPr algn="ctr" eaLnBrk="1" hangingPunct="1"/>
            <a:r>
              <a:rPr lang="en-US" sz="2400">
                <a:latin typeface="Tahoma" pitchFamily="34" charset="0"/>
              </a:rPr>
              <a:t>Floppy Drives</a:t>
            </a:r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2362200" y="4953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5029200" y="5105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5029200" y="5410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Microsoft Sans Serif" pitchFamily="34" charset="0"/>
              </a:rPr>
              <a:t>Memory and a Typical Program Execution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4384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/>
              <a:t>1 : Program EXE goes from Media (HD/DVD/CD/ROM) to RAM</a:t>
            </a:r>
          </a:p>
          <a:p>
            <a:pPr lvl="1" eaLnBrk="1" hangingPunct="1">
              <a:defRPr/>
            </a:pPr>
            <a:r>
              <a:rPr lang="en-US" sz="1400"/>
              <a:t>The EXE file is completely loaded into RAM, taking up that much memory.</a:t>
            </a:r>
          </a:p>
          <a:p>
            <a:pPr eaLnBrk="1" hangingPunct="1">
              <a:defRPr/>
            </a:pPr>
            <a:r>
              <a:rPr lang="en-US" sz="1800"/>
              <a:t>2+ : The Program Operates on Memory, Hardware, etc.</a:t>
            </a:r>
          </a:p>
          <a:p>
            <a:pPr lvl="1" eaLnBrk="1" hangingPunct="1">
              <a:defRPr/>
            </a:pPr>
            <a:r>
              <a:rPr lang="en-US" sz="1400"/>
              <a:t>Allocating Variables during the run of the program (go into RAM)</a:t>
            </a:r>
          </a:p>
          <a:p>
            <a:pPr lvl="1" eaLnBrk="1" hangingPunct="1">
              <a:defRPr/>
            </a:pPr>
            <a:r>
              <a:rPr lang="en-US" sz="1400"/>
              <a:t>Interact with Media – reading and writing</a:t>
            </a:r>
          </a:p>
          <a:p>
            <a:pPr lvl="1" eaLnBrk="1" hangingPunct="1">
              <a:defRPr/>
            </a:pPr>
            <a:r>
              <a:rPr lang="en-US" sz="1400"/>
              <a:t>Utilizing Hardware Devices (Video Cards, Sound Cards, if available)</a:t>
            </a:r>
          </a:p>
          <a:p>
            <a:pPr eaLnBrk="1" hangingPunct="1">
              <a:defRPr/>
            </a:pPr>
            <a:r>
              <a:rPr lang="en-US" sz="1800"/>
              <a:t>3 : When a program is complete, its memory is freed.</a:t>
            </a:r>
          </a:p>
          <a:p>
            <a:pPr lvl="1" eaLnBrk="1" hangingPunct="1">
              <a:defRPr/>
            </a:pPr>
            <a:r>
              <a:rPr lang="en-US" sz="1400"/>
              <a:t>The RAM used by the program is given back and can be used by other programs</a:t>
            </a:r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048000" y="4876800"/>
            <a:ext cx="1408113" cy="5873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RAM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914400" y="4495800"/>
            <a:ext cx="1511300" cy="392113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Hard Drive</a:t>
            </a:r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 flipV="1">
            <a:off x="2438400" y="51054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914400" y="5029200"/>
            <a:ext cx="1511300" cy="392113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CD Drive</a:t>
            </a: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2438400" y="4724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5791200" y="4953000"/>
            <a:ext cx="1511300" cy="392113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Processor</a:t>
            </a: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419600" y="5105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Microsoft Sans Serif" pitchFamily="34" charset="0"/>
              </a:rPr>
              <a:t>The Memory Space (PC Style)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657600"/>
            <a:ext cx="7772400" cy="2590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8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/>
              <a:t>The Operating System (Windows) will take up a section of RAM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dirty="0"/>
              <a:t>Remaining Memory is available for programs running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/>
              <a:t>Each </a:t>
            </a:r>
            <a:r>
              <a:rPr lang="en-US" sz="2000" i="1" dirty="0"/>
              <a:t>Running</a:t>
            </a:r>
            <a:r>
              <a:rPr lang="en-US" sz="2000" dirty="0"/>
              <a:t> Program will use a section of RAM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dirty="0"/>
              <a:t>EXE size + Variables Size = Memory Footprint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dirty="0"/>
              <a:t>The memory used may be spread out in RAM, usually split into a few sections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dirty="0"/>
              <a:t>Many non-PC Consoles require memory management and have fixed memory locations for many things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09600" y="1981200"/>
            <a:ext cx="7772400" cy="1524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609600" y="1981200"/>
            <a:ext cx="2514600" cy="990600"/>
          </a:xfrm>
          <a:prstGeom prst="rect">
            <a:avLst/>
          </a:prstGeom>
          <a:solidFill>
            <a:srgbClr val="00E10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Windows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3276600" y="2133600"/>
            <a:ext cx="685800" cy="304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4191000" y="2209800"/>
            <a:ext cx="685800" cy="3048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295400" y="3124200"/>
            <a:ext cx="3048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5791200" y="1981200"/>
            <a:ext cx="17526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P1.EXE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2514600" y="3200400"/>
            <a:ext cx="304800" cy="2286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5791200" y="2438400"/>
            <a:ext cx="1752600" cy="4572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imes New Roman" pitchFamily="18" charset="0"/>
              </a:rPr>
              <a:t>P2.EXE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Microsoft Sans Serif" pitchFamily="34" charset="0"/>
              </a:rPr>
              <a:t>Understanding your Program’s Memory Space / Usage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52800"/>
            <a:ext cx="8229600" cy="2667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4 Distinct Parts of a Program Memory Space: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Code Segment (Text Segment)		EXE File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Global Static RAM			Globals, Statics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Stack					Local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Heap					Dynamic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**How much memory does a piece of Code Use?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**Using the Debugger to track and test memory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990600" y="1600200"/>
            <a:ext cx="2438400" cy="106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Code Segment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990600" y="2667000"/>
            <a:ext cx="2438400" cy="381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Global Static RAM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3657600" y="1600200"/>
            <a:ext cx="1905000" cy="1066800"/>
          </a:xfrm>
          <a:prstGeom prst="rect">
            <a:avLst/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Program</a:t>
            </a:r>
          </a:p>
          <a:p>
            <a:pPr algn="ctr" eaLnBrk="1" hangingPunct="1"/>
            <a:r>
              <a:rPr lang="en-US" sz="2400">
                <a:latin typeface="Tahoma" pitchFamily="34" charset="0"/>
              </a:rPr>
              <a:t>Stack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791200" y="1600200"/>
            <a:ext cx="1752600" cy="1066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Heap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igital Dots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Dots</Template>
  <TotalTime>998</TotalTime>
  <Words>3070</Words>
  <Application>Microsoft Office PowerPoint</Application>
  <PresentationFormat>On-screen Show (4:3)</PresentationFormat>
  <Paragraphs>1134</Paragraphs>
  <Slides>57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Calibri</vt:lpstr>
      <vt:lpstr>Lucida Console</vt:lpstr>
      <vt:lpstr>Microsoft Sans Serif</vt:lpstr>
      <vt:lpstr>Tahoma</vt:lpstr>
      <vt:lpstr>Times New Roman</vt:lpstr>
      <vt:lpstr>Wingdings</vt:lpstr>
      <vt:lpstr>Digital Dots</vt:lpstr>
      <vt:lpstr>Intro to Data Structures Memory and Arrays</vt:lpstr>
      <vt:lpstr>What this class is about?</vt:lpstr>
      <vt:lpstr>Class Topics To Cover</vt:lpstr>
      <vt:lpstr>What is a Data Structure?</vt:lpstr>
      <vt:lpstr>Memory and Arrays Topics</vt:lpstr>
      <vt:lpstr>Memory Organization for Game Systems</vt:lpstr>
      <vt:lpstr>Memory and a Typical Program Execution</vt:lpstr>
      <vt:lpstr>The Memory Space (PC Style)</vt:lpstr>
      <vt:lpstr>Understanding your Program’s Memory Space / Usage</vt:lpstr>
      <vt:lpstr>Array Diagramming</vt:lpstr>
      <vt:lpstr>Types of Arrays</vt:lpstr>
      <vt:lpstr>Types of Arrays</vt:lpstr>
      <vt:lpstr>Array Indexing</vt:lpstr>
      <vt:lpstr>Array Indexing</vt:lpstr>
      <vt:lpstr>Array Indexing</vt:lpstr>
      <vt:lpstr>Understanding Struct Alignment</vt:lpstr>
      <vt:lpstr>Default struct Alignment in Visual Studio</vt:lpstr>
      <vt:lpstr>Numeric Types - Byte Order</vt:lpstr>
      <vt:lpstr>Numeric Types - Two’s Complement </vt:lpstr>
      <vt:lpstr>Numeric Types - Two’s Complement </vt:lpstr>
      <vt:lpstr>Numeric Types - Two’s Complement </vt:lpstr>
      <vt:lpstr>Numeric Types - Two’s Complement </vt:lpstr>
      <vt:lpstr>Numeric Types - Two’s Complement </vt:lpstr>
      <vt:lpstr>Numeric Types - Two’s Complement </vt:lpstr>
      <vt:lpstr>Numeric Types - Two’s Complement </vt:lpstr>
      <vt:lpstr>Numeric Types - Two’s Complement </vt:lpstr>
      <vt:lpstr>Numeric Types - Two’s Complement </vt:lpstr>
      <vt:lpstr>Numeric Types - Two’s Complement </vt:lpstr>
      <vt:lpstr>Numeric Types - Two’s Complement </vt:lpstr>
      <vt:lpstr>Numeric Types - Two’s Complement </vt:lpstr>
      <vt:lpstr>Numeric Types - Two’s Complement </vt:lpstr>
      <vt:lpstr>Numeric Types - Two’s Complement </vt:lpstr>
      <vt:lpstr>Numeric Types - Two’s Complement </vt:lpstr>
      <vt:lpstr>Numeric Types - Two’s Complement </vt:lpstr>
      <vt:lpstr>Numeric Types - Two’s Complement </vt:lpstr>
      <vt:lpstr>Numeric Types - Two’s Complement </vt:lpstr>
      <vt:lpstr>Numeric Types - Two’s Complement </vt:lpstr>
      <vt:lpstr>Numeric Types - Two’s Complement </vt:lpstr>
      <vt:lpstr>Numeric Types - Two’s Complement </vt:lpstr>
      <vt:lpstr>Advanced Arrays - Vector</vt:lpstr>
      <vt:lpstr>Advanced Arrays - Vector</vt:lpstr>
      <vt:lpstr>Advanced Arrays - Vector</vt:lpstr>
      <vt:lpstr>Advanced Arrays - Vector</vt:lpstr>
      <vt:lpstr>Advanced Arrays - Vector</vt:lpstr>
      <vt:lpstr>Advanced Arrays - Vector</vt:lpstr>
      <vt:lpstr>Advanced Arrays - Vector</vt:lpstr>
      <vt:lpstr>Advanced Arrays - Vector</vt:lpstr>
      <vt:lpstr>Advanced Arrays - Vector</vt:lpstr>
      <vt:lpstr>Advanced Arrays - Vector</vt:lpstr>
      <vt:lpstr>Advanced Arrays - Vector</vt:lpstr>
      <vt:lpstr>Advanced Arrays - Vector</vt:lpstr>
      <vt:lpstr>Advanced Arrays - Vector</vt:lpstr>
      <vt:lpstr>Advanced Arrays - Vector</vt:lpstr>
      <vt:lpstr>Advanced Arrays - Vector</vt:lpstr>
      <vt:lpstr>Advanced Arrays - Vector</vt:lpstr>
      <vt:lpstr>Advanced Arrays - Vector</vt:lpstr>
      <vt:lpstr>Future Topics and Schedule</vt:lpstr>
    </vt:vector>
  </TitlesOfParts>
  <Company>Full Sail Real World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 Slides</dc:title>
  <dc:subject>Memory and Arrays</dc:subject>
  <dc:creator>Rodney Stoeffler</dc:creator>
  <dc:description>Property of Full Sail University, Data Structures Course.</dc:description>
  <cp:lastModifiedBy>Shagrath Silenoz</cp:lastModifiedBy>
  <cp:revision>98</cp:revision>
  <dcterms:created xsi:type="dcterms:W3CDTF">2008-03-24T02:10:44Z</dcterms:created>
  <dcterms:modified xsi:type="dcterms:W3CDTF">2019-09-30T14:06:53Z</dcterms:modified>
</cp:coreProperties>
</file>