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8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FF0000"/>
    <a:srgbClr val="9933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29699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9700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9701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9703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9704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9706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9707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9709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9710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9711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9712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9713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2" y="3504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/>
              <a:endParaRPr lang="en-US"/>
            </a:p>
          </p:txBody>
        </p:sp>
        <p:sp>
          <p:nvSpPr>
            <p:cNvPr id="29714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/>
              <a:endParaRPr lang="en-US"/>
            </a:p>
          </p:txBody>
        </p:sp>
        <p:sp>
          <p:nvSpPr>
            <p:cNvPr id="29715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29716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29717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29718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29719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29720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29721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9722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29723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29724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29725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29726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9727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9728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9729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9730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29731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2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4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5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6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7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8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9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0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1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2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3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4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5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6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7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8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9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0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1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2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3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4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5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6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7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8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9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0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1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2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3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4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5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6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7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8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9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0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1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2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3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4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5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6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7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8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9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0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1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2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3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4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5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6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7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8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9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0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1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2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3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4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5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6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7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8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9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0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1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2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3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4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5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6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7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8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9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10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11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12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13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14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15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16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17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18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19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20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21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22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23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24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25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26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27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28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29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30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31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32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33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34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35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36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37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38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39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40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41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42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43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44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45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46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47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48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49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50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51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52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53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54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55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56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57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58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59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60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61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62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63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64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65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66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67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68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69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70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71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72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73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74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75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76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77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78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79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80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81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82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83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84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85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86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87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88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89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90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91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92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93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94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95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96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97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98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99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900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901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902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903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904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905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906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907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908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909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910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911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912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913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914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915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9916" name="Rectangle 220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917" name="Rectangle 22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918" name="Rectangle 22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26FAE8D-D4EF-4F47-A471-FE3BE4DDE1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65A74C-02D9-4829-99CF-2E86F35A025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13803C-FB2A-45E8-9359-46CC0A859AC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3F9E74-041F-47B8-A4D1-03C74E1A9C4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88BE73-9BCE-4B29-9C80-039CC8C10AE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0B442A-52F8-49B2-8920-49AC5A9353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F45C79-48E7-4E89-A369-FC4F73E4FAB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609D4D-2AE9-4E08-9B9A-433FC21FCC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C66645-A352-4C45-A624-EAAAD935FF1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896CEA-04FD-40A7-A11C-F5F5DF3BB18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42F044-921A-4306-A3A5-A373D865C2C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2867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67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67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67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67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68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68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68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68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68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68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68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68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68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68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2" y="3504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69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69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69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69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69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69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69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69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69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69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70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70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70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70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70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70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70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70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1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1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1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1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1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1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1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1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1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1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2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2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2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2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2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2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2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2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2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2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3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3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3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3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3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3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3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3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3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3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4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4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4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4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4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4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4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4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4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4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5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5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5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5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5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5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5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5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5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5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6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6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6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6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6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6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6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6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6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6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7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7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7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7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7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7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7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7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7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7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8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8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8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8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8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8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8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8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8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8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9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9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9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9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9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9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9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9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9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9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0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0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0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0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0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0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0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0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0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0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1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1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1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1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1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1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1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1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1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1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2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2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2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2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2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2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2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2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2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2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3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3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3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3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3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3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3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3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3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3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4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4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4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4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4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4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4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4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4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4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5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5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5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5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5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5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5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5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5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5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6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6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6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6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6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6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6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6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6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6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7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7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7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7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7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7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7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7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7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7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8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8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8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8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8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8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8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8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8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88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890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66C993F0-3CBB-45D3-BC92-2959DDCC16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8891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8892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8893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894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736725"/>
          </a:xfrm>
        </p:spPr>
        <p:txBody>
          <a:bodyPr/>
          <a:lstStyle/>
          <a:p>
            <a:r>
              <a:rPr lang="en-US" dirty="0">
                <a:latin typeface="Microsoft Sans Serif" pitchFamily="34" charset="0"/>
              </a:rPr>
              <a:t>D</a:t>
            </a:r>
            <a:r>
              <a:rPr lang="en-US" smtClean="0">
                <a:latin typeface="Microsoft Sans Serif" pitchFamily="34" charset="0"/>
              </a:rPr>
              <a:t>oubly </a:t>
            </a:r>
            <a:r>
              <a:rPr lang="en-US" dirty="0">
                <a:latin typeface="Microsoft Sans Serif" pitchFamily="34" charset="0"/>
              </a:rPr>
              <a:t>Linked </a:t>
            </a:r>
            <a:r>
              <a:rPr lang="en-US" dirty="0" smtClean="0">
                <a:latin typeface="Microsoft Sans Serif" pitchFamily="34" charset="0"/>
              </a:rPr>
              <a:t>Lists</a:t>
            </a:r>
            <a:r>
              <a:rPr lang="en-US" dirty="0">
                <a:latin typeface="Microsoft Sans Serif" pitchFamily="34" charset="0"/>
              </a:rPr>
              <a:t/>
            </a:r>
            <a:br>
              <a:rPr lang="en-US" dirty="0">
                <a:latin typeface="Microsoft Sans Serif" pitchFamily="34" charset="0"/>
              </a:rPr>
            </a:br>
            <a:endParaRPr lang="en-US" dirty="0">
              <a:latin typeface="Microsoft Sans Serif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4191000" cy="990600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Tahoma" charset="0"/>
              </a:rPr>
              <a:t>- Data Structures -</a:t>
            </a:r>
            <a:endParaRPr lang="en-US" sz="2000">
              <a:latin typeface="Tahoma" charset="0"/>
            </a:endParaRPr>
          </a:p>
          <a:p>
            <a:pPr>
              <a:buFontTx/>
              <a:buNone/>
            </a:pPr>
            <a:r>
              <a:rPr lang="en-US" sz="2000">
                <a:latin typeface="Tahoma" charset="0"/>
              </a:rPr>
              <a:t>Lecture</a:t>
            </a:r>
            <a:r>
              <a:rPr lang="en-US" sz="2000" b="1">
                <a:latin typeface="Tahoma" charset="0"/>
              </a:rPr>
              <a:t> 4</a:t>
            </a:r>
          </a:p>
          <a:p>
            <a:endParaRPr lang="en-US" sz="2000">
              <a:latin typeface="Tahoma" charset="0"/>
            </a:endParaRPr>
          </a:p>
        </p:txBody>
      </p:sp>
      <p:pic>
        <p:nvPicPr>
          <p:cNvPr id="4101" name="Picture 5" descr="universityBANNER_867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5638800"/>
            <a:ext cx="2686050" cy="106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Sans Serif" pitchFamily="34" charset="0"/>
              </a:rPr>
              <a:t>Clear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Algorithm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Continually delete the head node until list is empty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752600" y="29718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286000" y="2971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133600" y="3352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 flipH="1" flipV="1">
            <a:off x="1905000" y="3276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6705600" y="3352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tail</a:t>
            </a:r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flipH="1" flipV="1">
            <a:off x="6477000" y="3276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1600200" y="2971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914400" y="2971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2895600" y="29718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3429000" y="2971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2743200" y="2971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7315200" y="2971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4038600" y="29718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4572000" y="2971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3886200" y="2971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5181600" y="29718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715000" y="2971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5029200" y="2971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6324600" y="29718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6858000" y="2971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6172200" y="2971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>
            <a:off x="2438400" y="3200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>
            <a:off x="3581400" y="3200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>
            <a:off x="4724400" y="3200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5867400" y="3200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>
            <a:off x="7010400" y="3200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H="1">
            <a:off x="5867400" y="30480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3" name="Line 31"/>
          <p:cNvSpPr>
            <a:spLocks noChangeShapeType="1"/>
          </p:cNvSpPr>
          <p:nvPr/>
        </p:nvSpPr>
        <p:spPr bwMode="auto">
          <a:xfrm flipH="1">
            <a:off x="4724400" y="30480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 flipH="1">
            <a:off x="3581400" y="30480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 flipH="1">
            <a:off x="2438400" y="30480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6" name="Line 34"/>
          <p:cNvSpPr>
            <a:spLocks noChangeShapeType="1"/>
          </p:cNvSpPr>
          <p:nvPr/>
        </p:nvSpPr>
        <p:spPr bwMode="auto">
          <a:xfrm flipH="1">
            <a:off x="1295400" y="3200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3276600" y="4267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 flipH="1" flipV="1">
            <a:off x="3048000" y="41910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6705600" y="4267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tail</a:t>
            </a:r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 flipH="1" flipV="1">
            <a:off x="6477000" y="41910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2895600" y="38862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3352" name="Rectangle 40"/>
          <p:cNvSpPr>
            <a:spLocks noChangeArrowheads="1"/>
          </p:cNvSpPr>
          <p:nvPr/>
        </p:nvSpPr>
        <p:spPr bwMode="auto">
          <a:xfrm>
            <a:off x="3429000" y="3886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53" name="Rectangle 41"/>
          <p:cNvSpPr>
            <a:spLocks noChangeArrowheads="1"/>
          </p:cNvSpPr>
          <p:nvPr/>
        </p:nvSpPr>
        <p:spPr bwMode="auto">
          <a:xfrm>
            <a:off x="2743200" y="3886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7315200" y="3886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3355" name="Rectangle 43"/>
          <p:cNvSpPr>
            <a:spLocks noChangeArrowheads="1"/>
          </p:cNvSpPr>
          <p:nvPr/>
        </p:nvSpPr>
        <p:spPr bwMode="auto">
          <a:xfrm>
            <a:off x="4038600" y="38862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3356" name="Rectangle 44"/>
          <p:cNvSpPr>
            <a:spLocks noChangeArrowheads="1"/>
          </p:cNvSpPr>
          <p:nvPr/>
        </p:nvSpPr>
        <p:spPr bwMode="auto">
          <a:xfrm>
            <a:off x="4572000" y="3886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45"/>
          <p:cNvSpPr>
            <a:spLocks noChangeArrowheads="1"/>
          </p:cNvSpPr>
          <p:nvPr/>
        </p:nvSpPr>
        <p:spPr bwMode="auto">
          <a:xfrm>
            <a:off x="3886200" y="3886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58" name="Rectangle 46"/>
          <p:cNvSpPr>
            <a:spLocks noChangeArrowheads="1"/>
          </p:cNvSpPr>
          <p:nvPr/>
        </p:nvSpPr>
        <p:spPr bwMode="auto">
          <a:xfrm>
            <a:off x="5181600" y="38862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13359" name="Rectangle 47"/>
          <p:cNvSpPr>
            <a:spLocks noChangeArrowheads="1"/>
          </p:cNvSpPr>
          <p:nvPr/>
        </p:nvSpPr>
        <p:spPr bwMode="auto">
          <a:xfrm>
            <a:off x="5715000" y="3886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60" name="Rectangle 48"/>
          <p:cNvSpPr>
            <a:spLocks noChangeArrowheads="1"/>
          </p:cNvSpPr>
          <p:nvPr/>
        </p:nvSpPr>
        <p:spPr bwMode="auto">
          <a:xfrm>
            <a:off x="5029200" y="3886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61" name="Rectangle 49"/>
          <p:cNvSpPr>
            <a:spLocks noChangeArrowheads="1"/>
          </p:cNvSpPr>
          <p:nvPr/>
        </p:nvSpPr>
        <p:spPr bwMode="auto">
          <a:xfrm>
            <a:off x="6324600" y="38862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13362" name="Rectangle 50"/>
          <p:cNvSpPr>
            <a:spLocks noChangeArrowheads="1"/>
          </p:cNvSpPr>
          <p:nvPr/>
        </p:nvSpPr>
        <p:spPr bwMode="auto">
          <a:xfrm>
            <a:off x="6858000" y="3886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63" name="Rectangle 51"/>
          <p:cNvSpPr>
            <a:spLocks noChangeArrowheads="1"/>
          </p:cNvSpPr>
          <p:nvPr/>
        </p:nvSpPr>
        <p:spPr bwMode="auto">
          <a:xfrm>
            <a:off x="6172200" y="3886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64" name="Line 52"/>
          <p:cNvSpPr>
            <a:spLocks noChangeShapeType="1"/>
          </p:cNvSpPr>
          <p:nvPr/>
        </p:nvSpPr>
        <p:spPr bwMode="auto">
          <a:xfrm>
            <a:off x="3581400" y="41148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5" name="Line 53"/>
          <p:cNvSpPr>
            <a:spLocks noChangeShapeType="1"/>
          </p:cNvSpPr>
          <p:nvPr/>
        </p:nvSpPr>
        <p:spPr bwMode="auto">
          <a:xfrm>
            <a:off x="3581400" y="41148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6" name="Line 54"/>
          <p:cNvSpPr>
            <a:spLocks noChangeShapeType="1"/>
          </p:cNvSpPr>
          <p:nvPr/>
        </p:nvSpPr>
        <p:spPr bwMode="auto">
          <a:xfrm>
            <a:off x="4724400" y="41148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7" name="Line 55"/>
          <p:cNvSpPr>
            <a:spLocks noChangeShapeType="1"/>
          </p:cNvSpPr>
          <p:nvPr/>
        </p:nvSpPr>
        <p:spPr bwMode="auto">
          <a:xfrm>
            <a:off x="5867400" y="41148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8" name="Line 56"/>
          <p:cNvSpPr>
            <a:spLocks noChangeShapeType="1"/>
          </p:cNvSpPr>
          <p:nvPr/>
        </p:nvSpPr>
        <p:spPr bwMode="auto">
          <a:xfrm>
            <a:off x="7010400" y="41148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9" name="Line 57"/>
          <p:cNvSpPr>
            <a:spLocks noChangeShapeType="1"/>
          </p:cNvSpPr>
          <p:nvPr/>
        </p:nvSpPr>
        <p:spPr bwMode="auto">
          <a:xfrm flipH="1">
            <a:off x="5867400" y="3962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0" name="Line 58"/>
          <p:cNvSpPr>
            <a:spLocks noChangeShapeType="1"/>
          </p:cNvSpPr>
          <p:nvPr/>
        </p:nvSpPr>
        <p:spPr bwMode="auto">
          <a:xfrm flipH="1">
            <a:off x="4724400" y="3962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 flipH="1">
            <a:off x="3581400" y="3962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2" name="Line 60"/>
          <p:cNvSpPr>
            <a:spLocks noChangeShapeType="1"/>
          </p:cNvSpPr>
          <p:nvPr/>
        </p:nvSpPr>
        <p:spPr bwMode="auto">
          <a:xfrm flipH="1">
            <a:off x="2438400" y="3962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4495800" y="5181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3374" name="Line 62"/>
          <p:cNvSpPr>
            <a:spLocks noChangeShapeType="1"/>
          </p:cNvSpPr>
          <p:nvPr/>
        </p:nvSpPr>
        <p:spPr bwMode="auto">
          <a:xfrm flipH="1" flipV="1">
            <a:off x="4267200" y="5105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6705600" y="5181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tail</a:t>
            </a:r>
          </a:p>
        </p:txBody>
      </p:sp>
      <p:sp>
        <p:nvSpPr>
          <p:cNvPr id="13376" name="Line 64"/>
          <p:cNvSpPr>
            <a:spLocks noChangeShapeType="1"/>
          </p:cNvSpPr>
          <p:nvPr/>
        </p:nvSpPr>
        <p:spPr bwMode="auto">
          <a:xfrm flipH="1" flipV="1">
            <a:off x="6477000" y="5105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377" name="Text Box 65"/>
          <p:cNvSpPr txBox="1">
            <a:spLocks noChangeArrowheads="1"/>
          </p:cNvSpPr>
          <p:nvPr/>
        </p:nvSpPr>
        <p:spPr bwMode="auto">
          <a:xfrm>
            <a:off x="7315200" y="4800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3378" name="Rectangle 66"/>
          <p:cNvSpPr>
            <a:spLocks noChangeArrowheads="1"/>
          </p:cNvSpPr>
          <p:nvPr/>
        </p:nvSpPr>
        <p:spPr bwMode="auto">
          <a:xfrm>
            <a:off x="4038600" y="48006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3379" name="Rectangle 67"/>
          <p:cNvSpPr>
            <a:spLocks noChangeArrowheads="1"/>
          </p:cNvSpPr>
          <p:nvPr/>
        </p:nvSpPr>
        <p:spPr bwMode="auto">
          <a:xfrm>
            <a:off x="4572000" y="48006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80" name="Rectangle 68"/>
          <p:cNvSpPr>
            <a:spLocks noChangeArrowheads="1"/>
          </p:cNvSpPr>
          <p:nvPr/>
        </p:nvSpPr>
        <p:spPr bwMode="auto">
          <a:xfrm>
            <a:off x="3886200" y="48006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81" name="Rectangle 69"/>
          <p:cNvSpPr>
            <a:spLocks noChangeArrowheads="1"/>
          </p:cNvSpPr>
          <p:nvPr/>
        </p:nvSpPr>
        <p:spPr bwMode="auto">
          <a:xfrm>
            <a:off x="5181600" y="48006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13382" name="Rectangle 70"/>
          <p:cNvSpPr>
            <a:spLocks noChangeArrowheads="1"/>
          </p:cNvSpPr>
          <p:nvPr/>
        </p:nvSpPr>
        <p:spPr bwMode="auto">
          <a:xfrm>
            <a:off x="5715000" y="48006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83" name="Rectangle 71"/>
          <p:cNvSpPr>
            <a:spLocks noChangeArrowheads="1"/>
          </p:cNvSpPr>
          <p:nvPr/>
        </p:nvSpPr>
        <p:spPr bwMode="auto">
          <a:xfrm>
            <a:off x="5029200" y="48006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84" name="Rectangle 72"/>
          <p:cNvSpPr>
            <a:spLocks noChangeArrowheads="1"/>
          </p:cNvSpPr>
          <p:nvPr/>
        </p:nvSpPr>
        <p:spPr bwMode="auto">
          <a:xfrm>
            <a:off x="6324600" y="48006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13385" name="Rectangle 73"/>
          <p:cNvSpPr>
            <a:spLocks noChangeArrowheads="1"/>
          </p:cNvSpPr>
          <p:nvPr/>
        </p:nvSpPr>
        <p:spPr bwMode="auto">
          <a:xfrm>
            <a:off x="6858000" y="48006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86" name="Rectangle 74"/>
          <p:cNvSpPr>
            <a:spLocks noChangeArrowheads="1"/>
          </p:cNvSpPr>
          <p:nvPr/>
        </p:nvSpPr>
        <p:spPr bwMode="auto">
          <a:xfrm>
            <a:off x="6172200" y="48006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4724400" y="50292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8" name="Line 76"/>
          <p:cNvSpPr>
            <a:spLocks noChangeShapeType="1"/>
          </p:cNvSpPr>
          <p:nvPr/>
        </p:nvSpPr>
        <p:spPr bwMode="auto">
          <a:xfrm>
            <a:off x="5867400" y="50292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9" name="Line 77"/>
          <p:cNvSpPr>
            <a:spLocks noChangeShapeType="1"/>
          </p:cNvSpPr>
          <p:nvPr/>
        </p:nvSpPr>
        <p:spPr bwMode="auto">
          <a:xfrm>
            <a:off x="7010400" y="50292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0" name="Line 78"/>
          <p:cNvSpPr>
            <a:spLocks noChangeShapeType="1"/>
          </p:cNvSpPr>
          <p:nvPr/>
        </p:nvSpPr>
        <p:spPr bwMode="auto">
          <a:xfrm flipH="1">
            <a:off x="5867400" y="48768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1" name="Line 79"/>
          <p:cNvSpPr>
            <a:spLocks noChangeShapeType="1"/>
          </p:cNvSpPr>
          <p:nvPr/>
        </p:nvSpPr>
        <p:spPr bwMode="auto">
          <a:xfrm flipH="1">
            <a:off x="4724400" y="48768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2" name="Line 80"/>
          <p:cNvSpPr>
            <a:spLocks noChangeShapeType="1"/>
          </p:cNvSpPr>
          <p:nvPr/>
        </p:nvSpPr>
        <p:spPr bwMode="auto">
          <a:xfrm flipH="1">
            <a:off x="3581400" y="48768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4953000" y="5943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3394" name="Line 82"/>
          <p:cNvSpPr>
            <a:spLocks noChangeShapeType="1"/>
          </p:cNvSpPr>
          <p:nvPr/>
        </p:nvSpPr>
        <p:spPr bwMode="auto">
          <a:xfrm flipV="1">
            <a:off x="5410200" y="58674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6172200" y="5943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tail</a:t>
            </a:r>
          </a:p>
        </p:txBody>
      </p:sp>
      <p:sp>
        <p:nvSpPr>
          <p:cNvPr id="13396" name="Line 84"/>
          <p:cNvSpPr>
            <a:spLocks noChangeShapeType="1"/>
          </p:cNvSpPr>
          <p:nvPr/>
        </p:nvSpPr>
        <p:spPr bwMode="auto">
          <a:xfrm flipH="1" flipV="1">
            <a:off x="5943600" y="5867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5715000" y="5486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Sans Serif" pitchFamily="34" charset="0"/>
              </a:rPr>
              <a:t>Insert (Iterator Version)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Algorithm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Allocate a node for the new item.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Place it before the iterator index, between Iter and Iter Prev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Leave the iterator pointing at the new node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	Special Case : Inserting at head</a:t>
            </a:r>
          </a:p>
          <a:p>
            <a:endParaRPr lang="en-US" sz="2000"/>
          </a:p>
          <a:p>
            <a:endParaRPr lang="en-US" sz="2000"/>
          </a:p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752600" y="41910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286000" y="4191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133600" y="4572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H="1" flipV="1">
            <a:off x="1905000" y="4495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6705600" y="4572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tail</a:t>
            </a: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H="1" flipV="1">
            <a:off x="6477000" y="4495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1600200" y="4191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914400" y="4191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2895600" y="41910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3429000" y="4191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2743200" y="4191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7315200" y="4191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4038600" y="41910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4572000" y="4191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3886200" y="4191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5181600" y="41910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5715000" y="4191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5029200" y="4191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6324600" y="41910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6858000" y="4191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6172200" y="4191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>
            <a:off x="2438400" y="44196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62" name="Line 26"/>
          <p:cNvSpPr>
            <a:spLocks noChangeShapeType="1"/>
          </p:cNvSpPr>
          <p:nvPr/>
        </p:nvSpPr>
        <p:spPr bwMode="auto">
          <a:xfrm>
            <a:off x="3581400" y="44196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>
            <a:off x="4724400" y="44196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auto">
          <a:xfrm>
            <a:off x="5867400" y="44196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65" name="Line 29"/>
          <p:cNvSpPr>
            <a:spLocks noChangeShapeType="1"/>
          </p:cNvSpPr>
          <p:nvPr/>
        </p:nvSpPr>
        <p:spPr bwMode="auto">
          <a:xfrm>
            <a:off x="7010400" y="44196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66" name="Line 30"/>
          <p:cNvSpPr>
            <a:spLocks noChangeShapeType="1"/>
          </p:cNvSpPr>
          <p:nvPr/>
        </p:nvSpPr>
        <p:spPr bwMode="auto">
          <a:xfrm flipH="1">
            <a:off x="5867400" y="42672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67" name="Line 31"/>
          <p:cNvSpPr>
            <a:spLocks noChangeShapeType="1"/>
          </p:cNvSpPr>
          <p:nvPr/>
        </p:nvSpPr>
        <p:spPr bwMode="auto">
          <a:xfrm flipH="1">
            <a:off x="4724400" y="42672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auto">
          <a:xfrm flipH="1">
            <a:off x="3581400" y="42672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69" name="Line 33"/>
          <p:cNvSpPr>
            <a:spLocks noChangeShapeType="1"/>
          </p:cNvSpPr>
          <p:nvPr/>
        </p:nvSpPr>
        <p:spPr bwMode="auto">
          <a:xfrm flipH="1">
            <a:off x="2438400" y="42672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70" name="Line 34"/>
          <p:cNvSpPr>
            <a:spLocks noChangeShapeType="1"/>
          </p:cNvSpPr>
          <p:nvPr/>
        </p:nvSpPr>
        <p:spPr bwMode="auto">
          <a:xfrm flipH="1">
            <a:off x="1295400" y="44196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71" name="Line 35"/>
          <p:cNvSpPr>
            <a:spLocks noChangeShapeType="1"/>
          </p:cNvSpPr>
          <p:nvPr/>
        </p:nvSpPr>
        <p:spPr bwMode="auto">
          <a:xfrm flipV="1">
            <a:off x="426720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038600" y="4953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Iter</a:t>
            </a:r>
          </a:p>
        </p:txBody>
      </p:sp>
      <p:sp>
        <p:nvSpPr>
          <p:cNvPr id="14373" name="Rectangle 37"/>
          <p:cNvSpPr>
            <a:spLocks noChangeArrowheads="1"/>
          </p:cNvSpPr>
          <p:nvPr/>
        </p:nvSpPr>
        <p:spPr bwMode="auto">
          <a:xfrm>
            <a:off x="4038600" y="4953000"/>
            <a:ext cx="6096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4" name="Rectangle 38"/>
          <p:cNvSpPr>
            <a:spLocks noChangeArrowheads="1"/>
          </p:cNvSpPr>
          <p:nvPr/>
        </p:nvSpPr>
        <p:spPr bwMode="auto">
          <a:xfrm>
            <a:off x="1752600" y="55626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2286000" y="55626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2133600" y="5943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4377" name="Line 41"/>
          <p:cNvSpPr>
            <a:spLocks noChangeShapeType="1"/>
          </p:cNvSpPr>
          <p:nvPr/>
        </p:nvSpPr>
        <p:spPr bwMode="auto">
          <a:xfrm flipH="1" flipV="1">
            <a:off x="1905000" y="5867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378" name="Text Box 42"/>
          <p:cNvSpPr txBox="1">
            <a:spLocks noChangeArrowheads="1"/>
          </p:cNvSpPr>
          <p:nvPr/>
        </p:nvSpPr>
        <p:spPr bwMode="auto">
          <a:xfrm>
            <a:off x="7848600" y="5943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tail</a:t>
            </a:r>
          </a:p>
        </p:txBody>
      </p:sp>
      <p:sp>
        <p:nvSpPr>
          <p:cNvPr id="14379" name="Line 43"/>
          <p:cNvSpPr>
            <a:spLocks noChangeShapeType="1"/>
          </p:cNvSpPr>
          <p:nvPr/>
        </p:nvSpPr>
        <p:spPr bwMode="auto">
          <a:xfrm flipH="1" flipV="1">
            <a:off x="7620000" y="5867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380" name="Rectangle 44"/>
          <p:cNvSpPr>
            <a:spLocks noChangeArrowheads="1"/>
          </p:cNvSpPr>
          <p:nvPr/>
        </p:nvSpPr>
        <p:spPr bwMode="auto">
          <a:xfrm>
            <a:off x="1600200" y="55626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Text Box 45"/>
          <p:cNvSpPr txBox="1">
            <a:spLocks noChangeArrowheads="1"/>
          </p:cNvSpPr>
          <p:nvPr/>
        </p:nvSpPr>
        <p:spPr bwMode="auto">
          <a:xfrm>
            <a:off x="914400" y="5562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4382" name="Rectangle 46"/>
          <p:cNvSpPr>
            <a:spLocks noChangeArrowheads="1"/>
          </p:cNvSpPr>
          <p:nvPr/>
        </p:nvSpPr>
        <p:spPr bwMode="auto">
          <a:xfrm>
            <a:off x="2895600" y="55626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4383" name="Rectangle 47"/>
          <p:cNvSpPr>
            <a:spLocks noChangeArrowheads="1"/>
          </p:cNvSpPr>
          <p:nvPr/>
        </p:nvSpPr>
        <p:spPr bwMode="auto">
          <a:xfrm>
            <a:off x="3429000" y="55626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2743200" y="55626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5" name="Text Box 49"/>
          <p:cNvSpPr txBox="1">
            <a:spLocks noChangeArrowheads="1"/>
          </p:cNvSpPr>
          <p:nvPr/>
        </p:nvSpPr>
        <p:spPr bwMode="auto">
          <a:xfrm>
            <a:off x="8458200" y="5562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4038600" y="55626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0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4572000" y="55626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3886200" y="55626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9" name="Rectangle 53"/>
          <p:cNvSpPr>
            <a:spLocks noChangeArrowheads="1"/>
          </p:cNvSpPr>
          <p:nvPr/>
        </p:nvSpPr>
        <p:spPr bwMode="auto">
          <a:xfrm>
            <a:off x="6324600" y="55626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14390" name="Rectangle 54"/>
          <p:cNvSpPr>
            <a:spLocks noChangeArrowheads="1"/>
          </p:cNvSpPr>
          <p:nvPr/>
        </p:nvSpPr>
        <p:spPr bwMode="auto">
          <a:xfrm>
            <a:off x="6858000" y="55626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1" name="Rectangle 55"/>
          <p:cNvSpPr>
            <a:spLocks noChangeArrowheads="1"/>
          </p:cNvSpPr>
          <p:nvPr/>
        </p:nvSpPr>
        <p:spPr bwMode="auto">
          <a:xfrm>
            <a:off x="6172200" y="55626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Rectangle 56"/>
          <p:cNvSpPr>
            <a:spLocks noChangeArrowheads="1"/>
          </p:cNvSpPr>
          <p:nvPr/>
        </p:nvSpPr>
        <p:spPr bwMode="auto">
          <a:xfrm>
            <a:off x="7467600" y="55626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001000" y="55626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4" name="Rectangle 58"/>
          <p:cNvSpPr>
            <a:spLocks noChangeArrowheads="1"/>
          </p:cNvSpPr>
          <p:nvPr/>
        </p:nvSpPr>
        <p:spPr bwMode="auto">
          <a:xfrm>
            <a:off x="7315200" y="55626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5" name="Line 59"/>
          <p:cNvSpPr>
            <a:spLocks noChangeShapeType="1"/>
          </p:cNvSpPr>
          <p:nvPr/>
        </p:nvSpPr>
        <p:spPr bwMode="auto">
          <a:xfrm>
            <a:off x="2438400" y="57912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6" name="Line 60"/>
          <p:cNvSpPr>
            <a:spLocks noChangeShapeType="1"/>
          </p:cNvSpPr>
          <p:nvPr/>
        </p:nvSpPr>
        <p:spPr bwMode="auto">
          <a:xfrm>
            <a:off x="3581400" y="57912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7" name="Line 61"/>
          <p:cNvSpPr>
            <a:spLocks noChangeShapeType="1"/>
          </p:cNvSpPr>
          <p:nvPr/>
        </p:nvSpPr>
        <p:spPr bwMode="auto">
          <a:xfrm>
            <a:off x="5867400" y="57912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8" name="Line 62"/>
          <p:cNvSpPr>
            <a:spLocks noChangeShapeType="1"/>
          </p:cNvSpPr>
          <p:nvPr/>
        </p:nvSpPr>
        <p:spPr bwMode="auto">
          <a:xfrm>
            <a:off x="7010400" y="57912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9" name="Line 63"/>
          <p:cNvSpPr>
            <a:spLocks noChangeShapeType="1"/>
          </p:cNvSpPr>
          <p:nvPr/>
        </p:nvSpPr>
        <p:spPr bwMode="auto">
          <a:xfrm>
            <a:off x="8153400" y="57912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00" name="Line 64"/>
          <p:cNvSpPr>
            <a:spLocks noChangeShapeType="1"/>
          </p:cNvSpPr>
          <p:nvPr/>
        </p:nvSpPr>
        <p:spPr bwMode="auto">
          <a:xfrm flipH="1">
            <a:off x="7010400" y="56388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01" name="Line 65"/>
          <p:cNvSpPr>
            <a:spLocks noChangeShapeType="1"/>
          </p:cNvSpPr>
          <p:nvPr/>
        </p:nvSpPr>
        <p:spPr bwMode="auto">
          <a:xfrm flipH="1">
            <a:off x="5867400" y="56388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02" name="Line 66"/>
          <p:cNvSpPr>
            <a:spLocks noChangeShapeType="1"/>
          </p:cNvSpPr>
          <p:nvPr/>
        </p:nvSpPr>
        <p:spPr bwMode="auto">
          <a:xfrm flipH="1">
            <a:off x="3581400" y="56388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03" name="Line 67"/>
          <p:cNvSpPr>
            <a:spLocks noChangeShapeType="1"/>
          </p:cNvSpPr>
          <p:nvPr/>
        </p:nvSpPr>
        <p:spPr bwMode="auto">
          <a:xfrm flipH="1">
            <a:off x="2438400" y="56388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04" name="Line 68"/>
          <p:cNvSpPr>
            <a:spLocks noChangeShapeType="1"/>
          </p:cNvSpPr>
          <p:nvPr/>
        </p:nvSpPr>
        <p:spPr bwMode="auto">
          <a:xfrm flipH="1">
            <a:off x="1295400" y="57912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05" name="Line 69"/>
          <p:cNvSpPr>
            <a:spLocks noChangeShapeType="1"/>
          </p:cNvSpPr>
          <p:nvPr/>
        </p:nvSpPr>
        <p:spPr bwMode="auto">
          <a:xfrm flipV="1">
            <a:off x="4267200" y="58674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06" name="Text Box 70"/>
          <p:cNvSpPr txBox="1">
            <a:spLocks noChangeArrowheads="1"/>
          </p:cNvSpPr>
          <p:nvPr/>
        </p:nvSpPr>
        <p:spPr bwMode="auto">
          <a:xfrm>
            <a:off x="4038600" y="6324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Iter</a:t>
            </a:r>
          </a:p>
        </p:txBody>
      </p:sp>
      <p:sp>
        <p:nvSpPr>
          <p:cNvPr id="14407" name="Rectangle 71"/>
          <p:cNvSpPr>
            <a:spLocks noChangeArrowheads="1"/>
          </p:cNvSpPr>
          <p:nvPr/>
        </p:nvSpPr>
        <p:spPr bwMode="auto">
          <a:xfrm>
            <a:off x="4038600" y="6324600"/>
            <a:ext cx="6096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08" name="Line 72"/>
          <p:cNvSpPr>
            <a:spLocks noChangeShapeType="1"/>
          </p:cNvSpPr>
          <p:nvPr/>
        </p:nvSpPr>
        <p:spPr bwMode="auto">
          <a:xfrm>
            <a:off x="4724400" y="57912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09" name="Line 73"/>
          <p:cNvSpPr>
            <a:spLocks noChangeShapeType="1"/>
          </p:cNvSpPr>
          <p:nvPr/>
        </p:nvSpPr>
        <p:spPr bwMode="auto">
          <a:xfrm flipH="1">
            <a:off x="4724400" y="56388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10" name="Rectangle 74"/>
          <p:cNvSpPr>
            <a:spLocks noChangeArrowheads="1"/>
          </p:cNvSpPr>
          <p:nvPr/>
        </p:nvSpPr>
        <p:spPr bwMode="auto">
          <a:xfrm>
            <a:off x="5181600" y="55626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4411" name="Rectangle 75"/>
          <p:cNvSpPr>
            <a:spLocks noChangeArrowheads="1"/>
          </p:cNvSpPr>
          <p:nvPr/>
        </p:nvSpPr>
        <p:spPr bwMode="auto">
          <a:xfrm>
            <a:off x="5715000" y="55626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12" name="Rectangle 76"/>
          <p:cNvSpPr>
            <a:spLocks noChangeArrowheads="1"/>
          </p:cNvSpPr>
          <p:nvPr/>
        </p:nvSpPr>
        <p:spPr bwMode="auto">
          <a:xfrm>
            <a:off x="5029200" y="55626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Sans Serif" pitchFamily="34" charset="0"/>
              </a:rPr>
              <a:t>Remove (Iterator Version)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Algorithm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Connect around the Iterator Node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Delete the Iterator Node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Leave the iterator pointing at the one following the iterator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	(Leave on NULL if we deleted the tail)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Special Cases (2) Removing at head, tail</a:t>
            </a:r>
          </a:p>
          <a:p>
            <a:pPr>
              <a:buFont typeface="Wingdings" pitchFamily="2" charset="2"/>
              <a:buNone/>
            </a:pPr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676400" y="44958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209800" y="4495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057400" y="4876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 flipV="1">
            <a:off x="1828800" y="4800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6629400" y="4876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tail</a:t>
            </a:r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flipH="1" flipV="1">
            <a:off x="6400800" y="4800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1524000" y="4495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838200" y="4495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2819400" y="44958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3352800" y="4495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2667000" y="4495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7239000" y="4495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3962400" y="44958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4495800" y="4495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3810000" y="4495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5105400" y="44958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5638800" y="4495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4953000" y="4495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6248400" y="44958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6781800" y="4495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6096000" y="4495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>
            <a:off x="2362200" y="4724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>
            <a:off x="3505200" y="4724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7" name="Line 27"/>
          <p:cNvSpPr>
            <a:spLocks noChangeShapeType="1"/>
          </p:cNvSpPr>
          <p:nvPr/>
        </p:nvSpPr>
        <p:spPr bwMode="auto">
          <a:xfrm>
            <a:off x="4648200" y="4724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auto">
          <a:xfrm>
            <a:off x="5791200" y="4724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6934200" y="4724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 flipH="1">
            <a:off x="5791200" y="45720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1" name="Line 31"/>
          <p:cNvSpPr>
            <a:spLocks noChangeShapeType="1"/>
          </p:cNvSpPr>
          <p:nvPr/>
        </p:nvSpPr>
        <p:spPr bwMode="auto">
          <a:xfrm flipH="1">
            <a:off x="4648200" y="45720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 flipH="1">
            <a:off x="3505200" y="45720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3" name="Line 33"/>
          <p:cNvSpPr>
            <a:spLocks noChangeShapeType="1"/>
          </p:cNvSpPr>
          <p:nvPr/>
        </p:nvSpPr>
        <p:spPr bwMode="auto">
          <a:xfrm flipH="1">
            <a:off x="2362200" y="45720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4" name="Line 34"/>
          <p:cNvSpPr>
            <a:spLocks noChangeShapeType="1"/>
          </p:cNvSpPr>
          <p:nvPr/>
        </p:nvSpPr>
        <p:spPr bwMode="auto">
          <a:xfrm flipH="1">
            <a:off x="1219200" y="4724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5" name="Line 35"/>
          <p:cNvSpPr>
            <a:spLocks noChangeShapeType="1"/>
          </p:cNvSpPr>
          <p:nvPr/>
        </p:nvSpPr>
        <p:spPr bwMode="auto">
          <a:xfrm flipV="1">
            <a:off x="4191000" y="4800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6" name="Text Box 36"/>
          <p:cNvSpPr txBox="1">
            <a:spLocks noChangeArrowheads="1"/>
          </p:cNvSpPr>
          <p:nvPr/>
        </p:nvSpPr>
        <p:spPr bwMode="auto">
          <a:xfrm>
            <a:off x="3962400" y="5105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Iter</a:t>
            </a:r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3962400" y="5105400"/>
            <a:ext cx="6096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1752600" y="57150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2286000" y="5715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2133600" y="6096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5401" name="Line 41"/>
          <p:cNvSpPr>
            <a:spLocks noChangeShapeType="1"/>
          </p:cNvSpPr>
          <p:nvPr/>
        </p:nvSpPr>
        <p:spPr bwMode="auto">
          <a:xfrm flipH="1" flipV="1">
            <a:off x="1905000" y="6019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402" name="Text Box 42"/>
          <p:cNvSpPr txBox="1">
            <a:spLocks noChangeArrowheads="1"/>
          </p:cNvSpPr>
          <p:nvPr/>
        </p:nvSpPr>
        <p:spPr bwMode="auto">
          <a:xfrm>
            <a:off x="5562600" y="6096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tail</a:t>
            </a:r>
          </a:p>
        </p:txBody>
      </p:sp>
      <p:sp>
        <p:nvSpPr>
          <p:cNvPr id="15403" name="Line 43"/>
          <p:cNvSpPr>
            <a:spLocks noChangeShapeType="1"/>
          </p:cNvSpPr>
          <p:nvPr/>
        </p:nvSpPr>
        <p:spPr bwMode="auto">
          <a:xfrm flipH="1" flipV="1">
            <a:off x="5334000" y="6019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404" name="Rectangle 44"/>
          <p:cNvSpPr>
            <a:spLocks noChangeArrowheads="1"/>
          </p:cNvSpPr>
          <p:nvPr/>
        </p:nvSpPr>
        <p:spPr bwMode="auto">
          <a:xfrm>
            <a:off x="1600200" y="5715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5" name="Text Box 45"/>
          <p:cNvSpPr txBox="1">
            <a:spLocks noChangeArrowheads="1"/>
          </p:cNvSpPr>
          <p:nvPr/>
        </p:nvSpPr>
        <p:spPr bwMode="auto">
          <a:xfrm>
            <a:off x="914400" y="5715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2895600" y="57150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3429000" y="5715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8" name="Rectangle 48"/>
          <p:cNvSpPr>
            <a:spLocks noChangeArrowheads="1"/>
          </p:cNvSpPr>
          <p:nvPr/>
        </p:nvSpPr>
        <p:spPr bwMode="auto">
          <a:xfrm>
            <a:off x="2743200" y="5715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9" name="Text Box 49"/>
          <p:cNvSpPr txBox="1">
            <a:spLocks noChangeArrowheads="1"/>
          </p:cNvSpPr>
          <p:nvPr/>
        </p:nvSpPr>
        <p:spPr bwMode="auto">
          <a:xfrm>
            <a:off x="6172200" y="5715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5410" name="Rectangle 50"/>
          <p:cNvSpPr>
            <a:spLocks noChangeArrowheads="1"/>
          </p:cNvSpPr>
          <p:nvPr/>
        </p:nvSpPr>
        <p:spPr bwMode="auto">
          <a:xfrm>
            <a:off x="4038600" y="57150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15411" name="Rectangle 51"/>
          <p:cNvSpPr>
            <a:spLocks noChangeArrowheads="1"/>
          </p:cNvSpPr>
          <p:nvPr/>
        </p:nvSpPr>
        <p:spPr bwMode="auto">
          <a:xfrm>
            <a:off x="4572000" y="5715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2" name="Rectangle 52"/>
          <p:cNvSpPr>
            <a:spLocks noChangeArrowheads="1"/>
          </p:cNvSpPr>
          <p:nvPr/>
        </p:nvSpPr>
        <p:spPr bwMode="auto">
          <a:xfrm>
            <a:off x="3886200" y="5715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3" name="Rectangle 53"/>
          <p:cNvSpPr>
            <a:spLocks noChangeArrowheads="1"/>
          </p:cNvSpPr>
          <p:nvPr/>
        </p:nvSpPr>
        <p:spPr bwMode="auto">
          <a:xfrm>
            <a:off x="5181600" y="57150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15414" name="Rectangle 54"/>
          <p:cNvSpPr>
            <a:spLocks noChangeArrowheads="1"/>
          </p:cNvSpPr>
          <p:nvPr/>
        </p:nvSpPr>
        <p:spPr bwMode="auto">
          <a:xfrm>
            <a:off x="5715000" y="5715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5" name="Rectangle 55"/>
          <p:cNvSpPr>
            <a:spLocks noChangeArrowheads="1"/>
          </p:cNvSpPr>
          <p:nvPr/>
        </p:nvSpPr>
        <p:spPr bwMode="auto">
          <a:xfrm>
            <a:off x="5029200" y="5715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6" name="Line 56"/>
          <p:cNvSpPr>
            <a:spLocks noChangeShapeType="1"/>
          </p:cNvSpPr>
          <p:nvPr/>
        </p:nvSpPr>
        <p:spPr bwMode="auto">
          <a:xfrm>
            <a:off x="2438400" y="59436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17" name="Line 57"/>
          <p:cNvSpPr>
            <a:spLocks noChangeShapeType="1"/>
          </p:cNvSpPr>
          <p:nvPr/>
        </p:nvSpPr>
        <p:spPr bwMode="auto">
          <a:xfrm>
            <a:off x="3581400" y="59436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18" name="Line 58"/>
          <p:cNvSpPr>
            <a:spLocks noChangeShapeType="1"/>
          </p:cNvSpPr>
          <p:nvPr/>
        </p:nvSpPr>
        <p:spPr bwMode="auto">
          <a:xfrm>
            <a:off x="4724400" y="59436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19" name="Line 59"/>
          <p:cNvSpPr>
            <a:spLocks noChangeShapeType="1"/>
          </p:cNvSpPr>
          <p:nvPr/>
        </p:nvSpPr>
        <p:spPr bwMode="auto">
          <a:xfrm>
            <a:off x="5867400" y="59436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20" name="Line 60"/>
          <p:cNvSpPr>
            <a:spLocks noChangeShapeType="1"/>
          </p:cNvSpPr>
          <p:nvPr/>
        </p:nvSpPr>
        <p:spPr bwMode="auto">
          <a:xfrm flipH="1">
            <a:off x="4724400" y="57912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21" name="Line 61"/>
          <p:cNvSpPr>
            <a:spLocks noChangeShapeType="1"/>
          </p:cNvSpPr>
          <p:nvPr/>
        </p:nvSpPr>
        <p:spPr bwMode="auto">
          <a:xfrm flipH="1">
            <a:off x="3581400" y="57912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22" name="Line 62"/>
          <p:cNvSpPr>
            <a:spLocks noChangeShapeType="1"/>
          </p:cNvSpPr>
          <p:nvPr/>
        </p:nvSpPr>
        <p:spPr bwMode="auto">
          <a:xfrm flipH="1">
            <a:off x="2438400" y="57912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23" name="Line 63"/>
          <p:cNvSpPr>
            <a:spLocks noChangeShapeType="1"/>
          </p:cNvSpPr>
          <p:nvPr/>
        </p:nvSpPr>
        <p:spPr bwMode="auto">
          <a:xfrm flipH="1">
            <a:off x="1295400" y="59436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24" name="Line 64"/>
          <p:cNvSpPr>
            <a:spLocks noChangeShapeType="1"/>
          </p:cNvSpPr>
          <p:nvPr/>
        </p:nvSpPr>
        <p:spPr bwMode="auto">
          <a:xfrm flipV="1">
            <a:off x="4267200" y="6019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25" name="Text Box 65"/>
          <p:cNvSpPr txBox="1">
            <a:spLocks noChangeArrowheads="1"/>
          </p:cNvSpPr>
          <p:nvPr/>
        </p:nvSpPr>
        <p:spPr bwMode="auto">
          <a:xfrm>
            <a:off x="3962400" y="6324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Iter</a:t>
            </a:r>
          </a:p>
        </p:txBody>
      </p:sp>
      <p:sp>
        <p:nvSpPr>
          <p:cNvPr id="15426" name="Rectangle 66"/>
          <p:cNvSpPr>
            <a:spLocks noChangeArrowheads="1"/>
          </p:cNvSpPr>
          <p:nvPr/>
        </p:nvSpPr>
        <p:spPr bwMode="auto">
          <a:xfrm>
            <a:off x="3962400" y="6324600"/>
            <a:ext cx="6096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Sans Serif" pitchFamily="34" charset="0"/>
              </a:rPr>
              <a:t>Insertion Sort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Algorithms</a:t>
            </a:r>
            <a:r>
              <a:rPr lang="en-US" sz="2000"/>
              <a:t>	1. Swap Values Within Nodes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			2. Detach and Insert Nodes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524000" y="29718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057400" y="2971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905000" y="3352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H="1" flipV="1">
            <a:off x="1676400" y="3276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6477000" y="3352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tail</a:t>
            </a: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 flipV="1">
            <a:off x="6248400" y="3276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1371600" y="2971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685800" y="2971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2667000" y="29718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3200400" y="2971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2514600" y="2971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7086600" y="2971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3810000" y="29718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4343400" y="2971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3657600" y="2971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4953000" y="29718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5486400" y="2971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4800600" y="2971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6096000" y="29718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6629400" y="2971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5943600" y="2971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2209800" y="3200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3352800" y="3200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4495800" y="3200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>
            <a:off x="5638800" y="3200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6781800" y="3200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 flipH="1">
            <a:off x="5638800" y="30480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 flipH="1">
            <a:off x="4495800" y="30480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 flipH="1">
            <a:off x="3352800" y="30480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17" name="Line 33"/>
          <p:cNvSpPr>
            <a:spLocks noChangeShapeType="1"/>
          </p:cNvSpPr>
          <p:nvPr/>
        </p:nvSpPr>
        <p:spPr bwMode="auto">
          <a:xfrm flipH="1">
            <a:off x="2209800" y="30480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 flipH="1">
            <a:off x="1066800" y="3200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19" name="Line 35"/>
          <p:cNvSpPr>
            <a:spLocks noChangeShapeType="1"/>
          </p:cNvSpPr>
          <p:nvPr/>
        </p:nvSpPr>
        <p:spPr bwMode="auto">
          <a:xfrm flipH="1" flipV="1">
            <a:off x="2895600" y="3276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420" name="Text Box 36"/>
          <p:cNvSpPr txBox="1">
            <a:spLocks noChangeArrowheads="1"/>
          </p:cNvSpPr>
          <p:nvPr/>
        </p:nvSpPr>
        <p:spPr bwMode="auto">
          <a:xfrm>
            <a:off x="3048000" y="3352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cur</a:t>
            </a:r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1524000" y="38862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6422" name="Rectangle 38"/>
          <p:cNvSpPr>
            <a:spLocks noChangeArrowheads="1"/>
          </p:cNvSpPr>
          <p:nvPr/>
        </p:nvSpPr>
        <p:spPr bwMode="auto">
          <a:xfrm>
            <a:off x="2057400" y="3886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1905000" y="4267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6424" name="Line 40"/>
          <p:cNvSpPr>
            <a:spLocks noChangeShapeType="1"/>
          </p:cNvSpPr>
          <p:nvPr/>
        </p:nvSpPr>
        <p:spPr bwMode="auto">
          <a:xfrm flipH="1" flipV="1">
            <a:off x="1676400" y="41910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425" name="Text Box 41"/>
          <p:cNvSpPr txBox="1">
            <a:spLocks noChangeArrowheads="1"/>
          </p:cNvSpPr>
          <p:nvPr/>
        </p:nvSpPr>
        <p:spPr bwMode="auto">
          <a:xfrm>
            <a:off x="6477000" y="4267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tail</a:t>
            </a:r>
          </a:p>
        </p:txBody>
      </p:sp>
      <p:sp>
        <p:nvSpPr>
          <p:cNvPr id="16426" name="Line 42"/>
          <p:cNvSpPr>
            <a:spLocks noChangeShapeType="1"/>
          </p:cNvSpPr>
          <p:nvPr/>
        </p:nvSpPr>
        <p:spPr bwMode="auto">
          <a:xfrm flipH="1" flipV="1">
            <a:off x="6248400" y="41910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427" name="Rectangle 43"/>
          <p:cNvSpPr>
            <a:spLocks noChangeArrowheads="1"/>
          </p:cNvSpPr>
          <p:nvPr/>
        </p:nvSpPr>
        <p:spPr bwMode="auto">
          <a:xfrm>
            <a:off x="1371600" y="3886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28" name="Text Box 44"/>
          <p:cNvSpPr txBox="1">
            <a:spLocks noChangeArrowheads="1"/>
          </p:cNvSpPr>
          <p:nvPr/>
        </p:nvSpPr>
        <p:spPr bwMode="auto">
          <a:xfrm>
            <a:off x="685800" y="3886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6429" name="Rectangle 45"/>
          <p:cNvSpPr>
            <a:spLocks noChangeArrowheads="1"/>
          </p:cNvSpPr>
          <p:nvPr/>
        </p:nvSpPr>
        <p:spPr bwMode="auto">
          <a:xfrm>
            <a:off x="2667000" y="38862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6430" name="Rectangle 46"/>
          <p:cNvSpPr>
            <a:spLocks noChangeArrowheads="1"/>
          </p:cNvSpPr>
          <p:nvPr/>
        </p:nvSpPr>
        <p:spPr bwMode="auto">
          <a:xfrm>
            <a:off x="3200400" y="3886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1" name="Rectangle 47"/>
          <p:cNvSpPr>
            <a:spLocks noChangeArrowheads="1"/>
          </p:cNvSpPr>
          <p:nvPr/>
        </p:nvSpPr>
        <p:spPr bwMode="auto">
          <a:xfrm>
            <a:off x="2514600" y="3886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2" name="Text Box 48"/>
          <p:cNvSpPr txBox="1">
            <a:spLocks noChangeArrowheads="1"/>
          </p:cNvSpPr>
          <p:nvPr/>
        </p:nvSpPr>
        <p:spPr bwMode="auto">
          <a:xfrm>
            <a:off x="7086600" y="3886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6433" name="Rectangle 49"/>
          <p:cNvSpPr>
            <a:spLocks noChangeArrowheads="1"/>
          </p:cNvSpPr>
          <p:nvPr/>
        </p:nvSpPr>
        <p:spPr bwMode="auto">
          <a:xfrm>
            <a:off x="3810000" y="38862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6434" name="Rectangle 50"/>
          <p:cNvSpPr>
            <a:spLocks noChangeArrowheads="1"/>
          </p:cNvSpPr>
          <p:nvPr/>
        </p:nvSpPr>
        <p:spPr bwMode="auto">
          <a:xfrm>
            <a:off x="4343400" y="3886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5" name="Rectangle 51"/>
          <p:cNvSpPr>
            <a:spLocks noChangeArrowheads="1"/>
          </p:cNvSpPr>
          <p:nvPr/>
        </p:nvSpPr>
        <p:spPr bwMode="auto">
          <a:xfrm>
            <a:off x="3657600" y="3886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6" name="Rectangle 52"/>
          <p:cNvSpPr>
            <a:spLocks noChangeArrowheads="1"/>
          </p:cNvSpPr>
          <p:nvPr/>
        </p:nvSpPr>
        <p:spPr bwMode="auto">
          <a:xfrm>
            <a:off x="4953000" y="38862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16437" name="Rectangle 53"/>
          <p:cNvSpPr>
            <a:spLocks noChangeArrowheads="1"/>
          </p:cNvSpPr>
          <p:nvPr/>
        </p:nvSpPr>
        <p:spPr bwMode="auto">
          <a:xfrm>
            <a:off x="5486400" y="3886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8" name="Rectangle 54"/>
          <p:cNvSpPr>
            <a:spLocks noChangeArrowheads="1"/>
          </p:cNvSpPr>
          <p:nvPr/>
        </p:nvSpPr>
        <p:spPr bwMode="auto">
          <a:xfrm>
            <a:off x="4800600" y="3886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9" name="Rectangle 55"/>
          <p:cNvSpPr>
            <a:spLocks noChangeArrowheads="1"/>
          </p:cNvSpPr>
          <p:nvPr/>
        </p:nvSpPr>
        <p:spPr bwMode="auto">
          <a:xfrm>
            <a:off x="6096000" y="38862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16440" name="Rectangle 56"/>
          <p:cNvSpPr>
            <a:spLocks noChangeArrowheads="1"/>
          </p:cNvSpPr>
          <p:nvPr/>
        </p:nvSpPr>
        <p:spPr bwMode="auto">
          <a:xfrm>
            <a:off x="6629400" y="3886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1" name="Rectangle 57"/>
          <p:cNvSpPr>
            <a:spLocks noChangeArrowheads="1"/>
          </p:cNvSpPr>
          <p:nvPr/>
        </p:nvSpPr>
        <p:spPr bwMode="auto">
          <a:xfrm>
            <a:off x="5943600" y="3886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2" name="Line 58"/>
          <p:cNvSpPr>
            <a:spLocks noChangeShapeType="1"/>
          </p:cNvSpPr>
          <p:nvPr/>
        </p:nvSpPr>
        <p:spPr bwMode="auto">
          <a:xfrm>
            <a:off x="2209800" y="41148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43" name="Line 59"/>
          <p:cNvSpPr>
            <a:spLocks noChangeShapeType="1"/>
          </p:cNvSpPr>
          <p:nvPr/>
        </p:nvSpPr>
        <p:spPr bwMode="auto">
          <a:xfrm>
            <a:off x="3352800" y="41148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44" name="Line 60"/>
          <p:cNvSpPr>
            <a:spLocks noChangeShapeType="1"/>
          </p:cNvSpPr>
          <p:nvPr/>
        </p:nvSpPr>
        <p:spPr bwMode="auto">
          <a:xfrm>
            <a:off x="4495800" y="41148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45" name="Line 61"/>
          <p:cNvSpPr>
            <a:spLocks noChangeShapeType="1"/>
          </p:cNvSpPr>
          <p:nvPr/>
        </p:nvSpPr>
        <p:spPr bwMode="auto">
          <a:xfrm>
            <a:off x="5638800" y="41148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46" name="Line 62"/>
          <p:cNvSpPr>
            <a:spLocks noChangeShapeType="1"/>
          </p:cNvSpPr>
          <p:nvPr/>
        </p:nvSpPr>
        <p:spPr bwMode="auto">
          <a:xfrm>
            <a:off x="6781800" y="41148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47" name="Line 63"/>
          <p:cNvSpPr>
            <a:spLocks noChangeShapeType="1"/>
          </p:cNvSpPr>
          <p:nvPr/>
        </p:nvSpPr>
        <p:spPr bwMode="auto">
          <a:xfrm flipH="1">
            <a:off x="5638800" y="3962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48" name="Line 64"/>
          <p:cNvSpPr>
            <a:spLocks noChangeShapeType="1"/>
          </p:cNvSpPr>
          <p:nvPr/>
        </p:nvSpPr>
        <p:spPr bwMode="auto">
          <a:xfrm flipH="1">
            <a:off x="4495800" y="3962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49" name="Line 65"/>
          <p:cNvSpPr>
            <a:spLocks noChangeShapeType="1"/>
          </p:cNvSpPr>
          <p:nvPr/>
        </p:nvSpPr>
        <p:spPr bwMode="auto">
          <a:xfrm flipH="1">
            <a:off x="3352800" y="3962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50" name="Line 66"/>
          <p:cNvSpPr>
            <a:spLocks noChangeShapeType="1"/>
          </p:cNvSpPr>
          <p:nvPr/>
        </p:nvSpPr>
        <p:spPr bwMode="auto">
          <a:xfrm flipH="1">
            <a:off x="2209800" y="3962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51" name="Line 67"/>
          <p:cNvSpPr>
            <a:spLocks noChangeShapeType="1"/>
          </p:cNvSpPr>
          <p:nvPr/>
        </p:nvSpPr>
        <p:spPr bwMode="auto">
          <a:xfrm flipH="1">
            <a:off x="1066800" y="41148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52" name="Line 68"/>
          <p:cNvSpPr>
            <a:spLocks noChangeShapeType="1"/>
          </p:cNvSpPr>
          <p:nvPr/>
        </p:nvSpPr>
        <p:spPr bwMode="auto">
          <a:xfrm flipH="1" flipV="1">
            <a:off x="3886200" y="41910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453" name="Text Box 69"/>
          <p:cNvSpPr txBox="1">
            <a:spLocks noChangeArrowheads="1"/>
          </p:cNvSpPr>
          <p:nvPr/>
        </p:nvSpPr>
        <p:spPr bwMode="auto">
          <a:xfrm>
            <a:off x="3962400" y="4267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cur</a:t>
            </a:r>
          </a:p>
        </p:txBody>
      </p:sp>
      <p:sp>
        <p:nvSpPr>
          <p:cNvPr id="16454" name="Rectangle 70"/>
          <p:cNvSpPr>
            <a:spLocks noChangeArrowheads="1"/>
          </p:cNvSpPr>
          <p:nvPr/>
        </p:nvSpPr>
        <p:spPr bwMode="auto">
          <a:xfrm>
            <a:off x="1524000" y="49530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6455" name="Rectangle 71"/>
          <p:cNvSpPr>
            <a:spLocks noChangeArrowheads="1"/>
          </p:cNvSpPr>
          <p:nvPr/>
        </p:nvSpPr>
        <p:spPr bwMode="auto">
          <a:xfrm>
            <a:off x="2057400" y="4953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6" name="Text Box 72"/>
          <p:cNvSpPr txBox="1">
            <a:spLocks noChangeArrowheads="1"/>
          </p:cNvSpPr>
          <p:nvPr/>
        </p:nvSpPr>
        <p:spPr bwMode="auto">
          <a:xfrm>
            <a:off x="1905000" y="5334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6457" name="Line 73"/>
          <p:cNvSpPr>
            <a:spLocks noChangeShapeType="1"/>
          </p:cNvSpPr>
          <p:nvPr/>
        </p:nvSpPr>
        <p:spPr bwMode="auto">
          <a:xfrm flipH="1" flipV="1">
            <a:off x="1676400" y="5257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458" name="Text Box 74"/>
          <p:cNvSpPr txBox="1">
            <a:spLocks noChangeArrowheads="1"/>
          </p:cNvSpPr>
          <p:nvPr/>
        </p:nvSpPr>
        <p:spPr bwMode="auto">
          <a:xfrm>
            <a:off x="6477000" y="5334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tail</a:t>
            </a:r>
          </a:p>
        </p:txBody>
      </p:sp>
      <p:sp>
        <p:nvSpPr>
          <p:cNvPr id="16459" name="Line 7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460" name="Rectangle 76"/>
          <p:cNvSpPr>
            <a:spLocks noChangeArrowheads="1"/>
          </p:cNvSpPr>
          <p:nvPr/>
        </p:nvSpPr>
        <p:spPr bwMode="auto">
          <a:xfrm>
            <a:off x="1371600" y="4953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1" name="Text Box 77"/>
          <p:cNvSpPr txBox="1">
            <a:spLocks noChangeArrowheads="1"/>
          </p:cNvSpPr>
          <p:nvPr/>
        </p:nvSpPr>
        <p:spPr bwMode="auto">
          <a:xfrm>
            <a:off x="6858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6462" name="Rectangle 78"/>
          <p:cNvSpPr>
            <a:spLocks noChangeArrowheads="1"/>
          </p:cNvSpPr>
          <p:nvPr/>
        </p:nvSpPr>
        <p:spPr bwMode="auto">
          <a:xfrm>
            <a:off x="2667000" y="49530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6463" name="Rectangle 79"/>
          <p:cNvSpPr>
            <a:spLocks noChangeArrowheads="1"/>
          </p:cNvSpPr>
          <p:nvPr/>
        </p:nvSpPr>
        <p:spPr bwMode="auto">
          <a:xfrm>
            <a:off x="3200400" y="4953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4" name="Rectangle 80"/>
          <p:cNvSpPr>
            <a:spLocks noChangeArrowheads="1"/>
          </p:cNvSpPr>
          <p:nvPr/>
        </p:nvSpPr>
        <p:spPr bwMode="auto">
          <a:xfrm>
            <a:off x="2514600" y="4953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5" name="Text Box 81"/>
          <p:cNvSpPr txBox="1">
            <a:spLocks noChangeArrowheads="1"/>
          </p:cNvSpPr>
          <p:nvPr/>
        </p:nvSpPr>
        <p:spPr bwMode="auto">
          <a:xfrm>
            <a:off x="7086600" y="4953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6466" name="Rectangle 82"/>
          <p:cNvSpPr>
            <a:spLocks noChangeArrowheads="1"/>
          </p:cNvSpPr>
          <p:nvPr/>
        </p:nvSpPr>
        <p:spPr bwMode="auto">
          <a:xfrm>
            <a:off x="3810000" y="49530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6467" name="Rectangle 83"/>
          <p:cNvSpPr>
            <a:spLocks noChangeArrowheads="1"/>
          </p:cNvSpPr>
          <p:nvPr/>
        </p:nvSpPr>
        <p:spPr bwMode="auto">
          <a:xfrm>
            <a:off x="4343400" y="4953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8" name="Rectangle 84"/>
          <p:cNvSpPr>
            <a:spLocks noChangeArrowheads="1"/>
          </p:cNvSpPr>
          <p:nvPr/>
        </p:nvSpPr>
        <p:spPr bwMode="auto">
          <a:xfrm>
            <a:off x="3657600" y="4953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9" name="Rectangle 85"/>
          <p:cNvSpPr>
            <a:spLocks noChangeArrowheads="1"/>
          </p:cNvSpPr>
          <p:nvPr/>
        </p:nvSpPr>
        <p:spPr bwMode="auto">
          <a:xfrm>
            <a:off x="4953000" y="49530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16470" name="Rectangle 86"/>
          <p:cNvSpPr>
            <a:spLocks noChangeArrowheads="1"/>
          </p:cNvSpPr>
          <p:nvPr/>
        </p:nvSpPr>
        <p:spPr bwMode="auto">
          <a:xfrm>
            <a:off x="5486400" y="4953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71" name="Rectangle 87"/>
          <p:cNvSpPr>
            <a:spLocks noChangeArrowheads="1"/>
          </p:cNvSpPr>
          <p:nvPr/>
        </p:nvSpPr>
        <p:spPr bwMode="auto">
          <a:xfrm>
            <a:off x="4800600" y="4953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72" name="Rectangle 88"/>
          <p:cNvSpPr>
            <a:spLocks noChangeArrowheads="1"/>
          </p:cNvSpPr>
          <p:nvPr/>
        </p:nvSpPr>
        <p:spPr bwMode="auto">
          <a:xfrm>
            <a:off x="6096000" y="49530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16473" name="Rectangle 89"/>
          <p:cNvSpPr>
            <a:spLocks noChangeArrowheads="1"/>
          </p:cNvSpPr>
          <p:nvPr/>
        </p:nvSpPr>
        <p:spPr bwMode="auto">
          <a:xfrm>
            <a:off x="6629400" y="4953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74" name="Rectangle 90"/>
          <p:cNvSpPr>
            <a:spLocks noChangeArrowheads="1"/>
          </p:cNvSpPr>
          <p:nvPr/>
        </p:nvSpPr>
        <p:spPr bwMode="auto">
          <a:xfrm>
            <a:off x="5943600" y="4953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75" name="Line 91"/>
          <p:cNvSpPr>
            <a:spLocks noChangeShapeType="1"/>
          </p:cNvSpPr>
          <p:nvPr/>
        </p:nvSpPr>
        <p:spPr bwMode="auto">
          <a:xfrm>
            <a:off x="2209800" y="51816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76" name="Line 92"/>
          <p:cNvSpPr>
            <a:spLocks noChangeShapeType="1"/>
          </p:cNvSpPr>
          <p:nvPr/>
        </p:nvSpPr>
        <p:spPr bwMode="auto">
          <a:xfrm>
            <a:off x="3352800" y="51816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77" name="Line 93"/>
          <p:cNvSpPr>
            <a:spLocks noChangeShapeType="1"/>
          </p:cNvSpPr>
          <p:nvPr/>
        </p:nvSpPr>
        <p:spPr bwMode="auto">
          <a:xfrm>
            <a:off x="4495800" y="51816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78" name="Line 94"/>
          <p:cNvSpPr>
            <a:spLocks noChangeShapeType="1"/>
          </p:cNvSpPr>
          <p:nvPr/>
        </p:nvSpPr>
        <p:spPr bwMode="auto">
          <a:xfrm>
            <a:off x="5638800" y="51816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79" name="Line 95"/>
          <p:cNvSpPr>
            <a:spLocks noChangeShapeType="1"/>
          </p:cNvSpPr>
          <p:nvPr/>
        </p:nvSpPr>
        <p:spPr bwMode="auto">
          <a:xfrm>
            <a:off x="6781800" y="51816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80" name="Line 96"/>
          <p:cNvSpPr>
            <a:spLocks noChangeShapeType="1"/>
          </p:cNvSpPr>
          <p:nvPr/>
        </p:nvSpPr>
        <p:spPr bwMode="auto">
          <a:xfrm flipH="1">
            <a:off x="5638800" y="50292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81" name="Line 97"/>
          <p:cNvSpPr>
            <a:spLocks noChangeShapeType="1"/>
          </p:cNvSpPr>
          <p:nvPr/>
        </p:nvSpPr>
        <p:spPr bwMode="auto">
          <a:xfrm flipH="1">
            <a:off x="4495800" y="50292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82" name="Line 98"/>
          <p:cNvSpPr>
            <a:spLocks noChangeShapeType="1"/>
          </p:cNvSpPr>
          <p:nvPr/>
        </p:nvSpPr>
        <p:spPr bwMode="auto">
          <a:xfrm flipH="1">
            <a:off x="3352800" y="50292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83" name="Line 99"/>
          <p:cNvSpPr>
            <a:spLocks noChangeShapeType="1"/>
          </p:cNvSpPr>
          <p:nvPr/>
        </p:nvSpPr>
        <p:spPr bwMode="auto">
          <a:xfrm flipH="1">
            <a:off x="2209800" y="50292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84" name="Line 100"/>
          <p:cNvSpPr>
            <a:spLocks noChangeShapeType="1"/>
          </p:cNvSpPr>
          <p:nvPr/>
        </p:nvSpPr>
        <p:spPr bwMode="auto">
          <a:xfrm flipH="1">
            <a:off x="1066800" y="51816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85" name="Line 101"/>
          <p:cNvSpPr>
            <a:spLocks noChangeShapeType="1"/>
          </p:cNvSpPr>
          <p:nvPr/>
        </p:nvSpPr>
        <p:spPr bwMode="auto">
          <a:xfrm flipH="1" flipV="1">
            <a:off x="5105400" y="5257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486" name="Text Box 102"/>
          <p:cNvSpPr txBox="1">
            <a:spLocks noChangeArrowheads="1"/>
          </p:cNvSpPr>
          <p:nvPr/>
        </p:nvSpPr>
        <p:spPr bwMode="auto">
          <a:xfrm>
            <a:off x="5181600" y="5334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cur</a:t>
            </a:r>
          </a:p>
        </p:txBody>
      </p:sp>
      <p:sp>
        <p:nvSpPr>
          <p:cNvPr id="16487" name="Rectangle 103"/>
          <p:cNvSpPr>
            <a:spLocks noChangeArrowheads="1"/>
          </p:cNvSpPr>
          <p:nvPr/>
        </p:nvSpPr>
        <p:spPr bwMode="auto">
          <a:xfrm>
            <a:off x="1524000" y="58674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6488" name="Rectangle 104"/>
          <p:cNvSpPr>
            <a:spLocks noChangeArrowheads="1"/>
          </p:cNvSpPr>
          <p:nvPr/>
        </p:nvSpPr>
        <p:spPr bwMode="auto">
          <a:xfrm>
            <a:off x="2057400" y="58674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9" name="Text Box 105"/>
          <p:cNvSpPr txBox="1">
            <a:spLocks noChangeArrowheads="1"/>
          </p:cNvSpPr>
          <p:nvPr/>
        </p:nvSpPr>
        <p:spPr bwMode="auto">
          <a:xfrm>
            <a:off x="1905000" y="6248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6490" name="Line 106"/>
          <p:cNvSpPr>
            <a:spLocks noChangeShapeType="1"/>
          </p:cNvSpPr>
          <p:nvPr/>
        </p:nvSpPr>
        <p:spPr bwMode="auto">
          <a:xfrm flipH="1" flipV="1">
            <a:off x="1676400" y="6172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491" name="Text Box 107"/>
          <p:cNvSpPr txBox="1">
            <a:spLocks noChangeArrowheads="1"/>
          </p:cNvSpPr>
          <p:nvPr/>
        </p:nvSpPr>
        <p:spPr bwMode="auto">
          <a:xfrm>
            <a:off x="6477000" y="6248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tail</a:t>
            </a:r>
          </a:p>
        </p:txBody>
      </p:sp>
      <p:sp>
        <p:nvSpPr>
          <p:cNvPr id="16492" name="Line 108"/>
          <p:cNvSpPr>
            <a:spLocks noChangeShapeType="1"/>
          </p:cNvSpPr>
          <p:nvPr/>
        </p:nvSpPr>
        <p:spPr bwMode="auto">
          <a:xfrm flipH="1" flipV="1">
            <a:off x="6248400" y="6172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493" name="Rectangle 109"/>
          <p:cNvSpPr>
            <a:spLocks noChangeArrowheads="1"/>
          </p:cNvSpPr>
          <p:nvPr/>
        </p:nvSpPr>
        <p:spPr bwMode="auto">
          <a:xfrm>
            <a:off x="1371600" y="58674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94" name="Text Box 110"/>
          <p:cNvSpPr txBox="1">
            <a:spLocks noChangeArrowheads="1"/>
          </p:cNvSpPr>
          <p:nvPr/>
        </p:nvSpPr>
        <p:spPr bwMode="auto">
          <a:xfrm>
            <a:off x="68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6495" name="Rectangle 111"/>
          <p:cNvSpPr>
            <a:spLocks noChangeArrowheads="1"/>
          </p:cNvSpPr>
          <p:nvPr/>
        </p:nvSpPr>
        <p:spPr bwMode="auto">
          <a:xfrm>
            <a:off x="2667000" y="58674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16496" name="Rectangle 112"/>
          <p:cNvSpPr>
            <a:spLocks noChangeArrowheads="1"/>
          </p:cNvSpPr>
          <p:nvPr/>
        </p:nvSpPr>
        <p:spPr bwMode="auto">
          <a:xfrm>
            <a:off x="3200400" y="58674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97" name="Rectangle 113"/>
          <p:cNvSpPr>
            <a:spLocks noChangeArrowheads="1"/>
          </p:cNvSpPr>
          <p:nvPr/>
        </p:nvSpPr>
        <p:spPr bwMode="auto">
          <a:xfrm>
            <a:off x="2514600" y="58674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98" name="Text Box 114"/>
          <p:cNvSpPr txBox="1">
            <a:spLocks noChangeArrowheads="1"/>
          </p:cNvSpPr>
          <p:nvPr/>
        </p:nvSpPr>
        <p:spPr bwMode="auto">
          <a:xfrm>
            <a:off x="7086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6499" name="Rectangle 115"/>
          <p:cNvSpPr>
            <a:spLocks noChangeArrowheads="1"/>
          </p:cNvSpPr>
          <p:nvPr/>
        </p:nvSpPr>
        <p:spPr bwMode="auto">
          <a:xfrm>
            <a:off x="3810000" y="58674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6500" name="Rectangle 116"/>
          <p:cNvSpPr>
            <a:spLocks noChangeArrowheads="1"/>
          </p:cNvSpPr>
          <p:nvPr/>
        </p:nvSpPr>
        <p:spPr bwMode="auto">
          <a:xfrm>
            <a:off x="4343400" y="58674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01" name="Rectangle 117"/>
          <p:cNvSpPr>
            <a:spLocks noChangeArrowheads="1"/>
          </p:cNvSpPr>
          <p:nvPr/>
        </p:nvSpPr>
        <p:spPr bwMode="auto">
          <a:xfrm>
            <a:off x="3657600" y="58674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02" name="Rectangle 118"/>
          <p:cNvSpPr>
            <a:spLocks noChangeArrowheads="1"/>
          </p:cNvSpPr>
          <p:nvPr/>
        </p:nvSpPr>
        <p:spPr bwMode="auto">
          <a:xfrm>
            <a:off x="4953000" y="58674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6503" name="Rectangle 119"/>
          <p:cNvSpPr>
            <a:spLocks noChangeArrowheads="1"/>
          </p:cNvSpPr>
          <p:nvPr/>
        </p:nvSpPr>
        <p:spPr bwMode="auto">
          <a:xfrm>
            <a:off x="5486400" y="58674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04" name="Rectangle 120"/>
          <p:cNvSpPr>
            <a:spLocks noChangeArrowheads="1"/>
          </p:cNvSpPr>
          <p:nvPr/>
        </p:nvSpPr>
        <p:spPr bwMode="auto">
          <a:xfrm>
            <a:off x="4800600" y="58674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05" name="Rectangle 121"/>
          <p:cNvSpPr>
            <a:spLocks noChangeArrowheads="1"/>
          </p:cNvSpPr>
          <p:nvPr/>
        </p:nvSpPr>
        <p:spPr bwMode="auto">
          <a:xfrm>
            <a:off x="6096000" y="58674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16506" name="Rectangle 122"/>
          <p:cNvSpPr>
            <a:spLocks noChangeArrowheads="1"/>
          </p:cNvSpPr>
          <p:nvPr/>
        </p:nvSpPr>
        <p:spPr bwMode="auto">
          <a:xfrm>
            <a:off x="6629400" y="58674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07" name="Rectangle 123"/>
          <p:cNvSpPr>
            <a:spLocks noChangeArrowheads="1"/>
          </p:cNvSpPr>
          <p:nvPr/>
        </p:nvSpPr>
        <p:spPr bwMode="auto">
          <a:xfrm>
            <a:off x="5943600" y="58674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08" name="Line 124"/>
          <p:cNvSpPr>
            <a:spLocks noChangeShapeType="1"/>
          </p:cNvSpPr>
          <p:nvPr/>
        </p:nvSpPr>
        <p:spPr bwMode="auto">
          <a:xfrm>
            <a:off x="2209800" y="60960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09" name="Line 125"/>
          <p:cNvSpPr>
            <a:spLocks noChangeShapeType="1"/>
          </p:cNvSpPr>
          <p:nvPr/>
        </p:nvSpPr>
        <p:spPr bwMode="auto">
          <a:xfrm>
            <a:off x="3352800" y="60960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10" name="Line 126"/>
          <p:cNvSpPr>
            <a:spLocks noChangeShapeType="1"/>
          </p:cNvSpPr>
          <p:nvPr/>
        </p:nvSpPr>
        <p:spPr bwMode="auto">
          <a:xfrm>
            <a:off x="4495800" y="60960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11" name="Line 127"/>
          <p:cNvSpPr>
            <a:spLocks noChangeShapeType="1"/>
          </p:cNvSpPr>
          <p:nvPr/>
        </p:nvSpPr>
        <p:spPr bwMode="auto">
          <a:xfrm>
            <a:off x="5638800" y="60960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12" name="Line 128"/>
          <p:cNvSpPr>
            <a:spLocks noChangeShapeType="1"/>
          </p:cNvSpPr>
          <p:nvPr/>
        </p:nvSpPr>
        <p:spPr bwMode="auto">
          <a:xfrm>
            <a:off x="6781800" y="60960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13" name="Line 129"/>
          <p:cNvSpPr>
            <a:spLocks noChangeShapeType="1"/>
          </p:cNvSpPr>
          <p:nvPr/>
        </p:nvSpPr>
        <p:spPr bwMode="auto">
          <a:xfrm flipH="1">
            <a:off x="5638800" y="59436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14" name="Line 130"/>
          <p:cNvSpPr>
            <a:spLocks noChangeShapeType="1"/>
          </p:cNvSpPr>
          <p:nvPr/>
        </p:nvSpPr>
        <p:spPr bwMode="auto">
          <a:xfrm flipH="1">
            <a:off x="4495800" y="59436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15" name="Line 131"/>
          <p:cNvSpPr>
            <a:spLocks noChangeShapeType="1"/>
          </p:cNvSpPr>
          <p:nvPr/>
        </p:nvSpPr>
        <p:spPr bwMode="auto">
          <a:xfrm flipH="1">
            <a:off x="3352800" y="59436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16" name="Line 132"/>
          <p:cNvSpPr>
            <a:spLocks noChangeShapeType="1"/>
          </p:cNvSpPr>
          <p:nvPr/>
        </p:nvSpPr>
        <p:spPr bwMode="auto">
          <a:xfrm flipH="1">
            <a:off x="2209800" y="59436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17" name="Line 133"/>
          <p:cNvSpPr>
            <a:spLocks noChangeShapeType="1"/>
          </p:cNvSpPr>
          <p:nvPr/>
        </p:nvSpPr>
        <p:spPr bwMode="auto">
          <a:xfrm flipH="1">
            <a:off x="1066800" y="60960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18" name="Line 134"/>
          <p:cNvSpPr>
            <a:spLocks noChangeShapeType="1"/>
          </p:cNvSpPr>
          <p:nvPr/>
        </p:nvSpPr>
        <p:spPr bwMode="auto">
          <a:xfrm flipV="1">
            <a:off x="5943600" y="6172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519" name="Text Box 135"/>
          <p:cNvSpPr txBox="1">
            <a:spLocks noChangeArrowheads="1"/>
          </p:cNvSpPr>
          <p:nvPr/>
        </p:nvSpPr>
        <p:spPr bwMode="auto">
          <a:xfrm>
            <a:off x="5715000" y="6248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cur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Sans Serif" pitchFamily="34" charset="0"/>
              </a:rPr>
              <a:t>Array and List Adapters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Stack</a:t>
            </a:r>
          </a:p>
          <a:p>
            <a:pPr lvl="1">
              <a:buClr>
                <a:schemeClr val="accent2"/>
              </a:buClr>
              <a:buFontTx/>
              <a:buChar char="•"/>
            </a:pPr>
            <a:endParaRPr lang="en-US" sz="2000"/>
          </a:p>
          <a:p>
            <a:pPr lvl="1">
              <a:buClr>
                <a:schemeClr val="accent2"/>
              </a:buClr>
              <a:buFontTx/>
              <a:buChar char="•"/>
            </a:pPr>
            <a:endParaRPr lang="en-US" sz="2000"/>
          </a:p>
          <a:p>
            <a:pPr lvl="1">
              <a:buClr>
                <a:schemeClr val="accent2"/>
              </a:buClr>
              <a:buFontTx/>
              <a:buChar char="•"/>
            </a:pPr>
            <a:endParaRPr lang="en-US" sz="2000"/>
          </a:p>
          <a:p>
            <a:pPr lvl="1">
              <a:buClr>
                <a:schemeClr val="accent2"/>
              </a:buClr>
              <a:buFontTx/>
              <a:buChar char="•"/>
            </a:pPr>
            <a:endParaRPr lang="en-US" sz="2000"/>
          </a:p>
          <a:p>
            <a:pPr lvl="1">
              <a:buClr>
                <a:schemeClr val="accent2"/>
              </a:buClr>
              <a:buFontTx/>
              <a:buChar char="•"/>
            </a:pPr>
            <a:endParaRPr lang="en-US" sz="2000"/>
          </a:p>
          <a:p>
            <a:pPr lvl="1">
              <a:buClr>
                <a:schemeClr val="accent2"/>
              </a:buClr>
              <a:buFontTx/>
              <a:buChar char="•"/>
            </a:pPr>
            <a:endParaRPr lang="en-US" sz="2000"/>
          </a:p>
          <a:p>
            <a:pPr lvl="1">
              <a:buClr>
                <a:schemeClr val="accent2"/>
              </a:buClr>
              <a:buFontTx/>
              <a:buChar char="•"/>
            </a:pPr>
            <a:r>
              <a:rPr lang="en-US" sz="2000"/>
              <a:t>push(), pop(), top()</a:t>
            </a:r>
            <a:endParaRPr lang="en-US"/>
          </a:p>
          <a:p>
            <a:pPr lvl="1">
              <a:buClr>
                <a:schemeClr val="accent2"/>
              </a:buClr>
              <a:buFontTx/>
              <a:buChar char="•"/>
            </a:pPr>
            <a:r>
              <a:rPr lang="en-US" sz="2000"/>
              <a:t>Best DS to use : DynArray or SLList </a:t>
            </a:r>
          </a:p>
          <a:p>
            <a:pPr lvl="3">
              <a:buClr>
                <a:schemeClr val="accent2"/>
              </a:buClr>
              <a:buFontTx/>
              <a:buChar char="•"/>
            </a:pPr>
            <a:r>
              <a:rPr lang="en-US" sz="1600"/>
              <a:t>(DLList wastes memory for no needed functionality)</a:t>
            </a:r>
          </a:p>
          <a:p>
            <a:pPr lvl="1">
              <a:buClr>
                <a:schemeClr val="accent2"/>
              </a:buClr>
              <a:buFontTx/>
              <a:buChar char="•"/>
            </a:pPr>
            <a:r>
              <a:rPr lang="en-US" sz="2000"/>
              <a:t>Only Needs Access to One End of a List / Array</a:t>
            </a:r>
          </a:p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105400" y="1752600"/>
            <a:ext cx="3406775" cy="15890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200" b="1">
                <a:latin typeface="Lucida Console" pitchFamily="49" charset="0"/>
              </a:rPr>
              <a:t>Class Stack : public DynArray&lt;Type&gt;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200" b="1">
                <a:latin typeface="Lucida Console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200" b="1">
                <a:latin typeface="Lucida Console" pitchFamily="49" charset="0"/>
              </a:rPr>
              <a:t>};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en-US" sz="1200" b="1">
              <a:latin typeface="Lucida Console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200" b="1">
                <a:latin typeface="Lucida Console" pitchFamily="49" charset="0"/>
              </a:rPr>
              <a:t>Class Stack : public SLList&lt;Type&gt;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200" b="1">
                <a:latin typeface="Lucida Console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200" b="1">
                <a:latin typeface="Lucida Console" pitchFamily="49" charset="0"/>
              </a:rPr>
              <a:t>};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371600" y="3276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828800" y="3276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1981200" y="3505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3886200" y="3276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1752600" y="3886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 flipV="1">
            <a:off x="1600200" y="3733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2209800" y="3276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2667000" y="3276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2819400" y="3505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3048000" y="3276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3505200" y="3276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3657600" y="3505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7425" name="Group 17"/>
          <p:cNvGraphicFramePr>
            <a:graphicFrameLocks noGrp="1"/>
          </p:cNvGraphicFramePr>
          <p:nvPr/>
        </p:nvGraphicFramePr>
        <p:xfrm>
          <a:off x="1371600" y="2514600"/>
          <a:ext cx="1219200" cy="381000"/>
        </p:xfrm>
        <a:graphic>
          <a:graphicData uri="http://schemas.openxmlformats.org/drawingml/2006/table">
            <a:tbl>
              <a:tblPr/>
              <a:tblGrid>
                <a:gridCol w="306388"/>
                <a:gridCol w="301625"/>
                <a:gridCol w="307975"/>
                <a:gridCol w="30321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Sans Serif" pitchFamily="34" charset="0"/>
              </a:rPr>
              <a:t>Array and List Adapters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Queue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  <a:buFontTx/>
              <a:buChar char="•"/>
            </a:pPr>
            <a:endParaRPr lang="en-US" sz="2000"/>
          </a:p>
          <a:p>
            <a:pPr lvl="1">
              <a:lnSpc>
                <a:spcPct val="90000"/>
              </a:lnSpc>
              <a:buClr>
                <a:schemeClr val="accent2"/>
              </a:buClr>
              <a:buFontTx/>
              <a:buChar char="•"/>
            </a:pPr>
            <a:endParaRPr lang="en-US" sz="2000"/>
          </a:p>
          <a:p>
            <a:pPr lvl="1">
              <a:lnSpc>
                <a:spcPct val="90000"/>
              </a:lnSpc>
              <a:buClr>
                <a:schemeClr val="accent2"/>
              </a:buClr>
              <a:buFontTx/>
              <a:buChar char="•"/>
            </a:pPr>
            <a:endParaRPr lang="en-US" sz="2000"/>
          </a:p>
          <a:p>
            <a:pPr lvl="1">
              <a:lnSpc>
                <a:spcPct val="90000"/>
              </a:lnSpc>
              <a:buClr>
                <a:schemeClr val="accent2"/>
              </a:buClr>
              <a:buFontTx/>
              <a:buChar char="•"/>
            </a:pPr>
            <a:endParaRPr lang="en-US" sz="2000"/>
          </a:p>
          <a:p>
            <a:pPr lvl="1">
              <a:lnSpc>
                <a:spcPct val="90000"/>
              </a:lnSpc>
              <a:buClr>
                <a:schemeClr val="accent2"/>
              </a:buClr>
              <a:buFontTx/>
              <a:buChar char="•"/>
            </a:pPr>
            <a:endParaRPr lang="en-US" sz="2000"/>
          </a:p>
          <a:p>
            <a:pPr lvl="1">
              <a:lnSpc>
                <a:spcPct val="90000"/>
              </a:lnSpc>
              <a:buClr>
                <a:schemeClr val="accent2"/>
              </a:buClr>
              <a:buFontTx/>
              <a:buChar char="•"/>
            </a:pPr>
            <a:endParaRPr lang="en-US" sz="2000"/>
          </a:p>
          <a:p>
            <a:pPr lvl="1">
              <a:lnSpc>
                <a:spcPct val="90000"/>
              </a:lnSpc>
              <a:buClr>
                <a:schemeClr val="accent2"/>
              </a:buClr>
              <a:buFontTx/>
              <a:buChar char="•"/>
            </a:pPr>
            <a:endParaRPr lang="en-US" sz="2000"/>
          </a:p>
          <a:p>
            <a:pPr lvl="1">
              <a:lnSpc>
                <a:spcPct val="90000"/>
              </a:lnSpc>
              <a:buClr>
                <a:schemeClr val="accent2"/>
              </a:buClr>
              <a:buFontTx/>
              <a:buChar char="•"/>
            </a:pPr>
            <a:r>
              <a:rPr lang="en-US" sz="2000"/>
              <a:t>Enqueue (), Dequeue (), Front ()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  <a:buFontTx/>
              <a:buChar char="•"/>
            </a:pPr>
            <a:r>
              <a:rPr lang="en-US" sz="2000"/>
              <a:t>Best DS to use : DLList or Double Ended SLList (best)</a:t>
            </a:r>
          </a:p>
          <a:p>
            <a:pPr lvl="3">
              <a:lnSpc>
                <a:spcPct val="90000"/>
              </a:lnSpc>
              <a:buClr>
                <a:schemeClr val="accent2"/>
              </a:buClr>
              <a:buFontTx/>
              <a:buChar char="•"/>
            </a:pPr>
            <a:r>
              <a:rPr lang="en-US" sz="1600"/>
              <a:t>(Standard SLList, DynArray no good)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  <a:buFontTx/>
              <a:buChar char="•"/>
            </a:pPr>
            <a:r>
              <a:rPr lang="en-US" sz="2000"/>
              <a:t>Needs Access to Both Ends (enqueue, dequeue)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105400" y="2057400"/>
            <a:ext cx="3222625" cy="7127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200" b="1">
                <a:latin typeface="Lucida Console" pitchFamily="49" charset="0"/>
              </a:rPr>
              <a:t>Class Queue : public DLList&lt;Type&gt;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200" b="1">
                <a:latin typeface="Lucida Console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200" b="1">
                <a:latin typeface="Lucida Console" pitchFamily="49" charset="0"/>
              </a:rPr>
              <a:t>};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295400" y="27432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828800" y="27432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5715000" y="3962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H="1" flipV="1">
            <a:off x="5410200" y="3810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143000" y="27432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457200" y="2667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2438400" y="27432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2971800" y="27432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2286000" y="27432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3581400" y="27432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4114800" y="27432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3429000" y="27432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1981200" y="32004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3124200" y="32004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4267200" y="32004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 flipH="1">
            <a:off x="3124200" y="28956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 flipH="1">
            <a:off x="1981200" y="28956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 flipH="1">
            <a:off x="838200" y="28956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4572000" y="2971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4114800" y="3657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tail</a:t>
            </a:r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 flipH="1" flipV="1">
            <a:off x="3886200" y="3352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8458" name="Rectangle 26"/>
          <p:cNvSpPr>
            <a:spLocks noChangeArrowheads="1"/>
          </p:cNvSpPr>
          <p:nvPr/>
        </p:nvSpPr>
        <p:spPr bwMode="auto">
          <a:xfrm>
            <a:off x="5181600" y="3352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5638800" y="33528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>
            <a:off x="57912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7696200" y="3352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8463" name="Line 31"/>
          <p:cNvSpPr>
            <a:spLocks noChangeShapeType="1"/>
          </p:cNvSpPr>
          <p:nvPr/>
        </p:nvSpPr>
        <p:spPr bwMode="auto">
          <a:xfrm flipH="1" flipV="1">
            <a:off x="1524000" y="3352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6019800" y="3352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6477000" y="33528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66294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6858000" y="33528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7315200" y="33528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9" name="Line 37"/>
          <p:cNvSpPr>
            <a:spLocks noChangeShapeType="1"/>
          </p:cNvSpPr>
          <p:nvPr/>
        </p:nvSpPr>
        <p:spPr bwMode="auto">
          <a:xfrm>
            <a:off x="74676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8470" name="Text Box 38"/>
          <p:cNvSpPr txBox="1">
            <a:spLocks noChangeArrowheads="1"/>
          </p:cNvSpPr>
          <p:nvPr/>
        </p:nvSpPr>
        <p:spPr bwMode="auto">
          <a:xfrm>
            <a:off x="7391400" y="3962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tail</a:t>
            </a:r>
          </a:p>
        </p:txBody>
      </p:sp>
      <p:sp>
        <p:nvSpPr>
          <p:cNvPr id="18471" name="Line 39"/>
          <p:cNvSpPr>
            <a:spLocks noChangeShapeType="1"/>
          </p:cNvSpPr>
          <p:nvPr/>
        </p:nvSpPr>
        <p:spPr bwMode="auto">
          <a:xfrm flipH="1" flipV="1">
            <a:off x="7086600" y="3810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Sans Serif" pitchFamily="34" charset="0"/>
              </a:rPr>
              <a:t>Stack and Queue Use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Stack</a:t>
            </a:r>
          </a:p>
          <a:p>
            <a:pPr lvl="2"/>
            <a:r>
              <a:rPr lang="en-US"/>
              <a:t>Menu System</a:t>
            </a:r>
          </a:p>
          <a:p>
            <a:pPr lvl="2"/>
            <a:r>
              <a:rPr lang="en-US"/>
              <a:t>Optimize Recursion</a:t>
            </a:r>
          </a:p>
          <a:p>
            <a:pPr lvl="2"/>
            <a:r>
              <a:rPr lang="en-US"/>
              <a:t>Script Parsing (Expression Evaluation)</a:t>
            </a:r>
          </a:p>
          <a:p>
            <a:r>
              <a:rPr lang="en-US"/>
              <a:t>Queue</a:t>
            </a:r>
          </a:p>
          <a:p>
            <a:pPr lvl="2"/>
            <a:r>
              <a:rPr lang="en-US"/>
              <a:t>Input Sequences</a:t>
            </a:r>
          </a:p>
          <a:p>
            <a:pPr lvl="2"/>
            <a:r>
              <a:rPr lang="en-US"/>
              <a:t>Breadth-First Traversal (Day 7)</a:t>
            </a:r>
          </a:p>
          <a:p>
            <a:pPr lvl="2"/>
            <a:r>
              <a:rPr lang="en-US"/>
              <a:t>Compression (Day 9)</a:t>
            </a:r>
          </a:p>
          <a:p>
            <a:pPr lvl="2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Sans Serif" pitchFamily="34" charset="0"/>
              </a:rPr>
              <a:t>Future Topics and Schedule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Day 5 Test 1 / Hash Tables</a:t>
            </a:r>
          </a:p>
          <a:p>
            <a:pPr>
              <a:buFont typeface="Wingdings" pitchFamily="2" charset="2"/>
              <a:buNone/>
            </a:pPr>
            <a:r>
              <a:rPr lang="en-US"/>
              <a:t>	Ch 20 Hash Tables (20.1, 20.2)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Sans Serif" pitchFamily="34" charset="0"/>
              </a:rPr>
              <a:t>Topics To Cover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  <a:p>
            <a:pPr lvl="2"/>
            <a:r>
              <a:rPr lang="en-US" dirty="0"/>
              <a:t>Insert (Index), Remove (Index), Sort</a:t>
            </a:r>
          </a:p>
          <a:p>
            <a:r>
              <a:rPr lang="en-US" dirty="0"/>
              <a:t>Doubly Linked List </a:t>
            </a:r>
            <a:r>
              <a:rPr lang="en-US" dirty="0" err="1"/>
              <a:t>Iterator</a:t>
            </a:r>
            <a:endParaRPr lang="en-US" dirty="0"/>
          </a:p>
          <a:p>
            <a:r>
              <a:rPr lang="en-US" dirty="0"/>
              <a:t>List Adapter Classes</a:t>
            </a:r>
          </a:p>
          <a:p>
            <a:pPr lvl="2"/>
            <a:r>
              <a:rPr lang="en-US" dirty="0"/>
              <a:t>Stack </a:t>
            </a:r>
            <a:r>
              <a:rPr lang="en-US"/>
              <a:t>&amp; </a:t>
            </a:r>
            <a:r>
              <a:rPr lang="en-US" smtClean="0"/>
              <a:t>Queue</a:t>
            </a:r>
            <a:endParaRPr lang="en-US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Sans Serif" pitchFamily="34" charset="0"/>
              </a:rPr>
              <a:t>Doubly Linked List Structure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Doubly Linked Lists</a:t>
            </a:r>
          </a:p>
          <a:p>
            <a:pPr lvl="1">
              <a:lnSpc>
                <a:spcPct val="80000"/>
              </a:lnSpc>
              <a:buClr>
                <a:schemeClr val="accent2"/>
              </a:buClr>
              <a:buFontTx/>
              <a:buChar char="•"/>
            </a:pPr>
            <a:endParaRPr lang="en-US" sz="2000"/>
          </a:p>
          <a:p>
            <a:pPr lvl="1">
              <a:lnSpc>
                <a:spcPct val="80000"/>
              </a:lnSpc>
              <a:buClr>
                <a:schemeClr val="accent2"/>
              </a:buClr>
              <a:buFontTx/>
              <a:buChar char="•"/>
            </a:pPr>
            <a:endParaRPr lang="en-US" sz="2000"/>
          </a:p>
          <a:p>
            <a:pPr lvl="1">
              <a:lnSpc>
                <a:spcPct val="80000"/>
              </a:lnSpc>
              <a:buClr>
                <a:schemeClr val="accent2"/>
              </a:buClr>
              <a:buFontTx/>
              <a:buChar char="•"/>
            </a:pPr>
            <a:endParaRPr lang="en-US" sz="2000"/>
          </a:p>
          <a:p>
            <a:pPr lvl="1">
              <a:lnSpc>
                <a:spcPct val="80000"/>
              </a:lnSpc>
              <a:buClr>
                <a:schemeClr val="accent2"/>
              </a:buClr>
              <a:buFontTx/>
              <a:buChar char="•"/>
            </a:pPr>
            <a:endParaRPr lang="en-US" sz="2000"/>
          </a:p>
          <a:p>
            <a:pPr lvl="1">
              <a:lnSpc>
                <a:spcPct val="80000"/>
              </a:lnSpc>
              <a:buClr>
                <a:schemeClr val="accent2"/>
              </a:buClr>
              <a:buFontTx/>
              <a:buChar char="•"/>
            </a:pPr>
            <a:endParaRPr lang="en-US" sz="2000"/>
          </a:p>
          <a:p>
            <a:pPr lvl="1">
              <a:lnSpc>
                <a:spcPct val="80000"/>
              </a:lnSpc>
              <a:buClr>
                <a:schemeClr val="accent2"/>
              </a:buClr>
              <a:buFontTx/>
              <a:buChar char="•"/>
            </a:pPr>
            <a:endParaRPr lang="en-US" sz="2000"/>
          </a:p>
          <a:p>
            <a:pPr lvl="1">
              <a:lnSpc>
                <a:spcPct val="80000"/>
              </a:lnSpc>
              <a:buClr>
                <a:schemeClr val="accent2"/>
              </a:buClr>
              <a:buFontTx/>
              <a:buChar char="•"/>
            </a:pPr>
            <a:endParaRPr lang="en-US" sz="2000"/>
          </a:p>
          <a:p>
            <a:pPr lvl="1">
              <a:lnSpc>
                <a:spcPct val="80000"/>
              </a:lnSpc>
              <a:buClr>
                <a:schemeClr val="accent2"/>
              </a:buClr>
              <a:buFontTx/>
              <a:buChar char="•"/>
            </a:pPr>
            <a:r>
              <a:rPr lang="en-US" sz="2000"/>
              <a:t>Increased Node Size</a:t>
            </a:r>
          </a:p>
          <a:p>
            <a:pPr lvl="1">
              <a:lnSpc>
                <a:spcPct val="80000"/>
              </a:lnSpc>
              <a:buClr>
                <a:schemeClr val="accent2"/>
              </a:buClr>
              <a:buFontTx/>
              <a:buChar char="•"/>
            </a:pPr>
            <a:r>
              <a:rPr lang="en-US" sz="2000"/>
              <a:t>O(1) Access to Both Ends</a:t>
            </a:r>
          </a:p>
          <a:p>
            <a:pPr lvl="1">
              <a:lnSpc>
                <a:spcPct val="80000"/>
              </a:lnSpc>
              <a:buClr>
                <a:schemeClr val="accent2"/>
              </a:buClr>
              <a:buFontTx/>
              <a:buChar char="•"/>
            </a:pPr>
            <a:r>
              <a:rPr lang="en-US" sz="2000"/>
              <a:t>Backward Iteration</a:t>
            </a:r>
          </a:p>
          <a:p>
            <a:pPr lvl="1">
              <a:lnSpc>
                <a:spcPct val="80000"/>
              </a:lnSpc>
              <a:buClr>
                <a:schemeClr val="accent2"/>
              </a:buClr>
              <a:buFontTx/>
              <a:buChar char="•"/>
            </a:pPr>
            <a:r>
              <a:rPr lang="en-US" sz="2000"/>
              <a:t>Cleaner (Still O(1) though) Inserting and Removing</a:t>
            </a:r>
          </a:p>
          <a:p>
            <a:pPr lvl="1">
              <a:lnSpc>
                <a:spcPct val="80000"/>
              </a:lnSpc>
              <a:buClr>
                <a:schemeClr val="accent2"/>
              </a:buClr>
              <a:buFontTx/>
              <a:buChar char="•"/>
            </a:pPr>
            <a:r>
              <a:rPr lang="en-US" sz="2000"/>
              <a:t>Cleaner Sorting</a:t>
            </a:r>
          </a:p>
          <a:p>
            <a:pPr lvl="1">
              <a:lnSpc>
                <a:spcPct val="80000"/>
              </a:lnSpc>
              <a:buClr>
                <a:schemeClr val="accent2"/>
              </a:buClr>
              <a:buFontTx/>
              <a:buChar char="•"/>
            </a:pPr>
            <a:r>
              <a:rPr lang="en-US" sz="2000"/>
              <a:t>(Most common things can be done with SLList)</a:t>
            </a:r>
          </a:p>
          <a:p>
            <a:pPr lvl="1">
              <a:lnSpc>
                <a:spcPct val="80000"/>
              </a:lnSpc>
              <a:buClr>
                <a:schemeClr val="accent2"/>
              </a:buClr>
              <a:buFontTx/>
              <a:buChar char="•"/>
            </a:pPr>
            <a:endParaRPr lang="en-US"/>
          </a:p>
          <a:p>
            <a:pPr>
              <a:lnSpc>
                <a:spcPct val="80000"/>
              </a:lnSpc>
            </a:pPr>
            <a:endParaRPr 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524000" y="2590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2057400" y="2590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524000" y="3505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H="1" flipV="1">
            <a:off x="1752600" y="3200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6248400" y="3505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tail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 flipV="1">
            <a:off x="6324600" y="3200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371600" y="2590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6858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2667000" y="2590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3200400" y="2590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2514600" y="2590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7086600" y="2819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3810000" y="2590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4343400" y="2590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3657600" y="2590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4953000" y="2590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5486400" y="2590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4800600" y="2590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6096000" y="2590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6629400" y="2590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Rectangle 24"/>
          <p:cNvSpPr>
            <a:spLocks noChangeArrowheads="1"/>
          </p:cNvSpPr>
          <p:nvPr/>
        </p:nvSpPr>
        <p:spPr bwMode="auto">
          <a:xfrm>
            <a:off x="5943600" y="2590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9" name="Line 25"/>
          <p:cNvSpPr>
            <a:spLocks noChangeShapeType="1"/>
          </p:cNvSpPr>
          <p:nvPr/>
        </p:nvSpPr>
        <p:spPr bwMode="auto">
          <a:xfrm>
            <a:off x="2209800" y="30480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70" name="Line 26"/>
          <p:cNvSpPr>
            <a:spLocks noChangeShapeType="1"/>
          </p:cNvSpPr>
          <p:nvPr/>
        </p:nvSpPr>
        <p:spPr bwMode="auto">
          <a:xfrm>
            <a:off x="3352800" y="30480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71" name="Line 27"/>
          <p:cNvSpPr>
            <a:spLocks noChangeShapeType="1"/>
          </p:cNvSpPr>
          <p:nvPr/>
        </p:nvSpPr>
        <p:spPr bwMode="auto">
          <a:xfrm>
            <a:off x="4495800" y="30480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72" name="Line 28"/>
          <p:cNvSpPr>
            <a:spLocks noChangeShapeType="1"/>
          </p:cNvSpPr>
          <p:nvPr/>
        </p:nvSpPr>
        <p:spPr bwMode="auto">
          <a:xfrm>
            <a:off x="5638800" y="30480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73" name="Line 29"/>
          <p:cNvSpPr>
            <a:spLocks noChangeShapeType="1"/>
          </p:cNvSpPr>
          <p:nvPr/>
        </p:nvSpPr>
        <p:spPr bwMode="auto">
          <a:xfrm>
            <a:off x="6781800" y="30480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74" name="Line 30"/>
          <p:cNvSpPr>
            <a:spLocks noChangeShapeType="1"/>
          </p:cNvSpPr>
          <p:nvPr/>
        </p:nvSpPr>
        <p:spPr bwMode="auto">
          <a:xfrm flipH="1">
            <a:off x="5638800" y="27432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75" name="Line 31"/>
          <p:cNvSpPr>
            <a:spLocks noChangeShapeType="1"/>
          </p:cNvSpPr>
          <p:nvPr/>
        </p:nvSpPr>
        <p:spPr bwMode="auto">
          <a:xfrm flipH="1">
            <a:off x="4495800" y="27432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76" name="Line 32"/>
          <p:cNvSpPr>
            <a:spLocks noChangeShapeType="1"/>
          </p:cNvSpPr>
          <p:nvPr/>
        </p:nvSpPr>
        <p:spPr bwMode="auto">
          <a:xfrm flipH="1">
            <a:off x="3352800" y="27432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77" name="Line 33"/>
          <p:cNvSpPr>
            <a:spLocks noChangeShapeType="1"/>
          </p:cNvSpPr>
          <p:nvPr/>
        </p:nvSpPr>
        <p:spPr bwMode="auto">
          <a:xfrm flipH="1">
            <a:off x="2209800" y="27432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78" name="Line 34"/>
          <p:cNvSpPr>
            <a:spLocks noChangeShapeType="1"/>
          </p:cNvSpPr>
          <p:nvPr/>
        </p:nvSpPr>
        <p:spPr bwMode="auto">
          <a:xfrm flipH="1">
            <a:off x="1066800" y="27432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79" name="Rectangle 35"/>
          <p:cNvSpPr>
            <a:spLocks noChangeArrowheads="1"/>
          </p:cNvSpPr>
          <p:nvPr/>
        </p:nvSpPr>
        <p:spPr bwMode="auto">
          <a:xfrm>
            <a:off x="6324600" y="1447800"/>
            <a:ext cx="2117725" cy="11509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200" b="1">
                <a:latin typeface="Lucida Console" pitchFamily="49" charset="0"/>
              </a:rPr>
              <a:t>struct Node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200" b="1">
                <a:latin typeface="Lucida Console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200" b="1">
                <a:latin typeface="Lucida Console" pitchFamily="49" charset="0"/>
              </a:rPr>
              <a:t>   int element;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200" b="1">
                <a:latin typeface="Lucida Console" pitchFamily="49" charset="0"/>
              </a:rPr>
              <a:t>   Node *next, *prev;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200" b="1">
                <a:latin typeface="Lucida Console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04800" y="3048000"/>
            <a:ext cx="3962400" cy="696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n-&gt;next = new Node;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n-&gt;prev = NULL;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04800" y="2209800"/>
            <a:ext cx="3962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Node *n = new Node;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343400" y="2743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n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H="1" flipV="1">
            <a:off x="4191000" y="2667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4343400" y="3810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n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/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crosoft Sans Serif" pitchFamily="34" charset="0"/>
              </a:rPr>
              <a:t>Doubly Linked List Code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304800" y="4343400"/>
            <a:ext cx="3962400" cy="696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n-&gt;next-&gt;prev = n;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n-&gt;next-&gt;next = NULL;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304800" y="5486400"/>
            <a:ext cx="7543800" cy="696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// n-&gt;element = 1;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n-&gt;next-&gt;prev-&gt;next-&gt;prev-&gt;next-&gt;prev-&gt;element = 1;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6248400" y="1905000"/>
            <a:ext cx="2525713" cy="860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sz="2800" b="1"/>
              <a:t> (Ex) C Style D Linked List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3200400" y="3048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3962400" y="20574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4495800" y="20574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3810000" y="20574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H="1" flipV="1">
            <a:off x="4191000" y="3733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3962400" y="31242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4495800" y="31242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3810000" y="31242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5105400" y="31242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5638800" y="31242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4953000" y="31242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>
            <a:off x="46482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35052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4343400" y="4953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n</a:t>
            </a: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3200400" y="4191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7195" name="Line 27"/>
          <p:cNvSpPr>
            <a:spLocks noChangeShapeType="1"/>
          </p:cNvSpPr>
          <p:nvPr/>
        </p:nvSpPr>
        <p:spPr bwMode="auto">
          <a:xfrm flipH="1" flipV="1">
            <a:off x="4191000" y="4876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3962400" y="42672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7" name="Rectangle 29"/>
          <p:cNvSpPr>
            <a:spLocks noChangeArrowheads="1"/>
          </p:cNvSpPr>
          <p:nvPr/>
        </p:nvSpPr>
        <p:spPr bwMode="auto">
          <a:xfrm>
            <a:off x="4495800" y="42672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3810000" y="42672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5105400" y="42672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Rectangle 32"/>
          <p:cNvSpPr>
            <a:spLocks noChangeArrowheads="1"/>
          </p:cNvSpPr>
          <p:nvPr/>
        </p:nvSpPr>
        <p:spPr bwMode="auto">
          <a:xfrm>
            <a:off x="5638800" y="42672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Rectangle 33"/>
          <p:cNvSpPr>
            <a:spLocks noChangeArrowheads="1"/>
          </p:cNvSpPr>
          <p:nvPr/>
        </p:nvSpPr>
        <p:spPr bwMode="auto">
          <a:xfrm>
            <a:off x="4953000" y="42672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2" name="Line 34"/>
          <p:cNvSpPr>
            <a:spLocks noChangeShapeType="1"/>
          </p:cNvSpPr>
          <p:nvPr/>
        </p:nvSpPr>
        <p:spPr bwMode="auto">
          <a:xfrm>
            <a:off x="4648200" y="4724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>
            <a:off x="3505200" y="4419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04" name="Line 36"/>
          <p:cNvSpPr>
            <a:spLocks noChangeShapeType="1"/>
          </p:cNvSpPr>
          <p:nvPr/>
        </p:nvSpPr>
        <p:spPr bwMode="auto">
          <a:xfrm>
            <a:off x="4648200" y="4419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05" name="Line 37"/>
          <p:cNvSpPr>
            <a:spLocks noChangeShapeType="1"/>
          </p:cNvSpPr>
          <p:nvPr/>
        </p:nvSpPr>
        <p:spPr bwMode="auto">
          <a:xfrm>
            <a:off x="5791200" y="4724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06" name="Text Box 38"/>
          <p:cNvSpPr txBox="1">
            <a:spLocks noChangeArrowheads="1"/>
          </p:cNvSpPr>
          <p:nvPr/>
        </p:nvSpPr>
        <p:spPr bwMode="auto">
          <a:xfrm>
            <a:off x="6096000" y="4495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Sans Serif" pitchFamily="34" charset="0"/>
              </a:rPr>
              <a:t>Memory Usage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Comparing</a:t>
            </a:r>
          </a:p>
          <a:p>
            <a:endParaRPr lang="en-US"/>
          </a:p>
        </p:txBody>
      </p:sp>
      <p:graphicFrame>
        <p:nvGraphicFramePr>
          <p:cNvPr id="8267" name="Group 75"/>
          <p:cNvGraphicFramePr>
            <a:graphicFrameLocks noGrp="1"/>
          </p:cNvGraphicFramePr>
          <p:nvPr/>
        </p:nvGraphicFramePr>
        <p:xfrm>
          <a:off x="1524000" y="2667000"/>
          <a:ext cx="1825625" cy="381000"/>
        </p:xfrm>
        <a:graphic>
          <a:graphicData uri="http://schemas.openxmlformats.org/drawingml/2006/table">
            <a:tbl>
              <a:tblPr/>
              <a:tblGrid>
                <a:gridCol w="306388"/>
                <a:gridCol w="301625"/>
                <a:gridCol w="307975"/>
                <a:gridCol w="303212"/>
                <a:gridCol w="303213"/>
                <a:gridCol w="30321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1524000" y="32766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2057400" y="32766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>
            <a:off x="21336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2971800" y="32766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30480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3886200" y="32766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39624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4800600" y="32766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>
            <a:off x="48768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5715000" y="32766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22" name="Line 30"/>
          <p:cNvSpPr>
            <a:spLocks noChangeShapeType="1"/>
          </p:cNvSpPr>
          <p:nvPr/>
        </p:nvSpPr>
        <p:spPr bwMode="auto">
          <a:xfrm>
            <a:off x="57912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23" name="Rectangle 31"/>
          <p:cNvSpPr>
            <a:spLocks noChangeArrowheads="1"/>
          </p:cNvSpPr>
          <p:nvPr/>
        </p:nvSpPr>
        <p:spPr bwMode="auto">
          <a:xfrm>
            <a:off x="6629400" y="32766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24" name="Line 32"/>
          <p:cNvSpPr>
            <a:spLocks noChangeShapeType="1"/>
          </p:cNvSpPr>
          <p:nvPr/>
        </p:nvSpPr>
        <p:spPr bwMode="auto">
          <a:xfrm>
            <a:off x="67056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25" name="Text Box 33"/>
          <p:cNvSpPr txBox="1">
            <a:spLocks noChangeArrowheads="1"/>
          </p:cNvSpPr>
          <p:nvPr/>
        </p:nvSpPr>
        <p:spPr bwMode="auto">
          <a:xfrm>
            <a:off x="7010400" y="3352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1524000" y="4191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8227" name="Line 35"/>
          <p:cNvSpPr>
            <a:spLocks noChangeShapeType="1"/>
          </p:cNvSpPr>
          <p:nvPr/>
        </p:nvSpPr>
        <p:spPr bwMode="auto">
          <a:xfrm flipH="1" flipV="1">
            <a:off x="1752600" y="3886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28" name="Rectangle 36"/>
          <p:cNvSpPr>
            <a:spLocks noChangeArrowheads="1"/>
          </p:cNvSpPr>
          <p:nvPr/>
        </p:nvSpPr>
        <p:spPr bwMode="auto">
          <a:xfrm>
            <a:off x="2438400" y="32766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8229" name="Rectangle 37"/>
          <p:cNvSpPr>
            <a:spLocks noChangeArrowheads="1"/>
          </p:cNvSpPr>
          <p:nvPr/>
        </p:nvSpPr>
        <p:spPr bwMode="auto">
          <a:xfrm>
            <a:off x="3352800" y="32766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8230" name="Rectangle 38"/>
          <p:cNvSpPr>
            <a:spLocks noChangeArrowheads="1"/>
          </p:cNvSpPr>
          <p:nvPr/>
        </p:nvSpPr>
        <p:spPr bwMode="auto">
          <a:xfrm>
            <a:off x="4267200" y="32766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8231" name="Rectangle 39"/>
          <p:cNvSpPr>
            <a:spLocks noChangeArrowheads="1"/>
          </p:cNvSpPr>
          <p:nvPr/>
        </p:nvSpPr>
        <p:spPr bwMode="auto">
          <a:xfrm>
            <a:off x="5181600" y="32766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0</a:t>
            </a:r>
          </a:p>
        </p:txBody>
      </p:sp>
      <p:sp>
        <p:nvSpPr>
          <p:cNvPr id="8232" name="Rectangle 40"/>
          <p:cNvSpPr>
            <a:spLocks noChangeArrowheads="1"/>
          </p:cNvSpPr>
          <p:nvPr/>
        </p:nvSpPr>
        <p:spPr bwMode="auto">
          <a:xfrm>
            <a:off x="6096000" y="32766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8233" name="Rectangle 41"/>
          <p:cNvSpPr>
            <a:spLocks noChangeArrowheads="1"/>
          </p:cNvSpPr>
          <p:nvPr/>
        </p:nvSpPr>
        <p:spPr bwMode="auto">
          <a:xfrm>
            <a:off x="1600200" y="46482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dirty="0">
                <a:latin typeface="Lucida Console" pitchFamily="49" charset="0"/>
              </a:rPr>
              <a:t>1</a:t>
            </a:r>
          </a:p>
        </p:txBody>
      </p:sp>
      <p:sp>
        <p:nvSpPr>
          <p:cNvPr id="8234" name="Rectangle 42"/>
          <p:cNvSpPr>
            <a:spLocks noChangeArrowheads="1"/>
          </p:cNvSpPr>
          <p:nvPr/>
        </p:nvSpPr>
        <p:spPr bwMode="auto">
          <a:xfrm>
            <a:off x="2133600" y="46482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35" name="Text Box 43"/>
          <p:cNvSpPr txBox="1">
            <a:spLocks noChangeArrowheads="1"/>
          </p:cNvSpPr>
          <p:nvPr/>
        </p:nvSpPr>
        <p:spPr bwMode="auto">
          <a:xfrm>
            <a:off x="1600200" y="5562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>
                <a:latin typeface="Tahoma" charset="0"/>
              </a:rPr>
              <a:t>head</a:t>
            </a:r>
          </a:p>
        </p:txBody>
      </p:sp>
      <p:sp>
        <p:nvSpPr>
          <p:cNvPr id="8236" name="Line 44"/>
          <p:cNvSpPr>
            <a:spLocks noChangeShapeType="1"/>
          </p:cNvSpPr>
          <p:nvPr/>
        </p:nvSpPr>
        <p:spPr bwMode="auto">
          <a:xfrm flipH="1" flipV="1">
            <a:off x="1828800" y="5257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37" name="Text Box 45"/>
          <p:cNvSpPr txBox="1">
            <a:spLocks noChangeArrowheads="1"/>
          </p:cNvSpPr>
          <p:nvPr/>
        </p:nvSpPr>
        <p:spPr bwMode="auto">
          <a:xfrm>
            <a:off x="6324600" y="5562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>
                <a:latin typeface="Tahoma" charset="0"/>
              </a:rPr>
              <a:t>tail</a:t>
            </a:r>
          </a:p>
        </p:txBody>
      </p:sp>
      <p:sp>
        <p:nvSpPr>
          <p:cNvPr id="8238" name="Line 46"/>
          <p:cNvSpPr>
            <a:spLocks noChangeShapeType="1"/>
          </p:cNvSpPr>
          <p:nvPr/>
        </p:nvSpPr>
        <p:spPr bwMode="auto">
          <a:xfrm flipH="1" flipV="1">
            <a:off x="6400800" y="5257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39" name="Rectangle 47"/>
          <p:cNvSpPr>
            <a:spLocks noChangeArrowheads="1"/>
          </p:cNvSpPr>
          <p:nvPr/>
        </p:nvSpPr>
        <p:spPr bwMode="auto">
          <a:xfrm>
            <a:off x="1447800" y="46482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40" name="Text Box 48"/>
          <p:cNvSpPr txBox="1">
            <a:spLocks noChangeArrowheads="1"/>
          </p:cNvSpPr>
          <p:nvPr/>
        </p:nvSpPr>
        <p:spPr bwMode="auto">
          <a:xfrm>
            <a:off x="762000" y="4572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8241" name="Rectangle 49"/>
          <p:cNvSpPr>
            <a:spLocks noChangeArrowheads="1"/>
          </p:cNvSpPr>
          <p:nvPr/>
        </p:nvSpPr>
        <p:spPr bwMode="auto">
          <a:xfrm>
            <a:off x="2743200" y="46482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dirty="0">
                <a:latin typeface="Lucida Console" pitchFamily="49" charset="0"/>
              </a:rPr>
              <a:t>7</a:t>
            </a:r>
          </a:p>
        </p:txBody>
      </p:sp>
      <p:sp>
        <p:nvSpPr>
          <p:cNvPr id="8242" name="Rectangle 50"/>
          <p:cNvSpPr>
            <a:spLocks noChangeArrowheads="1"/>
          </p:cNvSpPr>
          <p:nvPr/>
        </p:nvSpPr>
        <p:spPr bwMode="auto">
          <a:xfrm>
            <a:off x="3276600" y="46482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43" name="Rectangle 51"/>
          <p:cNvSpPr>
            <a:spLocks noChangeArrowheads="1"/>
          </p:cNvSpPr>
          <p:nvPr/>
        </p:nvSpPr>
        <p:spPr bwMode="auto">
          <a:xfrm>
            <a:off x="2590800" y="46482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44" name="Text Box 52"/>
          <p:cNvSpPr txBox="1">
            <a:spLocks noChangeArrowheads="1"/>
          </p:cNvSpPr>
          <p:nvPr/>
        </p:nvSpPr>
        <p:spPr bwMode="auto">
          <a:xfrm>
            <a:off x="7162800" y="4876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8245" name="Rectangle 53"/>
          <p:cNvSpPr>
            <a:spLocks noChangeArrowheads="1"/>
          </p:cNvSpPr>
          <p:nvPr/>
        </p:nvSpPr>
        <p:spPr bwMode="auto">
          <a:xfrm>
            <a:off x="3886200" y="46482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dirty="0">
                <a:latin typeface="Lucida Console" pitchFamily="49" charset="0"/>
              </a:rPr>
              <a:t>3</a:t>
            </a:r>
          </a:p>
        </p:txBody>
      </p:sp>
      <p:sp>
        <p:nvSpPr>
          <p:cNvPr id="8246" name="Rectangle 54"/>
          <p:cNvSpPr>
            <a:spLocks noChangeArrowheads="1"/>
          </p:cNvSpPr>
          <p:nvPr/>
        </p:nvSpPr>
        <p:spPr bwMode="auto">
          <a:xfrm>
            <a:off x="4419600" y="46482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47" name="Rectangle 55"/>
          <p:cNvSpPr>
            <a:spLocks noChangeArrowheads="1"/>
          </p:cNvSpPr>
          <p:nvPr/>
        </p:nvSpPr>
        <p:spPr bwMode="auto">
          <a:xfrm>
            <a:off x="3733800" y="46482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48" name="Rectangle 56"/>
          <p:cNvSpPr>
            <a:spLocks noChangeArrowheads="1"/>
          </p:cNvSpPr>
          <p:nvPr/>
        </p:nvSpPr>
        <p:spPr bwMode="auto">
          <a:xfrm>
            <a:off x="5029200" y="46482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8249" name="Rectangle 57"/>
          <p:cNvSpPr>
            <a:spLocks noChangeArrowheads="1"/>
          </p:cNvSpPr>
          <p:nvPr/>
        </p:nvSpPr>
        <p:spPr bwMode="auto">
          <a:xfrm>
            <a:off x="5562600" y="46482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50" name="Rectangle 58"/>
          <p:cNvSpPr>
            <a:spLocks noChangeArrowheads="1"/>
          </p:cNvSpPr>
          <p:nvPr/>
        </p:nvSpPr>
        <p:spPr bwMode="auto">
          <a:xfrm>
            <a:off x="4876800" y="46482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51" name="Rectangle 59"/>
          <p:cNvSpPr>
            <a:spLocks noChangeArrowheads="1"/>
          </p:cNvSpPr>
          <p:nvPr/>
        </p:nvSpPr>
        <p:spPr bwMode="auto">
          <a:xfrm>
            <a:off x="6172200" y="46482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dirty="0">
                <a:latin typeface="Lucida Console" pitchFamily="49" charset="0"/>
              </a:rPr>
              <a:t>4</a:t>
            </a:r>
          </a:p>
        </p:txBody>
      </p:sp>
      <p:sp>
        <p:nvSpPr>
          <p:cNvPr id="8252" name="Rectangle 60"/>
          <p:cNvSpPr>
            <a:spLocks noChangeArrowheads="1"/>
          </p:cNvSpPr>
          <p:nvPr/>
        </p:nvSpPr>
        <p:spPr bwMode="auto">
          <a:xfrm>
            <a:off x="6705600" y="46482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53" name="Rectangle 61"/>
          <p:cNvSpPr>
            <a:spLocks noChangeArrowheads="1"/>
          </p:cNvSpPr>
          <p:nvPr/>
        </p:nvSpPr>
        <p:spPr bwMode="auto">
          <a:xfrm>
            <a:off x="6019800" y="46482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54" name="Line 62"/>
          <p:cNvSpPr>
            <a:spLocks noChangeShapeType="1"/>
          </p:cNvSpPr>
          <p:nvPr/>
        </p:nvSpPr>
        <p:spPr bwMode="auto">
          <a:xfrm>
            <a:off x="2286000" y="51054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55" name="Line 63"/>
          <p:cNvSpPr>
            <a:spLocks noChangeShapeType="1"/>
          </p:cNvSpPr>
          <p:nvPr/>
        </p:nvSpPr>
        <p:spPr bwMode="auto">
          <a:xfrm>
            <a:off x="3429000" y="51054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56" name="Line 64"/>
          <p:cNvSpPr>
            <a:spLocks noChangeShapeType="1"/>
          </p:cNvSpPr>
          <p:nvPr/>
        </p:nvSpPr>
        <p:spPr bwMode="auto">
          <a:xfrm>
            <a:off x="4572000" y="51054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57" name="Line 65"/>
          <p:cNvSpPr>
            <a:spLocks noChangeShapeType="1"/>
          </p:cNvSpPr>
          <p:nvPr/>
        </p:nvSpPr>
        <p:spPr bwMode="auto">
          <a:xfrm>
            <a:off x="5715000" y="51054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58" name="Line 66"/>
          <p:cNvSpPr>
            <a:spLocks noChangeShapeType="1"/>
          </p:cNvSpPr>
          <p:nvPr/>
        </p:nvSpPr>
        <p:spPr bwMode="auto">
          <a:xfrm>
            <a:off x="6858000" y="51054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59" name="Line 67"/>
          <p:cNvSpPr>
            <a:spLocks noChangeShapeType="1"/>
          </p:cNvSpPr>
          <p:nvPr/>
        </p:nvSpPr>
        <p:spPr bwMode="auto">
          <a:xfrm flipH="1">
            <a:off x="5715000" y="48006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60" name="Line 68"/>
          <p:cNvSpPr>
            <a:spLocks noChangeShapeType="1"/>
          </p:cNvSpPr>
          <p:nvPr/>
        </p:nvSpPr>
        <p:spPr bwMode="auto">
          <a:xfrm flipH="1">
            <a:off x="4572000" y="48006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61" name="Line 69"/>
          <p:cNvSpPr>
            <a:spLocks noChangeShapeType="1"/>
          </p:cNvSpPr>
          <p:nvPr/>
        </p:nvSpPr>
        <p:spPr bwMode="auto">
          <a:xfrm flipH="1">
            <a:off x="3429000" y="48006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62" name="Line 70"/>
          <p:cNvSpPr>
            <a:spLocks noChangeShapeType="1"/>
          </p:cNvSpPr>
          <p:nvPr/>
        </p:nvSpPr>
        <p:spPr bwMode="auto">
          <a:xfrm flipH="1">
            <a:off x="2286000" y="48006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63" name="Line 71"/>
          <p:cNvSpPr>
            <a:spLocks noChangeShapeType="1"/>
          </p:cNvSpPr>
          <p:nvPr/>
        </p:nvSpPr>
        <p:spPr bwMode="auto">
          <a:xfrm flipH="1">
            <a:off x="1143000" y="48006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64" name="Rectangle 72"/>
          <p:cNvSpPr>
            <a:spLocks noChangeArrowheads="1"/>
          </p:cNvSpPr>
          <p:nvPr/>
        </p:nvSpPr>
        <p:spPr bwMode="auto">
          <a:xfrm>
            <a:off x="4724400" y="2667000"/>
            <a:ext cx="23939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N * sizeof(Type)</a:t>
            </a:r>
          </a:p>
        </p:txBody>
      </p:sp>
      <p:sp>
        <p:nvSpPr>
          <p:cNvPr id="8265" name="Rectangle 73"/>
          <p:cNvSpPr>
            <a:spLocks noChangeArrowheads="1"/>
          </p:cNvSpPr>
          <p:nvPr/>
        </p:nvSpPr>
        <p:spPr bwMode="auto">
          <a:xfrm>
            <a:off x="4724400" y="4114800"/>
            <a:ext cx="3252814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 dirty="0" smtClean="0">
                <a:latin typeface="Lucida Console" pitchFamily="49" charset="0"/>
              </a:rPr>
              <a:t>(</a:t>
            </a:r>
            <a:r>
              <a:rPr lang="en-US" b="1" dirty="0" err="1" smtClean="0">
                <a:latin typeface="Lucida Console" pitchFamily="49" charset="0"/>
              </a:rPr>
              <a:t>sizeof</a:t>
            </a:r>
            <a:r>
              <a:rPr lang="en-US" b="1" dirty="0" smtClean="0">
                <a:latin typeface="Lucida Console" pitchFamily="49" charset="0"/>
              </a:rPr>
              <a:t>(Node) </a:t>
            </a:r>
            <a:r>
              <a:rPr lang="en-US" b="1" dirty="0">
                <a:latin typeface="Lucida Console" pitchFamily="49" charset="0"/>
              </a:rPr>
              <a:t>* </a:t>
            </a:r>
            <a:r>
              <a:rPr lang="en-US" b="1" dirty="0" smtClean="0">
                <a:latin typeface="Lucida Console" pitchFamily="49" charset="0"/>
              </a:rPr>
              <a:t>N) </a:t>
            </a:r>
            <a:r>
              <a:rPr lang="en-US" b="1" dirty="0">
                <a:latin typeface="Lucida Console" pitchFamily="49" charset="0"/>
              </a:rPr>
              <a:t>+ 4</a:t>
            </a:r>
          </a:p>
        </p:txBody>
      </p:sp>
      <p:sp>
        <p:nvSpPr>
          <p:cNvPr id="8266" name="Rectangle 74"/>
          <p:cNvSpPr>
            <a:spLocks noChangeArrowheads="1"/>
          </p:cNvSpPr>
          <p:nvPr/>
        </p:nvSpPr>
        <p:spPr bwMode="auto">
          <a:xfrm>
            <a:off x="4724400" y="5943600"/>
            <a:ext cx="311335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 dirty="0" smtClean="0">
                <a:latin typeface="Lucida Console" pitchFamily="49" charset="0"/>
              </a:rPr>
              <a:t>(</a:t>
            </a:r>
            <a:r>
              <a:rPr lang="en-US" b="1" dirty="0" err="1" smtClean="0">
                <a:latin typeface="Lucida Console" pitchFamily="49" charset="0"/>
              </a:rPr>
              <a:t>sizeof</a:t>
            </a:r>
            <a:r>
              <a:rPr lang="en-US" b="1" dirty="0" smtClean="0">
                <a:latin typeface="Lucida Console" pitchFamily="49" charset="0"/>
              </a:rPr>
              <a:t>(Node)* N) </a:t>
            </a:r>
            <a:r>
              <a:rPr lang="en-US" b="1" dirty="0">
                <a:latin typeface="Lucida Console" pitchFamily="49" charset="0"/>
              </a:rPr>
              <a:t>+ 8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Sans Serif" pitchFamily="34" charset="0"/>
              </a:rPr>
              <a:t>Iterator Class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Node * encapsulation with:</a:t>
            </a:r>
          </a:p>
          <a:p>
            <a:pPr lvl="2"/>
            <a:r>
              <a:rPr lang="en-US"/>
              <a:t>beginHead			--</a:t>
            </a:r>
          </a:p>
          <a:p>
            <a:pPr lvl="2"/>
            <a:r>
              <a:rPr lang="en-US"/>
              <a:t>beginTail			end</a:t>
            </a:r>
          </a:p>
          <a:p>
            <a:pPr lvl="2"/>
            <a:r>
              <a:rPr lang="en-US"/>
              <a:t>++				current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828800" y="4114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362200" y="4114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828800" y="5029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 flipH="1" flipV="1">
            <a:off x="2057400" y="4724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6553200" y="5029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tail</a:t>
            </a: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H="1" flipV="1">
            <a:off x="6629400" y="4724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676400" y="4114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990600" y="4038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2971800" y="4114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505200" y="4114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2819400" y="4114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7391400" y="4343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4114800" y="4114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4648200" y="4114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3962400" y="4114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5257800" y="4114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5791200" y="4114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5105400" y="4114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6400800" y="4114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6934200" y="4114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6248400" y="4114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2514600" y="45720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>
            <a:off x="3657600" y="45720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3" name="Line 27"/>
          <p:cNvSpPr>
            <a:spLocks noChangeShapeType="1"/>
          </p:cNvSpPr>
          <p:nvPr/>
        </p:nvSpPr>
        <p:spPr bwMode="auto">
          <a:xfrm>
            <a:off x="4800600" y="45720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>
            <a:off x="5943600" y="45720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5" name="Line 29"/>
          <p:cNvSpPr>
            <a:spLocks noChangeShapeType="1"/>
          </p:cNvSpPr>
          <p:nvPr/>
        </p:nvSpPr>
        <p:spPr bwMode="auto">
          <a:xfrm>
            <a:off x="7086600" y="45720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6" name="Line 30"/>
          <p:cNvSpPr>
            <a:spLocks noChangeShapeType="1"/>
          </p:cNvSpPr>
          <p:nvPr/>
        </p:nvSpPr>
        <p:spPr bwMode="auto">
          <a:xfrm flipH="1">
            <a:off x="5943600" y="42672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7" name="Line 31"/>
          <p:cNvSpPr>
            <a:spLocks noChangeShapeType="1"/>
          </p:cNvSpPr>
          <p:nvPr/>
        </p:nvSpPr>
        <p:spPr bwMode="auto">
          <a:xfrm flipH="1">
            <a:off x="4800600" y="42672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8" name="Line 32"/>
          <p:cNvSpPr>
            <a:spLocks noChangeShapeType="1"/>
          </p:cNvSpPr>
          <p:nvPr/>
        </p:nvSpPr>
        <p:spPr bwMode="auto">
          <a:xfrm flipH="1">
            <a:off x="3657600" y="42672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9" name="Line 33"/>
          <p:cNvSpPr>
            <a:spLocks noChangeShapeType="1"/>
          </p:cNvSpPr>
          <p:nvPr/>
        </p:nvSpPr>
        <p:spPr bwMode="auto">
          <a:xfrm flipH="1">
            <a:off x="2514600" y="42672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50" name="Line 34"/>
          <p:cNvSpPr>
            <a:spLocks noChangeShapeType="1"/>
          </p:cNvSpPr>
          <p:nvPr/>
        </p:nvSpPr>
        <p:spPr bwMode="auto">
          <a:xfrm flipH="1">
            <a:off x="1371600" y="42672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51" name="Line 35"/>
          <p:cNvSpPr>
            <a:spLocks noChangeShapeType="1"/>
          </p:cNvSpPr>
          <p:nvPr/>
        </p:nvSpPr>
        <p:spPr bwMode="auto">
          <a:xfrm flipV="1">
            <a:off x="4343400" y="47244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52" name="Text Box 36"/>
          <p:cNvSpPr txBox="1">
            <a:spLocks noChangeArrowheads="1"/>
          </p:cNvSpPr>
          <p:nvPr/>
        </p:nvSpPr>
        <p:spPr bwMode="auto">
          <a:xfrm>
            <a:off x="4114800" y="5181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Iter</a:t>
            </a:r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4114800" y="5181600"/>
            <a:ext cx="6096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Line 38"/>
          <p:cNvSpPr>
            <a:spLocks noChangeShapeType="1"/>
          </p:cNvSpPr>
          <p:nvPr/>
        </p:nvSpPr>
        <p:spPr bwMode="auto">
          <a:xfrm flipH="1">
            <a:off x="3810000" y="54102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55" name="Line 39"/>
          <p:cNvSpPr>
            <a:spLocks noChangeShapeType="1"/>
          </p:cNvSpPr>
          <p:nvPr/>
        </p:nvSpPr>
        <p:spPr bwMode="auto">
          <a:xfrm>
            <a:off x="4724400" y="54102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Sans Serif" pitchFamily="34" charset="0"/>
              </a:rPr>
              <a:t>Doubly Linked List Algorithms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AddHead </a:t>
            </a:r>
            <a:r>
              <a:rPr lang="en-US" sz="2000"/>
              <a:t>(append to the head) O(1)</a:t>
            </a:r>
          </a:p>
          <a:p>
            <a:r>
              <a:rPr lang="en-US"/>
              <a:t>AddTail </a:t>
            </a:r>
            <a:r>
              <a:rPr lang="en-US" sz="2000"/>
              <a:t>(append to the tail) O(1)</a:t>
            </a:r>
          </a:p>
          <a:p>
            <a:r>
              <a:rPr lang="en-US"/>
              <a:t>Clear </a:t>
            </a:r>
            <a:r>
              <a:rPr lang="en-US" sz="2000"/>
              <a:t>O(N)</a:t>
            </a:r>
          </a:p>
          <a:p>
            <a:r>
              <a:rPr lang="en-US"/>
              <a:t>Insert </a:t>
            </a:r>
            <a:r>
              <a:rPr lang="en-US" sz="2000"/>
              <a:t>O(1)</a:t>
            </a:r>
          </a:p>
          <a:p>
            <a:r>
              <a:rPr lang="en-US"/>
              <a:t>Remove </a:t>
            </a:r>
            <a:r>
              <a:rPr lang="en-US" sz="2000"/>
              <a:t>O(1)</a:t>
            </a:r>
          </a:p>
          <a:p>
            <a:r>
              <a:rPr lang="en-US"/>
              <a:t>Insertion Sort </a:t>
            </a:r>
            <a:r>
              <a:rPr lang="en-US" sz="2000"/>
              <a:t>O(N</a:t>
            </a:r>
            <a:r>
              <a:rPr lang="en-US" sz="2000" baseline="30000"/>
              <a:t>2</a:t>
            </a:r>
            <a:r>
              <a:rPr lang="en-US" sz="2000"/>
              <a:t>)</a:t>
            </a:r>
          </a:p>
          <a:p>
            <a:endParaRPr lang="en-US" sz="2000"/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Sans Serif" pitchFamily="34" charset="0"/>
              </a:rPr>
              <a:t>AddHead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Algorithm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Allocate a new node and connect it to the head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Special Case:</a:t>
            </a:r>
          </a:p>
          <a:p>
            <a:pPr lvl="3"/>
            <a:r>
              <a:rPr lang="en-US"/>
              <a:t>First Node Added to the List</a:t>
            </a:r>
            <a:endParaRPr lang="en-US" sz="1400"/>
          </a:p>
          <a:p>
            <a:endParaRPr lang="en-US" sz="2000"/>
          </a:p>
          <a:p>
            <a:endParaRPr lang="en-US" sz="2000"/>
          </a:p>
          <a:p>
            <a:endParaRPr 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895600" y="38100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429000" y="3810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276600" y="4191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H="1" flipV="1">
            <a:off x="3048000" y="4114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7848600" y="4191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tail</a:t>
            </a:r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H="1" flipV="1">
            <a:off x="7620000" y="4114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2743200" y="3810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2057400" y="3810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4038600" y="38100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572000" y="3810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3886200" y="3810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8458200" y="3810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5181600" y="38100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5715000" y="3810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5029200" y="3810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6324600" y="38100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6858000" y="3810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6172200" y="3810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7467600" y="38100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8001000" y="3810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7315200" y="3810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3581400" y="40386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4724400" y="40386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>
            <a:off x="5867400" y="40386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>
            <a:off x="7010400" y="40386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8153400" y="40386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 flipH="1">
            <a:off x="7010400" y="38862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 flipH="1">
            <a:off x="5867400" y="38862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 flipH="1">
            <a:off x="4724400" y="38862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 flipH="1">
            <a:off x="3581400" y="38862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 flipH="1">
            <a:off x="2438400" y="40386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9" name="Rectangle 35"/>
          <p:cNvSpPr>
            <a:spLocks noChangeArrowheads="1"/>
          </p:cNvSpPr>
          <p:nvPr/>
        </p:nvSpPr>
        <p:spPr bwMode="auto">
          <a:xfrm>
            <a:off x="1066800" y="46482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8</a:t>
            </a:r>
          </a:p>
        </p:txBody>
      </p:sp>
      <p:sp>
        <p:nvSpPr>
          <p:cNvPr id="11300" name="Rectangle 36"/>
          <p:cNvSpPr>
            <a:spLocks noChangeArrowheads="1"/>
          </p:cNvSpPr>
          <p:nvPr/>
        </p:nvSpPr>
        <p:spPr bwMode="auto">
          <a:xfrm>
            <a:off x="1600200" y="4648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914400" y="4648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1447800" y="5029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tmp</a:t>
            </a: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 flipH="1" flipV="1">
            <a:off x="1219200" y="49530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304" name="Rectangle 40"/>
          <p:cNvSpPr>
            <a:spLocks noChangeArrowheads="1"/>
          </p:cNvSpPr>
          <p:nvPr/>
        </p:nvSpPr>
        <p:spPr bwMode="auto">
          <a:xfrm>
            <a:off x="2895600" y="46482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3429000" y="4648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6" name="Text Box 42"/>
          <p:cNvSpPr txBox="1">
            <a:spLocks noChangeArrowheads="1"/>
          </p:cNvSpPr>
          <p:nvPr/>
        </p:nvSpPr>
        <p:spPr bwMode="auto">
          <a:xfrm>
            <a:off x="3276600" y="5029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1307" name="Line 43"/>
          <p:cNvSpPr>
            <a:spLocks noChangeShapeType="1"/>
          </p:cNvSpPr>
          <p:nvPr/>
        </p:nvSpPr>
        <p:spPr bwMode="auto">
          <a:xfrm flipH="1" flipV="1">
            <a:off x="3048000" y="49530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308" name="Text Box 44"/>
          <p:cNvSpPr txBox="1">
            <a:spLocks noChangeArrowheads="1"/>
          </p:cNvSpPr>
          <p:nvPr/>
        </p:nvSpPr>
        <p:spPr bwMode="auto">
          <a:xfrm>
            <a:off x="7848600" y="5029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tail</a:t>
            </a:r>
          </a:p>
        </p:txBody>
      </p:sp>
      <p:sp>
        <p:nvSpPr>
          <p:cNvPr id="11309" name="Line 45"/>
          <p:cNvSpPr>
            <a:spLocks noChangeShapeType="1"/>
          </p:cNvSpPr>
          <p:nvPr/>
        </p:nvSpPr>
        <p:spPr bwMode="auto">
          <a:xfrm flipH="1" flipV="1">
            <a:off x="7620000" y="49530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310" name="Rectangle 46"/>
          <p:cNvSpPr>
            <a:spLocks noChangeArrowheads="1"/>
          </p:cNvSpPr>
          <p:nvPr/>
        </p:nvSpPr>
        <p:spPr bwMode="auto">
          <a:xfrm>
            <a:off x="2743200" y="4648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1" name="Text Box 47"/>
          <p:cNvSpPr txBox="1">
            <a:spLocks noChangeArrowheads="1"/>
          </p:cNvSpPr>
          <p:nvPr/>
        </p:nvSpPr>
        <p:spPr bwMode="auto">
          <a:xfrm>
            <a:off x="2057400" y="4648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1312" name="Rectangle 48"/>
          <p:cNvSpPr>
            <a:spLocks noChangeArrowheads="1"/>
          </p:cNvSpPr>
          <p:nvPr/>
        </p:nvSpPr>
        <p:spPr bwMode="auto">
          <a:xfrm>
            <a:off x="4038600" y="46482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1313" name="Rectangle 49"/>
          <p:cNvSpPr>
            <a:spLocks noChangeArrowheads="1"/>
          </p:cNvSpPr>
          <p:nvPr/>
        </p:nvSpPr>
        <p:spPr bwMode="auto">
          <a:xfrm>
            <a:off x="4572000" y="4648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Rectangle 50"/>
          <p:cNvSpPr>
            <a:spLocks noChangeArrowheads="1"/>
          </p:cNvSpPr>
          <p:nvPr/>
        </p:nvSpPr>
        <p:spPr bwMode="auto">
          <a:xfrm>
            <a:off x="3886200" y="4648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5" name="Text Box 51"/>
          <p:cNvSpPr txBox="1">
            <a:spLocks noChangeArrowheads="1"/>
          </p:cNvSpPr>
          <p:nvPr/>
        </p:nvSpPr>
        <p:spPr bwMode="auto">
          <a:xfrm>
            <a:off x="8458200" y="4648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1316" name="Rectangle 52"/>
          <p:cNvSpPr>
            <a:spLocks noChangeArrowheads="1"/>
          </p:cNvSpPr>
          <p:nvPr/>
        </p:nvSpPr>
        <p:spPr bwMode="auto">
          <a:xfrm>
            <a:off x="5181600" y="46482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1317" name="Rectangle 53"/>
          <p:cNvSpPr>
            <a:spLocks noChangeArrowheads="1"/>
          </p:cNvSpPr>
          <p:nvPr/>
        </p:nvSpPr>
        <p:spPr bwMode="auto">
          <a:xfrm>
            <a:off x="5715000" y="4648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8" name="Rectangle 54"/>
          <p:cNvSpPr>
            <a:spLocks noChangeArrowheads="1"/>
          </p:cNvSpPr>
          <p:nvPr/>
        </p:nvSpPr>
        <p:spPr bwMode="auto">
          <a:xfrm>
            <a:off x="5029200" y="4648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9" name="Rectangle 55"/>
          <p:cNvSpPr>
            <a:spLocks noChangeArrowheads="1"/>
          </p:cNvSpPr>
          <p:nvPr/>
        </p:nvSpPr>
        <p:spPr bwMode="auto">
          <a:xfrm>
            <a:off x="6324600" y="46482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11320" name="Rectangle 56"/>
          <p:cNvSpPr>
            <a:spLocks noChangeArrowheads="1"/>
          </p:cNvSpPr>
          <p:nvPr/>
        </p:nvSpPr>
        <p:spPr bwMode="auto">
          <a:xfrm>
            <a:off x="6858000" y="4648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1" name="Rectangle 57"/>
          <p:cNvSpPr>
            <a:spLocks noChangeArrowheads="1"/>
          </p:cNvSpPr>
          <p:nvPr/>
        </p:nvSpPr>
        <p:spPr bwMode="auto">
          <a:xfrm>
            <a:off x="6172200" y="4648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2" name="Rectangle 58"/>
          <p:cNvSpPr>
            <a:spLocks noChangeArrowheads="1"/>
          </p:cNvSpPr>
          <p:nvPr/>
        </p:nvSpPr>
        <p:spPr bwMode="auto">
          <a:xfrm>
            <a:off x="7467600" y="46482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11323" name="Rectangle 59"/>
          <p:cNvSpPr>
            <a:spLocks noChangeArrowheads="1"/>
          </p:cNvSpPr>
          <p:nvPr/>
        </p:nvSpPr>
        <p:spPr bwMode="auto">
          <a:xfrm>
            <a:off x="8001000" y="4648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4" name="Rectangle 60"/>
          <p:cNvSpPr>
            <a:spLocks noChangeArrowheads="1"/>
          </p:cNvSpPr>
          <p:nvPr/>
        </p:nvSpPr>
        <p:spPr bwMode="auto">
          <a:xfrm>
            <a:off x="7315200" y="4648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5" name="Line 61"/>
          <p:cNvSpPr>
            <a:spLocks noChangeShapeType="1"/>
          </p:cNvSpPr>
          <p:nvPr/>
        </p:nvSpPr>
        <p:spPr bwMode="auto">
          <a:xfrm>
            <a:off x="3581400" y="48768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26" name="Line 62"/>
          <p:cNvSpPr>
            <a:spLocks noChangeShapeType="1"/>
          </p:cNvSpPr>
          <p:nvPr/>
        </p:nvSpPr>
        <p:spPr bwMode="auto">
          <a:xfrm>
            <a:off x="4724400" y="48768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27" name="Line 63"/>
          <p:cNvSpPr>
            <a:spLocks noChangeShapeType="1"/>
          </p:cNvSpPr>
          <p:nvPr/>
        </p:nvSpPr>
        <p:spPr bwMode="auto">
          <a:xfrm>
            <a:off x="5867400" y="48768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28" name="Line 64"/>
          <p:cNvSpPr>
            <a:spLocks noChangeShapeType="1"/>
          </p:cNvSpPr>
          <p:nvPr/>
        </p:nvSpPr>
        <p:spPr bwMode="auto">
          <a:xfrm>
            <a:off x="7010400" y="48768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29" name="Line 65"/>
          <p:cNvSpPr>
            <a:spLocks noChangeShapeType="1"/>
          </p:cNvSpPr>
          <p:nvPr/>
        </p:nvSpPr>
        <p:spPr bwMode="auto">
          <a:xfrm>
            <a:off x="8153400" y="48768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30" name="Line 66"/>
          <p:cNvSpPr>
            <a:spLocks noChangeShapeType="1"/>
          </p:cNvSpPr>
          <p:nvPr/>
        </p:nvSpPr>
        <p:spPr bwMode="auto">
          <a:xfrm flipH="1">
            <a:off x="7010400" y="4724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31" name="Line 67"/>
          <p:cNvSpPr>
            <a:spLocks noChangeShapeType="1"/>
          </p:cNvSpPr>
          <p:nvPr/>
        </p:nvSpPr>
        <p:spPr bwMode="auto">
          <a:xfrm flipH="1">
            <a:off x="5867400" y="4724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32" name="Line 68"/>
          <p:cNvSpPr>
            <a:spLocks noChangeShapeType="1"/>
          </p:cNvSpPr>
          <p:nvPr/>
        </p:nvSpPr>
        <p:spPr bwMode="auto">
          <a:xfrm flipH="1">
            <a:off x="4724400" y="4724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33" name="Line 69"/>
          <p:cNvSpPr>
            <a:spLocks noChangeShapeType="1"/>
          </p:cNvSpPr>
          <p:nvPr/>
        </p:nvSpPr>
        <p:spPr bwMode="auto">
          <a:xfrm flipH="1">
            <a:off x="3581400" y="4724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34" name="Line 70"/>
          <p:cNvSpPr>
            <a:spLocks noChangeShapeType="1"/>
          </p:cNvSpPr>
          <p:nvPr/>
        </p:nvSpPr>
        <p:spPr bwMode="auto">
          <a:xfrm flipH="1">
            <a:off x="2438400" y="48768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35" name="Rectangle 71"/>
          <p:cNvSpPr>
            <a:spLocks noChangeArrowheads="1"/>
          </p:cNvSpPr>
          <p:nvPr/>
        </p:nvSpPr>
        <p:spPr bwMode="auto">
          <a:xfrm>
            <a:off x="1752600" y="55626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8</a:t>
            </a:r>
          </a:p>
        </p:txBody>
      </p:sp>
      <p:sp>
        <p:nvSpPr>
          <p:cNvPr id="11336" name="Rectangle 72"/>
          <p:cNvSpPr>
            <a:spLocks noChangeArrowheads="1"/>
          </p:cNvSpPr>
          <p:nvPr/>
        </p:nvSpPr>
        <p:spPr bwMode="auto">
          <a:xfrm>
            <a:off x="2286000" y="55626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37" name="Rectangle 73"/>
          <p:cNvSpPr>
            <a:spLocks noChangeArrowheads="1"/>
          </p:cNvSpPr>
          <p:nvPr/>
        </p:nvSpPr>
        <p:spPr bwMode="auto">
          <a:xfrm>
            <a:off x="1600200" y="55626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38" name="Text Box 74"/>
          <p:cNvSpPr txBox="1">
            <a:spLocks noChangeArrowheads="1"/>
          </p:cNvSpPr>
          <p:nvPr/>
        </p:nvSpPr>
        <p:spPr bwMode="auto">
          <a:xfrm>
            <a:off x="1219200" y="5943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tmp</a:t>
            </a:r>
          </a:p>
        </p:txBody>
      </p:sp>
      <p:sp>
        <p:nvSpPr>
          <p:cNvPr id="11339" name="Line 75"/>
          <p:cNvSpPr>
            <a:spLocks noChangeShapeType="1"/>
          </p:cNvSpPr>
          <p:nvPr/>
        </p:nvSpPr>
        <p:spPr bwMode="auto">
          <a:xfrm flipV="1">
            <a:off x="1600200" y="5867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340" name="Rectangle 76"/>
          <p:cNvSpPr>
            <a:spLocks noChangeArrowheads="1"/>
          </p:cNvSpPr>
          <p:nvPr/>
        </p:nvSpPr>
        <p:spPr bwMode="auto">
          <a:xfrm>
            <a:off x="2895600" y="55626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1341" name="Rectangle 77"/>
          <p:cNvSpPr>
            <a:spLocks noChangeArrowheads="1"/>
          </p:cNvSpPr>
          <p:nvPr/>
        </p:nvSpPr>
        <p:spPr bwMode="auto">
          <a:xfrm>
            <a:off x="3429000" y="55626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42" name="Text Box 78"/>
          <p:cNvSpPr txBox="1">
            <a:spLocks noChangeArrowheads="1"/>
          </p:cNvSpPr>
          <p:nvPr/>
        </p:nvSpPr>
        <p:spPr bwMode="auto">
          <a:xfrm>
            <a:off x="2057400" y="5943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1343" name="Line 79"/>
          <p:cNvSpPr>
            <a:spLocks noChangeShapeType="1"/>
          </p:cNvSpPr>
          <p:nvPr/>
        </p:nvSpPr>
        <p:spPr bwMode="auto">
          <a:xfrm flipH="1" flipV="1">
            <a:off x="1981200" y="5867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344" name="Text Box 80"/>
          <p:cNvSpPr txBox="1">
            <a:spLocks noChangeArrowheads="1"/>
          </p:cNvSpPr>
          <p:nvPr/>
        </p:nvSpPr>
        <p:spPr bwMode="auto">
          <a:xfrm>
            <a:off x="7848600" y="5943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tail</a:t>
            </a:r>
          </a:p>
        </p:txBody>
      </p:sp>
      <p:sp>
        <p:nvSpPr>
          <p:cNvPr id="11345" name="Line 81"/>
          <p:cNvSpPr>
            <a:spLocks noChangeShapeType="1"/>
          </p:cNvSpPr>
          <p:nvPr/>
        </p:nvSpPr>
        <p:spPr bwMode="auto">
          <a:xfrm flipH="1" flipV="1">
            <a:off x="7620000" y="5867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346" name="Rectangle 82"/>
          <p:cNvSpPr>
            <a:spLocks noChangeArrowheads="1"/>
          </p:cNvSpPr>
          <p:nvPr/>
        </p:nvSpPr>
        <p:spPr bwMode="auto">
          <a:xfrm>
            <a:off x="2743200" y="55626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47" name="Text Box 83"/>
          <p:cNvSpPr txBox="1">
            <a:spLocks noChangeArrowheads="1"/>
          </p:cNvSpPr>
          <p:nvPr/>
        </p:nvSpPr>
        <p:spPr bwMode="auto">
          <a:xfrm>
            <a:off x="914400" y="5410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1348" name="Rectangle 84"/>
          <p:cNvSpPr>
            <a:spLocks noChangeArrowheads="1"/>
          </p:cNvSpPr>
          <p:nvPr/>
        </p:nvSpPr>
        <p:spPr bwMode="auto">
          <a:xfrm>
            <a:off x="4038600" y="55626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1349" name="Rectangle 85"/>
          <p:cNvSpPr>
            <a:spLocks noChangeArrowheads="1"/>
          </p:cNvSpPr>
          <p:nvPr/>
        </p:nvSpPr>
        <p:spPr bwMode="auto">
          <a:xfrm>
            <a:off x="4572000" y="55626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0" name="Rectangle 86"/>
          <p:cNvSpPr>
            <a:spLocks noChangeArrowheads="1"/>
          </p:cNvSpPr>
          <p:nvPr/>
        </p:nvSpPr>
        <p:spPr bwMode="auto">
          <a:xfrm>
            <a:off x="3886200" y="55626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1" name="Text Box 87"/>
          <p:cNvSpPr txBox="1">
            <a:spLocks noChangeArrowheads="1"/>
          </p:cNvSpPr>
          <p:nvPr/>
        </p:nvSpPr>
        <p:spPr bwMode="auto">
          <a:xfrm>
            <a:off x="8458200" y="5562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1352" name="Rectangle 88"/>
          <p:cNvSpPr>
            <a:spLocks noChangeArrowheads="1"/>
          </p:cNvSpPr>
          <p:nvPr/>
        </p:nvSpPr>
        <p:spPr bwMode="auto">
          <a:xfrm>
            <a:off x="5181600" y="55626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1353" name="Rectangle 89"/>
          <p:cNvSpPr>
            <a:spLocks noChangeArrowheads="1"/>
          </p:cNvSpPr>
          <p:nvPr/>
        </p:nvSpPr>
        <p:spPr bwMode="auto">
          <a:xfrm>
            <a:off x="5715000" y="55626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4" name="Rectangle 90"/>
          <p:cNvSpPr>
            <a:spLocks noChangeArrowheads="1"/>
          </p:cNvSpPr>
          <p:nvPr/>
        </p:nvSpPr>
        <p:spPr bwMode="auto">
          <a:xfrm>
            <a:off x="5029200" y="55626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5" name="Rectangle 91"/>
          <p:cNvSpPr>
            <a:spLocks noChangeArrowheads="1"/>
          </p:cNvSpPr>
          <p:nvPr/>
        </p:nvSpPr>
        <p:spPr bwMode="auto">
          <a:xfrm>
            <a:off x="6324600" y="55626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11356" name="Rectangle 92"/>
          <p:cNvSpPr>
            <a:spLocks noChangeArrowheads="1"/>
          </p:cNvSpPr>
          <p:nvPr/>
        </p:nvSpPr>
        <p:spPr bwMode="auto">
          <a:xfrm>
            <a:off x="6858000" y="55626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7" name="Rectangle 93"/>
          <p:cNvSpPr>
            <a:spLocks noChangeArrowheads="1"/>
          </p:cNvSpPr>
          <p:nvPr/>
        </p:nvSpPr>
        <p:spPr bwMode="auto">
          <a:xfrm>
            <a:off x="6172200" y="55626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8" name="Rectangle 94"/>
          <p:cNvSpPr>
            <a:spLocks noChangeArrowheads="1"/>
          </p:cNvSpPr>
          <p:nvPr/>
        </p:nvSpPr>
        <p:spPr bwMode="auto">
          <a:xfrm>
            <a:off x="7467600" y="55626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11359" name="Rectangle 95"/>
          <p:cNvSpPr>
            <a:spLocks noChangeArrowheads="1"/>
          </p:cNvSpPr>
          <p:nvPr/>
        </p:nvSpPr>
        <p:spPr bwMode="auto">
          <a:xfrm>
            <a:off x="8001000" y="55626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0" name="Rectangle 96"/>
          <p:cNvSpPr>
            <a:spLocks noChangeArrowheads="1"/>
          </p:cNvSpPr>
          <p:nvPr/>
        </p:nvSpPr>
        <p:spPr bwMode="auto">
          <a:xfrm>
            <a:off x="7315200" y="55626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1" name="Line 97"/>
          <p:cNvSpPr>
            <a:spLocks noChangeShapeType="1"/>
          </p:cNvSpPr>
          <p:nvPr/>
        </p:nvSpPr>
        <p:spPr bwMode="auto">
          <a:xfrm>
            <a:off x="3581400" y="57912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62" name="Line 98"/>
          <p:cNvSpPr>
            <a:spLocks noChangeShapeType="1"/>
          </p:cNvSpPr>
          <p:nvPr/>
        </p:nvSpPr>
        <p:spPr bwMode="auto">
          <a:xfrm>
            <a:off x="4724400" y="57912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63" name="Line 99"/>
          <p:cNvSpPr>
            <a:spLocks noChangeShapeType="1"/>
          </p:cNvSpPr>
          <p:nvPr/>
        </p:nvSpPr>
        <p:spPr bwMode="auto">
          <a:xfrm>
            <a:off x="5867400" y="57912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64" name="Line 100"/>
          <p:cNvSpPr>
            <a:spLocks noChangeShapeType="1"/>
          </p:cNvSpPr>
          <p:nvPr/>
        </p:nvSpPr>
        <p:spPr bwMode="auto">
          <a:xfrm>
            <a:off x="7010400" y="57912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65" name="Line 101"/>
          <p:cNvSpPr>
            <a:spLocks noChangeShapeType="1"/>
          </p:cNvSpPr>
          <p:nvPr/>
        </p:nvSpPr>
        <p:spPr bwMode="auto">
          <a:xfrm>
            <a:off x="8153400" y="57912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66" name="Line 102"/>
          <p:cNvSpPr>
            <a:spLocks noChangeShapeType="1"/>
          </p:cNvSpPr>
          <p:nvPr/>
        </p:nvSpPr>
        <p:spPr bwMode="auto">
          <a:xfrm flipH="1">
            <a:off x="7010400" y="56388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67" name="Line 103"/>
          <p:cNvSpPr>
            <a:spLocks noChangeShapeType="1"/>
          </p:cNvSpPr>
          <p:nvPr/>
        </p:nvSpPr>
        <p:spPr bwMode="auto">
          <a:xfrm flipH="1">
            <a:off x="5867400" y="56388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68" name="Line 104"/>
          <p:cNvSpPr>
            <a:spLocks noChangeShapeType="1"/>
          </p:cNvSpPr>
          <p:nvPr/>
        </p:nvSpPr>
        <p:spPr bwMode="auto">
          <a:xfrm flipH="1">
            <a:off x="4724400" y="56388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69" name="Line 105"/>
          <p:cNvSpPr>
            <a:spLocks noChangeShapeType="1"/>
          </p:cNvSpPr>
          <p:nvPr/>
        </p:nvSpPr>
        <p:spPr bwMode="auto">
          <a:xfrm flipH="1">
            <a:off x="3581400" y="56388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70" name="Line 106"/>
          <p:cNvSpPr>
            <a:spLocks noChangeShapeType="1"/>
          </p:cNvSpPr>
          <p:nvPr/>
        </p:nvSpPr>
        <p:spPr bwMode="auto">
          <a:xfrm flipH="1">
            <a:off x="2438400" y="57912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71" name="Line 107"/>
          <p:cNvSpPr>
            <a:spLocks noChangeShapeType="1"/>
          </p:cNvSpPr>
          <p:nvPr/>
        </p:nvSpPr>
        <p:spPr bwMode="auto">
          <a:xfrm>
            <a:off x="2438400" y="56388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72" name="Line 108"/>
          <p:cNvSpPr>
            <a:spLocks noChangeShapeType="1"/>
          </p:cNvSpPr>
          <p:nvPr/>
        </p:nvSpPr>
        <p:spPr bwMode="auto">
          <a:xfrm flipH="1">
            <a:off x="1295400" y="56388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Sans Serif" pitchFamily="34" charset="0"/>
              </a:rPr>
              <a:t>AddTail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Algorithm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Allocate a new node and connect it to the tail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Special Case:</a:t>
            </a:r>
          </a:p>
          <a:p>
            <a:pPr lvl="3"/>
            <a:r>
              <a:rPr lang="en-US"/>
              <a:t>First Node Added to the List</a:t>
            </a:r>
            <a:endParaRPr lang="en-US" sz="1400"/>
          </a:p>
          <a:p>
            <a:pPr>
              <a:buFont typeface="Wingdings" pitchFamily="2" charset="2"/>
              <a:buNone/>
            </a:pPr>
            <a:endParaRPr lang="en-US" sz="2000"/>
          </a:p>
          <a:p>
            <a:endParaRPr lang="en-US" sz="2000"/>
          </a:p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066800" y="38100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600200" y="3810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447800" y="4191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 flipV="1">
            <a:off x="1219200" y="4114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019800" y="4191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tail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 flipH="1" flipV="1">
            <a:off x="5791200" y="4114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914400" y="3810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228600" y="3810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2209800" y="38100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2743200" y="3810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2057400" y="3810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6629400" y="3810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3352800" y="38100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3886200" y="3810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3200400" y="3810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4495800" y="38100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5029200" y="3810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4343400" y="3810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5638800" y="38100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6172200" y="3810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5486400" y="38100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>
            <a:off x="1752600" y="40386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4" name="Line 26"/>
          <p:cNvSpPr>
            <a:spLocks noChangeShapeType="1"/>
          </p:cNvSpPr>
          <p:nvPr/>
        </p:nvSpPr>
        <p:spPr bwMode="auto">
          <a:xfrm>
            <a:off x="2895600" y="40386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>
            <a:off x="4038600" y="40386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6" name="Line 28"/>
          <p:cNvSpPr>
            <a:spLocks noChangeShapeType="1"/>
          </p:cNvSpPr>
          <p:nvPr/>
        </p:nvSpPr>
        <p:spPr bwMode="auto">
          <a:xfrm>
            <a:off x="5181600" y="40386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7" name="Line 29"/>
          <p:cNvSpPr>
            <a:spLocks noChangeShapeType="1"/>
          </p:cNvSpPr>
          <p:nvPr/>
        </p:nvSpPr>
        <p:spPr bwMode="auto">
          <a:xfrm>
            <a:off x="6324600" y="40386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8" name="Line 30"/>
          <p:cNvSpPr>
            <a:spLocks noChangeShapeType="1"/>
          </p:cNvSpPr>
          <p:nvPr/>
        </p:nvSpPr>
        <p:spPr bwMode="auto">
          <a:xfrm flipH="1">
            <a:off x="5181600" y="38862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9" name="Line 31"/>
          <p:cNvSpPr>
            <a:spLocks noChangeShapeType="1"/>
          </p:cNvSpPr>
          <p:nvPr/>
        </p:nvSpPr>
        <p:spPr bwMode="auto">
          <a:xfrm flipH="1">
            <a:off x="4038600" y="38862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0" name="Line 32"/>
          <p:cNvSpPr>
            <a:spLocks noChangeShapeType="1"/>
          </p:cNvSpPr>
          <p:nvPr/>
        </p:nvSpPr>
        <p:spPr bwMode="auto">
          <a:xfrm flipH="1">
            <a:off x="2895600" y="38862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 flipH="1">
            <a:off x="1752600" y="38862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2" name="Line 34"/>
          <p:cNvSpPr>
            <a:spLocks noChangeShapeType="1"/>
          </p:cNvSpPr>
          <p:nvPr/>
        </p:nvSpPr>
        <p:spPr bwMode="auto">
          <a:xfrm flipH="1">
            <a:off x="609600" y="40386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3" name="Rectangle 35"/>
          <p:cNvSpPr>
            <a:spLocks noChangeArrowheads="1"/>
          </p:cNvSpPr>
          <p:nvPr/>
        </p:nvSpPr>
        <p:spPr bwMode="auto">
          <a:xfrm>
            <a:off x="1066800" y="46482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2324" name="Rectangle 36"/>
          <p:cNvSpPr>
            <a:spLocks noChangeArrowheads="1"/>
          </p:cNvSpPr>
          <p:nvPr/>
        </p:nvSpPr>
        <p:spPr bwMode="auto">
          <a:xfrm>
            <a:off x="1600200" y="4648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5" name="Text Box 37"/>
          <p:cNvSpPr txBox="1">
            <a:spLocks noChangeArrowheads="1"/>
          </p:cNvSpPr>
          <p:nvPr/>
        </p:nvSpPr>
        <p:spPr bwMode="auto">
          <a:xfrm>
            <a:off x="1447800" y="5029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2326" name="Line 38"/>
          <p:cNvSpPr>
            <a:spLocks noChangeShapeType="1"/>
          </p:cNvSpPr>
          <p:nvPr/>
        </p:nvSpPr>
        <p:spPr bwMode="auto">
          <a:xfrm flipH="1" flipV="1">
            <a:off x="1219200" y="49530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27" name="Text Box 39"/>
          <p:cNvSpPr txBox="1">
            <a:spLocks noChangeArrowheads="1"/>
          </p:cNvSpPr>
          <p:nvPr/>
        </p:nvSpPr>
        <p:spPr bwMode="auto">
          <a:xfrm>
            <a:off x="6019800" y="5029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tail</a:t>
            </a:r>
          </a:p>
        </p:txBody>
      </p:sp>
      <p:sp>
        <p:nvSpPr>
          <p:cNvPr id="12328" name="Line 40"/>
          <p:cNvSpPr>
            <a:spLocks noChangeShapeType="1"/>
          </p:cNvSpPr>
          <p:nvPr/>
        </p:nvSpPr>
        <p:spPr bwMode="auto">
          <a:xfrm flipH="1" flipV="1">
            <a:off x="5791200" y="49530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29" name="Rectangle 41"/>
          <p:cNvSpPr>
            <a:spLocks noChangeArrowheads="1"/>
          </p:cNvSpPr>
          <p:nvPr/>
        </p:nvSpPr>
        <p:spPr bwMode="auto">
          <a:xfrm>
            <a:off x="914400" y="4648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0" name="Text Box 42"/>
          <p:cNvSpPr txBox="1">
            <a:spLocks noChangeArrowheads="1"/>
          </p:cNvSpPr>
          <p:nvPr/>
        </p:nvSpPr>
        <p:spPr bwMode="auto">
          <a:xfrm>
            <a:off x="228600" y="4648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2331" name="Rectangle 43"/>
          <p:cNvSpPr>
            <a:spLocks noChangeArrowheads="1"/>
          </p:cNvSpPr>
          <p:nvPr/>
        </p:nvSpPr>
        <p:spPr bwMode="auto">
          <a:xfrm>
            <a:off x="2209800" y="46482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2332" name="Rectangle 44"/>
          <p:cNvSpPr>
            <a:spLocks noChangeArrowheads="1"/>
          </p:cNvSpPr>
          <p:nvPr/>
        </p:nvSpPr>
        <p:spPr bwMode="auto">
          <a:xfrm>
            <a:off x="2743200" y="4648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3" name="Rectangle 45"/>
          <p:cNvSpPr>
            <a:spLocks noChangeArrowheads="1"/>
          </p:cNvSpPr>
          <p:nvPr/>
        </p:nvSpPr>
        <p:spPr bwMode="auto">
          <a:xfrm>
            <a:off x="2057400" y="4648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4" name="Text Box 46"/>
          <p:cNvSpPr txBox="1">
            <a:spLocks noChangeArrowheads="1"/>
          </p:cNvSpPr>
          <p:nvPr/>
        </p:nvSpPr>
        <p:spPr bwMode="auto">
          <a:xfrm>
            <a:off x="6629400" y="4648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2335" name="Rectangle 47"/>
          <p:cNvSpPr>
            <a:spLocks noChangeArrowheads="1"/>
          </p:cNvSpPr>
          <p:nvPr/>
        </p:nvSpPr>
        <p:spPr bwMode="auto">
          <a:xfrm>
            <a:off x="3352800" y="46482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2336" name="Rectangle 48"/>
          <p:cNvSpPr>
            <a:spLocks noChangeArrowheads="1"/>
          </p:cNvSpPr>
          <p:nvPr/>
        </p:nvSpPr>
        <p:spPr bwMode="auto">
          <a:xfrm>
            <a:off x="3886200" y="4648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7" name="Rectangle 49"/>
          <p:cNvSpPr>
            <a:spLocks noChangeArrowheads="1"/>
          </p:cNvSpPr>
          <p:nvPr/>
        </p:nvSpPr>
        <p:spPr bwMode="auto">
          <a:xfrm>
            <a:off x="3200400" y="4648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8" name="Rectangle 50"/>
          <p:cNvSpPr>
            <a:spLocks noChangeArrowheads="1"/>
          </p:cNvSpPr>
          <p:nvPr/>
        </p:nvSpPr>
        <p:spPr bwMode="auto">
          <a:xfrm>
            <a:off x="4495800" y="46482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12339" name="Rectangle 51"/>
          <p:cNvSpPr>
            <a:spLocks noChangeArrowheads="1"/>
          </p:cNvSpPr>
          <p:nvPr/>
        </p:nvSpPr>
        <p:spPr bwMode="auto">
          <a:xfrm>
            <a:off x="5029200" y="4648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0" name="Rectangle 52"/>
          <p:cNvSpPr>
            <a:spLocks noChangeArrowheads="1"/>
          </p:cNvSpPr>
          <p:nvPr/>
        </p:nvSpPr>
        <p:spPr bwMode="auto">
          <a:xfrm>
            <a:off x="4343400" y="4648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1" name="Rectangle 53"/>
          <p:cNvSpPr>
            <a:spLocks noChangeArrowheads="1"/>
          </p:cNvSpPr>
          <p:nvPr/>
        </p:nvSpPr>
        <p:spPr bwMode="auto">
          <a:xfrm>
            <a:off x="5638800" y="46482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12342" name="Rectangle 54"/>
          <p:cNvSpPr>
            <a:spLocks noChangeArrowheads="1"/>
          </p:cNvSpPr>
          <p:nvPr/>
        </p:nvSpPr>
        <p:spPr bwMode="auto">
          <a:xfrm>
            <a:off x="6172200" y="4648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3" name="Rectangle 55"/>
          <p:cNvSpPr>
            <a:spLocks noChangeArrowheads="1"/>
          </p:cNvSpPr>
          <p:nvPr/>
        </p:nvSpPr>
        <p:spPr bwMode="auto">
          <a:xfrm>
            <a:off x="5486400" y="4648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4" name="Line 56"/>
          <p:cNvSpPr>
            <a:spLocks noChangeShapeType="1"/>
          </p:cNvSpPr>
          <p:nvPr/>
        </p:nvSpPr>
        <p:spPr bwMode="auto">
          <a:xfrm>
            <a:off x="1752600" y="48768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45" name="Line 57"/>
          <p:cNvSpPr>
            <a:spLocks noChangeShapeType="1"/>
          </p:cNvSpPr>
          <p:nvPr/>
        </p:nvSpPr>
        <p:spPr bwMode="auto">
          <a:xfrm>
            <a:off x="2895600" y="48768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46" name="Line 58"/>
          <p:cNvSpPr>
            <a:spLocks noChangeShapeType="1"/>
          </p:cNvSpPr>
          <p:nvPr/>
        </p:nvSpPr>
        <p:spPr bwMode="auto">
          <a:xfrm>
            <a:off x="4038600" y="48768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47" name="Line 59"/>
          <p:cNvSpPr>
            <a:spLocks noChangeShapeType="1"/>
          </p:cNvSpPr>
          <p:nvPr/>
        </p:nvSpPr>
        <p:spPr bwMode="auto">
          <a:xfrm>
            <a:off x="5181600" y="48768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48" name="Line 60"/>
          <p:cNvSpPr>
            <a:spLocks noChangeShapeType="1"/>
          </p:cNvSpPr>
          <p:nvPr/>
        </p:nvSpPr>
        <p:spPr bwMode="auto">
          <a:xfrm>
            <a:off x="6324600" y="48768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49" name="Line 61"/>
          <p:cNvSpPr>
            <a:spLocks noChangeShapeType="1"/>
          </p:cNvSpPr>
          <p:nvPr/>
        </p:nvSpPr>
        <p:spPr bwMode="auto">
          <a:xfrm flipH="1">
            <a:off x="5181600" y="4724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0" name="Line 62"/>
          <p:cNvSpPr>
            <a:spLocks noChangeShapeType="1"/>
          </p:cNvSpPr>
          <p:nvPr/>
        </p:nvSpPr>
        <p:spPr bwMode="auto">
          <a:xfrm flipH="1">
            <a:off x="4038600" y="4724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1" name="Line 63"/>
          <p:cNvSpPr>
            <a:spLocks noChangeShapeType="1"/>
          </p:cNvSpPr>
          <p:nvPr/>
        </p:nvSpPr>
        <p:spPr bwMode="auto">
          <a:xfrm flipH="1">
            <a:off x="2895600" y="4724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2" name="Line 64"/>
          <p:cNvSpPr>
            <a:spLocks noChangeShapeType="1"/>
          </p:cNvSpPr>
          <p:nvPr/>
        </p:nvSpPr>
        <p:spPr bwMode="auto">
          <a:xfrm flipH="1">
            <a:off x="1752600" y="4724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3" name="Line 65"/>
          <p:cNvSpPr>
            <a:spLocks noChangeShapeType="1"/>
          </p:cNvSpPr>
          <p:nvPr/>
        </p:nvSpPr>
        <p:spPr bwMode="auto">
          <a:xfrm flipH="1">
            <a:off x="609600" y="48768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4" name="Rectangle 66"/>
          <p:cNvSpPr>
            <a:spLocks noChangeArrowheads="1"/>
          </p:cNvSpPr>
          <p:nvPr/>
        </p:nvSpPr>
        <p:spPr bwMode="auto">
          <a:xfrm>
            <a:off x="7467600" y="46482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8</a:t>
            </a:r>
          </a:p>
        </p:txBody>
      </p:sp>
      <p:sp>
        <p:nvSpPr>
          <p:cNvPr id="12355" name="Rectangle 67"/>
          <p:cNvSpPr>
            <a:spLocks noChangeArrowheads="1"/>
          </p:cNvSpPr>
          <p:nvPr/>
        </p:nvSpPr>
        <p:spPr bwMode="auto">
          <a:xfrm>
            <a:off x="8001000" y="4648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6" name="Rectangle 68"/>
          <p:cNvSpPr>
            <a:spLocks noChangeArrowheads="1"/>
          </p:cNvSpPr>
          <p:nvPr/>
        </p:nvSpPr>
        <p:spPr bwMode="auto">
          <a:xfrm>
            <a:off x="7315200" y="46482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7" name="Text Box 69"/>
          <p:cNvSpPr txBox="1">
            <a:spLocks noChangeArrowheads="1"/>
          </p:cNvSpPr>
          <p:nvPr/>
        </p:nvSpPr>
        <p:spPr bwMode="auto">
          <a:xfrm>
            <a:off x="7848600" y="5029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tmp</a:t>
            </a:r>
          </a:p>
        </p:txBody>
      </p:sp>
      <p:sp>
        <p:nvSpPr>
          <p:cNvPr id="12358" name="Line 70"/>
          <p:cNvSpPr>
            <a:spLocks noChangeShapeType="1"/>
          </p:cNvSpPr>
          <p:nvPr/>
        </p:nvSpPr>
        <p:spPr bwMode="auto">
          <a:xfrm flipH="1" flipV="1">
            <a:off x="7620000" y="49530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59" name="Rectangle 71"/>
          <p:cNvSpPr>
            <a:spLocks noChangeArrowheads="1"/>
          </p:cNvSpPr>
          <p:nvPr/>
        </p:nvSpPr>
        <p:spPr bwMode="auto">
          <a:xfrm>
            <a:off x="1066800" y="56388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2360" name="Rectangle 72"/>
          <p:cNvSpPr>
            <a:spLocks noChangeArrowheads="1"/>
          </p:cNvSpPr>
          <p:nvPr/>
        </p:nvSpPr>
        <p:spPr bwMode="auto">
          <a:xfrm>
            <a:off x="1600200" y="5638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1" name="Text Box 73"/>
          <p:cNvSpPr txBox="1">
            <a:spLocks noChangeArrowheads="1"/>
          </p:cNvSpPr>
          <p:nvPr/>
        </p:nvSpPr>
        <p:spPr bwMode="auto">
          <a:xfrm>
            <a:off x="1447800" y="6019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2362" name="Line 74"/>
          <p:cNvSpPr>
            <a:spLocks noChangeShapeType="1"/>
          </p:cNvSpPr>
          <p:nvPr/>
        </p:nvSpPr>
        <p:spPr bwMode="auto">
          <a:xfrm flipH="1" flipV="1">
            <a:off x="1219200" y="5943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63" name="Text Box 75"/>
          <p:cNvSpPr txBox="1">
            <a:spLocks noChangeArrowheads="1"/>
          </p:cNvSpPr>
          <p:nvPr/>
        </p:nvSpPr>
        <p:spPr bwMode="auto">
          <a:xfrm>
            <a:off x="7239000" y="6019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tail</a:t>
            </a:r>
          </a:p>
        </p:txBody>
      </p:sp>
      <p:sp>
        <p:nvSpPr>
          <p:cNvPr id="12364" name="Line 76"/>
          <p:cNvSpPr>
            <a:spLocks noChangeShapeType="1"/>
          </p:cNvSpPr>
          <p:nvPr/>
        </p:nvSpPr>
        <p:spPr bwMode="auto">
          <a:xfrm flipH="1" flipV="1">
            <a:off x="7010400" y="5943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65" name="Rectangle 77"/>
          <p:cNvSpPr>
            <a:spLocks noChangeArrowheads="1"/>
          </p:cNvSpPr>
          <p:nvPr/>
        </p:nvSpPr>
        <p:spPr bwMode="auto">
          <a:xfrm>
            <a:off x="914400" y="5638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6" name="Text Box 78"/>
          <p:cNvSpPr txBox="1">
            <a:spLocks noChangeArrowheads="1"/>
          </p:cNvSpPr>
          <p:nvPr/>
        </p:nvSpPr>
        <p:spPr bwMode="auto">
          <a:xfrm>
            <a:off x="228600" y="5638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2367" name="Rectangle 79"/>
          <p:cNvSpPr>
            <a:spLocks noChangeArrowheads="1"/>
          </p:cNvSpPr>
          <p:nvPr/>
        </p:nvSpPr>
        <p:spPr bwMode="auto">
          <a:xfrm>
            <a:off x="2209800" y="56388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2368" name="Rectangle 80"/>
          <p:cNvSpPr>
            <a:spLocks noChangeArrowheads="1"/>
          </p:cNvSpPr>
          <p:nvPr/>
        </p:nvSpPr>
        <p:spPr bwMode="auto">
          <a:xfrm>
            <a:off x="2743200" y="5638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9" name="Rectangle 81"/>
          <p:cNvSpPr>
            <a:spLocks noChangeArrowheads="1"/>
          </p:cNvSpPr>
          <p:nvPr/>
        </p:nvSpPr>
        <p:spPr bwMode="auto">
          <a:xfrm>
            <a:off x="2057400" y="5638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0" name="Text Box 82"/>
          <p:cNvSpPr txBox="1">
            <a:spLocks noChangeArrowheads="1"/>
          </p:cNvSpPr>
          <p:nvPr/>
        </p:nvSpPr>
        <p:spPr bwMode="auto">
          <a:xfrm>
            <a:off x="7772400" y="5638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2371" name="Rectangle 83"/>
          <p:cNvSpPr>
            <a:spLocks noChangeArrowheads="1"/>
          </p:cNvSpPr>
          <p:nvPr/>
        </p:nvSpPr>
        <p:spPr bwMode="auto">
          <a:xfrm>
            <a:off x="3352800" y="56388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2372" name="Rectangle 84"/>
          <p:cNvSpPr>
            <a:spLocks noChangeArrowheads="1"/>
          </p:cNvSpPr>
          <p:nvPr/>
        </p:nvSpPr>
        <p:spPr bwMode="auto">
          <a:xfrm>
            <a:off x="3886200" y="5638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3" name="Rectangle 85"/>
          <p:cNvSpPr>
            <a:spLocks noChangeArrowheads="1"/>
          </p:cNvSpPr>
          <p:nvPr/>
        </p:nvSpPr>
        <p:spPr bwMode="auto">
          <a:xfrm>
            <a:off x="3200400" y="5638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4" name="Rectangle 86"/>
          <p:cNvSpPr>
            <a:spLocks noChangeArrowheads="1"/>
          </p:cNvSpPr>
          <p:nvPr/>
        </p:nvSpPr>
        <p:spPr bwMode="auto">
          <a:xfrm>
            <a:off x="4495800" y="56388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12375" name="Rectangle 87"/>
          <p:cNvSpPr>
            <a:spLocks noChangeArrowheads="1"/>
          </p:cNvSpPr>
          <p:nvPr/>
        </p:nvSpPr>
        <p:spPr bwMode="auto">
          <a:xfrm>
            <a:off x="5029200" y="5638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6" name="Rectangle 88"/>
          <p:cNvSpPr>
            <a:spLocks noChangeArrowheads="1"/>
          </p:cNvSpPr>
          <p:nvPr/>
        </p:nvSpPr>
        <p:spPr bwMode="auto">
          <a:xfrm>
            <a:off x="4343400" y="5638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7" name="Rectangle 89"/>
          <p:cNvSpPr>
            <a:spLocks noChangeArrowheads="1"/>
          </p:cNvSpPr>
          <p:nvPr/>
        </p:nvSpPr>
        <p:spPr bwMode="auto">
          <a:xfrm>
            <a:off x="5638800" y="56388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12378" name="Rectangle 90"/>
          <p:cNvSpPr>
            <a:spLocks noChangeArrowheads="1"/>
          </p:cNvSpPr>
          <p:nvPr/>
        </p:nvSpPr>
        <p:spPr bwMode="auto">
          <a:xfrm>
            <a:off x="6172200" y="5638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9" name="Rectangle 91"/>
          <p:cNvSpPr>
            <a:spLocks noChangeArrowheads="1"/>
          </p:cNvSpPr>
          <p:nvPr/>
        </p:nvSpPr>
        <p:spPr bwMode="auto">
          <a:xfrm>
            <a:off x="5486400" y="5638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80" name="Line 92"/>
          <p:cNvSpPr>
            <a:spLocks noChangeShapeType="1"/>
          </p:cNvSpPr>
          <p:nvPr/>
        </p:nvSpPr>
        <p:spPr bwMode="auto">
          <a:xfrm>
            <a:off x="1752600" y="5867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81" name="Line 93"/>
          <p:cNvSpPr>
            <a:spLocks noChangeShapeType="1"/>
          </p:cNvSpPr>
          <p:nvPr/>
        </p:nvSpPr>
        <p:spPr bwMode="auto">
          <a:xfrm>
            <a:off x="2895600" y="5867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82" name="Line 94"/>
          <p:cNvSpPr>
            <a:spLocks noChangeShapeType="1"/>
          </p:cNvSpPr>
          <p:nvPr/>
        </p:nvSpPr>
        <p:spPr bwMode="auto">
          <a:xfrm>
            <a:off x="4038600" y="5867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83" name="Line 95"/>
          <p:cNvSpPr>
            <a:spLocks noChangeShapeType="1"/>
          </p:cNvSpPr>
          <p:nvPr/>
        </p:nvSpPr>
        <p:spPr bwMode="auto">
          <a:xfrm>
            <a:off x="5181600" y="5867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84" name="Line 96"/>
          <p:cNvSpPr>
            <a:spLocks noChangeShapeType="1"/>
          </p:cNvSpPr>
          <p:nvPr/>
        </p:nvSpPr>
        <p:spPr bwMode="auto">
          <a:xfrm>
            <a:off x="6324600" y="5867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85" name="Line 97"/>
          <p:cNvSpPr>
            <a:spLocks noChangeShapeType="1"/>
          </p:cNvSpPr>
          <p:nvPr/>
        </p:nvSpPr>
        <p:spPr bwMode="auto">
          <a:xfrm flipH="1">
            <a:off x="5181600" y="57150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86" name="Line 98"/>
          <p:cNvSpPr>
            <a:spLocks noChangeShapeType="1"/>
          </p:cNvSpPr>
          <p:nvPr/>
        </p:nvSpPr>
        <p:spPr bwMode="auto">
          <a:xfrm flipH="1">
            <a:off x="4038600" y="57150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87" name="Line 99"/>
          <p:cNvSpPr>
            <a:spLocks noChangeShapeType="1"/>
          </p:cNvSpPr>
          <p:nvPr/>
        </p:nvSpPr>
        <p:spPr bwMode="auto">
          <a:xfrm flipH="1">
            <a:off x="2895600" y="57150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88" name="Line 100"/>
          <p:cNvSpPr>
            <a:spLocks noChangeShapeType="1"/>
          </p:cNvSpPr>
          <p:nvPr/>
        </p:nvSpPr>
        <p:spPr bwMode="auto">
          <a:xfrm flipH="1">
            <a:off x="1752600" y="57150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89" name="Line 101"/>
          <p:cNvSpPr>
            <a:spLocks noChangeShapeType="1"/>
          </p:cNvSpPr>
          <p:nvPr/>
        </p:nvSpPr>
        <p:spPr bwMode="auto">
          <a:xfrm flipH="1">
            <a:off x="609600" y="5867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0" name="Rectangle 102"/>
          <p:cNvSpPr>
            <a:spLocks noChangeArrowheads="1"/>
          </p:cNvSpPr>
          <p:nvPr/>
        </p:nvSpPr>
        <p:spPr bwMode="auto">
          <a:xfrm>
            <a:off x="6781800" y="5638800"/>
            <a:ext cx="5334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8</a:t>
            </a:r>
          </a:p>
        </p:txBody>
      </p:sp>
      <p:sp>
        <p:nvSpPr>
          <p:cNvPr id="12391" name="Rectangle 103"/>
          <p:cNvSpPr>
            <a:spLocks noChangeArrowheads="1"/>
          </p:cNvSpPr>
          <p:nvPr/>
        </p:nvSpPr>
        <p:spPr bwMode="auto">
          <a:xfrm>
            <a:off x="7315200" y="5638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2" name="Rectangle 104"/>
          <p:cNvSpPr>
            <a:spLocks noChangeArrowheads="1"/>
          </p:cNvSpPr>
          <p:nvPr/>
        </p:nvSpPr>
        <p:spPr bwMode="auto">
          <a:xfrm>
            <a:off x="6629400" y="5638800"/>
            <a:ext cx="152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3" name="Text Box 105"/>
          <p:cNvSpPr txBox="1">
            <a:spLocks noChangeArrowheads="1"/>
          </p:cNvSpPr>
          <p:nvPr/>
        </p:nvSpPr>
        <p:spPr bwMode="auto">
          <a:xfrm>
            <a:off x="6400800" y="6019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tmp</a:t>
            </a:r>
          </a:p>
        </p:txBody>
      </p:sp>
      <p:sp>
        <p:nvSpPr>
          <p:cNvPr id="12394" name="Line 106"/>
          <p:cNvSpPr>
            <a:spLocks noChangeShapeType="1"/>
          </p:cNvSpPr>
          <p:nvPr/>
        </p:nvSpPr>
        <p:spPr bwMode="auto">
          <a:xfrm flipV="1">
            <a:off x="6629400" y="5943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95" name="Line 107"/>
          <p:cNvSpPr>
            <a:spLocks noChangeShapeType="1"/>
          </p:cNvSpPr>
          <p:nvPr/>
        </p:nvSpPr>
        <p:spPr bwMode="auto">
          <a:xfrm flipH="1">
            <a:off x="6324600" y="57150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6" name="Line 108"/>
          <p:cNvSpPr>
            <a:spLocks noChangeShapeType="1"/>
          </p:cNvSpPr>
          <p:nvPr/>
        </p:nvSpPr>
        <p:spPr bwMode="auto">
          <a:xfrm>
            <a:off x="7467600" y="5867400"/>
            <a:ext cx="304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Dots</Template>
  <TotalTime>94</TotalTime>
  <Words>626</Words>
  <Application>Microsoft Office PowerPoint</Application>
  <PresentationFormat>On-screen Show (4:3)</PresentationFormat>
  <Paragraphs>375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Digital Dots</vt:lpstr>
      <vt:lpstr>Doubly Linked Lists </vt:lpstr>
      <vt:lpstr>Topics To Cover</vt:lpstr>
      <vt:lpstr>Doubly Linked List Structure </vt:lpstr>
      <vt:lpstr> </vt:lpstr>
      <vt:lpstr>Memory Usage</vt:lpstr>
      <vt:lpstr>Iterator Class</vt:lpstr>
      <vt:lpstr>Doubly Linked List Algorithms</vt:lpstr>
      <vt:lpstr>AddHead</vt:lpstr>
      <vt:lpstr>AddTail</vt:lpstr>
      <vt:lpstr>Clear</vt:lpstr>
      <vt:lpstr>Insert (Iterator Version)</vt:lpstr>
      <vt:lpstr>Remove (Iterator Version)</vt:lpstr>
      <vt:lpstr>Insertion Sort</vt:lpstr>
      <vt:lpstr>Array and List Adapters </vt:lpstr>
      <vt:lpstr>Array and List Adapters </vt:lpstr>
      <vt:lpstr>Stack and Queue Use</vt:lpstr>
      <vt:lpstr>Future Topics and Schedule</vt:lpstr>
    </vt:vector>
  </TitlesOfParts>
  <Company>Full Sail Real World 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4 Slides</dc:title>
  <dc:subject>Doubly Linked Lists, Stacks, Queues, List Adapters</dc:subject>
  <dc:creator>Rodney Stoeffler</dc:creator>
  <dc:description>Property of Full Sail University, Data Structures Course.</dc:description>
  <cp:lastModifiedBy>Rodney Stoeffler</cp:lastModifiedBy>
  <cp:revision>12</cp:revision>
  <dcterms:created xsi:type="dcterms:W3CDTF">2008-03-24T02:10:44Z</dcterms:created>
  <dcterms:modified xsi:type="dcterms:W3CDTF">2019-01-16T20:46:45Z</dcterms:modified>
</cp:coreProperties>
</file>