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2150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0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0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1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2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2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2152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2152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2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2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2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2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2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2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3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3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3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3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153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3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3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3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3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153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5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6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7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8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9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0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2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2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722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723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724" name="Rectangle 2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725" name="Rectangle 22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726" name="Rectangle 2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628006-9B08-40EE-9356-FE7F1B92D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27FA4-D944-4934-AC03-BE2C567AEF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EE6C1F-B50B-45DE-92EC-2B5AF6ACC3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E8E26C-941D-4BD4-8A8A-FD88F0CC96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47597A-92C9-4819-9081-7E99664733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DE1752-1335-4BFA-BB5D-8466CA44BE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62939E-BF8C-4666-A4FC-22E12DF9FB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37559-6633-4F50-9A47-50319CFF31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EE8B0B-EB53-46A2-B42C-09686CE9AA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F966EC-D7A5-402B-B042-58E0AE644B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95DD2D-5300-4095-B92D-C011CC05F8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20483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85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86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88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4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5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6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7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8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9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0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1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2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3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4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5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6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7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8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9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10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11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12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13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14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15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2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3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7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8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9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0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1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2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3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2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3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5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6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7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8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9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0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1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9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0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1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2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3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4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5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7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8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9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0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1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2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3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4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5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6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7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8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9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0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1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2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3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4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5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6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7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8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9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0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1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2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3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4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5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6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7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8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9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0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1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2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3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4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5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6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7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8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9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0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1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2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3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4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5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6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7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8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9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0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1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2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3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4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5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6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7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8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9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0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1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2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3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4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5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6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7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8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9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0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1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2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3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4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5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6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7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8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9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0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1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2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3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4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5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6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7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8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9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0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1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2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3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4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5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7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8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9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0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1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2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3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4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5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6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7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98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1A4C17A-8369-4AEF-A9FB-DE5AF2BA3F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699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0700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0701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02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3657600" cy="1143000"/>
          </a:xfrm>
        </p:spPr>
        <p:txBody>
          <a:bodyPr/>
          <a:lstStyle/>
          <a:p>
            <a:r>
              <a:rPr lang="en-US">
                <a:latin typeface="Tahoma" charset="0"/>
              </a:rPr>
              <a:t>- Data Structures -</a:t>
            </a:r>
            <a:endParaRPr lang="en-US" sz="2000" b="1">
              <a:latin typeface="Tahoma" charset="0"/>
            </a:endParaRPr>
          </a:p>
          <a:p>
            <a:r>
              <a:rPr lang="en-US" sz="2000">
                <a:latin typeface="Tahoma" charset="0"/>
              </a:rPr>
              <a:t>Lecture</a:t>
            </a:r>
            <a:r>
              <a:rPr lang="en-US" sz="2000" b="1">
                <a:latin typeface="Tahoma" charset="0"/>
              </a:rPr>
              <a:t> 5</a:t>
            </a:r>
          </a:p>
        </p:txBody>
      </p:sp>
      <p:pic>
        <p:nvPicPr>
          <p:cNvPr id="4101" name="Picture 5" descr="universityBANNER_86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Example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11349" name="Group 85"/>
          <p:cNvGraphicFramePr>
            <a:graphicFrameLocks noGrp="1"/>
          </p:cNvGraphicFramePr>
          <p:nvPr/>
        </p:nvGraphicFramePr>
        <p:xfrm>
          <a:off x="1295400" y="42672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838200" y="1905000"/>
            <a:ext cx="50292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const int NUMBUCKETS = 10;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int hash (int &amp;value)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return value % NUMBUCKETS;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 </a:t>
            </a:r>
          </a:p>
        </p:txBody>
      </p:sp>
      <p:graphicFrame>
        <p:nvGraphicFramePr>
          <p:cNvPr id="11293" name="Group 29"/>
          <p:cNvGraphicFramePr>
            <a:graphicFrameLocks noGrp="1"/>
          </p:cNvGraphicFramePr>
          <p:nvPr/>
        </p:nvGraphicFramePr>
        <p:xfrm>
          <a:off x="1295400" y="38100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1524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1371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21336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19812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2514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>
            <a:off x="3200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3048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>
            <a:off x="3810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3657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4343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4191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38" name="Line 74"/>
          <p:cNvSpPr>
            <a:spLocks noChangeShapeType="1"/>
          </p:cNvSpPr>
          <p:nvPr/>
        </p:nvSpPr>
        <p:spPr bwMode="auto">
          <a:xfrm>
            <a:off x="4953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4800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40" name="Line 76"/>
          <p:cNvSpPr>
            <a:spLocks noChangeShapeType="1"/>
          </p:cNvSpPr>
          <p:nvPr/>
        </p:nvSpPr>
        <p:spPr bwMode="auto">
          <a:xfrm>
            <a:off x="54102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52578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42" name="Line 78"/>
          <p:cNvSpPr>
            <a:spLocks noChangeShapeType="1"/>
          </p:cNvSpPr>
          <p:nvPr/>
        </p:nvSpPr>
        <p:spPr bwMode="auto">
          <a:xfrm>
            <a:off x="60198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58674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44" name="Line 80"/>
          <p:cNvSpPr>
            <a:spLocks noChangeShapeType="1"/>
          </p:cNvSpPr>
          <p:nvPr/>
        </p:nvSpPr>
        <p:spPr bwMode="auto">
          <a:xfrm>
            <a:off x="6629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5" name="Text Box 81"/>
          <p:cNvSpPr txBox="1">
            <a:spLocks noChangeArrowheads="1"/>
          </p:cNvSpPr>
          <p:nvPr/>
        </p:nvSpPr>
        <p:spPr bwMode="auto">
          <a:xfrm>
            <a:off x="6477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5486400" y="1905000"/>
            <a:ext cx="3352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(67)</a:t>
            </a:r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51816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67</a:t>
            </a: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54102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Example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12379" name="Group 91"/>
          <p:cNvGraphicFramePr>
            <a:graphicFrameLocks noGrp="1"/>
          </p:cNvGraphicFramePr>
          <p:nvPr/>
        </p:nvGraphicFramePr>
        <p:xfrm>
          <a:off x="1295400" y="42672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838200" y="1905000"/>
            <a:ext cx="50292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const int NUMBUCKETS = 10;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int hash (int &amp;value)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return value % NUMBUCKETS;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 </a:t>
            </a:r>
          </a:p>
        </p:txBody>
      </p:sp>
      <p:graphicFrame>
        <p:nvGraphicFramePr>
          <p:cNvPr id="12317" name="Group 29"/>
          <p:cNvGraphicFramePr>
            <a:graphicFrameLocks noGrp="1"/>
          </p:cNvGraphicFramePr>
          <p:nvPr/>
        </p:nvGraphicFramePr>
        <p:xfrm>
          <a:off x="1295400" y="38100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0" name="Line 62"/>
          <p:cNvSpPr>
            <a:spLocks noChangeShapeType="1"/>
          </p:cNvSpPr>
          <p:nvPr/>
        </p:nvSpPr>
        <p:spPr bwMode="auto">
          <a:xfrm>
            <a:off x="21336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1" name="Text Box 63"/>
          <p:cNvSpPr txBox="1">
            <a:spLocks noChangeArrowheads="1"/>
          </p:cNvSpPr>
          <p:nvPr/>
        </p:nvSpPr>
        <p:spPr bwMode="auto">
          <a:xfrm>
            <a:off x="19812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3200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Text Box 65"/>
          <p:cNvSpPr txBox="1">
            <a:spLocks noChangeArrowheads="1"/>
          </p:cNvSpPr>
          <p:nvPr/>
        </p:nvSpPr>
        <p:spPr bwMode="auto">
          <a:xfrm>
            <a:off x="3048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3810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Text Box 67"/>
          <p:cNvSpPr txBox="1">
            <a:spLocks noChangeArrowheads="1"/>
          </p:cNvSpPr>
          <p:nvPr/>
        </p:nvSpPr>
        <p:spPr bwMode="auto">
          <a:xfrm>
            <a:off x="3657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>
            <a:off x="4953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Text Box 69"/>
          <p:cNvSpPr txBox="1">
            <a:spLocks noChangeArrowheads="1"/>
          </p:cNvSpPr>
          <p:nvPr/>
        </p:nvSpPr>
        <p:spPr bwMode="auto">
          <a:xfrm>
            <a:off x="4800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>
            <a:off x="54102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52578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>
            <a:off x="60198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58674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62" name="Line 74"/>
          <p:cNvSpPr>
            <a:spLocks noChangeShapeType="1"/>
          </p:cNvSpPr>
          <p:nvPr/>
        </p:nvSpPr>
        <p:spPr bwMode="auto">
          <a:xfrm>
            <a:off x="6629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3" name="Text Box 75"/>
          <p:cNvSpPr txBox="1">
            <a:spLocks noChangeArrowheads="1"/>
          </p:cNvSpPr>
          <p:nvPr/>
        </p:nvSpPr>
        <p:spPr bwMode="auto">
          <a:xfrm>
            <a:off x="6477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64" name="Rectangle 76"/>
          <p:cNvSpPr>
            <a:spLocks noChangeArrowheads="1"/>
          </p:cNvSpPr>
          <p:nvPr/>
        </p:nvSpPr>
        <p:spPr bwMode="auto">
          <a:xfrm>
            <a:off x="5486400" y="1905000"/>
            <a:ext cx="3352800" cy="1357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(67)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(5)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(42)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(100)</a:t>
            </a:r>
          </a:p>
        </p:txBody>
      </p:sp>
      <p:sp>
        <p:nvSpPr>
          <p:cNvPr id="12365" name="Rectangle 77"/>
          <p:cNvSpPr>
            <a:spLocks noChangeArrowheads="1"/>
          </p:cNvSpPr>
          <p:nvPr/>
        </p:nvSpPr>
        <p:spPr bwMode="auto">
          <a:xfrm>
            <a:off x="51816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67</a:t>
            </a:r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54102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Line 79"/>
          <p:cNvSpPr>
            <a:spLocks noChangeShapeType="1"/>
          </p:cNvSpPr>
          <p:nvPr/>
        </p:nvSpPr>
        <p:spPr bwMode="auto">
          <a:xfrm>
            <a:off x="4343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41910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69" name="Rectangle 81"/>
          <p:cNvSpPr>
            <a:spLocks noChangeArrowheads="1"/>
          </p:cNvSpPr>
          <p:nvPr/>
        </p:nvSpPr>
        <p:spPr bwMode="auto">
          <a:xfrm>
            <a:off x="41148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</a:t>
            </a:r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>
            <a:off x="43434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1" name="Line 83"/>
          <p:cNvSpPr>
            <a:spLocks noChangeShapeType="1"/>
          </p:cNvSpPr>
          <p:nvPr/>
        </p:nvSpPr>
        <p:spPr bwMode="auto">
          <a:xfrm>
            <a:off x="1524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2" name="Text Box 84"/>
          <p:cNvSpPr txBox="1">
            <a:spLocks noChangeArrowheads="1"/>
          </p:cNvSpPr>
          <p:nvPr/>
        </p:nvSpPr>
        <p:spPr bwMode="auto">
          <a:xfrm>
            <a:off x="13716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73" name="Rectangle 85"/>
          <p:cNvSpPr>
            <a:spLocks noChangeArrowheads="1"/>
          </p:cNvSpPr>
          <p:nvPr/>
        </p:nvSpPr>
        <p:spPr bwMode="auto">
          <a:xfrm>
            <a:off x="12954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100</a:t>
            </a:r>
          </a:p>
        </p:txBody>
      </p:sp>
      <p:sp>
        <p:nvSpPr>
          <p:cNvPr id="12374" name="Line 86"/>
          <p:cNvSpPr>
            <a:spLocks noChangeShapeType="1"/>
          </p:cNvSpPr>
          <p:nvPr/>
        </p:nvSpPr>
        <p:spPr bwMode="auto">
          <a:xfrm>
            <a:off x="15240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5" name="Line 87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6" name="Text Box 88"/>
          <p:cNvSpPr txBox="1">
            <a:spLocks noChangeArrowheads="1"/>
          </p:cNvSpPr>
          <p:nvPr/>
        </p:nvSpPr>
        <p:spPr bwMode="auto">
          <a:xfrm>
            <a:off x="25146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77" name="Rectangle 89"/>
          <p:cNvSpPr>
            <a:spLocks noChangeArrowheads="1"/>
          </p:cNvSpPr>
          <p:nvPr/>
        </p:nvSpPr>
        <p:spPr bwMode="auto">
          <a:xfrm>
            <a:off x="24384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42</a:t>
            </a:r>
          </a:p>
        </p:txBody>
      </p:sp>
      <p:sp>
        <p:nvSpPr>
          <p:cNvPr id="12378" name="Line 90"/>
          <p:cNvSpPr>
            <a:spLocks noChangeShapeType="1"/>
          </p:cNvSpPr>
          <p:nvPr/>
        </p:nvSpPr>
        <p:spPr bwMode="auto">
          <a:xfrm>
            <a:off x="26670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Example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1295400" y="42672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838200" y="1905000"/>
            <a:ext cx="50292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const int NUMBUCKETS = 10;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int hash (int &amp;value)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return value % NUMBUCKETS;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 </a:t>
            </a:r>
          </a:p>
        </p:txBody>
      </p:sp>
      <p:graphicFrame>
        <p:nvGraphicFramePr>
          <p:cNvPr id="13341" name="Group 29"/>
          <p:cNvGraphicFramePr>
            <a:graphicFrameLocks noGrp="1"/>
          </p:cNvGraphicFramePr>
          <p:nvPr/>
        </p:nvGraphicFramePr>
        <p:xfrm>
          <a:off x="1295400" y="38100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21336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19812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76" name="Line 64"/>
          <p:cNvSpPr>
            <a:spLocks noChangeShapeType="1"/>
          </p:cNvSpPr>
          <p:nvPr/>
        </p:nvSpPr>
        <p:spPr bwMode="auto">
          <a:xfrm>
            <a:off x="3200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3048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78" name="Line 66"/>
          <p:cNvSpPr>
            <a:spLocks noChangeShapeType="1"/>
          </p:cNvSpPr>
          <p:nvPr/>
        </p:nvSpPr>
        <p:spPr bwMode="auto">
          <a:xfrm>
            <a:off x="3810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9" name="Text Box 67"/>
          <p:cNvSpPr txBox="1">
            <a:spLocks noChangeArrowheads="1"/>
          </p:cNvSpPr>
          <p:nvPr/>
        </p:nvSpPr>
        <p:spPr bwMode="auto">
          <a:xfrm>
            <a:off x="3657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>
            <a:off x="4953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Text Box 69"/>
          <p:cNvSpPr txBox="1">
            <a:spLocks noChangeArrowheads="1"/>
          </p:cNvSpPr>
          <p:nvPr/>
        </p:nvSpPr>
        <p:spPr bwMode="auto">
          <a:xfrm>
            <a:off x="4800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>
            <a:off x="5410200" y="5334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Text Box 71"/>
          <p:cNvSpPr txBox="1">
            <a:spLocks noChangeArrowheads="1"/>
          </p:cNvSpPr>
          <p:nvPr/>
        </p:nvSpPr>
        <p:spPr bwMode="auto">
          <a:xfrm>
            <a:off x="5257800" y="6172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60198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58674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>
            <a:off x="6629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6477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88" name="Rectangle 76"/>
          <p:cNvSpPr>
            <a:spLocks noChangeArrowheads="1"/>
          </p:cNvSpPr>
          <p:nvPr/>
        </p:nvSpPr>
        <p:spPr bwMode="auto">
          <a:xfrm>
            <a:off x="5486400" y="1905000"/>
            <a:ext cx="33528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(67)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(5)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(42)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(100)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Insert (87)</a:t>
            </a:r>
          </a:p>
        </p:txBody>
      </p:sp>
      <p:sp>
        <p:nvSpPr>
          <p:cNvPr id="13389" name="Rectangle 77"/>
          <p:cNvSpPr>
            <a:spLocks noChangeArrowheads="1"/>
          </p:cNvSpPr>
          <p:nvPr/>
        </p:nvSpPr>
        <p:spPr bwMode="auto">
          <a:xfrm>
            <a:off x="5181600" y="55626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67</a:t>
            </a:r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>
            <a:off x="5410200" y="5943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1" name="Line 79"/>
          <p:cNvSpPr>
            <a:spLocks noChangeShapeType="1"/>
          </p:cNvSpPr>
          <p:nvPr/>
        </p:nvSpPr>
        <p:spPr bwMode="auto">
          <a:xfrm>
            <a:off x="4343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2" name="Text Box 80"/>
          <p:cNvSpPr txBox="1">
            <a:spLocks noChangeArrowheads="1"/>
          </p:cNvSpPr>
          <p:nvPr/>
        </p:nvSpPr>
        <p:spPr bwMode="auto">
          <a:xfrm>
            <a:off x="41910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93" name="Rectangle 81"/>
          <p:cNvSpPr>
            <a:spLocks noChangeArrowheads="1"/>
          </p:cNvSpPr>
          <p:nvPr/>
        </p:nvSpPr>
        <p:spPr bwMode="auto">
          <a:xfrm>
            <a:off x="41148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</a:t>
            </a:r>
          </a:p>
        </p:txBody>
      </p:sp>
      <p:sp>
        <p:nvSpPr>
          <p:cNvPr id="13394" name="Line 82"/>
          <p:cNvSpPr>
            <a:spLocks noChangeShapeType="1"/>
          </p:cNvSpPr>
          <p:nvPr/>
        </p:nvSpPr>
        <p:spPr bwMode="auto">
          <a:xfrm>
            <a:off x="43434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5" name="Line 83"/>
          <p:cNvSpPr>
            <a:spLocks noChangeShapeType="1"/>
          </p:cNvSpPr>
          <p:nvPr/>
        </p:nvSpPr>
        <p:spPr bwMode="auto">
          <a:xfrm>
            <a:off x="1524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13716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97" name="Rectangle 85"/>
          <p:cNvSpPr>
            <a:spLocks noChangeArrowheads="1"/>
          </p:cNvSpPr>
          <p:nvPr/>
        </p:nvSpPr>
        <p:spPr bwMode="auto">
          <a:xfrm>
            <a:off x="12954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100</a:t>
            </a: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>
            <a:off x="15240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25146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24384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42</a:t>
            </a:r>
          </a:p>
        </p:txBody>
      </p:sp>
      <p:sp>
        <p:nvSpPr>
          <p:cNvPr id="13402" name="Line 90"/>
          <p:cNvSpPr>
            <a:spLocks noChangeShapeType="1"/>
          </p:cNvSpPr>
          <p:nvPr/>
        </p:nvSpPr>
        <p:spPr bwMode="auto">
          <a:xfrm>
            <a:off x="26670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51816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87</a:t>
            </a:r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54102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Example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14340" name="Group 4"/>
          <p:cNvGraphicFramePr>
            <a:graphicFrameLocks noGrp="1"/>
          </p:cNvGraphicFramePr>
          <p:nvPr/>
        </p:nvGraphicFramePr>
        <p:xfrm>
          <a:off x="1295400" y="42672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838200" y="1905000"/>
            <a:ext cx="50292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const int NUMBUCKETS = 10;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int hash (int &amp;value)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return value % NUMBUCKETS;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 </a:t>
            </a:r>
          </a:p>
        </p:txBody>
      </p:sp>
      <p:graphicFrame>
        <p:nvGraphicFramePr>
          <p:cNvPr id="14365" name="Group 29"/>
          <p:cNvGraphicFramePr>
            <a:graphicFrameLocks noGrp="1"/>
          </p:cNvGraphicFramePr>
          <p:nvPr/>
        </p:nvGraphicFramePr>
        <p:xfrm>
          <a:off x="1295400" y="38100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8" name="Line 62"/>
          <p:cNvSpPr>
            <a:spLocks noChangeShapeType="1"/>
          </p:cNvSpPr>
          <p:nvPr/>
        </p:nvSpPr>
        <p:spPr bwMode="auto">
          <a:xfrm>
            <a:off x="21336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19812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3200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3048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3810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3657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04" name="Line 68"/>
          <p:cNvSpPr>
            <a:spLocks noChangeShapeType="1"/>
          </p:cNvSpPr>
          <p:nvPr/>
        </p:nvSpPr>
        <p:spPr bwMode="auto">
          <a:xfrm>
            <a:off x="4953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5" name="Text Box 69"/>
          <p:cNvSpPr txBox="1">
            <a:spLocks noChangeArrowheads="1"/>
          </p:cNvSpPr>
          <p:nvPr/>
        </p:nvSpPr>
        <p:spPr bwMode="auto">
          <a:xfrm>
            <a:off x="4800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06" name="Line 70"/>
          <p:cNvSpPr>
            <a:spLocks noChangeShapeType="1"/>
          </p:cNvSpPr>
          <p:nvPr/>
        </p:nvSpPr>
        <p:spPr bwMode="auto">
          <a:xfrm>
            <a:off x="5410200" y="5334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5257800" y="6172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>
            <a:off x="60198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58674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10" name="Line 74"/>
          <p:cNvSpPr>
            <a:spLocks noChangeShapeType="1"/>
          </p:cNvSpPr>
          <p:nvPr/>
        </p:nvSpPr>
        <p:spPr bwMode="auto">
          <a:xfrm>
            <a:off x="6629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6477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5486400" y="1905000"/>
            <a:ext cx="33528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Find (67) -&gt; 2 checks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Find (5)  -&gt; 1 check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Find (42) -&gt; 1 check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Find (100)-&gt; 1 check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Find (87) -&gt; 1 check</a:t>
            </a: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5181600" y="55626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67</a:t>
            </a:r>
          </a:p>
        </p:txBody>
      </p:sp>
      <p:sp>
        <p:nvSpPr>
          <p:cNvPr id="14414" name="Line 78"/>
          <p:cNvSpPr>
            <a:spLocks noChangeShapeType="1"/>
          </p:cNvSpPr>
          <p:nvPr/>
        </p:nvSpPr>
        <p:spPr bwMode="auto">
          <a:xfrm>
            <a:off x="5410200" y="5943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15" name="Line 79"/>
          <p:cNvSpPr>
            <a:spLocks noChangeShapeType="1"/>
          </p:cNvSpPr>
          <p:nvPr/>
        </p:nvSpPr>
        <p:spPr bwMode="auto">
          <a:xfrm>
            <a:off x="4343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16" name="Text Box 80"/>
          <p:cNvSpPr txBox="1">
            <a:spLocks noChangeArrowheads="1"/>
          </p:cNvSpPr>
          <p:nvPr/>
        </p:nvSpPr>
        <p:spPr bwMode="auto">
          <a:xfrm>
            <a:off x="41910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41148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</a:t>
            </a:r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>
            <a:off x="43434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>
            <a:off x="1524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20" name="Text Box 84"/>
          <p:cNvSpPr txBox="1">
            <a:spLocks noChangeArrowheads="1"/>
          </p:cNvSpPr>
          <p:nvPr/>
        </p:nvSpPr>
        <p:spPr bwMode="auto">
          <a:xfrm>
            <a:off x="13716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2954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100</a:t>
            </a:r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>
            <a:off x="15240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23" name="Line 87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24" name="Text Box 88"/>
          <p:cNvSpPr txBox="1">
            <a:spLocks noChangeArrowheads="1"/>
          </p:cNvSpPr>
          <p:nvPr/>
        </p:nvSpPr>
        <p:spPr bwMode="auto">
          <a:xfrm>
            <a:off x="25146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24384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42</a:t>
            </a:r>
          </a:p>
        </p:txBody>
      </p:sp>
      <p:sp>
        <p:nvSpPr>
          <p:cNvPr id="14426" name="Line 90"/>
          <p:cNvSpPr>
            <a:spLocks noChangeShapeType="1"/>
          </p:cNvSpPr>
          <p:nvPr/>
        </p:nvSpPr>
        <p:spPr bwMode="auto">
          <a:xfrm>
            <a:off x="2667000" y="5334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27" name="Rectangle 91"/>
          <p:cNvSpPr>
            <a:spLocks noChangeArrowheads="1"/>
          </p:cNvSpPr>
          <p:nvPr/>
        </p:nvSpPr>
        <p:spPr bwMode="auto">
          <a:xfrm>
            <a:off x="5181600" y="4953000"/>
            <a:ext cx="533400" cy="3810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87</a:t>
            </a:r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>
            <a:off x="54102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Concepts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Hash Tables</a:t>
            </a:r>
          </a:p>
          <a:p>
            <a:pPr lvl="2"/>
            <a:r>
              <a:rPr lang="en-US"/>
              <a:t>Can use any hash function</a:t>
            </a:r>
          </a:p>
          <a:p>
            <a:pPr lvl="3"/>
            <a:r>
              <a:rPr lang="en-US"/>
              <a:t>Use functions that are safe and efficient</a:t>
            </a:r>
          </a:p>
          <a:p>
            <a:pPr lvl="3"/>
            <a:r>
              <a:rPr lang="en-US"/>
              <a:t>No random or static counters in function</a:t>
            </a:r>
          </a:p>
          <a:p>
            <a:pPr lvl="3"/>
            <a:r>
              <a:rPr lang="en-US"/>
              <a:t>Try to spread out the items</a:t>
            </a:r>
          </a:p>
          <a:p>
            <a:pPr lvl="2"/>
            <a:r>
              <a:rPr lang="en-US"/>
              <a:t>Can define any # of buckets</a:t>
            </a:r>
          </a:p>
          <a:p>
            <a:pPr lvl="3"/>
            <a:r>
              <a:rPr lang="en-US"/>
              <a:t>Best memory / time tradeoffs are usually around 3-10 items/bucket.  Use singly linked only.</a:t>
            </a:r>
          </a:p>
          <a:p>
            <a:pPr lvl="2"/>
            <a:endParaRPr lang="en-US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 sz="2800"/>
          </a:p>
          <a:p>
            <a:endParaRPr lang="en-US" sz="28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3200"/>
          </a:p>
          <a:p>
            <a:endParaRPr lang="en-US" sz="3600"/>
          </a:p>
        </p:txBody>
      </p:sp>
      <p:graphicFrame>
        <p:nvGraphicFramePr>
          <p:cNvPr id="15527" name="Group 167"/>
          <p:cNvGraphicFramePr>
            <a:graphicFrameLocks noGrp="1"/>
          </p:cNvGraphicFramePr>
          <p:nvPr/>
        </p:nvGraphicFramePr>
        <p:xfrm>
          <a:off x="1295400" y="5638800"/>
          <a:ext cx="6723063" cy="396240"/>
        </p:xfrm>
        <a:graphic>
          <a:graphicData uri="http://schemas.openxmlformats.org/drawingml/2006/table">
            <a:tbl>
              <a:tblPr/>
              <a:tblGrid>
                <a:gridCol w="260350"/>
                <a:gridCol w="257175"/>
                <a:gridCol w="261938"/>
                <a:gridCol w="258762"/>
                <a:gridCol w="258763"/>
                <a:gridCol w="260350"/>
                <a:gridCol w="260350"/>
                <a:gridCol w="260350"/>
                <a:gridCol w="258762"/>
                <a:gridCol w="260350"/>
                <a:gridCol w="258763"/>
                <a:gridCol w="258762"/>
                <a:gridCol w="261938"/>
                <a:gridCol w="258762"/>
                <a:gridCol w="258763"/>
                <a:gridCol w="260350"/>
                <a:gridCol w="258762"/>
                <a:gridCol w="260350"/>
                <a:gridCol w="260350"/>
                <a:gridCol w="260350"/>
                <a:gridCol w="258763"/>
                <a:gridCol w="258762"/>
                <a:gridCol w="261938"/>
                <a:gridCol w="257175"/>
                <a:gridCol w="246062"/>
                <a:gridCol w="2460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13716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16764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19050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>
            <a:off x="22098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>
            <a:off x="24384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>
            <a:off x="26670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6" name="Line 66"/>
          <p:cNvSpPr>
            <a:spLocks noChangeShapeType="1"/>
          </p:cNvSpPr>
          <p:nvPr/>
        </p:nvSpPr>
        <p:spPr bwMode="auto">
          <a:xfrm>
            <a:off x="29718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7" name="Line 67"/>
          <p:cNvSpPr>
            <a:spLocks noChangeShapeType="1"/>
          </p:cNvSpPr>
          <p:nvPr/>
        </p:nvSpPr>
        <p:spPr bwMode="auto">
          <a:xfrm>
            <a:off x="32766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8" name="Line 68"/>
          <p:cNvSpPr>
            <a:spLocks noChangeShapeType="1"/>
          </p:cNvSpPr>
          <p:nvPr/>
        </p:nvSpPr>
        <p:spPr bwMode="auto">
          <a:xfrm>
            <a:off x="35052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9" name="Line 69"/>
          <p:cNvSpPr>
            <a:spLocks noChangeShapeType="1"/>
          </p:cNvSpPr>
          <p:nvPr/>
        </p:nvSpPr>
        <p:spPr bwMode="auto">
          <a:xfrm>
            <a:off x="37338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0" name="Line 70"/>
          <p:cNvSpPr>
            <a:spLocks noChangeShapeType="1"/>
          </p:cNvSpPr>
          <p:nvPr/>
        </p:nvSpPr>
        <p:spPr bwMode="auto">
          <a:xfrm>
            <a:off x="40386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1" name="Line 71"/>
          <p:cNvSpPr>
            <a:spLocks noChangeShapeType="1"/>
          </p:cNvSpPr>
          <p:nvPr/>
        </p:nvSpPr>
        <p:spPr bwMode="auto">
          <a:xfrm>
            <a:off x="42672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2" name="Line 72"/>
          <p:cNvSpPr>
            <a:spLocks noChangeShapeType="1"/>
          </p:cNvSpPr>
          <p:nvPr/>
        </p:nvSpPr>
        <p:spPr bwMode="auto">
          <a:xfrm>
            <a:off x="44958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48006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50292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53340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55626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58674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60960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63246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66294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8580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71628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73914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6200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7924800" y="5867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446" name="Group 86"/>
          <p:cNvGraphicFramePr>
            <a:graphicFrameLocks noGrp="1"/>
          </p:cNvGraphicFramePr>
          <p:nvPr/>
        </p:nvGraphicFramePr>
        <p:xfrm>
          <a:off x="1295400" y="5334000"/>
          <a:ext cx="6723063" cy="274320"/>
        </p:xfrm>
        <a:graphic>
          <a:graphicData uri="http://schemas.openxmlformats.org/drawingml/2006/table">
            <a:tbl>
              <a:tblPr/>
              <a:tblGrid>
                <a:gridCol w="260350"/>
                <a:gridCol w="257175"/>
                <a:gridCol w="261938"/>
                <a:gridCol w="258762"/>
                <a:gridCol w="258763"/>
                <a:gridCol w="260350"/>
                <a:gridCol w="260350"/>
                <a:gridCol w="260350"/>
                <a:gridCol w="258762"/>
                <a:gridCol w="260350"/>
                <a:gridCol w="258763"/>
                <a:gridCol w="258762"/>
                <a:gridCol w="261938"/>
                <a:gridCol w="258762"/>
                <a:gridCol w="258763"/>
                <a:gridCol w="260350"/>
                <a:gridCol w="258762"/>
                <a:gridCol w="260350"/>
                <a:gridCol w="260350"/>
                <a:gridCol w="260350"/>
                <a:gridCol w="258763"/>
                <a:gridCol w="258762"/>
                <a:gridCol w="261938"/>
                <a:gridCol w="257175"/>
                <a:gridCol w="246062"/>
                <a:gridCol w="2460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Concepts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Algorithms</a:t>
            </a:r>
          </a:p>
          <a:p>
            <a:pPr lvl="2"/>
            <a:r>
              <a:rPr lang="en-US"/>
              <a:t>Insert</a:t>
            </a:r>
          </a:p>
          <a:p>
            <a:pPr lvl="3"/>
            <a:r>
              <a:rPr lang="en-US"/>
              <a:t>Call Hash Function</a:t>
            </a:r>
          </a:p>
          <a:p>
            <a:pPr lvl="3"/>
            <a:r>
              <a:rPr lang="en-US"/>
              <a:t>Add item to the specified bucket</a:t>
            </a:r>
          </a:p>
          <a:p>
            <a:pPr lvl="2"/>
            <a:r>
              <a:rPr lang="en-US"/>
              <a:t>FindAndRemove</a:t>
            </a:r>
          </a:p>
          <a:p>
            <a:pPr lvl="3"/>
            <a:r>
              <a:rPr lang="en-US"/>
              <a:t>Call Hash Function</a:t>
            </a:r>
          </a:p>
          <a:p>
            <a:pPr lvl="3"/>
            <a:r>
              <a:rPr lang="en-US"/>
              <a:t>Find and Remove item from the specified bucket</a:t>
            </a:r>
          </a:p>
          <a:p>
            <a:pPr lvl="2"/>
            <a:r>
              <a:rPr lang="en-US"/>
              <a:t>Find</a:t>
            </a:r>
          </a:p>
          <a:p>
            <a:pPr lvl="3"/>
            <a:r>
              <a:rPr lang="en-US"/>
              <a:t>Call Hash Function</a:t>
            </a:r>
          </a:p>
          <a:p>
            <a:pPr lvl="3"/>
            <a:r>
              <a:rPr lang="en-US"/>
              <a:t>Lookup item in specified bucket</a:t>
            </a:r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 sz="2800"/>
          </a:p>
          <a:p>
            <a:endParaRPr lang="en-US" sz="28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3200"/>
          </a:p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Concepts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Hash Table Performance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Speed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Between O(1) and O(N) for all operations depending on choice of # of buckets and hash function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Good choice = O(1)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Memory Usage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# of buckets * 4 +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# of items *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(Node)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Advantages and Drawbacks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Adv : Fastest Search Times, </a:t>
            </a:r>
            <a:r>
              <a:rPr lang="en-US" sz="1800" u="sng" dirty="0"/>
              <a:t>especially on large data sets</a:t>
            </a:r>
          </a:p>
          <a:p>
            <a:pPr lvl="3">
              <a:lnSpc>
                <a:spcPct val="90000"/>
              </a:lnSpc>
            </a:pPr>
            <a:r>
              <a:rPr lang="en-US" sz="1800" dirty="0" err="1"/>
              <a:t>Disadv</a:t>
            </a:r>
            <a:r>
              <a:rPr lang="en-US" sz="1800" dirty="0"/>
              <a:t> : NO sorting</a:t>
            </a:r>
          </a:p>
          <a:p>
            <a:pPr lvl="3">
              <a:lnSpc>
                <a:spcPct val="90000"/>
              </a:lnSpc>
            </a:pPr>
            <a:r>
              <a:rPr lang="en-US" sz="1800" dirty="0" err="1"/>
              <a:t>Disadv</a:t>
            </a:r>
            <a:r>
              <a:rPr lang="en-US" sz="1800" dirty="0"/>
              <a:t> : Memory Usage</a:t>
            </a:r>
          </a:p>
          <a:p>
            <a:pPr lvl="3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Day 6 Trees</a:t>
            </a:r>
          </a:p>
          <a:p>
            <a:pPr>
              <a:buFont typeface="Wingdings" pitchFamily="2" charset="2"/>
              <a:buNone/>
            </a:pPr>
            <a:r>
              <a:rPr lang="en-US"/>
              <a:t>	Binary Trees, Binary Search Trees</a:t>
            </a:r>
          </a:p>
          <a:p>
            <a:pPr lvl="1"/>
            <a:r>
              <a:rPr lang="en-US"/>
              <a:t>Read 18.1-18.3, 19.1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Topics to Cover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Hash Table Basics</a:t>
            </a:r>
          </a:p>
          <a:p>
            <a:pPr lvl="2"/>
            <a:r>
              <a:rPr lang="en-US"/>
              <a:t>Terminology</a:t>
            </a:r>
          </a:p>
          <a:p>
            <a:r>
              <a:rPr lang="en-US"/>
              <a:t>Hash Functions</a:t>
            </a:r>
          </a:p>
          <a:p>
            <a:r>
              <a:rPr lang="en-US"/>
              <a:t>Hash Table Algorithms</a:t>
            </a:r>
          </a:p>
          <a:p>
            <a:pPr lvl="2"/>
            <a:r>
              <a:rPr lang="en-US"/>
              <a:t>Add, Remove, Find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772400" cy="3260725"/>
          </a:xfrm>
        </p:spPr>
        <p:txBody>
          <a:bodyPr/>
          <a:lstStyle/>
          <a:p>
            <a:r>
              <a:rPr lang="en-US" sz="2800" dirty="0" smtClean="0">
                <a:latin typeface="Microsoft Sans Serif" pitchFamily="34" charset="0"/>
              </a:rPr>
              <a:t>Imagine, if you will, that we need to find something in a very large set of data.</a:t>
            </a:r>
            <a:br>
              <a:rPr lang="en-US" sz="2800" dirty="0" smtClean="0">
                <a:latin typeface="Microsoft Sans Serif" pitchFamily="34" charset="0"/>
              </a:rPr>
            </a:br>
            <a:r>
              <a:rPr lang="en-US" sz="2800" dirty="0" smtClean="0">
                <a:latin typeface="Microsoft Sans Serif" pitchFamily="34" charset="0"/>
              </a:rPr>
              <a:t/>
            </a:r>
            <a:br>
              <a:rPr lang="en-US" sz="2800" dirty="0" smtClean="0">
                <a:latin typeface="Microsoft Sans Serif" pitchFamily="34" charset="0"/>
              </a:rPr>
            </a:br>
            <a:r>
              <a:rPr lang="en-US" sz="2800" dirty="0" smtClean="0">
                <a:latin typeface="Microsoft Sans Serif" pitchFamily="34" charset="0"/>
              </a:rPr>
              <a:t/>
            </a:r>
            <a:br>
              <a:rPr lang="en-US" sz="2800" dirty="0" smtClean="0">
                <a:latin typeface="Microsoft Sans Serif" pitchFamily="34" charset="0"/>
              </a:rPr>
            </a:br>
            <a:r>
              <a:rPr lang="en-US" sz="2800" dirty="0" smtClean="0">
                <a:latin typeface="Microsoft Sans Serif" pitchFamily="34" charset="0"/>
              </a:rPr>
              <a:t/>
            </a:r>
            <a:br>
              <a:rPr lang="en-US" sz="2800" dirty="0" smtClean="0">
                <a:latin typeface="Microsoft Sans Serif" pitchFamily="34" charset="0"/>
              </a:rPr>
            </a:br>
            <a:r>
              <a:rPr lang="en-US" sz="2800" dirty="0" smtClean="0">
                <a:latin typeface="Microsoft Sans Serif" pitchFamily="34" charset="0"/>
              </a:rPr>
              <a:t>there are a couple of different approaches we could take…</a:t>
            </a:r>
            <a:endParaRPr lang="en-US" sz="2800" dirty="0">
              <a:latin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-p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76200"/>
            <a:ext cx="4879481" cy="4875669"/>
          </a:xfrm>
          <a:prstGeom prst="rect">
            <a:avLst/>
          </a:prstGeom>
        </p:spPr>
      </p:pic>
      <p:pic>
        <p:nvPicPr>
          <p:cNvPr id="5" name="Picture 4" descr="filing-cabine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352800"/>
            <a:ext cx="4552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Basics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Concept:</a:t>
            </a:r>
            <a:endParaRPr lang="en-US" sz="2800"/>
          </a:p>
          <a:p>
            <a:pPr lvl="2"/>
            <a:r>
              <a:rPr lang="en-US" sz="2000"/>
              <a:t>Uber-fast Search, Fast Insert &amp; Remove</a:t>
            </a:r>
          </a:p>
          <a:p>
            <a:pPr lvl="2"/>
            <a:r>
              <a:rPr lang="en-US" sz="2000"/>
              <a:t>Is O(1) Search Possible?</a:t>
            </a:r>
          </a:p>
          <a:p>
            <a:pPr lvl="2"/>
            <a:r>
              <a:rPr lang="en-US" sz="2000"/>
              <a:t>(Answer is YES – if done correctly)</a:t>
            </a:r>
          </a:p>
          <a:p>
            <a:endParaRPr lang="en-US"/>
          </a:p>
          <a:p>
            <a:pPr lvl="1"/>
            <a:r>
              <a:rPr lang="en-US"/>
              <a:t>Fastest Searches So Far</a:t>
            </a:r>
          </a:p>
          <a:p>
            <a:pPr lvl="2"/>
            <a:r>
              <a:rPr lang="en-US"/>
              <a:t>Array	   : </a:t>
            </a:r>
            <a:r>
              <a:rPr lang="en-US" sz="1800"/>
              <a:t>Sorted O(log</a:t>
            </a:r>
            <a:r>
              <a:rPr lang="en-US" sz="1800" baseline="-25000"/>
              <a:t>2</a:t>
            </a:r>
            <a:r>
              <a:rPr lang="en-US" sz="1800"/>
              <a:t>(N)), Unsorted O(N)</a:t>
            </a:r>
          </a:p>
          <a:p>
            <a:pPr lvl="2"/>
            <a:r>
              <a:rPr lang="en-US"/>
              <a:t>Linked List   : </a:t>
            </a:r>
            <a:r>
              <a:rPr lang="en-US" sz="1800"/>
              <a:t>O(N) </a:t>
            </a:r>
          </a:p>
          <a:p>
            <a:pPr lvl="2"/>
            <a:endParaRPr lang="en-US" sz="1800"/>
          </a:p>
          <a:p>
            <a:endParaRPr lang="en-US" sz="1800"/>
          </a:p>
          <a:p>
            <a:endParaRPr lang="en-US" sz="28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3200"/>
          </a:p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Basics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Problem</a:t>
            </a:r>
          </a:p>
          <a:p>
            <a:pPr lvl="2"/>
            <a:r>
              <a:rPr lang="en-US" sz="2000"/>
              <a:t>A Large Linked List of Names </a:t>
            </a:r>
          </a:p>
          <a:p>
            <a:pPr lvl="2"/>
            <a:r>
              <a:rPr lang="en-US" sz="2000"/>
              <a:t>Search for ‘Mike B’? O(?)</a:t>
            </a:r>
            <a:endParaRPr lang="en-US"/>
          </a:p>
          <a:p>
            <a:endParaRPr lang="en-US" sz="2800"/>
          </a:p>
          <a:p>
            <a:endParaRPr lang="en-US" sz="28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3200"/>
          </a:p>
          <a:p>
            <a:endParaRPr lang="en-US" sz="36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3733800"/>
            <a:ext cx="10668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Aaron H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447800" y="3733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16002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458200" y="3810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1000" y="4648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 flipV="1">
            <a:off x="6096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905000" y="3733800"/>
            <a:ext cx="10668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Adam S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971800" y="3733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1242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429000" y="3733800"/>
            <a:ext cx="10668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Aristotle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495800" y="3733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4648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6934200" y="3733800"/>
            <a:ext cx="10668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Zangief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8001000" y="3733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815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7" name="Oval 19"/>
          <p:cNvSpPr>
            <a:spLocks noChangeArrowheads="1"/>
          </p:cNvSpPr>
          <p:nvPr/>
        </p:nvSpPr>
        <p:spPr bwMode="auto">
          <a:xfrm>
            <a:off x="5105400" y="3276600"/>
            <a:ext cx="1295400" cy="1600200"/>
          </a:xfrm>
          <a:prstGeom prst="ellipse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5000 </a:t>
            </a:r>
          </a:p>
          <a:p>
            <a:pPr algn="ctr" eaLnBrk="1" hangingPunct="1"/>
            <a:r>
              <a:rPr lang="en-US" sz="1400">
                <a:latin typeface="Lucida Console" pitchFamily="49" charset="0"/>
              </a:rPr>
              <a:t>more </a:t>
            </a:r>
          </a:p>
          <a:p>
            <a:pPr algn="ctr" eaLnBrk="1" hangingPunct="1"/>
            <a:r>
              <a:rPr lang="en-US" sz="1400">
                <a:latin typeface="Lucida Console" pitchFamily="49" charset="0"/>
              </a:rPr>
              <a:t> Nodes, </a:t>
            </a:r>
          </a:p>
          <a:p>
            <a:pPr algn="ctr" eaLnBrk="1" hangingPunct="1"/>
            <a:r>
              <a:rPr lang="en-US" sz="1400" i="1">
                <a:latin typeface="Lucida Console" pitchFamily="49" charset="0"/>
              </a:rPr>
              <a:t>possibly </a:t>
            </a:r>
          </a:p>
          <a:p>
            <a:pPr algn="ctr" eaLnBrk="1" hangingPunct="1"/>
            <a:r>
              <a:rPr lang="en-US" sz="1400">
                <a:latin typeface="Lucida Console" pitchFamily="49" charset="0"/>
              </a:rPr>
              <a:t>including </a:t>
            </a:r>
          </a:p>
          <a:p>
            <a:pPr algn="ctr" eaLnBrk="1" hangingPunct="1"/>
            <a:r>
              <a:rPr lang="en-US" sz="1400">
                <a:latin typeface="Lucida Console" pitchFamily="49" charset="0"/>
              </a:rPr>
              <a:t>Mike B.</a:t>
            </a: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64008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Concepts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Simple Hash Table Approach</a:t>
            </a:r>
          </a:p>
          <a:p>
            <a:pPr lvl="2"/>
            <a:r>
              <a:rPr lang="en-US" sz="2000"/>
              <a:t>Search for Mike B.</a:t>
            </a:r>
          </a:p>
          <a:p>
            <a:pPr lvl="2"/>
            <a:r>
              <a:rPr lang="en-US" sz="2000"/>
              <a:t>How is this better?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 sz="2800"/>
          </a:p>
          <a:p>
            <a:endParaRPr lang="en-US" sz="28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3200"/>
          </a:p>
          <a:p>
            <a:endParaRPr lang="en-US" sz="3600"/>
          </a:p>
        </p:txBody>
      </p:sp>
      <p:graphicFrame>
        <p:nvGraphicFramePr>
          <p:cNvPr id="8371" name="Group 179"/>
          <p:cNvGraphicFramePr>
            <a:graphicFrameLocks noGrp="1"/>
          </p:cNvGraphicFramePr>
          <p:nvPr/>
        </p:nvGraphicFramePr>
        <p:xfrm>
          <a:off x="1371600" y="3657600"/>
          <a:ext cx="6723063" cy="396240"/>
        </p:xfrm>
        <a:graphic>
          <a:graphicData uri="http://schemas.openxmlformats.org/drawingml/2006/table">
            <a:tbl>
              <a:tblPr/>
              <a:tblGrid>
                <a:gridCol w="260350"/>
                <a:gridCol w="257175"/>
                <a:gridCol w="261938"/>
                <a:gridCol w="258762"/>
                <a:gridCol w="258763"/>
                <a:gridCol w="260350"/>
                <a:gridCol w="260350"/>
                <a:gridCol w="260350"/>
                <a:gridCol w="258762"/>
                <a:gridCol w="260350"/>
                <a:gridCol w="258763"/>
                <a:gridCol w="258762"/>
                <a:gridCol w="261938"/>
                <a:gridCol w="258762"/>
                <a:gridCol w="258763"/>
                <a:gridCol w="260350"/>
                <a:gridCol w="258762"/>
                <a:gridCol w="260350"/>
                <a:gridCol w="260350"/>
                <a:gridCol w="260350"/>
                <a:gridCol w="258763"/>
                <a:gridCol w="258762"/>
                <a:gridCol w="261938"/>
                <a:gridCol w="257175"/>
                <a:gridCol w="246062"/>
                <a:gridCol w="2460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252" name="Line 60"/>
          <p:cNvSpPr>
            <a:spLocks noChangeShapeType="1"/>
          </p:cNvSpPr>
          <p:nvPr/>
        </p:nvSpPr>
        <p:spPr bwMode="auto">
          <a:xfrm>
            <a:off x="1447800" y="3886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" name="Line 61"/>
          <p:cNvSpPr>
            <a:spLocks noChangeShapeType="1"/>
          </p:cNvSpPr>
          <p:nvPr/>
        </p:nvSpPr>
        <p:spPr bwMode="auto">
          <a:xfrm>
            <a:off x="17526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4" name="Line 62"/>
          <p:cNvSpPr>
            <a:spLocks noChangeShapeType="1"/>
          </p:cNvSpPr>
          <p:nvPr/>
        </p:nvSpPr>
        <p:spPr bwMode="auto">
          <a:xfrm>
            <a:off x="19812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>
            <a:off x="22860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6" name="Line 64"/>
          <p:cNvSpPr>
            <a:spLocks noChangeShapeType="1"/>
          </p:cNvSpPr>
          <p:nvPr/>
        </p:nvSpPr>
        <p:spPr bwMode="auto">
          <a:xfrm>
            <a:off x="25146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>
            <a:off x="27432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>
            <a:off x="30480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>
            <a:off x="33528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>
            <a:off x="35814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>
            <a:off x="38100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2" name="Line 70"/>
          <p:cNvSpPr>
            <a:spLocks noChangeShapeType="1"/>
          </p:cNvSpPr>
          <p:nvPr/>
        </p:nvSpPr>
        <p:spPr bwMode="auto">
          <a:xfrm>
            <a:off x="41148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3" name="Line 71"/>
          <p:cNvSpPr>
            <a:spLocks noChangeShapeType="1"/>
          </p:cNvSpPr>
          <p:nvPr/>
        </p:nvSpPr>
        <p:spPr bwMode="auto">
          <a:xfrm>
            <a:off x="43434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" name="Line 72"/>
          <p:cNvSpPr>
            <a:spLocks noChangeShapeType="1"/>
          </p:cNvSpPr>
          <p:nvPr/>
        </p:nvSpPr>
        <p:spPr bwMode="auto">
          <a:xfrm>
            <a:off x="4572000" y="38862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5" name="Line 73"/>
          <p:cNvSpPr>
            <a:spLocks noChangeShapeType="1"/>
          </p:cNvSpPr>
          <p:nvPr/>
        </p:nvSpPr>
        <p:spPr bwMode="auto">
          <a:xfrm>
            <a:off x="48768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6" name="Line 74"/>
          <p:cNvSpPr>
            <a:spLocks noChangeShapeType="1"/>
          </p:cNvSpPr>
          <p:nvPr/>
        </p:nvSpPr>
        <p:spPr bwMode="auto">
          <a:xfrm>
            <a:off x="51054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7" name="Line 75"/>
          <p:cNvSpPr>
            <a:spLocks noChangeShapeType="1"/>
          </p:cNvSpPr>
          <p:nvPr/>
        </p:nvSpPr>
        <p:spPr bwMode="auto">
          <a:xfrm>
            <a:off x="54102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8" name="Line 76"/>
          <p:cNvSpPr>
            <a:spLocks noChangeShapeType="1"/>
          </p:cNvSpPr>
          <p:nvPr/>
        </p:nvSpPr>
        <p:spPr bwMode="auto">
          <a:xfrm>
            <a:off x="56388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9" name="Line 77"/>
          <p:cNvSpPr>
            <a:spLocks noChangeShapeType="1"/>
          </p:cNvSpPr>
          <p:nvPr/>
        </p:nvSpPr>
        <p:spPr bwMode="auto">
          <a:xfrm>
            <a:off x="59436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0" name="Line 78"/>
          <p:cNvSpPr>
            <a:spLocks noChangeShapeType="1"/>
          </p:cNvSpPr>
          <p:nvPr/>
        </p:nvSpPr>
        <p:spPr bwMode="auto">
          <a:xfrm>
            <a:off x="61722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1" name="Line 79"/>
          <p:cNvSpPr>
            <a:spLocks noChangeShapeType="1"/>
          </p:cNvSpPr>
          <p:nvPr/>
        </p:nvSpPr>
        <p:spPr bwMode="auto">
          <a:xfrm>
            <a:off x="64008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2" name="Line 80"/>
          <p:cNvSpPr>
            <a:spLocks noChangeShapeType="1"/>
          </p:cNvSpPr>
          <p:nvPr/>
        </p:nvSpPr>
        <p:spPr bwMode="auto">
          <a:xfrm>
            <a:off x="67056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3" name="Line 81"/>
          <p:cNvSpPr>
            <a:spLocks noChangeShapeType="1"/>
          </p:cNvSpPr>
          <p:nvPr/>
        </p:nvSpPr>
        <p:spPr bwMode="auto">
          <a:xfrm>
            <a:off x="69342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4" name="Line 82"/>
          <p:cNvSpPr>
            <a:spLocks noChangeShapeType="1"/>
          </p:cNvSpPr>
          <p:nvPr/>
        </p:nvSpPr>
        <p:spPr bwMode="auto">
          <a:xfrm>
            <a:off x="72390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5" name="Line 83"/>
          <p:cNvSpPr>
            <a:spLocks noChangeShapeType="1"/>
          </p:cNvSpPr>
          <p:nvPr/>
        </p:nvSpPr>
        <p:spPr bwMode="auto">
          <a:xfrm>
            <a:off x="74676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6" name="Line 84"/>
          <p:cNvSpPr>
            <a:spLocks noChangeShapeType="1"/>
          </p:cNvSpPr>
          <p:nvPr/>
        </p:nvSpPr>
        <p:spPr bwMode="auto">
          <a:xfrm>
            <a:off x="76962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7" name="Line 85"/>
          <p:cNvSpPr>
            <a:spLocks noChangeShapeType="1"/>
          </p:cNvSpPr>
          <p:nvPr/>
        </p:nvSpPr>
        <p:spPr bwMode="auto">
          <a:xfrm>
            <a:off x="8001000" y="38862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8" name="Text Box 86"/>
          <p:cNvSpPr txBox="1">
            <a:spLocks noChangeArrowheads="1"/>
          </p:cNvSpPr>
          <p:nvPr/>
        </p:nvSpPr>
        <p:spPr bwMode="auto">
          <a:xfrm>
            <a:off x="1143000" y="640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8279" name="Rectangle 87"/>
          <p:cNvSpPr>
            <a:spLocks noChangeArrowheads="1"/>
          </p:cNvSpPr>
          <p:nvPr/>
        </p:nvSpPr>
        <p:spPr bwMode="auto">
          <a:xfrm>
            <a:off x="533400" y="4572000"/>
            <a:ext cx="1066800" cy="609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Aaron H</a:t>
            </a:r>
          </a:p>
        </p:txBody>
      </p:sp>
      <p:sp>
        <p:nvSpPr>
          <p:cNvPr id="8280" name="Line 88"/>
          <p:cNvSpPr>
            <a:spLocks noChangeShapeType="1"/>
          </p:cNvSpPr>
          <p:nvPr/>
        </p:nvSpPr>
        <p:spPr bwMode="auto">
          <a:xfrm>
            <a:off x="838200" y="5181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8281" name="Group 89"/>
          <p:cNvGraphicFramePr>
            <a:graphicFrameLocks noGrp="1"/>
          </p:cNvGraphicFramePr>
          <p:nvPr/>
        </p:nvGraphicFramePr>
        <p:xfrm>
          <a:off x="1371600" y="3352800"/>
          <a:ext cx="6723063" cy="274320"/>
        </p:xfrm>
        <a:graphic>
          <a:graphicData uri="http://schemas.openxmlformats.org/drawingml/2006/table">
            <a:tbl>
              <a:tblPr/>
              <a:tblGrid>
                <a:gridCol w="260350"/>
                <a:gridCol w="257175"/>
                <a:gridCol w="261938"/>
                <a:gridCol w="258762"/>
                <a:gridCol w="258763"/>
                <a:gridCol w="260350"/>
                <a:gridCol w="260350"/>
                <a:gridCol w="260350"/>
                <a:gridCol w="258762"/>
                <a:gridCol w="260350"/>
                <a:gridCol w="258763"/>
                <a:gridCol w="258762"/>
                <a:gridCol w="261938"/>
                <a:gridCol w="258762"/>
                <a:gridCol w="258763"/>
                <a:gridCol w="260350"/>
                <a:gridCol w="258762"/>
                <a:gridCol w="260350"/>
                <a:gridCol w="260350"/>
                <a:gridCol w="260350"/>
                <a:gridCol w="258763"/>
                <a:gridCol w="258762"/>
                <a:gridCol w="261938"/>
                <a:gridCol w="257175"/>
                <a:gridCol w="246062"/>
                <a:gridCol w="2460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62" name="Text Box 170"/>
          <p:cNvSpPr txBox="1">
            <a:spLocks noChangeArrowheads="1"/>
          </p:cNvSpPr>
          <p:nvPr/>
        </p:nvSpPr>
        <p:spPr bwMode="auto">
          <a:xfrm>
            <a:off x="4724400" y="5715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8363" name="Rectangle 171"/>
          <p:cNvSpPr>
            <a:spLocks noChangeArrowheads="1"/>
          </p:cNvSpPr>
          <p:nvPr/>
        </p:nvSpPr>
        <p:spPr bwMode="auto">
          <a:xfrm>
            <a:off x="3962400" y="4800600"/>
            <a:ext cx="1066800" cy="609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Mike B</a:t>
            </a:r>
          </a:p>
        </p:txBody>
      </p:sp>
      <p:sp>
        <p:nvSpPr>
          <p:cNvPr id="8364" name="Line 172"/>
          <p:cNvSpPr>
            <a:spLocks noChangeShapeType="1"/>
          </p:cNvSpPr>
          <p:nvPr/>
        </p:nvSpPr>
        <p:spPr bwMode="auto">
          <a:xfrm>
            <a:off x="4495800" y="5410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8229600" y="5715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8366" name="Rectangle 174"/>
          <p:cNvSpPr>
            <a:spLocks noChangeArrowheads="1"/>
          </p:cNvSpPr>
          <p:nvPr/>
        </p:nvSpPr>
        <p:spPr bwMode="auto">
          <a:xfrm>
            <a:off x="7467600" y="4800600"/>
            <a:ext cx="1066800" cy="609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Zangief</a:t>
            </a:r>
          </a:p>
        </p:txBody>
      </p:sp>
      <p:sp>
        <p:nvSpPr>
          <p:cNvPr id="8367" name="Line 175"/>
          <p:cNvSpPr>
            <a:spLocks noChangeShapeType="1"/>
          </p:cNvSpPr>
          <p:nvPr/>
        </p:nvSpPr>
        <p:spPr bwMode="auto">
          <a:xfrm>
            <a:off x="8001000" y="5410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368" name="Rectangle 176"/>
          <p:cNvSpPr>
            <a:spLocks noChangeArrowheads="1"/>
          </p:cNvSpPr>
          <p:nvPr/>
        </p:nvSpPr>
        <p:spPr bwMode="auto">
          <a:xfrm>
            <a:off x="381000" y="5562600"/>
            <a:ext cx="1066800" cy="609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Adam S</a:t>
            </a:r>
          </a:p>
        </p:txBody>
      </p:sp>
      <p:sp>
        <p:nvSpPr>
          <p:cNvPr id="8369" name="Line 177"/>
          <p:cNvSpPr>
            <a:spLocks noChangeShapeType="1"/>
          </p:cNvSpPr>
          <p:nvPr/>
        </p:nvSpPr>
        <p:spPr bwMode="auto">
          <a:xfrm>
            <a:off x="838200" y="6172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Concepts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Chaining Hash Table</a:t>
            </a:r>
          </a:p>
          <a:p>
            <a:pPr lvl="2"/>
            <a:r>
              <a:rPr lang="en-US" sz="2000"/>
              <a:t>Bucket (26)</a:t>
            </a:r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r>
              <a:rPr lang="en-US" sz="2000"/>
              <a:t>Hash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 sz="2800"/>
          </a:p>
          <a:p>
            <a:endParaRPr lang="en-US" sz="28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3200"/>
          </a:p>
          <a:p>
            <a:endParaRPr lang="en-US" sz="3600"/>
          </a:p>
        </p:txBody>
      </p:sp>
      <p:graphicFrame>
        <p:nvGraphicFramePr>
          <p:cNvPr id="9220" name="Group 4"/>
          <p:cNvGraphicFramePr>
            <a:graphicFrameLocks noGrp="1"/>
          </p:cNvGraphicFramePr>
          <p:nvPr/>
        </p:nvGraphicFramePr>
        <p:xfrm>
          <a:off x="1143000" y="3276600"/>
          <a:ext cx="6723063" cy="396240"/>
        </p:xfrm>
        <a:graphic>
          <a:graphicData uri="http://schemas.openxmlformats.org/drawingml/2006/table">
            <a:tbl>
              <a:tblPr/>
              <a:tblGrid>
                <a:gridCol w="260350"/>
                <a:gridCol w="257175"/>
                <a:gridCol w="261938"/>
                <a:gridCol w="258762"/>
                <a:gridCol w="258763"/>
                <a:gridCol w="260350"/>
                <a:gridCol w="260350"/>
                <a:gridCol w="260350"/>
                <a:gridCol w="258762"/>
                <a:gridCol w="260350"/>
                <a:gridCol w="258763"/>
                <a:gridCol w="258762"/>
                <a:gridCol w="261938"/>
                <a:gridCol w="258762"/>
                <a:gridCol w="258763"/>
                <a:gridCol w="260350"/>
                <a:gridCol w="258762"/>
                <a:gridCol w="260350"/>
                <a:gridCol w="260350"/>
                <a:gridCol w="260350"/>
                <a:gridCol w="258763"/>
                <a:gridCol w="258762"/>
                <a:gridCol w="261938"/>
                <a:gridCol w="257175"/>
                <a:gridCol w="246062"/>
                <a:gridCol w="2460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276" name="Line 60"/>
          <p:cNvSpPr>
            <a:spLocks noChangeShapeType="1"/>
          </p:cNvSpPr>
          <p:nvPr/>
        </p:nvSpPr>
        <p:spPr bwMode="auto">
          <a:xfrm>
            <a:off x="1219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7" name="Line 61"/>
          <p:cNvSpPr>
            <a:spLocks noChangeShapeType="1"/>
          </p:cNvSpPr>
          <p:nvPr/>
        </p:nvSpPr>
        <p:spPr bwMode="auto">
          <a:xfrm>
            <a:off x="1524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8" name="Line 62"/>
          <p:cNvSpPr>
            <a:spLocks noChangeShapeType="1"/>
          </p:cNvSpPr>
          <p:nvPr/>
        </p:nvSpPr>
        <p:spPr bwMode="auto">
          <a:xfrm>
            <a:off x="1752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9" name="Line 63"/>
          <p:cNvSpPr>
            <a:spLocks noChangeShapeType="1"/>
          </p:cNvSpPr>
          <p:nvPr/>
        </p:nvSpPr>
        <p:spPr bwMode="auto">
          <a:xfrm>
            <a:off x="2057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0" name="Line 64"/>
          <p:cNvSpPr>
            <a:spLocks noChangeShapeType="1"/>
          </p:cNvSpPr>
          <p:nvPr/>
        </p:nvSpPr>
        <p:spPr bwMode="auto">
          <a:xfrm>
            <a:off x="2286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1" name="Line 65"/>
          <p:cNvSpPr>
            <a:spLocks noChangeShapeType="1"/>
          </p:cNvSpPr>
          <p:nvPr/>
        </p:nvSpPr>
        <p:spPr bwMode="auto">
          <a:xfrm>
            <a:off x="2514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2" name="Line 66"/>
          <p:cNvSpPr>
            <a:spLocks noChangeShapeType="1"/>
          </p:cNvSpPr>
          <p:nvPr/>
        </p:nvSpPr>
        <p:spPr bwMode="auto">
          <a:xfrm>
            <a:off x="2819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3" name="Line 67"/>
          <p:cNvSpPr>
            <a:spLocks noChangeShapeType="1"/>
          </p:cNvSpPr>
          <p:nvPr/>
        </p:nvSpPr>
        <p:spPr bwMode="auto">
          <a:xfrm>
            <a:off x="3124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4" name="Line 68"/>
          <p:cNvSpPr>
            <a:spLocks noChangeShapeType="1"/>
          </p:cNvSpPr>
          <p:nvPr/>
        </p:nvSpPr>
        <p:spPr bwMode="auto">
          <a:xfrm>
            <a:off x="33528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5" name="Line 69"/>
          <p:cNvSpPr>
            <a:spLocks noChangeShapeType="1"/>
          </p:cNvSpPr>
          <p:nvPr/>
        </p:nvSpPr>
        <p:spPr bwMode="auto">
          <a:xfrm>
            <a:off x="3581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6" name="Line 70"/>
          <p:cNvSpPr>
            <a:spLocks noChangeShapeType="1"/>
          </p:cNvSpPr>
          <p:nvPr/>
        </p:nvSpPr>
        <p:spPr bwMode="auto">
          <a:xfrm>
            <a:off x="3886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" name="Line 71"/>
          <p:cNvSpPr>
            <a:spLocks noChangeShapeType="1"/>
          </p:cNvSpPr>
          <p:nvPr/>
        </p:nvSpPr>
        <p:spPr bwMode="auto">
          <a:xfrm>
            <a:off x="41148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8" name="Line 72"/>
          <p:cNvSpPr>
            <a:spLocks noChangeShapeType="1"/>
          </p:cNvSpPr>
          <p:nvPr/>
        </p:nvSpPr>
        <p:spPr bwMode="auto">
          <a:xfrm>
            <a:off x="4343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9" name="Line 73"/>
          <p:cNvSpPr>
            <a:spLocks noChangeShapeType="1"/>
          </p:cNvSpPr>
          <p:nvPr/>
        </p:nvSpPr>
        <p:spPr bwMode="auto">
          <a:xfrm>
            <a:off x="4648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0" name="Line 74"/>
          <p:cNvSpPr>
            <a:spLocks noChangeShapeType="1"/>
          </p:cNvSpPr>
          <p:nvPr/>
        </p:nvSpPr>
        <p:spPr bwMode="auto">
          <a:xfrm>
            <a:off x="48768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1" name="Line 75"/>
          <p:cNvSpPr>
            <a:spLocks noChangeShapeType="1"/>
          </p:cNvSpPr>
          <p:nvPr/>
        </p:nvSpPr>
        <p:spPr bwMode="auto">
          <a:xfrm>
            <a:off x="5181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2" name="Line 76"/>
          <p:cNvSpPr>
            <a:spLocks noChangeShapeType="1"/>
          </p:cNvSpPr>
          <p:nvPr/>
        </p:nvSpPr>
        <p:spPr bwMode="auto">
          <a:xfrm>
            <a:off x="5410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3" name="Line 77"/>
          <p:cNvSpPr>
            <a:spLocks noChangeShapeType="1"/>
          </p:cNvSpPr>
          <p:nvPr/>
        </p:nvSpPr>
        <p:spPr bwMode="auto">
          <a:xfrm>
            <a:off x="5715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4" name="Line 78"/>
          <p:cNvSpPr>
            <a:spLocks noChangeShapeType="1"/>
          </p:cNvSpPr>
          <p:nvPr/>
        </p:nvSpPr>
        <p:spPr bwMode="auto">
          <a:xfrm>
            <a:off x="5943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5" name="Line 79"/>
          <p:cNvSpPr>
            <a:spLocks noChangeShapeType="1"/>
          </p:cNvSpPr>
          <p:nvPr/>
        </p:nvSpPr>
        <p:spPr bwMode="auto">
          <a:xfrm>
            <a:off x="6172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6" name="Line 80"/>
          <p:cNvSpPr>
            <a:spLocks noChangeShapeType="1"/>
          </p:cNvSpPr>
          <p:nvPr/>
        </p:nvSpPr>
        <p:spPr bwMode="auto">
          <a:xfrm>
            <a:off x="6477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7" name="Line 81"/>
          <p:cNvSpPr>
            <a:spLocks noChangeShapeType="1"/>
          </p:cNvSpPr>
          <p:nvPr/>
        </p:nvSpPr>
        <p:spPr bwMode="auto">
          <a:xfrm>
            <a:off x="6705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8" name="Line 82"/>
          <p:cNvSpPr>
            <a:spLocks noChangeShapeType="1"/>
          </p:cNvSpPr>
          <p:nvPr/>
        </p:nvSpPr>
        <p:spPr bwMode="auto">
          <a:xfrm>
            <a:off x="7010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9" name="Line 83"/>
          <p:cNvSpPr>
            <a:spLocks noChangeShapeType="1"/>
          </p:cNvSpPr>
          <p:nvPr/>
        </p:nvSpPr>
        <p:spPr bwMode="auto">
          <a:xfrm>
            <a:off x="7239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0" name="Line 84"/>
          <p:cNvSpPr>
            <a:spLocks noChangeShapeType="1"/>
          </p:cNvSpPr>
          <p:nvPr/>
        </p:nvSpPr>
        <p:spPr bwMode="auto">
          <a:xfrm>
            <a:off x="7467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1" name="Line 85"/>
          <p:cNvSpPr>
            <a:spLocks noChangeShapeType="1"/>
          </p:cNvSpPr>
          <p:nvPr/>
        </p:nvSpPr>
        <p:spPr bwMode="auto">
          <a:xfrm>
            <a:off x="7772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9302" name="Group 86"/>
          <p:cNvGraphicFramePr>
            <a:graphicFrameLocks noGrp="1"/>
          </p:cNvGraphicFramePr>
          <p:nvPr/>
        </p:nvGraphicFramePr>
        <p:xfrm>
          <a:off x="1143000" y="2971800"/>
          <a:ext cx="6723063" cy="274320"/>
        </p:xfrm>
        <a:graphic>
          <a:graphicData uri="http://schemas.openxmlformats.org/drawingml/2006/table">
            <a:tbl>
              <a:tblPr/>
              <a:tblGrid>
                <a:gridCol w="260350"/>
                <a:gridCol w="257175"/>
                <a:gridCol w="261938"/>
                <a:gridCol w="258762"/>
                <a:gridCol w="258763"/>
                <a:gridCol w="260350"/>
                <a:gridCol w="260350"/>
                <a:gridCol w="260350"/>
                <a:gridCol w="258762"/>
                <a:gridCol w="260350"/>
                <a:gridCol w="258763"/>
                <a:gridCol w="258762"/>
                <a:gridCol w="261938"/>
                <a:gridCol w="258762"/>
                <a:gridCol w="258763"/>
                <a:gridCol w="260350"/>
                <a:gridCol w="258762"/>
                <a:gridCol w="260350"/>
                <a:gridCol w="260350"/>
                <a:gridCol w="260350"/>
                <a:gridCol w="258763"/>
                <a:gridCol w="258762"/>
                <a:gridCol w="261938"/>
                <a:gridCol w="257175"/>
                <a:gridCol w="246062"/>
                <a:gridCol w="2460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44958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9384" name="Rectangle 168"/>
          <p:cNvSpPr>
            <a:spLocks noChangeArrowheads="1"/>
          </p:cNvSpPr>
          <p:nvPr/>
        </p:nvSpPr>
        <p:spPr bwMode="auto">
          <a:xfrm>
            <a:off x="3733800" y="4038600"/>
            <a:ext cx="1066800" cy="609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Mike B</a:t>
            </a:r>
          </a:p>
        </p:txBody>
      </p:sp>
      <p:sp>
        <p:nvSpPr>
          <p:cNvPr id="9385" name="Line 169"/>
          <p:cNvSpPr>
            <a:spLocks noChangeShapeType="1"/>
          </p:cNvSpPr>
          <p:nvPr/>
        </p:nvSpPr>
        <p:spPr bwMode="auto">
          <a:xfrm>
            <a:off x="4267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8001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9387" name="Rectangle 171"/>
          <p:cNvSpPr>
            <a:spLocks noChangeArrowheads="1"/>
          </p:cNvSpPr>
          <p:nvPr/>
        </p:nvSpPr>
        <p:spPr bwMode="auto">
          <a:xfrm>
            <a:off x="7239000" y="4038600"/>
            <a:ext cx="1066800" cy="609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Zangief</a:t>
            </a:r>
          </a:p>
        </p:txBody>
      </p:sp>
      <p:sp>
        <p:nvSpPr>
          <p:cNvPr id="9388" name="Line 172"/>
          <p:cNvSpPr>
            <a:spLocks noChangeShapeType="1"/>
          </p:cNvSpPr>
          <p:nvPr/>
        </p:nvSpPr>
        <p:spPr bwMode="auto">
          <a:xfrm>
            <a:off x="77724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89" name="Rectangle 173"/>
          <p:cNvSpPr>
            <a:spLocks noChangeArrowheads="1"/>
          </p:cNvSpPr>
          <p:nvPr/>
        </p:nvSpPr>
        <p:spPr bwMode="auto">
          <a:xfrm>
            <a:off x="4114800" y="5334000"/>
            <a:ext cx="5029200" cy="1357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int hash (const string &amp;name)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return (tolower (name[0])) –‘a’;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 </a:t>
            </a:r>
          </a:p>
        </p:txBody>
      </p:sp>
      <p:sp>
        <p:nvSpPr>
          <p:cNvPr id="9390" name="Text Box 174"/>
          <p:cNvSpPr txBox="1">
            <a:spLocks noChangeArrowheads="1"/>
          </p:cNvSpPr>
          <p:nvPr/>
        </p:nvSpPr>
        <p:spPr bwMode="auto">
          <a:xfrm>
            <a:off x="914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9391" name="Rectangle 175"/>
          <p:cNvSpPr>
            <a:spLocks noChangeArrowheads="1"/>
          </p:cNvSpPr>
          <p:nvPr/>
        </p:nvSpPr>
        <p:spPr bwMode="auto">
          <a:xfrm>
            <a:off x="304800" y="4038600"/>
            <a:ext cx="1066800" cy="609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Aaron H</a:t>
            </a:r>
          </a:p>
        </p:txBody>
      </p:sp>
      <p:sp>
        <p:nvSpPr>
          <p:cNvPr id="9392" name="Line 176"/>
          <p:cNvSpPr>
            <a:spLocks noChangeShapeType="1"/>
          </p:cNvSpPr>
          <p:nvPr/>
        </p:nvSpPr>
        <p:spPr bwMode="auto">
          <a:xfrm>
            <a:off x="6096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93" name="Rectangle 177"/>
          <p:cNvSpPr>
            <a:spLocks noChangeArrowheads="1"/>
          </p:cNvSpPr>
          <p:nvPr/>
        </p:nvSpPr>
        <p:spPr bwMode="auto">
          <a:xfrm>
            <a:off x="152400" y="5029200"/>
            <a:ext cx="1066800" cy="609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Adam S</a:t>
            </a:r>
          </a:p>
        </p:txBody>
      </p:sp>
      <p:sp>
        <p:nvSpPr>
          <p:cNvPr id="9394" name="Line 178"/>
          <p:cNvSpPr>
            <a:spLocks noChangeShapeType="1"/>
          </p:cNvSpPr>
          <p:nvPr/>
        </p:nvSpPr>
        <p:spPr bwMode="auto">
          <a:xfrm>
            <a:off x="609600" y="5638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Hash Table Example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10322" name="Group 82"/>
          <p:cNvGraphicFramePr>
            <a:graphicFrameLocks noGrp="1"/>
          </p:cNvGraphicFramePr>
          <p:nvPr/>
        </p:nvGraphicFramePr>
        <p:xfrm>
          <a:off x="1295400" y="42672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838200" y="1905000"/>
            <a:ext cx="50292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const int NUMBUCKETS = 10;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int hash (int &amp;value)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return value % NUMBUCKETS;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 </a:t>
            </a:r>
          </a:p>
        </p:txBody>
      </p:sp>
      <p:graphicFrame>
        <p:nvGraphicFramePr>
          <p:cNvPr id="10269" name="Group 29"/>
          <p:cNvGraphicFramePr>
            <a:graphicFrameLocks noGrp="1"/>
          </p:cNvGraphicFramePr>
          <p:nvPr/>
        </p:nvGraphicFramePr>
        <p:xfrm>
          <a:off x="1295400" y="3810000"/>
          <a:ext cx="5588000" cy="396240"/>
        </p:xfrm>
        <a:graphic>
          <a:graphicData uri="http://schemas.openxmlformats.org/drawingml/2006/table">
            <a:tbl>
              <a:tblPr/>
              <a:tblGrid>
                <a:gridCol w="558800"/>
                <a:gridCol w="557213"/>
                <a:gridCol w="561975"/>
                <a:gridCol w="555625"/>
                <a:gridCol w="558800"/>
                <a:gridCol w="558800"/>
                <a:gridCol w="558800"/>
                <a:gridCol w="561975"/>
                <a:gridCol w="560387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2" name="Line 62"/>
          <p:cNvSpPr>
            <a:spLocks noChangeShapeType="1"/>
          </p:cNvSpPr>
          <p:nvPr/>
        </p:nvSpPr>
        <p:spPr bwMode="auto">
          <a:xfrm>
            <a:off x="1524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1371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304" name="Line 64"/>
          <p:cNvSpPr>
            <a:spLocks noChangeShapeType="1"/>
          </p:cNvSpPr>
          <p:nvPr/>
        </p:nvSpPr>
        <p:spPr bwMode="auto">
          <a:xfrm>
            <a:off x="21336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5" name="Text Box 65"/>
          <p:cNvSpPr txBox="1">
            <a:spLocks noChangeArrowheads="1"/>
          </p:cNvSpPr>
          <p:nvPr/>
        </p:nvSpPr>
        <p:spPr bwMode="auto">
          <a:xfrm>
            <a:off x="19812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306" name="Line 66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7" name="Text Box 67"/>
          <p:cNvSpPr txBox="1">
            <a:spLocks noChangeArrowheads="1"/>
          </p:cNvSpPr>
          <p:nvPr/>
        </p:nvSpPr>
        <p:spPr bwMode="auto">
          <a:xfrm>
            <a:off x="2514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308" name="Line 68"/>
          <p:cNvSpPr>
            <a:spLocks noChangeShapeType="1"/>
          </p:cNvSpPr>
          <p:nvPr/>
        </p:nvSpPr>
        <p:spPr bwMode="auto">
          <a:xfrm>
            <a:off x="3200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3048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310" name="Line 70"/>
          <p:cNvSpPr>
            <a:spLocks noChangeShapeType="1"/>
          </p:cNvSpPr>
          <p:nvPr/>
        </p:nvSpPr>
        <p:spPr bwMode="auto">
          <a:xfrm>
            <a:off x="3810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1" name="Text Box 71"/>
          <p:cNvSpPr txBox="1">
            <a:spLocks noChangeArrowheads="1"/>
          </p:cNvSpPr>
          <p:nvPr/>
        </p:nvSpPr>
        <p:spPr bwMode="auto">
          <a:xfrm>
            <a:off x="3657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312" name="Line 72"/>
          <p:cNvSpPr>
            <a:spLocks noChangeShapeType="1"/>
          </p:cNvSpPr>
          <p:nvPr/>
        </p:nvSpPr>
        <p:spPr bwMode="auto">
          <a:xfrm>
            <a:off x="4343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4191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314" name="Line 74"/>
          <p:cNvSpPr>
            <a:spLocks noChangeShapeType="1"/>
          </p:cNvSpPr>
          <p:nvPr/>
        </p:nvSpPr>
        <p:spPr bwMode="auto">
          <a:xfrm>
            <a:off x="49530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5" name="Text Box 75"/>
          <p:cNvSpPr txBox="1">
            <a:spLocks noChangeArrowheads="1"/>
          </p:cNvSpPr>
          <p:nvPr/>
        </p:nvSpPr>
        <p:spPr bwMode="auto">
          <a:xfrm>
            <a:off x="4800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316" name="Line 76"/>
          <p:cNvSpPr>
            <a:spLocks noChangeShapeType="1"/>
          </p:cNvSpPr>
          <p:nvPr/>
        </p:nvSpPr>
        <p:spPr bwMode="auto">
          <a:xfrm>
            <a:off x="54102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7" name="Text Box 77"/>
          <p:cNvSpPr txBox="1">
            <a:spLocks noChangeArrowheads="1"/>
          </p:cNvSpPr>
          <p:nvPr/>
        </p:nvSpPr>
        <p:spPr bwMode="auto">
          <a:xfrm>
            <a:off x="52578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318" name="Line 78"/>
          <p:cNvSpPr>
            <a:spLocks noChangeShapeType="1"/>
          </p:cNvSpPr>
          <p:nvPr/>
        </p:nvSpPr>
        <p:spPr bwMode="auto">
          <a:xfrm>
            <a:off x="60198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9" name="Text Box 79"/>
          <p:cNvSpPr txBox="1">
            <a:spLocks noChangeArrowheads="1"/>
          </p:cNvSpPr>
          <p:nvPr/>
        </p:nvSpPr>
        <p:spPr bwMode="auto">
          <a:xfrm>
            <a:off x="58674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66294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1" name="Text Box 81"/>
          <p:cNvSpPr txBox="1">
            <a:spLocks noChangeArrowheads="1"/>
          </p:cNvSpPr>
          <p:nvPr/>
        </p:nvSpPr>
        <p:spPr bwMode="auto">
          <a:xfrm>
            <a:off x="6477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133</TotalTime>
  <Words>732</Words>
  <Application>Microsoft Office PowerPoint</Application>
  <PresentationFormat>On-screen Show (4:3)</PresentationFormat>
  <Paragraphs>440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Digital Dots</vt:lpstr>
      <vt:lpstr>Hash Tables</vt:lpstr>
      <vt:lpstr>Topics to Cover</vt:lpstr>
      <vt:lpstr>Imagine, if you will, that we need to find something in a very large set of data.    there are a couple of different approaches we could take…</vt:lpstr>
      <vt:lpstr>Slide 4</vt:lpstr>
      <vt:lpstr>Hash Table Basics </vt:lpstr>
      <vt:lpstr>Hash Table Basics </vt:lpstr>
      <vt:lpstr>Hash Table Concepts </vt:lpstr>
      <vt:lpstr>Hash Table Concepts </vt:lpstr>
      <vt:lpstr>Hash Table Example </vt:lpstr>
      <vt:lpstr>Hash Table Example </vt:lpstr>
      <vt:lpstr>Hash Table Example </vt:lpstr>
      <vt:lpstr>Hash Table Example </vt:lpstr>
      <vt:lpstr>Hash Table Example </vt:lpstr>
      <vt:lpstr>Hash Table Concepts </vt:lpstr>
      <vt:lpstr>Hash Table Concepts </vt:lpstr>
      <vt:lpstr>Hash Table Concepts 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 Slides</dc:title>
  <dc:subject>Hash Tables</dc:subject>
  <dc:creator>Rodney Stoeffler</dc:creator>
  <dc:description>Property of Full Sail University, Data Structures Course.</dc:description>
  <cp:lastModifiedBy>Rodney Stoeffler</cp:lastModifiedBy>
  <cp:revision>9</cp:revision>
  <dcterms:created xsi:type="dcterms:W3CDTF">2008-03-24T02:10:44Z</dcterms:created>
  <dcterms:modified xsi:type="dcterms:W3CDTF">2012-08-11T15:40:41Z</dcterms:modified>
</cp:coreProperties>
</file>