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slides/slide187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3" r:id="rId10"/>
    <p:sldId id="342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3" r:id="rId20"/>
    <p:sldId id="344" r:id="rId21"/>
    <p:sldId id="345" r:id="rId22"/>
    <p:sldId id="347" r:id="rId23"/>
    <p:sldId id="346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265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87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267" r:id="rId59"/>
    <p:sldId id="268" r:id="rId60"/>
    <p:sldId id="269" r:id="rId61"/>
    <p:sldId id="381" r:id="rId62"/>
    <p:sldId id="382" r:id="rId63"/>
    <p:sldId id="383" r:id="rId64"/>
    <p:sldId id="384" r:id="rId65"/>
    <p:sldId id="385" r:id="rId66"/>
    <p:sldId id="386" r:id="rId67"/>
    <p:sldId id="270" r:id="rId68"/>
    <p:sldId id="463" r:id="rId69"/>
    <p:sldId id="388" r:id="rId70"/>
    <p:sldId id="389" r:id="rId71"/>
    <p:sldId id="390" r:id="rId72"/>
    <p:sldId id="391" r:id="rId73"/>
    <p:sldId id="400" r:id="rId74"/>
    <p:sldId id="401" r:id="rId75"/>
    <p:sldId id="402" r:id="rId76"/>
    <p:sldId id="403" r:id="rId77"/>
    <p:sldId id="405" r:id="rId78"/>
    <p:sldId id="392" r:id="rId79"/>
    <p:sldId id="406" r:id="rId80"/>
    <p:sldId id="407" r:id="rId81"/>
    <p:sldId id="408" r:id="rId82"/>
    <p:sldId id="409" r:id="rId83"/>
    <p:sldId id="410" r:id="rId84"/>
    <p:sldId id="393" r:id="rId85"/>
    <p:sldId id="411" r:id="rId86"/>
    <p:sldId id="412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394" r:id="rId95"/>
    <p:sldId id="420" r:id="rId96"/>
    <p:sldId id="421" r:id="rId97"/>
    <p:sldId id="422" r:id="rId98"/>
    <p:sldId id="423" r:id="rId99"/>
    <p:sldId id="424" r:id="rId100"/>
    <p:sldId id="425" r:id="rId101"/>
    <p:sldId id="426" r:id="rId102"/>
    <p:sldId id="395" r:id="rId103"/>
    <p:sldId id="427" r:id="rId104"/>
    <p:sldId id="428" r:id="rId105"/>
    <p:sldId id="429" r:id="rId106"/>
    <p:sldId id="430" r:id="rId107"/>
    <p:sldId id="431" r:id="rId108"/>
    <p:sldId id="432" r:id="rId109"/>
    <p:sldId id="433" r:id="rId110"/>
    <p:sldId id="434" r:id="rId111"/>
    <p:sldId id="396" r:id="rId112"/>
    <p:sldId id="435" r:id="rId113"/>
    <p:sldId id="436" r:id="rId114"/>
    <p:sldId id="437" r:id="rId115"/>
    <p:sldId id="438" r:id="rId116"/>
    <p:sldId id="439" r:id="rId117"/>
    <p:sldId id="440" r:id="rId118"/>
    <p:sldId id="441" r:id="rId119"/>
    <p:sldId id="442" r:id="rId120"/>
    <p:sldId id="276" r:id="rId121"/>
    <p:sldId id="468" r:id="rId122"/>
    <p:sldId id="466" r:id="rId123"/>
    <p:sldId id="443" r:id="rId124"/>
    <p:sldId id="444" r:id="rId125"/>
    <p:sldId id="445" r:id="rId126"/>
    <p:sldId id="446" r:id="rId127"/>
    <p:sldId id="447" r:id="rId128"/>
    <p:sldId id="448" r:id="rId129"/>
    <p:sldId id="449" r:id="rId130"/>
    <p:sldId id="450" r:id="rId131"/>
    <p:sldId id="451" r:id="rId132"/>
    <p:sldId id="467" r:id="rId133"/>
    <p:sldId id="452" r:id="rId134"/>
    <p:sldId id="453" r:id="rId135"/>
    <p:sldId id="454" r:id="rId136"/>
    <p:sldId id="455" r:id="rId137"/>
    <p:sldId id="456" r:id="rId138"/>
    <p:sldId id="457" r:id="rId139"/>
    <p:sldId id="458" r:id="rId140"/>
    <p:sldId id="459" r:id="rId141"/>
    <p:sldId id="460" r:id="rId142"/>
    <p:sldId id="461" r:id="rId143"/>
    <p:sldId id="462" r:id="rId144"/>
    <p:sldId id="464" r:id="rId145"/>
    <p:sldId id="281" r:id="rId146"/>
    <p:sldId id="298" r:id="rId147"/>
    <p:sldId id="302" r:id="rId148"/>
    <p:sldId id="303" r:id="rId149"/>
    <p:sldId id="305" r:id="rId150"/>
    <p:sldId id="306" r:id="rId151"/>
    <p:sldId id="471" r:id="rId152"/>
    <p:sldId id="308" r:id="rId153"/>
    <p:sldId id="469" r:id="rId154"/>
    <p:sldId id="310" r:id="rId155"/>
    <p:sldId id="311" r:id="rId156"/>
    <p:sldId id="313" r:id="rId157"/>
    <p:sldId id="312" r:id="rId158"/>
    <p:sldId id="314" r:id="rId159"/>
    <p:sldId id="315" r:id="rId160"/>
    <p:sldId id="465" r:id="rId161"/>
    <p:sldId id="319" r:id="rId162"/>
    <p:sldId id="318" r:id="rId163"/>
    <p:sldId id="317" r:id="rId164"/>
    <p:sldId id="316" r:id="rId165"/>
    <p:sldId id="324" r:id="rId166"/>
    <p:sldId id="323" r:id="rId167"/>
    <p:sldId id="322" r:id="rId168"/>
    <p:sldId id="321" r:id="rId169"/>
    <p:sldId id="472" r:id="rId170"/>
    <p:sldId id="331" r:id="rId171"/>
    <p:sldId id="332" r:id="rId172"/>
    <p:sldId id="287" r:id="rId173"/>
    <p:sldId id="325" r:id="rId174"/>
    <p:sldId id="326" r:id="rId175"/>
    <p:sldId id="327" r:id="rId176"/>
    <p:sldId id="328" r:id="rId177"/>
    <p:sldId id="329" r:id="rId178"/>
    <p:sldId id="330" r:id="rId179"/>
    <p:sldId id="473" r:id="rId180"/>
    <p:sldId id="474" r:id="rId181"/>
    <p:sldId id="475" r:id="rId182"/>
    <p:sldId id="476" r:id="rId183"/>
    <p:sldId id="477" r:id="rId184"/>
    <p:sldId id="478" r:id="rId185"/>
    <p:sldId id="479" r:id="rId186"/>
    <p:sldId id="480" r:id="rId187"/>
    <p:sldId id="288" r:id="rId18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4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9130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131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6923B-3D80-40AC-8297-A5E564664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A94E1-D6B8-4F3E-A989-D553CF86B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F9DD7-2E7E-4CFF-9924-263484DB0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8F59-BA0A-44EE-AF61-7C21EB94C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2EB5-8829-4CB1-ABE3-FC41AECCC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6C91D-C596-4DC3-9FE4-EFF78F8B3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385A8-A962-4749-8234-DBCE16BA6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E26C-031C-43A7-BE10-C44F26A3A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40C4C-43E4-438C-9280-8CE20C102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C174A-D226-450E-A7B0-BA45932D0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DA42B-A8B0-4AB2-B602-4D2AE6A5F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7891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892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893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895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896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897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1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2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3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4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5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6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7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8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09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0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1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2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3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4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5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6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7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8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19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20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21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22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923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24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25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26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27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28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29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0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1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2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3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4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5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6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7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8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39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0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1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2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3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4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5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6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7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8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49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0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1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2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3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4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5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6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7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8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59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0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1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2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3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4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5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6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7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8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69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0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1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2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3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4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5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6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7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8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79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0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1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2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3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4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5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6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7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8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89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0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1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2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3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4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5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6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7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8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99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0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1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2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3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4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5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6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7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8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09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0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1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2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3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4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5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6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7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8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19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0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1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2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3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4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5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6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7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8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29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0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1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2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3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4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5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6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7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8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39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0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1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2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3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4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5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6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7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8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49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0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1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2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3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4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5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6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7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8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59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0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1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2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3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4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5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6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7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8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69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0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1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2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3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4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5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6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7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8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79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0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1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2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3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4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5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6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7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8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89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0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1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2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3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4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5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6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7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8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099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100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101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102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103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104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105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8106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5671CF0-C1AE-42ED-BD27-847D3D116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8107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108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109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110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T</a:t>
            </a:r>
            <a:r>
              <a:rPr lang="en-US" smtClean="0">
                <a:latin typeface="Microsoft Sans Serif" pitchFamily="34" charset="0"/>
              </a:rPr>
              <a:t>rees</a:t>
            </a:r>
            <a:r>
              <a:rPr lang="en-US" dirty="0" smtClean="0">
                <a:latin typeface="Microsoft Sans Serif" pitchFamily="34" charset="0"/>
              </a:rPr>
              <a:t/>
            </a:r>
            <a:br>
              <a:rPr lang="en-US" dirty="0" smtClean="0">
                <a:latin typeface="Microsoft Sans Serif" pitchFamily="34" charset="0"/>
              </a:rPr>
            </a:br>
            <a:r>
              <a:rPr lang="en-US" dirty="0" smtClean="0">
                <a:latin typeface="Microsoft Sans Serif" pitchFamily="34" charset="0"/>
              </a:rPr>
              <a:t>Binary Search 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396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pitchFamily="34" charset="0"/>
              </a:rPr>
              <a:t>- Data Structures -</a:t>
            </a:r>
          </a:p>
          <a:p>
            <a:pPr eaLnBrk="1" hangingPunct="1">
              <a:defRPr/>
            </a:pPr>
            <a:r>
              <a:rPr lang="en-US" sz="2000" dirty="0" smtClean="0">
                <a:latin typeface="Tahoma" pitchFamily="34" charset="0"/>
              </a:rPr>
              <a:t>Lecture</a:t>
            </a:r>
            <a:r>
              <a:rPr lang="en-US" sz="2000" b="1" dirty="0" smtClean="0">
                <a:latin typeface="Tahoma" pitchFamily="34" charset="0"/>
              </a:rPr>
              <a:t> 6</a:t>
            </a:r>
          </a:p>
        </p:txBody>
      </p:sp>
      <p:pic>
        <p:nvPicPr>
          <p:cNvPr id="3076" name="Picture 5" descr="universityBANNER_86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60"/>
                            </p:stCondLst>
                            <p:childTnLst>
                              <p:par>
                                <p:cTn id="23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2307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12308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12309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12310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FF0000"/>
                </a:solidFill>
              </a:rPr>
              <a:t>if left is NULL add there, </a:t>
            </a:r>
            <a:r>
              <a:rPr lang="en-US" sz="1600" dirty="0" smtClean="0"/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5486400" y="3124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04454" name="Line 5"/>
          <p:cNvSpPr>
            <a:spLocks noChangeShapeType="1"/>
          </p:cNvSpPr>
          <p:nvPr/>
        </p:nvSpPr>
        <p:spPr bwMode="auto">
          <a:xfrm>
            <a:off x="5638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04456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57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58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445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446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6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6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6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0446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446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6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67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4468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4469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04470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71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72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4473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74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04475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476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4477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</a:t>
            </a:r>
            <a:r>
              <a:rPr lang="en-US" sz="1600" dirty="0" smtClean="0">
                <a:solidFill>
                  <a:srgbClr val="FF0000"/>
                </a:solidFill>
              </a:rPr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5477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05478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79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80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548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548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8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8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0548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548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8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8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5490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5491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05492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93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94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5495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96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5497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Insert(80)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06502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06504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05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06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650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650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0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0651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651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5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6516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6517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06518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19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20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6521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6522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23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6524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06525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26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527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6528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Insert(80)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7525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07526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07528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29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30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753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753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3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3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3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0753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753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3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3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7540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7541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07542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43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44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7545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7546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47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7548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07549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50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5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07552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553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7554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Insert(80)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08550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80</a:t>
            </a:r>
          </a:p>
        </p:txBody>
      </p:sp>
      <p:sp>
        <p:nvSpPr>
          <p:cNvPr id="108552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53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54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855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855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57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58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5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108560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8561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6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63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8564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8565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08566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67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68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8569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8570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71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8572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08573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74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7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08576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77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8578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Insert(80)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09574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80</a:t>
            </a:r>
          </a:p>
        </p:txBody>
      </p:sp>
      <p:sp>
        <p:nvSpPr>
          <p:cNvPr id="109576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77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78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957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958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8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8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8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10958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958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8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87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9588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9589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09590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1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2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9593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9594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5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9596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09597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8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09600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601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9602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Insert(80)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     if not insert into right </a:t>
            </a:r>
            <a:r>
              <a:rPr lang="en-US" sz="1600" dirty="0" err="1" smtClean="0">
                <a:solidFill>
                  <a:srgbClr val="FF0000"/>
                </a:solidFill>
              </a:rPr>
              <a:t>subtree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10598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10600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01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02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060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060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0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0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0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1060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1060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1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11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0612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0613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0614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15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16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0617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0618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19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0620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0621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22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23" name="Text Box 4"/>
          <p:cNvSpPr txBox="1">
            <a:spLocks noChangeArrowheads="1"/>
          </p:cNvSpPr>
          <p:nvPr/>
        </p:nvSpPr>
        <p:spPr bwMode="auto">
          <a:xfrm>
            <a:off x="78486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10624" name="Line 5"/>
          <p:cNvSpPr>
            <a:spLocks noChangeShapeType="1"/>
          </p:cNvSpPr>
          <p:nvPr/>
        </p:nvSpPr>
        <p:spPr bwMode="auto">
          <a:xfrm flipH="1">
            <a:off x="7742238" y="2743200"/>
            <a:ext cx="334962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625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0626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Insert(80)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11622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80</a:t>
            </a:r>
          </a:p>
        </p:txBody>
      </p:sp>
      <p:sp>
        <p:nvSpPr>
          <p:cNvPr id="111624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25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26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162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162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2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3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3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1163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75</a:t>
            </a:r>
          </a:p>
        </p:txBody>
      </p:sp>
      <p:sp>
        <p:nvSpPr>
          <p:cNvPr id="11163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3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35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1636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1637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1638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39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40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1641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1642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43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1644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1645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46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47" name="Text Box 4"/>
          <p:cNvSpPr txBox="1">
            <a:spLocks noChangeArrowheads="1"/>
          </p:cNvSpPr>
          <p:nvPr/>
        </p:nvSpPr>
        <p:spPr bwMode="auto">
          <a:xfrm>
            <a:off x="78486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11648" name="Line 5"/>
          <p:cNvSpPr>
            <a:spLocks noChangeShapeType="1"/>
          </p:cNvSpPr>
          <p:nvPr/>
        </p:nvSpPr>
        <p:spPr bwMode="auto">
          <a:xfrm flipH="1">
            <a:off x="7742238" y="2743200"/>
            <a:ext cx="334962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649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1650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Insert(80)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80</a:t>
            </a:r>
          </a:p>
        </p:txBody>
      </p:sp>
      <p:sp>
        <p:nvSpPr>
          <p:cNvPr id="112648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49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50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265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265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5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5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5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1265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75</a:t>
            </a:r>
          </a:p>
        </p:txBody>
      </p:sp>
      <p:sp>
        <p:nvSpPr>
          <p:cNvPr id="11265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5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5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2660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2661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2662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63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64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2665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2666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67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2668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2669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70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71" name="Text Box 4"/>
          <p:cNvSpPr txBox="1">
            <a:spLocks noChangeArrowheads="1"/>
          </p:cNvSpPr>
          <p:nvPr/>
        </p:nvSpPr>
        <p:spPr bwMode="auto">
          <a:xfrm>
            <a:off x="78486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12672" name="Line 5"/>
          <p:cNvSpPr>
            <a:spLocks noChangeShapeType="1"/>
          </p:cNvSpPr>
          <p:nvPr/>
        </p:nvSpPr>
        <p:spPr bwMode="auto">
          <a:xfrm flipH="1">
            <a:off x="7742238" y="2743200"/>
            <a:ext cx="334962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673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2674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Insert(80)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FF0000"/>
                </a:solidFill>
              </a:rPr>
              <a:t>if right is NULL add there, </a:t>
            </a:r>
            <a:r>
              <a:rPr lang="en-US" sz="1600" dirty="0" smtClean="0"/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3669" name="Text Box 4"/>
          <p:cNvSpPr txBox="1">
            <a:spLocks noChangeArrowheads="1"/>
          </p:cNvSpPr>
          <p:nvPr/>
        </p:nvSpPr>
        <p:spPr bwMode="auto">
          <a:xfrm>
            <a:off x="8305800" y="32004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13670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13671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72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73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3674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3675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76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77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13679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13680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81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82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3683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3684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85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86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3687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3688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89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3690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3691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92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93" name="Text Box 4"/>
          <p:cNvSpPr txBox="1">
            <a:spLocks noChangeArrowheads="1"/>
          </p:cNvSpPr>
          <p:nvPr/>
        </p:nvSpPr>
        <p:spPr bwMode="auto">
          <a:xfrm>
            <a:off x="78486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13694" name="Line 5"/>
          <p:cNvSpPr>
            <a:spLocks noChangeShapeType="1"/>
          </p:cNvSpPr>
          <p:nvPr/>
        </p:nvSpPr>
        <p:spPr bwMode="auto">
          <a:xfrm flipH="1">
            <a:off x="8077200" y="3505200"/>
            <a:ext cx="334963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95" name="Line 5"/>
          <p:cNvSpPr>
            <a:spLocks noChangeShapeType="1"/>
          </p:cNvSpPr>
          <p:nvPr/>
        </p:nvSpPr>
        <p:spPr bwMode="auto">
          <a:xfrm flipH="1">
            <a:off x="7742238" y="2743200"/>
            <a:ext cx="334962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696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3697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13334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Insert(80)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</a:t>
            </a:r>
            <a:r>
              <a:rPr lang="en-US" sz="1600" dirty="0" smtClean="0">
                <a:solidFill>
                  <a:srgbClr val="FF0000"/>
                </a:solidFill>
              </a:rPr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4693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14694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695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696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469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469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69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70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1470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1470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70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705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4706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4707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708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709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4710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4711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712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4713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4714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715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716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4717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15718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15720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21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22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572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572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2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2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2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1572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1572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3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31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5732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5733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34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35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5736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5737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38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5739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5740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41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42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5743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15744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45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746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5747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5748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16742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16744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45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46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674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674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4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5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5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1675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1675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5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55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6756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6757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58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59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6760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6761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62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6763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6764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65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6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16767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68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6769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16770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71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772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6773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6774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7765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17766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70</a:t>
            </a:r>
          </a:p>
        </p:txBody>
      </p:sp>
      <p:sp>
        <p:nvSpPr>
          <p:cNvPr id="117768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69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70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777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777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7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7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7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11777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1777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7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7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7780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7781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82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83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7784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7785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86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7787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7788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89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9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17791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92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7793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17794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95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796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7797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7798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18790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70</a:t>
            </a:r>
          </a:p>
        </p:txBody>
      </p:sp>
      <p:sp>
        <p:nvSpPr>
          <p:cNvPr id="118792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793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794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879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879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797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798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79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118800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18801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0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03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8804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8805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06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07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8808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8809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10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8811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8812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13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1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18815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16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8817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18818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19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820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8821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8822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FF0000"/>
                </a:solidFill>
              </a:rPr>
              <a:t>if not insert into right </a:t>
            </a:r>
            <a:r>
              <a:rPr lang="en-US" sz="1600" dirty="0" err="1" smtClean="0">
                <a:solidFill>
                  <a:srgbClr val="FF0000"/>
                </a:solidFill>
              </a:rPr>
              <a:t>subtree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19814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19816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17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18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981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982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2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2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2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1982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1982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2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27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9828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19829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30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31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9832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19833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34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9835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19836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37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38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9839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19840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41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42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9843" name="Text Box 4"/>
          <p:cNvSpPr txBox="1">
            <a:spLocks noChangeArrowheads="1"/>
          </p:cNvSpPr>
          <p:nvPr/>
        </p:nvSpPr>
        <p:spPr bwMode="auto">
          <a:xfrm>
            <a:off x="78486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19844" name="Line 5"/>
          <p:cNvSpPr>
            <a:spLocks noChangeShapeType="1"/>
          </p:cNvSpPr>
          <p:nvPr/>
        </p:nvSpPr>
        <p:spPr bwMode="auto">
          <a:xfrm flipH="1">
            <a:off x="7742238" y="2743200"/>
            <a:ext cx="334962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845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19846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20838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70</a:t>
            </a:r>
          </a:p>
        </p:txBody>
      </p:sp>
      <p:sp>
        <p:nvSpPr>
          <p:cNvPr id="120840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41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42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084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2084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4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4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4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2084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75</a:t>
            </a:r>
          </a:p>
        </p:txBody>
      </p:sp>
      <p:sp>
        <p:nvSpPr>
          <p:cNvPr id="12084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5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51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0852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20853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54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55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0856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20857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58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0859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20860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61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62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0863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20864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65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66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0867" name="Text Box 4"/>
          <p:cNvSpPr txBox="1">
            <a:spLocks noChangeArrowheads="1"/>
          </p:cNvSpPr>
          <p:nvPr/>
        </p:nvSpPr>
        <p:spPr bwMode="auto">
          <a:xfrm>
            <a:off x="78486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20868" name="Line 5"/>
          <p:cNvSpPr>
            <a:spLocks noChangeShapeType="1"/>
          </p:cNvSpPr>
          <p:nvPr/>
        </p:nvSpPr>
        <p:spPr bwMode="auto">
          <a:xfrm flipH="1">
            <a:off x="7742238" y="2743200"/>
            <a:ext cx="334962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869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0870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less</a:t>
            </a:r>
            <a:r>
              <a:rPr lang="en-US" sz="1600" dirty="0" smtClean="0"/>
              <a:t>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21862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70</a:t>
            </a:r>
          </a:p>
        </p:txBody>
      </p:sp>
      <p:sp>
        <p:nvSpPr>
          <p:cNvPr id="121864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65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66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186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2186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6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7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7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2187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75</a:t>
            </a:r>
          </a:p>
        </p:txBody>
      </p:sp>
      <p:sp>
        <p:nvSpPr>
          <p:cNvPr id="12187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7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75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1876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21877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78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79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1880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21881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82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1883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21884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85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86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1887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21888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89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90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1891" name="Text Box 4"/>
          <p:cNvSpPr txBox="1">
            <a:spLocks noChangeArrowheads="1"/>
          </p:cNvSpPr>
          <p:nvPr/>
        </p:nvSpPr>
        <p:spPr bwMode="auto">
          <a:xfrm>
            <a:off x="78486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21892" name="Line 5"/>
          <p:cNvSpPr>
            <a:spLocks noChangeShapeType="1"/>
          </p:cNvSpPr>
          <p:nvPr/>
        </p:nvSpPr>
        <p:spPr bwMode="auto">
          <a:xfrm flipH="1">
            <a:off x="7742238" y="2743200"/>
            <a:ext cx="334962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893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1894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	     if left is NULL add there,</a:t>
            </a:r>
            <a:r>
              <a:rPr lang="en-US" sz="1600" dirty="0" smtClean="0"/>
              <a:t>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6858000" y="3124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22886" name="Line 5"/>
          <p:cNvSpPr>
            <a:spLocks noChangeShapeType="1"/>
          </p:cNvSpPr>
          <p:nvPr/>
        </p:nvSpPr>
        <p:spPr bwMode="auto">
          <a:xfrm>
            <a:off x="70104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22888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889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890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289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2289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89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89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89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2289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2289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89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899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22900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01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02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2903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22904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05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06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2907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22908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09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10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22911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12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13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2914" name="Text Box 4"/>
          <p:cNvSpPr txBox="1">
            <a:spLocks noChangeArrowheads="1"/>
          </p:cNvSpPr>
          <p:nvPr/>
        </p:nvSpPr>
        <p:spPr bwMode="auto">
          <a:xfrm>
            <a:off x="78486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22915" name="Line 5"/>
          <p:cNvSpPr>
            <a:spLocks noChangeShapeType="1"/>
          </p:cNvSpPr>
          <p:nvPr/>
        </p:nvSpPr>
        <p:spPr bwMode="auto">
          <a:xfrm flipH="1">
            <a:off x="7742238" y="2743200"/>
            <a:ext cx="334962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</a:t>
            </a:r>
            <a:r>
              <a:rPr lang="en-US" sz="1600" dirty="0" smtClean="0">
                <a:solidFill>
                  <a:srgbClr val="FF0000"/>
                </a:solidFill>
              </a:rPr>
              <a:t>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3909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23910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11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12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391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2391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1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1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2391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2391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2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21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23922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23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24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3925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23926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27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28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3929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23930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31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32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23933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34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935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a  b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4355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14356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14357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14358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76600"/>
            <a:ext cx="9144000" cy="609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dirty="0" smtClean="0"/>
              <a:t>Let’s try to find some values in our BST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Find(v)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76600"/>
            <a:ext cx="91440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dirty="0" smtClean="0"/>
              <a:t>First, let’s look for a value that is in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dirty="0" smtClean="0"/>
              <a:t>the BST.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8200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Find(20)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8005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28006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07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08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800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2801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1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1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2801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2801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1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17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28018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19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20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8021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28022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23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24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8025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28026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27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28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28029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30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31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8032" name="Oval 31"/>
          <p:cNvSpPr>
            <a:spLocks noChangeArrowheads="1"/>
          </p:cNvSpPr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20</a:t>
            </a:r>
          </a:p>
        </p:txBody>
      </p:sp>
      <p:sp>
        <p:nvSpPr>
          <p:cNvPr id="128033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034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2803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28036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Find(20)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9029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29030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31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32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903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2903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3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3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12903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2903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4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41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29042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43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44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9045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29046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47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48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29049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29050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51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52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29053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54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55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20</a:t>
            </a:r>
          </a:p>
        </p:txBody>
      </p:sp>
      <p:sp>
        <p:nvSpPr>
          <p:cNvPr id="129057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058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2905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29060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Find(20)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If less</a:t>
            </a:r>
            <a:r>
              <a:rPr lang="en-US" sz="2000" dirty="0" smtClean="0"/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0053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30054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5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6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005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3005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6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13006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3006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6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65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30066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67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68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0069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30070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71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72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0073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30074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75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76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30077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78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79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20</a:t>
            </a:r>
          </a:p>
        </p:txBody>
      </p:sp>
      <p:sp>
        <p:nvSpPr>
          <p:cNvPr id="130081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82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30083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30084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Find(20)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</a:t>
            </a:r>
            <a:r>
              <a:rPr lang="en-US" sz="2000" dirty="0" smtClean="0">
                <a:solidFill>
                  <a:srgbClr val="FF0000"/>
                </a:solidFill>
              </a:rPr>
              <a:t>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1077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31078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79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80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108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3108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8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8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3108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3108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8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89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31090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91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92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1093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31094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95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96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1097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31098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099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100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31101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102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103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20</a:t>
            </a:r>
          </a:p>
        </p:txBody>
      </p:sp>
      <p:sp>
        <p:nvSpPr>
          <p:cNvPr id="131105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106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31107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31108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Find(20)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2101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32102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04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210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3210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07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08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32110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32111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1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13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25</a:t>
            </a:r>
          </a:p>
        </p:txBody>
      </p:sp>
      <p:sp>
        <p:nvSpPr>
          <p:cNvPr id="132114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15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16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2117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32118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19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20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2121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32122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23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24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32125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26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27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20</a:t>
            </a:r>
          </a:p>
        </p:txBody>
      </p:sp>
      <p:sp>
        <p:nvSpPr>
          <p:cNvPr id="132129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130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32131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32132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Find(20)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If less</a:t>
            </a:r>
            <a:r>
              <a:rPr lang="en-US" sz="2000" dirty="0" smtClean="0"/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3125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33126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27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28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312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3313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3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3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3313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3313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3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37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25</a:t>
            </a:r>
          </a:p>
        </p:txBody>
      </p:sp>
      <p:sp>
        <p:nvSpPr>
          <p:cNvPr id="133138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39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40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3141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33142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43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44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3145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33146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47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48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33149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50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51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20</a:t>
            </a:r>
          </a:p>
        </p:txBody>
      </p:sp>
      <p:sp>
        <p:nvSpPr>
          <p:cNvPr id="133153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54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33155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33156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Find(20)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</a:t>
            </a:r>
            <a:r>
              <a:rPr lang="en-US" sz="2000" dirty="0" smtClean="0">
                <a:solidFill>
                  <a:srgbClr val="FF0000"/>
                </a:solidFill>
              </a:rPr>
              <a:t>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4149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34150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51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52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415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3415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5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5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3415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3415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6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61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34162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63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64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4165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34166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67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68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4169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34170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71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72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34173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74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75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20</a:t>
            </a:r>
          </a:p>
        </p:txBody>
      </p:sp>
      <p:sp>
        <p:nvSpPr>
          <p:cNvPr id="134177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4178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34179" name="Text Box 4"/>
          <p:cNvSpPr txBox="1">
            <a:spLocks noChangeArrowheads="1"/>
          </p:cNvSpPr>
          <p:nvPr/>
        </p:nvSpPr>
        <p:spPr bwMode="auto">
          <a:xfrm>
            <a:off x="53340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34180" name="Line 5"/>
          <p:cNvSpPr>
            <a:spLocks noChangeShapeType="1"/>
          </p:cNvSpPr>
          <p:nvPr/>
        </p:nvSpPr>
        <p:spPr bwMode="auto">
          <a:xfrm>
            <a:off x="5638800" y="3505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a  b  d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5379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15381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15382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Find(20)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5173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35174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75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76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517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3517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7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8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3518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3518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8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85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35186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87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88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5189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35190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91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92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5193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20</a:t>
            </a:r>
          </a:p>
        </p:txBody>
      </p:sp>
      <p:sp>
        <p:nvSpPr>
          <p:cNvPr id="135194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95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96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35197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98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199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20</a:t>
            </a:r>
          </a:p>
        </p:txBody>
      </p:sp>
      <p:sp>
        <p:nvSpPr>
          <p:cNvPr id="135201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202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35203" name="Text Box 4"/>
          <p:cNvSpPr txBox="1">
            <a:spLocks noChangeArrowheads="1"/>
          </p:cNvSpPr>
          <p:nvPr/>
        </p:nvSpPr>
        <p:spPr bwMode="auto">
          <a:xfrm>
            <a:off x="53340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35204" name="Line 5"/>
          <p:cNvSpPr>
            <a:spLocks noChangeShapeType="1"/>
          </p:cNvSpPr>
          <p:nvPr/>
        </p:nvSpPr>
        <p:spPr bwMode="auto">
          <a:xfrm>
            <a:off x="5638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Find(20)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6197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36198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199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00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620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3620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0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0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3620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3620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0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09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36210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11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12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6213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36214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15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16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6217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20</a:t>
            </a:r>
          </a:p>
        </p:txBody>
      </p:sp>
      <p:sp>
        <p:nvSpPr>
          <p:cNvPr id="136218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19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20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36221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22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23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20</a:t>
            </a:r>
          </a:p>
        </p:txBody>
      </p:sp>
      <p:sp>
        <p:nvSpPr>
          <p:cNvPr id="136225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6226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36227" name="Text Box 4"/>
          <p:cNvSpPr txBox="1">
            <a:spLocks noChangeArrowheads="1"/>
          </p:cNvSpPr>
          <p:nvPr/>
        </p:nvSpPr>
        <p:spPr bwMode="auto">
          <a:xfrm>
            <a:off x="53340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36228" name="Line 5"/>
          <p:cNvSpPr>
            <a:spLocks noChangeShapeType="1"/>
          </p:cNvSpPr>
          <p:nvPr/>
        </p:nvSpPr>
        <p:spPr bwMode="auto">
          <a:xfrm>
            <a:off x="5638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76600"/>
            <a:ext cx="91440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dirty="0" smtClean="0"/>
              <a:t>next, we’ll look for a value that is NOT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dirty="0" smtClean="0"/>
              <a:t>in the BST.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8245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38246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47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48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824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3825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5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5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3825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3825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5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57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38258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59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60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8261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38262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63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64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8265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38266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67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68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38269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70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71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8272" name="Oval 31"/>
          <p:cNvSpPr>
            <a:spLocks noChangeArrowheads="1"/>
          </p:cNvSpPr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55</a:t>
            </a:r>
          </a:p>
        </p:txBody>
      </p:sp>
      <p:sp>
        <p:nvSpPr>
          <p:cNvPr id="138273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8274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3827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38276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9269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39270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71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72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927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3927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7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7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13927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3927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8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81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39282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83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84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9285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39286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87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88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39289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39290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91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92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39293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94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95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55</a:t>
            </a:r>
          </a:p>
        </p:txBody>
      </p:sp>
      <p:sp>
        <p:nvSpPr>
          <p:cNvPr id="139297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9298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3929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39300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If greater</a:t>
            </a:r>
            <a:r>
              <a:rPr lang="en-US" sz="2000" dirty="0" smtClean="0"/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0293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40294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295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296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029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4029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29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0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14030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4030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0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05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40306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07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08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0309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40310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11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12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0313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40314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15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16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40317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18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19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55</a:t>
            </a:r>
          </a:p>
        </p:txBody>
      </p:sp>
      <p:sp>
        <p:nvSpPr>
          <p:cNvPr id="140321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0322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40323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40324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</a:t>
            </a:r>
            <a:r>
              <a:rPr lang="en-US" sz="2000" dirty="0" smtClean="0">
                <a:solidFill>
                  <a:srgbClr val="FF0000"/>
                </a:solidFill>
              </a:rPr>
              <a:t>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1317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41318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19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20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132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41322" name="Line 5"/>
          <p:cNvSpPr>
            <a:spLocks noChangeShapeType="1"/>
          </p:cNvSpPr>
          <p:nvPr/>
        </p:nvSpPr>
        <p:spPr bwMode="auto">
          <a:xfrm flipH="1">
            <a:off x="7696200" y="2743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2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2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4132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4132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2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29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41330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31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32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1333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41334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35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36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1337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41338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39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40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41341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42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43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55</a:t>
            </a:r>
          </a:p>
        </p:txBody>
      </p:sp>
      <p:sp>
        <p:nvSpPr>
          <p:cNvPr id="141345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1346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41347" name="Text Box 4"/>
          <p:cNvSpPr txBox="1">
            <a:spLocks noChangeArrowheads="1"/>
          </p:cNvSpPr>
          <p:nvPr/>
        </p:nvSpPr>
        <p:spPr bwMode="auto">
          <a:xfrm>
            <a:off x="77724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4134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2341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42342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43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44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234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42346" name="Line 5"/>
          <p:cNvSpPr>
            <a:spLocks noChangeShapeType="1"/>
          </p:cNvSpPr>
          <p:nvPr/>
        </p:nvSpPr>
        <p:spPr bwMode="auto">
          <a:xfrm flipH="1">
            <a:off x="76962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47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48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42350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75</a:t>
            </a:r>
          </a:p>
        </p:txBody>
      </p:sp>
      <p:sp>
        <p:nvSpPr>
          <p:cNvPr id="142351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5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53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42354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55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56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2357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42358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59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60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2361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42362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63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64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42365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66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67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55</a:t>
            </a:r>
          </a:p>
        </p:txBody>
      </p:sp>
      <p:sp>
        <p:nvSpPr>
          <p:cNvPr id="142369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2370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42371" name="Text Box 4"/>
          <p:cNvSpPr txBox="1">
            <a:spLocks noChangeArrowheads="1"/>
          </p:cNvSpPr>
          <p:nvPr/>
        </p:nvSpPr>
        <p:spPr bwMode="auto">
          <a:xfrm>
            <a:off x="77724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4237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3365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43366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67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68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336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43370" name="Line 5"/>
          <p:cNvSpPr>
            <a:spLocks noChangeShapeType="1"/>
          </p:cNvSpPr>
          <p:nvPr/>
        </p:nvSpPr>
        <p:spPr bwMode="auto">
          <a:xfrm flipH="1">
            <a:off x="76962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7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7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4337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75</a:t>
            </a:r>
          </a:p>
        </p:txBody>
      </p:sp>
      <p:sp>
        <p:nvSpPr>
          <p:cNvPr id="14337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7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77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43378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79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80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3381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43382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83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84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3385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43386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87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88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43389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90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91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55</a:t>
            </a:r>
          </a:p>
        </p:txBody>
      </p:sp>
      <p:sp>
        <p:nvSpPr>
          <p:cNvPr id="143393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394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43395" name="Text Box 4"/>
          <p:cNvSpPr txBox="1">
            <a:spLocks noChangeArrowheads="1"/>
          </p:cNvSpPr>
          <p:nvPr/>
        </p:nvSpPr>
        <p:spPr bwMode="auto">
          <a:xfrm>
            <a:off x="77724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4339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</a:t>
            </a:r>
            <a:r>
              <a:rPr lang="en-US" sz="2000" dirty="0" smtClean="0">
                <a:solidFill>
                  <a:srgbClr val="FF0000"/>
                </a:solidFill>
              </a:rPr>
              <a:t>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4389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44390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391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392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439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44394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395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396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44397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44398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399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00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44401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02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03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4404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44405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06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07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4408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44409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10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11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44412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13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14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55</a:t>
            </a:r>
          </a:p>
        </p:txBody>
      </p:sp>
      <p:sp>
        <p:nvSpPr>
          <p:cNvPr id="144416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17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4441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19" name="Text Box 4"/>
          <p:cNvSpPr txBox="1">
            <a:spLocks noChangeArrowheads="1"/>
          </p:cNvSpPr>
          <p:nvPr/>
        </p:nvSpPr>
        <p:spPr bwMode="auto">
          <a:xfrm>
            <a:off x="67056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44420" name="Line 5"/>
          <p:cNvSpPr>
            <a:spLocks noChangeShapeType="1"/>
          </p:cNvSpPr>
          <p:nvPr/>
        </p:nvSpPr>
        <p:spPr bwMode="auto">
          <a:xfrm>
            <a:off x="7010400" y="3505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a  b  d  e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6403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16404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16405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16406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5413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70</a:t>
            </a:r>
          </a:p>
        </p:txBody>
      </p:sp>
      <p:sp>
        <p:nvSpPr>
          <p:cNvPr id="145414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15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16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541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45418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19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20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45421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45422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23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24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45425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26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27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5428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45429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30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31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5432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45433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34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35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45436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37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38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55</a:t>
            </a:r>
          </a:p>
        </p:txBody>
      </p:sp>
      <p:sp>
        <p:nvSpPr>
          <p:cNvPr id="145440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41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4544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443" name="Text Box 4"/>
          <p:cNvSpPr txBox="1">
            <a:spLocks noChangeArrowheads="1"/>
          </p:cNvSpPr>
          <p:nvPr/>
        </p:nvSpPr>
        <p:spPr bwMode="auto">
          <a:xfrm>
            <a:off x="67056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45444" name="Line 5"/>
          <p:cNvSpPr>
            <a:spLocks noChangeShapeType="1"/>
          </p:cNvSpPr>
          <p:nvPr/>
        </p:nvSpPr>
        <p:spPr bwMode="auto">
          <a:xfrm>
            <a:off x="70104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6437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70</a:t>
            </a:r>
          </a:p>
        </p:txBody>
      </p:sp>
      <p:sp>
        <p:nvSpPr>
          <p:cNvPr id="146438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39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40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644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46442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43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44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46445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46446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47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48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46449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50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51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6452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46453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54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55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6456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46457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58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59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46460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61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62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55</a:t>
            </a:r>
          </a:p>
        </p:txBody>
      </p:sp>
      <p:sp>
        <p:nvSpPr>
          <p:cNvPr id="146464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65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4646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6467" name="Text Box 4"/>
          <p:cNvSpPr txBox="1">
            <a:spLocks noChangeArrowheads="1"/>
          </p:cNvSpPr>
          <p:nvPr/>
        </p:nvSpPr>
        <p:spPr bwMode="auto">
          <a:xfrm>
            <a:off x="67056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46468" name="Line 5"/>
          <p:cNvSpPr>
            <a:spLocks noChangeShapeType="1"/>
          </p:cNvSpPr>
          <p:nvPr/>
        </p:nvSpPr>
        <p:spPr bwMode="auto">
          <a:xfrm>
            <a:off x="70104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</a:t>
            </a:r>
            <a:r>
              <a:rPr lang="en-US" sz="2000" dirty="0" smtClean="0">
                <a:solidFill>
                  <a:srgbClr val="FF0000"/>
                </a:solidFill>
              </a:rPr>
              <a:t>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7461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70</a:t>
            </a:r>
          </a:p>
        </p:txBody>
      </p:sp>
      <p:sp>
        <p:nvSpPr>
          <p:cNvPr id="147462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63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64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746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47466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67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68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47469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47470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71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72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47473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74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75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7476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47477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78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79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7480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47481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82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83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47484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85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86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55</a:t>
            </a:r>
          </a:p>
        </p:txBody>
      </p:sp>
      <p:sp>
        <p:nvSpPr>
          <p:cNvPr id="147488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89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4749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7491" name="Text Box 4"/>
          <p:cNvSpPr txBox="1">
            <a:spLocks noChangeArrowheads="1"/>
          </p:cNvSpPr>
          <p:nvPr/>
        </p:nvSpPr>
        <p:spPr bwMode="auto">
          <a:xfrm>
            <a:off x="67056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47492" name="Line 5"/>
          <p:cNvSpPr>
            <a:spLocks noChangeShapeType="1"/>
          </p:cNvSpPr>
          <p:nvPr/>
        </p:nvSpPr>
        <p:spPr bwMode="auto">
          <a:xfrm flipH="1">
            <a:off x="7010400" y="3429000"/>
            <a:ext cx="46038" cy="1143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8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Find(55)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Algorithm: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cur = root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Compare v against cur’s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less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left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greater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try to find right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If equal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Not found on NULL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8485" name="Rectangle 7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70</a:t>
            </a:r>
          </a:p>
        </p:txBody>
      </p:sp>
      <p:sp>
        <p:nvSpPr>
          <p:cNvPr id="148486" name="Line 11"/>
          <p:cNvSpPr>
            <a:spLocks noChangeShapeType="1"/>
          </p:cNvSpPr>
          <p:nvPr/>
        </p:nvSpPr>
        <p:spPr bwMode="auto">
          <a:xfrm>
            <a:off x="7543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487" name="Line 12"/>
          <p:cNvSpPr>
            <a:spLocks noChangeShapeType="1"/>
          </p:cNvSpPr>
          <p:nvPr/>
        </p:nvSpPr>
        <p:spPr bwMode="auto">
          <a:xfrm flipH="1">
            <a:off x="7010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488" name="Text Box 4"/>
          <p:cNvSpPr txBox="1">
            <a:spLocks noChangeArrowheads="1"/>
          </p:cNvSpPr>
          <p:nvPr/>
        </p:nvSpPr>
        <p:spPr bwMode="auto">
          <a:xfrm>
            <a:off x="7543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848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48490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491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492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48493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48494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495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496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48497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498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499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48500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48501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502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503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X</a:t>
            </a:r>
          </a:p>
        </p:txBody>
      </p:sp>
      <p:sp>
        <p:nvSpPr>
          <p:cNvPr id="148504" name="Rectangle 7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48505" name="Line 12"/>
          <p:cNvSpPr>
            <a:spLocks noChangeShapeType="1"/>
          </p:cNvSpPr>
          <p:nvPr/>
        </p:nvSpPr>
        <p:spPr bwMode="auto">
          <a:xfrm flipH="1">
            <a:off x="5562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506" name="Line 11"/>
          <p:cNvSpPr>
            <a:spLocks noChangeShapeType="1"/>
          </p:cNvSpPr>
          <p:nvPr/>
        </p:nvSpPr>
        <p:spPr bwMode="auto">
          <a:xfrm>
            <a:off x="6172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507" name="Rectangle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48508" name="Line 11"/>
          <p:cNvSpPr>
            <a:spLocks noChangeShapeType="1"/>
          </p:cNvSpPr>
          <p:nvPr/>
        </p:nvSpPr>
        <p:spPr bwMode="auto">
          <a:xfrm>
            <a:off x="83058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509" name="Line 12"/>
          <p:cNvSpPr>
            <a:spLocks noChangeShapeType="1"/>
          </p:cNvSpPr>
          <p:nvPr/>
        </p:nvSpPr>
        <p:spPr bwMode="auto">
          <a:xfrm flipH="1">
            <a:off x="7696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510" name="Text Box 4"/>
          <p:cNvSpPr txBox="1">
            <a:spLocks noChangeArrowheads="1"/>
          </p:cNvSpPr>
          <p:nvPr/>
        </p:nvSpPr>
        <p:spPr bwMode="auto">
          <a:xfrm>
            <a:off x="83058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209800"/>
            <a:ext cx="685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55</a:t>
            </a:r>
          </a:p>
        </p:txBody>
      </p:sp>
      <p:sp>
        <p:nvSpPr>
          <p:cNvPr id="148512" name="Line 5"/>
          <p:cNvSpPr>
            <a:spLocks noChangeShapeType="1"/>
          </p:cNvSpPr>
          <p:nvPr/>
        </p:nvSpPr>
        <p:spPr bwMode="auto">
          <a:xfrm flipH="1">
            <a:off x="5562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513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v</a:t>
            </a:r>
          </a:p>
        </p:txBody>
      </p:sp>
      <p:sp>
        <p:nvSpPr>
          <p:cNvPr id="14851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8515" name="Text Box 4"/>
          <p:cNvSpPr txBox="1">
            <a:spLocks noChangeArrowheads="1"/>
          </p:cNvSpPr>
          <p:nvPr/>
        </p:nvSpPr>
        <p:spPr bwMode="auto">
          <a:xfrm>
            <a:off x="6705600" y="3124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48516" name="Line 5"/>
          <p:cNvSpPr>
            <a:spLocks noChangeShapeType="1"/>
          </p:cNvSpPr>
          <p:nvPr/>
        </p:nvSpPr>
        <p:spPr bwMode="auto">
          <a:xfrm flipH="1">
            <a:off x="7010400" y="3429000"/>
            <a:ext cx="46038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76600"/>
            <a:ext cx="9144000" cy="609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dirty="0" smtClean="0"/>
              <a:t>Let’s remove some values from a BST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Remove</a:t>
            </a:r>
          </a:p>
          <a:p>
            <a:pPr lvl="1" eaLnBrk="1" hangingPunct="1">
              <a:defRPr/>
            </a:pPr>
            <a:r>
              <a:rPr lang="en-US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1.Find the item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2a.Case 0 : No Children - detach and delete node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2b.Case 1 : 1 child - connect parent directly to the child node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2c.Case 2 : 2 children - Swap node with minimum of right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, then continue algorithm on the right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(will lead to a case 0 or 1)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6477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0 (no children) – detach and delete node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447800" y="2819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H="1">
            <a:off x="1447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1676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59" name="Line 8"/>
          <p:cNvSpPr>
            <a:spLocks noChangeShapeType="1"/>
          </p:cNvSpPr>
          <p:nvPr/>
        </p:nvSpPr>
        <p:spPr bwMode="auto">
          <a:xfrm flipH="1">
            <a:off x="8382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60" name="Rectangle 12"/>
          <p:cNvSpPr>
            <a:spLocks noChangeArrowheads="1"/>
          </p:cNvSpPr>
          <p:nvPr/>
        </p:nvSpPr>
        <p:spPr bwMode="auto">
          <a:xfrm>
            <a:off x="1219200" y="3505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1561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1562" name="Text Box 4"/>
          <p:cNvSpPr txBox="1">
            <a:spLocks noChangeArrowheads="1"/>
          </p:cNvSpPr>
          <p:nvPr/>
        </p:nvSpPr>
        <p:spPr bwMode="auto">
          <a:xfrm>
            <a:off x="19050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1563" name="Rectangle 12"/>
          <p:cNvSpPr>
            <a:spLocks noChangeArrowheads="1"/>
          </p:cNvSpPr>
          <p:nvPr/>
        </p:nvSpPr>
        <p:spPr bwMode="auto">
          <a:xfrm>
            <a:off x="4953000" y="3505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7162800" y="43434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51565" name="Line 6"/>
          <p:cNvSpPr>
            <a:spLocks noChangeShapeType="1"/>
          </p:cNvSpPr>
          <p:nvPr/>
        </p:nvSpPr>
        <p:spPr bwMode="auto">
          <a:xfrm>
            <a:off x="7620000" y="4800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66" name="Line 8"/>
          <p:cNvSpPr>
            <a:spLocks noChangeShapeType="1"/>
          </p:cNvSpPr>
          <p:nvPr/>
        </p:nvSpPr>
        <p:spPr bwMode="auto">
          <a:xfrm flipH="1">
            <a:off x="6934200" y="4800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67" name="Text Box 4"/>
          <p:cNvSpPr txBox="1">
            <a:spLocks noChangeArrowheads="1"/>
          </p:cNvSpPr>
          <p:nvPr/>
        </p:nvSpPr>
        <p:spPr bwMode="auto">
          <a:xfrm>
            <a:off x="6781800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1568" name="Text Box 4"/>
          <p:cNvSpPr txBox="1">
            <a:spLocks noChangeArrowheads="1"/>
          </p:cNvSpPr>
          <p:nvPr/>
        </p:nvSpPr>
        <p:spPr bwMode="auto">
          <a:xfrm>
            <a:off x="7696200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1569" name="Line 6"/>
          <p:cNvSpPr>
            <a:spLocks noChangeShapeType="1"/>
          </p:cNvSpPr>
          <p:nvPr/>
        </p:nvSpPr>
        <p:spPr bwMode="auto">
          <a:xfrm>
            <a:off x="7010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70" name="Rectangle 12"/>
          <p:cNvSpPr>
            <a:spLocks noChangeArrowheads="1"/>
          </p:cNvSpPr>
          <p:nvPr/>
        </p:nvSpPr>
        <p:spPr bwMode="auto">
          <a:xfrm>
            <a:off x="4343400" y="43434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51571" name="Line 6"/>
          <p:cNvSpPr>
            <a:spLocks noChangeShapeType="1"/>
          </p:cNvSpPr>
          <p:nvPr/>
        </p:nvSpPr>
        <p:spPr bwMode="auto">
          <a:xfrm>
            <a:off x="4800600" y="4800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72" name="Line 8"/>
          <p:cNvSpPr>
            <a:spLocks noChangeShapeType="1"/>
          </p:cNvSpPr>
          <p:nvPr/>
        </p:nvSpPr>
        <p:spPr bwMode="auto">
          <a:xfrm flipH="1">
            <a:off x="4114800" y="4800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73" name="Text Box 4"/>
          <p:cNvSpPr txBox="1">
            <a:spLocks noChangeArrowheads="1"/>
          </p:cNvSpPr>
          <p:nvPr/>
        </p:nvSpPr>
        <p:spPr bwMode="auto">
          <a:xfrm>
            <a:off x="3962400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1574" name="Text Box 4"/>
          <p:cNvSpPr txBox="1">
            <a:spLocks noChangeArrowheads="1"/>
          </p:cNvSpPr>
          <p:nvPr/>
        </p:nvSpPr>
        <p:spPr bwMode="auto">
          <a:xfrm>
            <a:off x="4876800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1575" name="Line 8"/>
          <p:cNvSpPr>
            <a:spLocks noChangeShapeType="1"/>
          </p:cNvSpPr>
          <p:nvPr/>
        </p:nvSpPr>
        <p:spPr bwMode="auto">
          <a:xfrm flipH="1">
            <a:off x="45720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76" name="Rectangle 12"/>
          <p:cNvSpPr>
            <a:spLocks noChangeArrowheads="1"/>
          </p:cNvSpPr>
          <p:nvPr/>
        </p:nvSpPr>
        <p:spPr bwMode="auto">
          <a:xfrm>
            <a:off x="6553200" y="3505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1577" name="Line 8"/>
          <p:cNvSpPr>
            <a:spLocks noChangeShapeType="1"/>
          </p:cNvSpPr>
          <p:nvPr/>
        </p:nvSpPr>
        <p:spPr bwMode="auto">
          <a:xfrm flipH="1">
            <a:off x="5410200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78" name="Line 6"/>
          <p:cNvSpPr>
            <a:spLocks noChangeShapeType="1"/>
          </p:cNvSpPr>
          <p:nvPr/>
        </p:nvSpPr>
        <p:spPr bwMode="auto">
          <a:xfrm>
            <a:off x="6172200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79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root or any other node, doesn’t matter</a:t>
            </a:r>
          </a:p>
        </p:txBody>
      </p:sp>
      <p:sp>
        <p:nvSpPr>
          <p:cNvPr id="151580" name="Line 8"/>
          <p:cNvSpPr>
            <a:spLocks noChangeShapeType="1"/>
          </p:cNvSpPr>
          <p:nvPr/>
        </p:nvSpPr>
        <p:spPr bwMode="auto">
          <a:xfrm>
            <a:off x="5410200" y="3962400"/>
            <a:ext cx="381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81" name="Line 8"/>
          <p:cNvSpPr>
            <a:spLocks noChangeShapeType="1"/>
          </p:cNvSpPr>
          <p:nvPr/>
        </p:nvSpPr>
        <p:spPr bwMode="auto">
          <a:xfrm flipH="1">
            <a:off x="6172200" y="3962400"/>
            <a:ext cx="381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82" name="Text Box 4"/>
          <p:cNvSpPr txBox="1">
            <a:spLocks noChangeArrowheads="1"/>
          </p:cNvSpPr>
          <p:nvPr/>
        </p:nvSpPr>
        <p:spPr bwMode="auto">
          <a:xfrm>
            <a:off x="3657600" y="5943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51583" name="Rectangle 94"/>
          <p:cNvSpPr>
            <a:spLocks noChangeArrowheads="1"/>
          </p:cNvSpPr>
          <p:nvPr/>
        </p:nvSpPr>
        <p:spPr bwMode="auto">
          <a:xfrm>
            <a:off x="3505200" y="2743200"/>
            <a:ext cx="5029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584" name="Rectangle 95"/>
          <p:cNvSpPr>
            <a:spLocks noChangeArrowheads="1"/>
          </p:cNvSpPr>
          <p:nvPr/>
        </p:nvSpPr>
        <p:spPr bwMode="auto">
          <a:xfrm>
            <a:off x="3505200" y="5943600"/>
            <a:ext cx="5029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585" name="Text Box 4"/>
          <p:cNvSpPr txBox="1">
            <a:spLocks noChangeArrowheads="1"/>
          </p:cNvSpPr>
          <p:nvPr/>
        </p:nvSpPr>
        <p:spPr bwMode="auto">
          <a:xfrm>
            <a:off x="2133600" y="3581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51586" name="Text Box 4"/>
          <p:cNvSpPr txBox="1">
            <a:spLocks noChangeArrowheads="1"/>
          </p:cNvSpPr>
          <p:nvPr/>
        </p:nvSpPr>
        <p:spPr bwMode="auto">
          <a:xfrm>
            <a:off x="3200400" y="4343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51587" name="Text Box 4"/>
          <p:cNvSpPr txBox="1">
            <a:spLocks noChangeArrowheads="1"/>
          </p:cNvSpPr>
          <p:nvPr/>
        </p:nvSpPr>
        <p:spPr bwMode="auto">
          <a:xfrm>
            <a:off x="8153400" y="4343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51588" name="Line 5"/>
          <p:cNvSpPr>
            <a:spLocks noChangeShapeType="1"/>
          </p:cNvSpPr>
          <p:nvPr/>
        </p:nvSpPr>
        <p:spPr bwMode="auto">
          <a:xfrm flipH="1" flipV="1">
            <a:off x="1676400" y="3733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89" name="Line 5"/>
          <p:cNvSpPr>
            <a:spLocks noChangeShapeType="1"/>
          </p:cNvSpPr>
          <p:nvPr/>
        </p:nvSpPr>
        <p:spPr bwMode="auto">
          <a:xfrm>
            <a:off x="3657600" y="4495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90" name="Line 5"/>
          <p:cNvSpPr>
            <a:spLocks noChangeShapeType="1"/>
          </p:cNvSpPr>
          <p:nvPr/>
        </p:nvSpPr>
        <p:spPr bwMode="auto">
          <a:xfrm flipH="1">
            <a:off x="7620000" y="4541838"/>
            <a:ext cx="609600" cy="460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91" name="Text Box 4"/>
          <p:cNvSpPr txBox="1">
            <a:spLocks noChangeArrowheads="1"/>
          </p:cNvSpPr>
          <p:nvPr/>
        </p:nvSpPr>
        <p:spPr bwMode="auto">
          <a:xfrm>
            <a:off x="7543800" y="35814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1592" name="Line 5"/>
          <p:cNvSpPr>
            <a:spLocks noChangeShapeType="1"/>
          </p:cNvSpPr>
          <p:nvPr/>
        </p:nvSpPr>
        <p:spPr bwMode="auto">
          <a:xfrm flipH="1">
            <a:off x="7010400" y="3733800"/>
            <a:ext cx="6096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93" name="Text Box 4"/>
          <p:cNvSpPr txBox="1">
            <a:spLocks noChangeArrowheads="1"/>
          </p:cNvSpPr>
          <p:nvPr/>
        </p:nvSpPr>
        <p:spPr bwMode="auto">
          <a:xfrm>
            <a:off x="3505200" y="3429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1594" name="Line 5"/>
          <p:cNvSpPr>
            <a:spLocks noChangeShapeType="1"/>
          </p:cNvSpPr>
          <p:nvPr/>
        </p:nvSpPr>
        <p:spPr bwMode="auto">
          <a:xfrm>
            <a:off x="42672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1595" name="Rectangle 107"/>
          <p:cNvSpPr>
            <a:spLocks noChangeArrowheads="1"/>
          </p:cNvSpPr>
          <p:nvPr/>
        </p:nvSpPr>
        <p:spPr bwMode="auto">
          <a:xfrm>
            <a:off x="2895600" y="2514600"/>
            <a:ext cx="5791200" cy="396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596" name="Rectangle 111"/>
          <p:cNvSpPr>
            <a:spLocks noChangeArrowheads="1"/>
          </p:cNvSpPr>
          <p:nvPr/>
        </p:nvSpPr>
        <p:spPr bwMode="auto">
          <a:xfrm>
            <a:off x="381000" y="2514600"/>
            <a:ext cx="2514600" cy="396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597" name="Text Box 4"/>
          <p:cNvSpPr txBox="1">
            <a:spLocks noChangeArrowheads="1"/>
          </p:cNvSpPr>
          <p:nvPr/>
        </p:nvSpPr>
        <p:spPr bwMode="auto">
          <a:xfrm>
            <a:off x="990600" y="21336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 case</a:t>
            </a:r>
          </a:p>
        </p:txBody>
      </p:sp>
      <p:sp>
        <p:nvSpPr>
          <p:cNvPr id="151598" name="Text Box 4"/>
          <p:cNvSpPr txBox="1">
            <a:spLocks noChangeArrowheads="1"/>
          </p:cNvSpPr>
          <p:nvPr/>
        </p:nvSpPr>
        <p:spPr bwMode="auto">
          <a:xfrm>
            <a:off x="4876800" y="2133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non-root case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6400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0 (no children) – detach and delete node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447800" y="2819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 flipH="1">
            <a:off x="1447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582" name="Text Box 4"/>
          <p:cNvSpPr txBox="1">
            <a:spLocks noChangeArrowheads="1"/>
          </p:cNvSpPr>
          <p:nvPr/>
        </p:nvSpPr>
        <p:spPr bwMode="auto">
          <a:xfrm>
            <a:off x="12954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2583" name="Rectangle 12"/>
          <p:cNvSpPr>
            <a:spLocks noChangeArrowheads="1"/>
          </p:cNvSpPr>
          <p:nvPr/>
        </p:nvSpPr>
        <p:spPr bwMode="auto">
          <a:xfrm>
            <a:off x="4953000" y="3505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2584" name="Text Box 4"/>
          <p:cNvSpPr txBox="1">
            <a:spLocks noChangeArrowheads="1"/>
          </p:cNvSpPr>
          <p:nvPr/>
        </p:nvSpPr>
        <p:spPr bwMode="auto">
          <a:xfrm>
            <a:off x="44196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2585" name="Text Box 4"/>
          <p:cNvSpPr txBox="1">
            <a:spLocks noChangeArrowheads="1"/>
          </p:cNvSpPr>
          <p:nvPr/>
        </p:nvSpPr>
        <p:spPr bwMode="auto">
          <a:xfrm>
            <a:off x="72390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2586" name="Line 6"/>
          <p:cNvSpPr>
            <a:spLocks noChangeShapeType="1"/>
          </p:cNvSpPr>
          <p:nvPr/>
        </p:nvSpPr>
        <p:spPr bwMode="auto">
          <a:xfrm>
            <a:off x="7010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587" name="Line 8"/>
          <p:cNvSpPr>
            <a:spLocks noChangeShapeType="1"/>
          </p:cNvSpPr>
          <p:nvPr/>
        </p:nvSpPr>
        <p:spPr bwMode="auto">
          <a:xfrm flipH="1">
            <a:off x="45720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6553200" y="3505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2589" name="Line 8"/>
          <p:cNvSpPr>
            <a:spLocks noChangeShapeType="1"/>
          </p:cNvSpPr>
          <p:nvPr/>
        </p:nvSpPr>
        <p:spPr bwMode="auto">
          <a:xfrm flipH="1">
            <a:off x="5410200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590" name="Line 6"/>
          <p:cNvSpPr>
            <a:spLocks noChangeShapeType="1"/>
          </p:cNvSpPr>
          <p:nvPr/>
        </p:nvSpPr>
        <p:spPr bwMode="auto">
          <a:xfrm>
            <a:off x="6172200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591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root or any other node, doesn’t matter</a:t>
            </a:r>
          </a:p>
        </p:txBody>
      </p:sp>
      <p:sp>
        <p:nvSpPr>
          <p:cNvPr id="152592" name="Line 8"/>
          <p:cNvSpPr>
            <a:spLocks noChangeShapeType="1"/>
          </p:cNvSpPr>
          <p:nvPr/>
        </p:nvSpPr>
        <p:spPr bwMode="auto">
          <a:xfrm>
            <a:off x="5410200" y="3962400"/>
            <a:ext cx="381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593" name="Line 8"/>
          <p:cNvSpPr>
            <a:spLocks noChangeShapeType="1"/>
          </p:cNvSpPr>
          <p:nvPr/>
        </p:nvSpPr>
        <p:spPr bwMode="auto">
          <a:xfrm flipH="1">
            <a:off x="6172200" y="3962400"/>
            <a:ext cx="381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594" name="Text Box 4"/>
          <p:cNvSpPr txBox="1">
            <a:spLocks noChangeArrowheads="1"/>
          </p:cNvSpPr>
          <p:nvPr/>
        </p:nvSpPr>
        <p:spPr bwMode="auto">
          <a:xfrm>
            <a:off x="3657600" y="59436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52595" name="Rectangle 94"/>
          <p:cNvSpPr>
            <a:spLocks noChangeArrowheads="1"/>
          </p:cNvSpPr>
          <p:nvPr/>
        </p:nvSpPr>
        <p:spPr bwMode="auto">
          <a:xfrm>
            <a:off x="3505200" y="2743200"/>
            <a:ext cx="5029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596" name="Rectangle 95"/>
          <p:cNvSpPr>
            <a:spLocks noChangeArrowheads="1"/>
          </p:cNvSpPr>
          <p:nvPr/>
        </p:nvSpPr>
        <p:spPr bwMode="auto">
          <a:xfrm>
            <a:off x="3505200" y="5943600"/>
            <a:ext cx="5029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597" name="Text Box 4"/>
          <p:cNvSpPr txBox="1">
            <a:spLocks noChangeArrowheads="1"/>
          </p:cNvSpPr>
          <p:nvPr/>
        </p:nvSpPr>
        <p:spPr bwMode="auto">
          <a:xfrm>
            <a:off x="7543800" y="35814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2598" name="Line 5"/>
          <p:cNvSpPr>
            <a:spLocks noChangeShapeType="1"/>
          </p:cNvSpPr>
          <p:nvPr/>
        </p:nvSpPr>
        <p:spPr bwMode="auto">
          <a:xfrm flipH="1">
            <a:off x="7010400" y="3733800"/>
            <a:ext cx="6096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599" name="Text Box 4"/>
          <p:cNvSpPr txBox="1">
            <a:spLocks noChangeArrowheads="1"/>
          </p:cNvSpPr>
          <p:nvPr/>
        </p:nvSpPr>
        <p:spPr bwMode="auto">
          <a:xfrm>
            <a:off x="3505200" y="3429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2600" name="Line 5"/>
          <p:cNvSpPr>
            <a:spLocks noChangeShapeType="1"/>
          </p:cNvSpPr>
          <p:nvPr/>
        </p:nvSpPr>
        <p:spPr bwMode="auto">
          <a:xfrm>
            <a:off x="42672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601" name="Rectangle 107"/>
          <p:cNvSpPr>
            <a:spLocks noChangeArrowheads="1"/>
          </p:cNvSpPr>
          <p:nvPr/>
        </p:nvSpPr>
        <p:spPr bwMode="auto">
          <a:xfrm>
            <a:off x="2895600" y="2514600"/>
            <a:ext cx="5791200" cy="396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602" name="Rectangle 111"/>
          <p:cNvSpPr>
            <a:spLocks noChangeArrowheads="1"/>
          </p:cNvSpPr>
          <p:nvPr/>
        </p:nvSpPr>
        <p:spPr bwMode="auto">
          <a:xfrm>
            <a:off x="381000" y="2514600"/>
            <a:ext cx="2514600" cy="396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603" name="Text Box 4"/>
          <p:cNvSpPr txBox="1">
            <a:spLocks noChangeArrowheads="1"/>
          </p:cNvSpPr>
          <p:nvPr/>
        </p:nvSpPr>
        <p:spPr bwMode="auto">
          <a:xfrm>
            <a:off x="990600" y="21336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 case</a:t>
            </a:r>
          </a:p>
        </p:txBody>
      </p:sp>
      <p:sp>
        <p:nvSpPr>
          <p:cNvPr id="152604" name="Text Box 4"/>
          <p:cNvSpPr txBox="1">
            <a:spLocks noChangeArrowheads="1"/>
          </p:cNvSpPr>
          <p:nvPr/>
        </p:nvSpPr>
        <p:spPr bwMode="auto">
          <a:xfrm>
            <a:off x="4876800" y="2133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non-root case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1 (one child) – when removing a case 1 root, tie the root to the child, then delete the node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667000" y="3200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H="1">
            <a:off x="26670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22860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07" name="Rectangle 12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3608" name="Text Box 4"/>
          <p:cNvSpPr txBox="1">
            <a:spLocks noChangeArrowheads="1"/>
          </p:cNvSpPr>
          <p:nvPr/>
        </p:nvSpPr>
        <p:spPr bwMode="auto">
          <a:xfrm>
            <a:off x="3124200" y="4724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3609" name="Text Box 4"/>
          <p:cNvSpPr txBox="1">
            <a:spLocks noChangeArrowheads="1"/>
          </p:cNvSpPr>
          <p:nvPr/>
        </p:nvSpPr>
        <p:spPr bwMode="auto">
          <a:xfrm>
            <a:off x="3352800" y="3962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53610" name="Line 5"/>
          <p:cNvSpPr>
            <a:spLocks noChangeShapeType="1"/>
          </p:cNvSpPr>
          <p:nvPr/>
        </p:nvSpPr>
        <p:spPr bwMode="auto">
          <a:xfrm flipH="1" flipV="1">
            <a:off x="2895600" y="4114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11" name="Rectangle 111"/>
          <p:cNvSpPr>
            <a:spLocks noChangeArrowheads="1"/>
          </p:cNvSpPr>
          <p:nvPr/>
        </p:nvSpPr>
        <p:spPr bwMode="auto">
          <a:xfrm>
            <a:off x="1295400" y="3124200"/>
            <a:ext cx="6096000" cy="2895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12" name="Text Box 4"/>
          <p:cNvSpPr txBox="1">
            <a:spLocks noChangeArrowheads="1"/>
          </p:cNvSpPr>
          <p:nvPr/>
        </p:nvSpPr>
        <p:spPr bwMode="auto">
          <a:xfrm>
            <a:off x="1447800" y="27432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 case(with left child)</a:t>
            </a:r>
          </a:p>
        </p:txBody>
      </p:sp>
      <p:sp>
        <p:nvSpPr>
          <p:cNvPr id="153613" name="Rectangle 12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53614" name="Line 8"/>
          <p:cNvSpPr>
            <a:spLocks noChangeShapeType="1"/>
          </p:cNvSpPr>
          <p:nvPr/>
        </p:nvSpPr>
        <p:spPr bwMode="auto">
          <a:xfrm flipH="1">
            <a:off x="20574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15" name="Text Box 4"/>
          <p:cNvSpPr txBox="1">
            <a:spLocks noChangeArrowheads="1"/>
          </p:cNvSpPr>
          <p:nvPr/>
        </p:nvSpPr>
        <p:spPr bwMode="auto">
          <a:xfrm>
            <a:off x="5943600" y="3200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53616" name="Line 5"/>
          <p:cNvSpPr>
            <a:spLocks noChangeShapeType="1"/>
          </p:cNvSpPr>
          <p:nvPr/>
        </p:nvSpPr>
        <p:spPr bwMode="auto">
          <a:xfrm flipH="1">
            <a:off x="59436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17" name="Line 6"/>
          <p:cNvSpPr>
            <a:spLocks noChangeShapeType="1"/>
          </p:cNvSpPr>
          <p:nvPr/>
        </p:nvSpPr>
        <p:spPr bwMode="auto">
          <a:xfrm>
            <a:off x="61722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18" name="Rectangle 12"/>
          <p:cNvSpPr>
            <a:spLocks noChangeArrowheads="1"/>
          </p:cNvSpPr>
          <p:nvPr/>
        </p:nvSpPr>
        <p:spPr bwMode="auto">
          <a:xfrm>
            <a:off x="5715000" y="3886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3619" name="Text Box 4"/>
          <p:cNvSpPr txBox="1">
            <a:spLocks noChangeArrowheads="1"/>
          </p:cNvSpPr>
          <p:nvPr/>
        </p:nvSpPr>
        <p:spPr bwMode="auto">
          <a:xfrm>
            <a:off x="5181600" y="4724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3620" name="Text Box 4"/>
          <p:cNvSpPr txBox="1">
            <a:spLocks noChangeArrowheads="1"/>
          </p:cNvSpPr>
          <p:nvPr/>
        </p:nvSpPr>
        <p:spPr bwMode="auto">
          <a:xfrm>
            <a:off x="6629400" y="3962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53621" name="Line 5"/>
          <p:cNvSpPr>
            <a:spLocks noChangeShapeType="1"/>
          </p:cNvSpPr>
          <p:nvPr/>
        </p:nvSpPr>
        <p:spPr bwMode="auto">
          <a:xfrm flipH="1" flipV="1">
            <a:off x="6172200" y="4114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22" name="Text Box 4"/>
          <p:cNvSpPr txBox="1">
            <a:spLocks noChangeArrowheads="1"/>
          </p:cNvSpPr>
          <p:nvPr/>
        </p:nvSpPr>
        <p:spPr bwMode="auto">
          <a:xfrm>
            <a:off x="4648200" y="27432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 case(with right child)</a:t>
            </a:r>
          </a:p>
        </p:txBody>
      </p:sp>
      <p:sp>
        <p:nvSpPr>
          <p:cNvPr id="153623" name="Rectangle 12"/>
          <p:cNvSpPr>
            <a:spLocks noChangeArrowheads="1"/>
          </p:cNvSpPr>
          <p:nvPr/>
        </p:nvSpPr>
        <p:spPr bwMode="auto">
          <a:xfrm>
            <a:off x="6324600" y="4724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53624" name="Line 8"/>
          <p:cNvSpPr>
            <a:spLocks noChangeShapeType="1"/>
          </p:cNvSpPr>
          <p:nvPr/>
        </p:nvSpPr>
        <p:spPr bwMode="auto">
          <a:xfrm flipH="1">
            <a:off x="59436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25" name="Line 8"/>
          <p:cNvSpPr>
            <a:spLocks noChangeShapeType="1"/>
          </p:cNvSpPr>
          <p:nvPr/>
        </p:nvSpPr>
        <p:spPr bwMode="auto">
          <a:xfrm flipH="1">
            <a:off x="14478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26" name="Line 6"/>
          <p:cNvSpPr>
            <a:spLocks noChangeShapeType="1"/>
          </p:cNvSpPr>
          <p:nvPr/>
        </p:nvSpPr>
        <p:spPr bwMode="auto">
          <a:xfrm>
            <a:off x="67818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27" name="Line 6"/>
          <p:cNvSpPr>
            <a:spLocks noChangeShapeType="1"/>
          </p:cNvSpPr>
          <p:nvPr/>
        </p:nvSpPr>
        <p:spPr bwMode="auto">
          <a:xfrm>
            <a:off x="28956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28" name="Line 8"/>
          <p:cNvSpPr>
            <a:spLocks noChangeShapeType="1"/>
          </p:cNvSpPr>
          <p:nvPr/>
        </p:nvSpPr>
        <p:spPr bwMode="auto">
          <a:xfrm flipH="1">
            <a:off x="53340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29" name="Text Box 4"/>
          <p:cNvSpPr txBox="1">
            <a:spLocks noChangeArrowheads="1"/>
          </p:cNvSpPr>
          <p:nvPr/>
        </p:nvSpPr>
        <p:spPr bwMode="auto">
          <a:xfrm>
            <a:off x="2133600" y="55626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53630" name="Rectangle 96"/>
          <p:cNvSpPr>
            <a:spLocks noChangeArrowheads="1"/>
          </p:cNvSpPr>
          <p:nvPr/>
        </p:nvSpPr>
        <p:spPr bwMode="auto">
          <a:xfrm>
            <a:off x="1371600" y="5562600"/>
            <a:ext cx="5943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1 (one child) – when removing a case 1 root, tie the root to the child, then delete the node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667000" y="3200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H="1">
            <a:off x="26670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>
            <a:off x="6172200" y="43434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631" name="Rectangle 111"/>
          <p:cNvSpPr>
            <a:spLocks noChangeArrowheads="1"/>
          </p:cNvSpPr>
          <p:nvPr/>
        </p:nvSpPr>
        <p:spPr bwMode="auto">
          <a:xfrm>
            <a:off x="1295400" y="3124200"/>
            <a:ext cx="6096000" cy="2895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32" name="Text Box 4"/>
          <p:cNvSpPr txBox="1">
            <a:spLocks noChangeArrowheads="1"/>
          </p:cNvSpPr>
          <p:nvPr/>
        </p:nvSpPr>
        <p:spPr bwMode="auto">
          <a:xfrm>
            <a:off x="1447800" y="27432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 case(with left child)</a:t>
            </a:r>
          </a:p>
        </p:txBody>
      </p:sp>
      <p:sp>
        <p:nvSpPr>
          <p:cNvPr id="154633" name="Rectangle 12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54634" name="Text Box 4"/>
          <p:cNvSpPr txBox="1">
            <a:spLocks noChangeArrowheads="1"/>
          </p:cNvSpPr>
          <p:nvPr/>
        </p:nvSpPr>
        <p:spPr bwMode="auto">
          <a:xfrm>
            <a:off x="5943600" y="3200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54635" name="Line 5"/>
          <p:cNvSpPr>
            <a:spLocks noChangeShapeType="1"/>
          </p:cNvSpPr>
          <p:nvPr/>
        </p:nvSpPr>
        <p:spPr bwMode="auto">
          <a:xfrm flipH="1">
            <a:off x="59436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636" name="Text Box 4"/>
          <p:cNvSpPr txBox="1">
            <a:spLocks noChangeArrowheads="1"/>
          </p:cNvSpPr>
          <p:nvPr/>
        </p:nvSpPr>
        <p:spPr bwMode="auto">
          <a:xfrm>
            <a:off x="4648200" y="27432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 case(with right child)</a:t>
            </a:r>
          </a:p>
        </p:txBody>
      </p:sp>
      <p:sp>
        <p:nvSpPr>
          <p:cNvPr id="154637" name="Rectangle 12"/>
          <p:cNvSpPr>
            <a:spLocks noChangeArrowheads="1"/>
          </p:cNvSpPr>
          <p:nvPr/>
        </p:nvSpPr>
        <p:spPr bwMode="auto">
          <a:xfrm>
            <a:off x="5715000" y="3886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54638" name="Line 8"/>
          <p:cNvSpPr>
            <a:spLocks noChangeShapeType="1"/>
          </p:cNvSpPr>
          <p:nvPr/>
        </p:nvSpPr>
        <p:spPr bwMode="auto">
          <a:xfrm flipH="1">
            <a:off x="5257800" y="43434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639" name="Text Box 4"/>
          <p:cNvSpPr txBox="1">
            <a:spLocks noChangeArrowheads="1"/>
          </p:cNvSpPr>
          <p:nvPr/>
        </p:nvSpPr>
        <p:spPr bwMode="auto">
          <a:xfrm>
            <a:off x="2133600" y="55626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54640" name="Rectangle 96"/>
          <p:cNvSpPr>
            <a:spLocks noChangeArrowheads="1"/>
          </p:cNvSpPr>
          <p:nvPr/>
        </p:nvSpPr>
        <p:spPr bwMode="auto">
          <a:xfrm>
            <a:off x="1371600" y="5562600"/>
            <a:ext cx="5943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41" name="Line 6"/>
          <p:cNvSpPr>
            <a:spLocks noChangeShapeType="1"/>
          </p:cNvSpPr>
          <p:nvPr/>
        </p:nvSpPr>
        <p:spPr bwMode="auto">
          <a:xfrm>
            <a:off x="2895600" y="43434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642" name="Line 8"/>
          <p:cNvSpPr>
            <a:spLocks noChangeShapeType="1"/>
          </p:cNvSpPr>
          <p:nvPr/>
        </p:nvSpPr>
        <p:spPr bwMode="auto">
          <a:xfrm flipH="1">
            <a:off x="1981200" y="43434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a  b  d  e  c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7427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17428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17429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17430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1 (one child) – when removing a case 1 non-root, connect the child to the parent, in place of cur</a:t>
            </a:r>
          </a:p>
        </p:txBody>
      </p:sp>
      <p:sp>
        <p:nvSpPr>
          <p:cNvPr id="155652" name="Line 6"/>
          <p:cNvSpPr>
            <a:spLocks noChangeShapeType="1"/>
          </p:cNvSpPr>
          <p:nvPr/>
        </p:nvSpPr>
        <p:spPr bwMode="auto">
          <a:xfrm>
            <a:off x="22860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53" name="Rectangle 12"/>
          <p:cNvSpPr>
            <a:spLocks noChangeArrowheads="1"/>
          </p:cNvSpPr>
          <p:nvPr/>
        </p:nvSpPr>
        <p:spPr bwMode="auto">
          <a:xfrm>
            <a:off x="2438400" y="4267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3124200" y="5105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5655" name="Text Box 4"/>
          <p:cNvSpPr txBox="1">
            <a:spLocks noChangeArrowheads="1"/>
          </p:cNvSpPr>
          <p:nvPr/>
        </p:nvSpPr>
        <p:spPr bwMode="auto">
          <a:xfrm>
            <a:off x="1371600" y="4343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55656" name="Line 5"/>
          <p:cNvSpPr>
            <a:spLocks noChangeShapeType="1"/>
          </p:cNvSpPr>
          <p:nvPr/>
        </p:nvSpPr>
        <p:spPr bwMode="auto">
          <a:xfrm flipV="1">
            <a:off x="1752600" y="4495800"/>
            <a:ext cx="6858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57" name="Rectangle 111"/>
          <p:cNvSpPr>
            <a:spLocks noChangeArrowheads="1"/>
          </p:cNvSpPr>
          <p:nvPr/>
        </p:nvSpPr>
        <p:spPr bwMode="auto">
          <a:xfrm>
            <a:off x="1295400" y="3124200"/>
            <a:ext cx="6096000" cy="3276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58" name="Text Box 4"/>
          <p:cNvSpPr txBox="1">
            <a:spLocks noChangeArrowheads="1"/>
          </p:cNvSpPr>
          <p:nvPr/>
        </p:nvSpPr>
        <p:spPr bwMode="auto">
          <a:xfrm>
            <a:off x="2438400" y="2743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left-left </a:t>
            </a:r>
          </a:p>
        </p:txBody>
      </p:sp>
      <p:sp>
        <p:nvSpPr>
          <p:cNvPr id="155659" name="Rectangle 12"/>
          <p:cNvSpPr>
            <a:spLocks noChangeArrowheads="1"/>
          </p:cNvSpPr>
          <p:nvPr/>
        </p:nvSpPr>
        <p:spPr bwMode="auto">
          <a:xfrm>
            <a:off x="1828800" y="5105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40</a:t>
            </a:r>
          </a:p>
        </p:txBody>
      </p:sp>
      <p:sp>
        <p:nvSpPr>
          <p:cNvPr id="155660" name="Line 8"/>
          <p:cNvSpPr>
            <a:spLocks noChangeShapeType="1"/>
          </p:cNvSpPr>
          <p:nvPr/>
        </p:nvSpPr>
        <p:spPr bwMode="auto">
          <a:xfrm flipH="1">
            <a:off x="20574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61" name="Text Box 4"/>
          <p:cNvSpPr txBox="1">
            <a:spLocks noChangeArrowheads="1"/>
          </p:cNvSpPr>
          <p:nvPr/>
        </p:nvSpPr>
        <p:spPr bwMode="auto">
          <a:xfrm>
            <a:off x="5257800" y="27432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left-right</a:t>
            </a:r>
          </a:p>
        </p:txBody>
      </p:sp>
      <p:sp>
        <p:nvSpPr>
          <p:cNvPr id="155662" name="Line 8"/>
          <p:cNvSpPr>
            <a:spLocks noChangeShapeType="1"/>
          </p:cNvSpPr>
          <p:nvPr/>
        </p:nvSpPr>
        <p:spPr bwMode="auto">
          <a:xfrm flipH="1">
            <a:off x="14478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63" name="Line 6"/>
          <p:cNvSpPr>
            <a:spLocks noChangeShapeType="1"/>
          </p:cNvSpPr>
          <p:nvPr/>
        </p:nvSpPr>
        <p:spPr bwMode="auto">
          <a:xfrm>
            <a:off x="28956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64" name="Text Box 4"/>
          <p:cNvSpPr txBox="1">
            <a:spLocks noChangeArrowheads="1"/>
          </p:cNvSpPr>
          <p:nvPr/>
        </p:nvSpPr>
        <p:spPr bwMode="auto">
          <a:xfrm>
            <a:off x="1981200" y="59436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55665" name="Rectangle 96"/>
          <p:cNvSpPr>
            <a:spLocks noChangeArrowheads="1"/>
          </p:cNvSpPr>
          <p:nvPr/>
        </p:nvSpPr>
        <p:spPr bwMode="auto">
          <a:xfrm>
            <a:off x="1371600" y="5943600"/>
            <a:ext cx="5943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66" name="Line 6"/>
          <p:cNvSpPr>
            <a:spLocks noChangeShapeType="1"/>
          </p:cNvSpPr>
          <p:nvPr/>
        </p:nvSpPr>
        <p:spPr bwMode="auto">
          <a:xfrm>
            <a:off x="3733800" y="3886200"/>
            <a:ext cx="457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67" name="Rectangle 12"/>
          <p:cNvSpPr>
            <a:spLocks noChangeArrowheads="1"/>
          </p:cNvSpPr>
          <p:nvPr/>
        </p:nvSpPr>
        <p:spPr bwMode="auto">
          <a:xfrm>
            <a:off x="32766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5668" name="Line 8"/>
          <p:cNvSpPr>
            <a:spLocks noChangeShapeType="1"/>
          </p:cNvSpPr>
          <p:nvPr/>
        </p:nvSpPr>
        <p:spPr bwMode="auto">
          <a:xfrm flipH="1">
            <a:off x="28956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69" name="Text Box 4"/>
          <p:cNvSpPr txBox="1">
            <a:spLocks noChangeArrowheads="1"/>
          </p:cNvSpPr>
          <p:nvPr/>
        </p:nvSpPr>
        <p:spPr bwMode="auto">
          <a:xfrm>
            <a:off x="18288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5670" name="Line 5"/>
          <p:cNvSpPr>
            <a:spLocks noChangeShapeType="1"/>
          </p:cNvSpPr>
          <p:nvPr/>
        </p:nvSpPr>
        <p:spPr bwMode="auto">
          <a:xfrm flipV="1">
            <a:off x="2590800" y="3657600"/>
            <a:ext cx="6858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71" name="Line 6"/>
          <p:cNvSpPr>
            <a:spLocks noChangeShapeType="1"/>
          </p:cNvSpPr>
          <p:nvPr/>
        </p:nvSpPr>
        <p:spPr bwMode="auto">
          <a:xfrm>
            <a:off x="64008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72" name="Rectangle 12"/>
          <p:cNvSpPr>
            <a:spLocks noChangeArrowheads="1"/>
          </p:cNvSpPr>
          <p:nvPr/>
        </p:nvSpPr>
        <p:spPr bwMode="auto">
          <a:xfrm>
            <a:off x="5334000" y="4267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55673" name="Text Box 4"/>
          <p:cNvSpPr txBox="1">
            <a:spLocks noChangeArrowheads="1"/>
          </p:cNvSpPr>
          <p:nvPr/>
        </p:nvSpPr>
        <p:spPr bwMode="auto">
          <a:xfrm>
            <a:off x="4800600" y="5105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5674" name="Line 5"/>
          <p:cNvSpPr>
            <a:spLocks noChangeShapeType="1"/>
          </p:cNvSpPr>
          <p:nvPr/>
        </p:nvSpPr>
        <p:spPr bwMode="auto">
          <a:xfrm flipV="1">
            <a:off x="4648200" y="4495800"/>
            <a:ext cx="6858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75" name="Rectangle 12"/>
          <p:cNvSpPr>
            <a:spLocks noChangeArrowheads="1"/>
          </p:cNvSpPr>
          <p:nvPr/>
        </p:nvSpPr>
        <p:spPr bwMode="auto">
          <a:xfrm>
            <a:off x="5943600" y="5105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48</a:t>
            </a:r>
          </a:p>
        </p:txBody>
      </p:sp>
      <p:sp>
        <p:nvSpPr>
          <p:cNvPr id="155676" name="Line 8"/>
          <p:cNvSpPr>
            <a:spLocks noChangeShapeType="1"/>
          </p:cNvSpPr>
          <p:nvPr/>
        </p:nvSpPr>
        <p:spPr bwMode="auto">
          <a:xfrm flipH="1">
            <a:off x="49530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77" name="Line 8"/>
          <p:cNvSpPr>
            <a:spLocks noChangeShapeType="1"/>
          </p:cNvSpPr>
          <p:nvPr/>
        </p:nvSpPr>
        <p:spPr bwMode="auto">
          <a:xfrm flipH="1">
            <a:off x="55626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78" name="Line 6"/>
          <p:cNvSpPr>
            <a:spLocks noChangeShapeType="1"/>
          </p:cNvSpPr>
          <p:nvPr/>
        </p:nvSpPr>
        <p:spPr bwMode="auto">
          <a:xfrm>
            <a:off x="57912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79" name="Line 6"/>
          <p:cNvSpPr>
            <a:spLocks noChangeShapeType="1"/>
          </p:cNvSpPr>
          <p:nvPr/>
        </p:nvSpPr>
        <p:spPr bwMode="auto">
          <a:xfrm>
            <a:off x="6629400" y="3886200"/>
            <a:ext cx="457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80" name="Rectangle 12"/>
          <p:cNvSpPr>
            <a:spLocks noChangeArrowheads="1"/>
          </p:cNvSpPr>
          <p:nvPr/>
        </p:nvSpPr>
        <p:spPr bwMode="auto">
          <a:xfrm>
            <a:off x="617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5681" name="Line 8"/>
          <p:cNvSpPr>
            <a:spLocks noChangeShapeType="1"/>
          </p:cNvSpPr>
          <p:nvPr/>
        </p:nvSpPr>
        <p:spPr bwMode="auto">
          <a:xfrm flipH="1">
            <a:off x="57912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82" name="Text Box 4"/>
          <p:cNvSpPr txBox="1">
            <a:spLocks noChangeArrowheads="1"/>
          </p:cNvSpPr>
          <p:nvPr/>
        </p:nvSpPr>
        <p:spPr bwMode="auto">
          <a:xfrm>
            <a:off x="47244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5683" name="Line 5"/>
          <p:cNvSpPr>
            <a:spLocks noChangeShapeType="1"/>
          </p:cNvSpPr>
          <p:nvPr/>
        </p:nvSpPr>
        <p:spPr bwMode="auto">
          <a:xfrm flipV="1">
            <a:off x="5486400" y="3657600"/>
            <a:ext cx="6858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84" name="Text Box 4"/>
          <p:cNvSpPr txBox="1">
            <a:spLocks noChangeArrowheads="1"/>
          </p:cNvSpPr>
          <p:nvPr/>
        </p:nvSpPr>
        <p:spPr bwMode="auto">
          <a:xfrm>
            <a:off x="4267200" y="4343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1 (one child) – when removing a case 1 non-root, connect the child to the parent, in place of cur</a:t>
            </a:r>
          </a:p>
        </p:txBody>
      </p:sp>
      <p:sp>
        <p:nvSpPr>
          <p:cNvPr id="157700" name="Line 6"/>
          <p:cNvSpPr>
            <a:spLocks noChangeShapeType="1"/>
          </p:cNvSpPr>
          <p:nvPr/>
        </p:nvSpPr>
        <p:spPr bwMode="auto">
          <a:xfrm>
            <a:off x="6019800" y="4724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701" name="Rectangle 111"/>
          <p:cNvSpPr>
            <a:spLocks noChangeArrowheads="1"/>
          </p:cNvSpPr>
          <p:nvPr/>
        </p:nvSpPr>
        <p:spPr bwMode="auto">
          <a:xfrm>
            <a:off x="1295400" y="3124200"/>
            <a:ext cx="6096000" cy="3276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2438400" y="2743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left-left </a:t>
            </a:r>
          </a:p>
        </p:txBody>
      </p:sp>
      <p:sp>
        <p:nvSpPr>
          <p:cNvPr id="157703" name="Rectangle 12"/>
          <p:cNvSpPr>
            <a:spLocks noChangeArrowheads="1"/>
          </p:cNvSpPr>
          <p:nvPr/>
        </p:nvSpPr>
        <p:spPr bwMode="auto">
          <a:xfrm>
            <a:off x="26670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40</a:t>
            </a:r>
          </a:p>
        </p:txBody>
      </p:sp>
      <p:sp>
        <p:nvSpPr>
          <p:cNvPr id="157704" name="Text Box 4"/>
          <p:cNvSpPr txBox="1">
            <a:spLocks noChangeArrowheads="1"/>
          </p:cNvSpPr>
          <p:nvPr/>
        </p:nvSpPr>
        <p:spPr bwMode="auto">
          <a:xfrm>
            <a:off x="5257800" y="27432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left-right</a:t>
            </a:r>
          </a:p>
        </p:txBody>
      </p:sp>
      <p:sp>
        <p:nvSpPr>
          <p:cNvPr id="157705" name="Line 8"/>
          <p:cNvSpPr>
            <a:spLocks noChangeShapeType="1"/>
          </p:cNvSpPr>
          <p:nvPr/>
        </p:nvSpPr>
        <p:spPr bwMode="auto">
          <a:xfrm flipH="1">
            <a:off x="4953000" y="47244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706" name="Text Box 4"/>
          <p:cNvSpPr txBox="1">
            <a:spLocks noChangeArrowheads="1"/>
          </p:cNvSpPr>
          <p:nvPr/>
        </p:nvSpPr>
        <p:spPr bwMode="auto">
          <a:xfrm>
            <a:off x="1981200" y="5943600"/>
            <a:ext cx="495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57707" name="Rectangle 96"/>
          <p:cNvSpPr>
            <a:spLocks noChangeArrowheads="1"/>
          </p:cNvSpPr>
          <p:nvPr/>
        </p:nvSpPr>
        <p:spPr bwMode="auto">
          <a:xfrm>
            <a:off x="1371600" y="5943600"/>
            <a:ext cx="5943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08" name="Line 6"/>
          <p:cNvSpPr>
            <a:spLocks noChangeShapeType="1"/>
          </p:cNvSpPr>
          <p:nvPr/>
        </p:nvSpPr>
        <p:spPr bwMode="auto">
          <a:xfrm>
            <a:off x="3733800" y="3886200"/>
            <a:ext cx="457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709" name="Rectangle 12"/>
          <p:cNvSpPr>
            <a:spLocks noChangeArrowheads="1"/>
          </p:cNvSpPr>
          <p:nvPr/>
        </p:nvSpPr>
        <p:spPr bwMode="auto">
          <a:xfrm>
            <a:off x="32766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7710" name="Line 8"/>
          <p:cNvSpPr>
            <a:spLocks noChangeShapeType="1"/>
          </p:cNvSpPr>
          <p:nvPr/>
        </p:nvSpPr>
        <p:spPr bwMode="auto">
          <a:xfrm flipH="1">
            <a:off x="28956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711" name="Text Box 4"/>
          <p:cNvSpPr txBox="1">
            <a:spLocks noChangeArrowheads="1"/>
          </p:cNvSpPr>
          <p:nvPr/>
        </p:nvSpPr>
        <p:spPr bwMode="auto">
          <a:xfrm>
            <a:off x="18288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7712" name="Line 5"/>
          <p:cNvSpPr>
            <a:spLocks noChangeShapeType="1"/>
          </p:cNvSpPr>
          <p:nvPr/>
        </p:nvSpPr>
        <p:spPr bwMode="auto">
          <a:xfrm flipV="1">
            <a:off x="2590800" y="3657600"/>
            <a:ext cx="6858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713" name="Rectangle 12"/>
          <p:cNvSpPr>
            <a:spLocks noChangeArrowheads="1"/>
          </p:cNvSpPr>
          <p:nvPr/>
        </p:nvSpPr>
        <p:spPr bwMode="auto">
          <a:xfrm>
            <a:off x="55626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48</a:t>
            </a:r>
          </a:p>
        </p:txBody>
      </p:sp>
      <p:sp>
        <p:nvSpPr>
          <p:cNvPr id="157714" name="Line 6"/>
          <p:cNvSpPr>
            <a:spLocks noChangeShapeType="1"/>
          </p:cNvSpPr>
          <p:nvPr/>
        </p:nvSpPr>
        <p:spPr bwMode="auto">
          <a:xfrm>
            <a:off x="6629400" y="3886200"/>
            <a:ext cx="457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715" name="Rectangle 12"/>
          <p:cNvSpPr>
            <a:spLocks noChangeArrowheads="1"/>
          </p:cNvSpPr>
          <p:nvPr/>
        </p:nvSpPr>
        <p:spPr bwMode="auto">
          <a:xfrm>
            <a:off x="617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7716" name="Line 8"/>
          <p:cNvSpPr>
            <a:spLocks noChangeShapeType="1"/>
          </p:cNvSpPr>
          <p:nvPr/>
        </p:nvSpPr>
        <p:spPr bwMode="auto">
          <a:xfrm flipH="1">
            <a:off x="57912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717" name="Text Box 4"/>
          <p:cNvSpPr txBox="1">
            <a:spLocks noChangeArrowheads="1"/>
          </p:cNvSpPr>
          <p:nvPr/>
        </p:nvSpPr>
        <p:spPr bwMode="auto">
          <a:xfrm>
            <a:off x="47244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7718" name="Line 5"/>
          <p:cNvSpPr>
            <a:spLocks noChangeShapeType="1"/>
          </p:cNvSpPr>
          <p:nvPr/>
        </p:nvSpPr>
        <p:spPr bwMode="auto">
          <a:xfrm flipV="1">
            <a:off x="5486400" y="3657600"/>
            <a:ext cx="6858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719" name="Line 8"/>
          <p:cNvSpPr>
            <a:spLocks noChangeShapeType="1"/>
          </p:cNvSpPr>
          <p:nvPr/>
        </p:nvSpPr>
        <p:spPr bwMode="auto">
          <a:xfrm flipH="1">
            <a:off x="2057400" y="47244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720" name="Line 6"/>
          <p:cNvSpPr>
            <a:spLocks noChangeShapeType="1"/>
          </p:cNvSpPr>
          <p:nvPr/>
        </p:nvSpPr>
        <p:spPr bwMode="auto">
          <a:xfrm>
            <a:off x="3124200" y="4724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1 (one child) – when removing a case 1 non-root, connect the child to the parent, in place of cur</a:t>
            </a:r>
          </a:p>
        </p:txBody>
      </p:sp>
      <p:sp>
        <p:nvSpPr>
          <p:cNvPr id="158724" name="Rectangle 12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58725" name="Text Box 4"/>
          <p:cNvSpPr txBox="1">
            <a:spLocks noChangeArrowheads="1"/>
          </p:cNvSpPr>
          <p:nvPr/>
        </p:nvSpPr>
        <p:spPr bwMode="auto">
          <a:xfrm>
            <a:off x="3429000" y="5105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8726" name="Text Box 4"/>
          <p:cNvSpPr txBox="1">
            <a:spLocks noChangeArrowheads="1"/>
          </p:cNvSpPr>
          <p:nvPr/>
        </p:nvSpPr>
        <p:spPr bwMode="auto">
          <a:xfrm>
            <a:off x="3733800" y="4343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58727" name="Line 5"/>
          <p:cNvSpPr>
            <a:spLocks noChangeShapeType="1"/>
          </p:cNvSpPr>
          <p:nvPr/>
        </p:nvSpPr>
        <p:spPr bwMode="auto">
          <a:xfrm flipH="1" flipV="1">
            <a:off x="3200400" y="4495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28" name="Rectangle 111"/>
          <p:cNvSpPr>
            <a:spLocks noChangeArrowheads="1"/>
          </p:cNvSpPr>
          <p:nvPr/>
        </p:nvSpPr>
        <p:spPr bwMode="auto">
          <a:xfrm>
            <a:off x="1295400" y="3124200"/>
            <a:ext cx="6096000" cy="3276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729" name="Text Box 4"/>
          <p:cNvSpPr txBox="1">
            <a:spLocks noChangeArrowheads="1"/>
          </p:cNvSpPr>
          <p:nvPr/>
        </p:nvSpPr>
        <p:spPr bwMode="auto">
          <a:xfrm>
            <a:off x="2438400" y="2743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right-left </a:t>
            </a:r>
          </a:p>
        </p:txBody>
      </p:sp>
      <p:sp>
        <p:nvSpPr>
          <p:cNvPr id="158730" name="Rectangle 12"/>
          <p:cNvSpPr>
            <a:spLocks noChangeArrowheads="1"/>
          </p:cNvSpPr>
          <p:nvPr/>
        </p:nvSpPr>
        <p:spPr bwMode="auto">
          <a:xfrm>
            <a:off x="2133600" y="5105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53</a:t>
            </a:r>
          </a:p>
        </p:txBody>
      </p:sp>
      <p:sp>
        <p:nvSpPr>
          <p:cNvPr id="158731" name="Line 8"/>
          <p:cNvSpPr>
            <a:spLocks noChangeShapeType="1"/>
          </p:cNvSpPr>
          <p:nvPr/>
        </p:nvSpPr>
        <p:spPr bwMode="auto">
          <a:xfrm flipH="1">
            <a:off x="1447800" y="3886200"/>
            <a:ext cx="685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32" name="Text Box 4"/>
          <p:cNvSpPr txBox="1">
            <a:spLocks noChangeArrowheads="1"/>
          </p:cNvSpPr>
          <p:nvPr/>
        </p:nvSpPr>
        <p:spPr bwMode="auto">
          <a:xfrm>
            <a:off x="5181600" y="2743200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right-right</a:t>
            </a:r>
          </a:p>
        </p:txBody>
      </p:sp>
      <p:sp>
        <p:nvSpPr>
          <p:cNvPr id="158733" name="Line 6"/>
          <p:cNvSpPr>
            <a:spLocks noChangeShapeType="1"/>
          </p:cNvSpPr>
          <p:nvPr/>
        </p:nvSpPr>
        <p:spPr bwMode="auto">
          <a:xfrm>
            <a:off x="25908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34" name="Text Box 4"/>
          <p:cNvSpPr txBox="1">
            <a:spLocks noChangeArrowheads="1"/>
          </p:cNvSpPr>
          <p:nvPr/>
        </p:nvSpPr>
        <p:spPr bwMode="auto">
          <a:xfrm>
            <a:off x="1981200" y="5943600"/>
            <a:ext cx="495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58735" name="Rectangle 96"/>
          <p:cNvSpPr>
            <a:spLocks noChangeArrowheads="1"/>
          </p:cNvSpPr>
          <p:nvPr/>
        </p:nvSpPr>
        <p:spPr bwMode="auto">
          <a:xfrm>
            <a:off x="1371600" y="5943600"/>
            <a:ext cx="5943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736" name="Rectangle 12"/>
          <p:cNvSpPr>
            <a:spLocks noChangeArrowheads="1"/>
          </p:cNvSpPr>
          <p:nvPr/>
        </p:nvSpPr>
        <p:spPr bwMode="auto">
          <a:xfrm>
            <a:off x="21336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8737" name="Text Box 4"/>
          <p:cNvSpPr txBox="1">
            <a:spLocks noChangeArrowheads="1"/>
          </p:cNvSpPr>
          <p:nvPr/>
        </p:nvSpPr>
        <p:spPr bwMode="auto">
          <a:xfrm>
            <a:off x="34290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8738" name="Line 5"/>
          <p:cNvSpPr>
            <a:spLocks noChangeShapeType="1"/>
          </p:cNvSpPr>
          <p:nvPr/>
        </p:nvSpPr>
        <p:spPr bwMode="auto">
          <a:xfrm flipH="1" flipV="1">
            <a:off x="2590800" y="3657600"/>
            <a:ext cx="914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39" name="Line 6"/>
          <p:cNvSpPr>
            <a:spLocks noChangeShapeType="1"/>
          </p:cNvSpPr>
          <p:nvPr/>
        </p:nvSpPr>
        <p:spPr bwMode="auto">
          <a:xfrm>
            <a:off x="32004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40" name="Rectangle 12"/>
          <p:cNvSpPr>
            <a:spLocks noChangeArrowheads="1"/>
          </p:cNvSpPr>
          <p:nvPr/>
        </p:nvSpPr>
        <p:spPr bwMode="auto">
          <a:xfrm>
            <a:off x="5791200" y="4267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58741" name="Text Box 4"/>
          <p:cNvSpPr txBox="1">
            <a:spLocks noChangeArrowheads="1"/>
          </p:cNvSpPr>
          <p:nvPr/>
        </p:nvSpPr>
        <p:spPr bwMode="auto">
          <a:xfrm>
            <a:off x="5257800" y="5105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58742" name="Text Box 4"/>
          <p:cNvSpPr txBox="1">
            <a:spLocks noChangeArrowheads="1"/>
          </p:cNvSpPr>
          <p:nvPr/>
        </p:nvSpPr>
        <p:spPr bwMode="auto">
          <a:xfrm>
            <a:off x="6781800" y="4343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58743" name="Line 5"/>
          <p:cNvSpPr>
            <a:spLocks noChangeShapeType="1"/>
          </p:cNvSpPr>
          <p:nvPr/>
        </p:nvSpPr>
        <p:spPr bwMode="auto">
          <a:xfrm flipH="1" flipV="1">
            <a:off x="6248400" y="4495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44" name="Rectangle 12"/>
          <p:cNvSpPr>
            <a:spLocks noChangeArrowheads="1"/>
          </p:cNvSpPr>
          <p:nvPr/>
        </p:nvSpPr>
        <p:spPr bwMode="auto">
          <a:xfrm>
            <a:off x="6400800" y="5105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60</a:t>
            </a:r>
          </a:p>
        </p:txBody>
      </p:sp>
      <p:sp>
        <p:nvSpPr>
          <p:cNvPr id="158745" name="Line 8"/>
          <p:cNvSpPr>
            <a:spLocks noChangeShapeType="1"/>
          </p:cNvSpPr>
          <p:nvPr/>
        </p:nvSpPr>
        <p:spPr bwMode="auto">
          <a:xfrm flipH="1">
            <a:off x="54102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46" name="Line 6"/>
          <p:cNvSpPr>
            <a:spLocks noChangeShapeType="1"/>
          </p:cNvSpPr>
          <p:nvPr/>
        </p:nvSpPr>
        <p:spPr bwMode="auto">
          <a:xfrm>
            <a:off x="56388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47" name="Rectangle 12"/>
          <p:cNvSpPr>
            <a:spLocks noChangeArrowheads="1"/>
          </p:cNvSpPr>
          <p:nvPr/>
        </p:nvSpPr>
        <p:spPr bwMode="auto">
          <a:xfrm>
            <a:off x="51816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8748" name="Text Box 4"/>
          <p:cNvSpPr txBox="1">
            <a:spLocks noChangeArrowheads="1"/>
          </p:cNvSpPr>
          <p:nvPr/>
        </p:nvSpPr>
        <p:spPr bwMode="auto">
          <a:xfrm>
            <a:off x="61722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8749" name="Line 5"/>
          <p:cNvSpPr>
            <a:spLocks noChangeShapeType="1"/>
          </p:cNvSpPr>
          <p:nvPr/>
        </p:nvSpPr>
        <p:spPr bwMode="auto">
          <a:xfrm flipH="1" flipV="1">
            <a:off x="5638800" y="3657600"/>
            <a:ext cx="914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50" name="Line 6"/>
          <p:cNvSpPr>
            <a:spLocks noChangeShapeType="1"/>
          </p:cNvSpPr>
          <p:nvPr/>
        </p:nvSpPr>
        <p:spPr bwMode="auto">
          <a:xfrm>
            <a:off x="25908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51" name="Line 8"/>
          <p:cNvSpPr>
            <a:spLocks noChangeShapeType="1"/>
          </p:cNvSpPr>
          <p:nvPr/>
        </p:nvSpPr>
        <p:spPr bwMode="auto">
          <a:xfrm flipH="1">
            <a:off x="60198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52" name="Line 6"/>
          <p:cNvSpPr>
            <a:spLocks noChangeShapeType="1"/>
          </p:cNvSpPr>
          <p:nvPr/>
        </p:nvSpPr>
        <p:spPr bwMode="auto">
          <a:xfrm>
            <a:off x="68580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53" name="Line 6"/>
          <p:cNvSpPr>
            <a:spLocks noChangeShapeType="1"/>
          </p:cNvSpPr>
          <p:nvPr/>
        </p:nvSpPr>
        <p:spPr bwMode="auto">
          <a:xfrm>
            <a:off x="62484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54" name="Line 8"/>
          <p:cNvSpPr>
            <a:spLocks noChangeShapeType="1"/>
          </p:cNvSpPr>
          <p:nvPr/>
        </p:nvSpPr>
        <p:spPr bwMode="auto">
          <a:xfrm flipH="1">
            <a:off x="1752600" y="556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55" name="Line 8"/>
          <p:cNvSpPr>
            <a:spLocks noChangeShapeType="1"/>
          </p:cNvSpPr>
          <p:nvPr/>
        </p:nvSpPr>
        <p:spPr bwMode="auto">
          <a:xfrm flipH="1">
            <a:off x="23622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756" name="Line 8"/>
          <p:cNvSpPr>
            <a:spLocks noChangeShapeType="1"/>
          </p:cNvSpPr>
          <p:nvPr/>
        </p:nvSpPr>
        <p:spPr bwMode="auto">
          <a:xfrm flipH="1">
            <a:off x="4495800" y="3886200"/>
            <a:ext cx="685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1 (one child) – when removing a case 1 non-root, connect the child to the parent, in place of cur</a:t>
            </a:r>
          </a:p>
        </p:txBody>
      </p:sp>
      <p:sp>
        <p:nvSpPr>
          <p:cNvPr id="159748" name="Rectangle 111"/>
          <p:cNvSpPr>
            <a:spLocks noChangeArrowheads="1"/>
          </p:cNvSpPr>
          <p:nvPr/>
        </p:nvSpPr>
        <p:spPr bwMode="auto">
          <a:xfrm>
            <a:off x="1295400" y="3124200"/>
            <a:ext cx="6096000" cy="3276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9" name="Text Box 4"/>
          <p:cNvSpPr txBox="1">
            <a:spLocks noChangeArrowheads="1"/>
          </p:cNvSpPr>
          <p:nvPr/>
        </p:nvSpPr>
        <p:spPr bwMode="auto">
          <a:xfrm>
            <a:off x="2438400" y="2743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right-left </a:t>
            </a:r>
          </a:p>
        </p:txBody>
      </p:sp>
      <p:sp>
        <p:nvSpPr>
          <p:cNvPr id="159750" name="Rectangle 12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53</a:t>
            </a:r>
          </a:p>
        </p:txBody>
      </p:sp>
      <p:sp>
        <p:nvSpPr>
          <p:cNvPr id="159751" name="Line 8"/>
          <p:cNvSpPr>
            <a:spLocks noChangeShapeType="1"/>
          </p:cNvSpPr>
          <p:nvPr/>
        </p:nvSpPr>
        <p:spPr bwMode="auto">
          <a:xfrm flipH="1">
            <a:off x="1447800" y="3886200"/>
            <a:ext cx="685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752" name="Text Box 4"/>
          <p:cNvSpPr txBox="1">
            <a:spLocks noChangeArrowheads="1"/>
          </p:cNvSpPr>
          <p:nvPr/>
        </p:nvSpPr>
        <p:spPr bwMode="auto">
          <a:xfrm>
            <a:off x="5181600" y="2743200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right-right</a:t>
            </a:r>
          </a:p>
        </p:txBody>
      </p:sp>
      <p:sp>
        <p:nvSpPr>
          <p:cNvPr id="159753" name="Line 6"/>
          <p:cNvSpPr>
            <a:spLocks noChangeShapeType="1"/>
          </p:cNvSpPr>
          <p:nvPr/>
        </p:nvSpPr>
        <p:spPr bwMode="auto">
          <a:xfrm>
            <a:off x="25908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754" name="Text Box 4"/>
          <p:cNvSpPr txBox="1">
            <a:spLocks noChangeArrowheads="1"/>
          </p:cNvSpPr>
          <p:nvPr/>
        </p:nvSpPr>
        <p:spPr bwMode="auto">
          <a:xfrm>
            <a:off x="1981200" y="5943600"/>
            <a:ext cx="495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59755" name="Rectangle 96"/>
          <p:cNvSpPr>
            <a:spLocks noChangeArrowheads="1"/>
          </p:cNvSpPr>
          <p:nvPr/>
        </p:nvSpPr>
        <p:spPr bwMode="auto">
          <a:xfrm>
            <a:off x="1371600" y="5943600"/>
            <a:ext cx="5943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21336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9757" name="Text Box 4"/>
          <p:cNvSpPr txBox="1">
            <a:spLocks noChangeArrowheads="1"/>
          </p:cNvSpPr>
          <p:nvPr/>
        </p:nvSpPr>
        <p:spPr bwMode="auto">
          <a:xfrm>
            <a:off x="34290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9758" name="Line 5"/>
          <p:cNvSpPr>
            <a:spLocks noChangeShapeType="1"/>
          </p:cNvSpPr>
          <p:nvPr/>
        </p:nvSpPr>
        <p:spPr bwMode="auto">
          <a:xfrm flipH="1" flipV="1">
            <a:off x="2590800" y="3657600"/>
            <a:ext cx="914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759" name="Rectangle 12"/>
          <p:cNvSpPr>
            <a:spLocks noChangeArrowheads="1"/>
          </p:cNvSpPr>
          <p:nvPr/>
        </p:nvSpPr>
        <p:spPr bwMode="auto">
          <a:xfrm>
            <a:off x="57912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60</a:t>
            </a:r>
          </a:p>
        </p:txBody>
      </p:sp>
      <p:sp>
        <p:nvSpPr>
          <p:cNvPr id="159760" name="Line 6"/>
          <p:cNvSpPr>
            <a:spLocks noChangeShapeType="1"/>
          </p:cNvSpPr>
          <p:nvPr/>
        </p:nvSpPr>
        <p:spPr bwMode="auto">
          <a:xfrm>
            <a:off x="56388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761" name="Rectangle 12"/>
          <p:cNvSpPr>
            <a:spLocks noChangeArrowheads="1"/>
          </p:cNvSpPr>
          <p:nvPr/>
        </p:nvSpPr>
        <p:spPr bwMode="auto">
          <a:xfrm>
            <a:off x="51816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59762" name="Text Box 4"/>
          <p:cNvSpPr txBox="1">
            <a:spLocks noChangeArrowheads="1"/>
          </p:cNvSpPr>
          <p:nvPr/>
        </p:nvSpPr>
        <p:spPr bwMode="auto">
          <a:xfrm>
            <a:off x="61722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parent</a:t>
            </a:r>
          </a:p>
        </p:txBody>
      </p:sp>
      <p:sp>
        <p:nvSpPr>
          <p:cNvPr id="159763" name="Line 5"/>
          <p:cNvSpPr>
            <a:spLocks noChangeShapeType="1"/>
          </p:cNvSpPr>
          <p:nvPr/>
        </p:nvSpPr>
        <p:spPr bwMode="auto">
          <a:xfrm flipH="1" flipV="1">
            <a:off x="5638800" y="3657600"/>
            <a:ext cx="914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764" name="Line 6"/>
          <p:cNvSpPr>
            <a:spLocks noChangeShapeType="1"/>
          </p:cNvSpPr>
          <p:nvPr/>
        </p:nvSpPr>
        <p:spPr bwMode="auto">
          <a:xfrm>
            <a:off x="6248400" y="4724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765" name="Line 8"/>
          <p:cNvSpPr>
            <a:spLocks noChangeShapeType="1"/>
          </p:cNvSpPr>
          <p:nvPr/>
        </p:nvSpPr>
        <p:spPr bwMode="auto">
          <a:xfrm flipH="1">
            <a:off x="5410200" y="4724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766" name="Line 8"/>
          <p:cNvSpPr>
            <a:spLocks noChangeShapeType="1"/>
          </p:cNvSpPr>
          <p:nvPr/>
        </p:nvSpPr>
        <p:spPr bwMode="auto">
          <a:xfrm flipH="1">
            <a:off x="4495800" y="3886200"/>
            <a:ext cx="685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767" name="Line 8"/>
          <p:cNvSpPr>
            <a:spLocks noChangeShapeType="1"/>
          </p:cNvSpPr>
          <p:nvPr/>
        </p:nvSpPr>
        <p:spPr bwMode="auto">
          <a:xfrm flipH="1">
            <a:off x="2362200" y="4724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768" name="Line 6"/>
          <p:cNvSpPr>
            <a:spLocks noChangeShapeType="1"/>
          </p:cNvSpPr>
          <p:nvPr/>
        </p:nvSpPr>
        <p:spPr bwMode="auto">
          <a:xfrm>
            <a:off x="3200400" y="4724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2 (two children) – swap with the minimum of the right </a:t>
            </a:r>
            <a:r>
              <a:rPr lang="en-US" dirty="0" err="1" smtClean="0"/>
              <a:t>subtree</a:t>
            </a:r>
            <a:r>
              <a:rPr lang="en-US" dirty="0" smtClean="0"/>
              <a:t>, which leads to a case 0 or case 1</a:t>
            </a:r>
          </a:p>
        </p:txBody>
      </p:sp>
      <p:sp>
        <p:nvSpPr>
          <p:cNvPr id="160772" name="Rectangle 111"/>
          <p:cNvSpPr>
            <a:spLocks noChangeArrowheads="1"/>
          </p:cNvSpPr>
          <p:nvPr/>
        </p:nvSpPr>
        <p:spPr bwMode="auto">
          <a:xfrm>
            <a:off x="1295400" y="2667000"/>
            <a:ext cx="6096000" cy="403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73" name="Rectangle 12"/>
          <p:cNvSpPr>
            <a:spLocks noChangeArrowheads="1"/>
          </p:cNvSpPr>
          <p:nvPr/>
        </p:nvSpPr>
        <p:spPr bwMode="auto">
          <a:xfrm>
            <a:off x="3352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60774" name="Text Box 4"/>
          <p:cNvSpPr txBox="1">
            <a:spLocks noChangeArrowheads="1"/>
          </p:cNvSpPr>
          <p:nvPr/>
        </p:nvSpPr>
        <p:spPr bwMode="auto">
          <a:xfrm>
            <a:off x="4876800" y="2819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60775" name="Line 5"/>
          <p:cNvSpPr>
            <a:spLocks noChangeShapeType="1"/>
          </p:cNvSpPr>
          <p:nvPr/>
        </p:nvSpPr>
        <p:spPr bwMode="auto">
          <a:xfrm flipH="1" flipV="1">
            <a:off x="4419600" y="2971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76" name="Rectangle 12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53</a:t>
            </a:r>
          </a:p>
        </p:txBody>
      </p:sp>
      <p:sp>
        <p:nvSpPr>
          <p:cNvPr id="160777" name="Line 6"/>
          <p:cNvSpPr>
            <a:spLocks noChangeShapeType="1"/>
          </p:cNvSpPr>
          <p:nvPr/>
        </p:nvSpPr>
        <p:spPr bwMode="auto">
          <a:xfrm>
            <a:off x="44196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78" name="Rectangle 12"/>
          <p:cNvSpPr>
            <a:spLocks noChangeArrowheads="1"/>
          </p:cNvSpPr>
          <p:nvPr/>
        </p:nvSpPr>
        <p:spPr bwMode="auto">
          <a:xfrm>
            <a:off x="3962400" y="2743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60779" name="Line 8"/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80" name="Line 6"/>
          <p:cNvSpPr>
            <a:spLocks noChangeShapeType="1"/>
          </p:cNvSpPr>
          <p:nvPr/>
        </p:nvSpPr>
        <p:spPr bwMode="auto">
          <a:xfrm>
            <a:off x="4572000" y="4876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81" name="Line 8"/>
          <p:cNvSpPr>
            <a:spLocks noChangeShapeType="1"/>
          </p:cNvSpPr>
          <p:nvPr/>
        </p:nvSpPr>
        <p:spPr bwMode="auto">
          <a:xfrm flipH="1">
            <a:off x="38862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82" name="Rectangle 12"/>
          <p:cNvSpPr>
            <a:spLocks noChangeArrowheads="1"/>
          </p:cNvSpPr>
          <p:nvPr/>
        </p:nvSpPr>
        <p:spPr bwMode="auto">
          <a:xfrm>
            <a:off x="3657600" y="5257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52</a:t>
            </a:r>
          </a:p>
        </p:txBody>
      </p:sp>
      <p:sp>
        <p:nvSpPr>
          <p:cNvPr id="160783" name="Line 8"/>
          <p:cNvSpPr>
            <a:spLocks noChangeShapeType="1"/>
          </p:cNvSpPr>
          <p:nvPr/>
        </p:nvSpPr>
        <p:spPr bwMode="auto">
          <a:xfrm flipH="1">
            <a:off x="31242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84" name="Line 8"/>
          <p:cNvSpPr>
            <a:spLocks noChangeShapeType="1"/>
          </p:cNvSpPr>
          <p:nvPr/>
        </p:nvSpPr>
        <p:spPr bwMode="auto">
          <a:xfrm flipH="1">
            <a:off x="3429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85" name="Text Box 4"/>
          <p:cNvSpPr txBox="1">
            <a:spLocks noChangeArrowheads="1"/>
          </p:cNvSpPr>
          <p:nvPr/>
        </p:nvSpPr>
        <p:spPr bwMode="auto">
          <a:xfrm>
            <a:off x="3276600" y="6019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60786" name="Rectangle 12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60787" name="Line 6"/>
          <p:cNvSpPr>
            <a:spLocks noChangeShapeType="1"/>
          </p:cNvSpPr>
          <p:nvPr/>
        </p:nvSpPr>
        <p:spPr bwMode="auto">
          <a:xfrm>
            <a:off x="41148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88" name="Line 6"/>
          <p:cNvSpPr>
            <a:spLocks noChangeShapeType="1"/>
          </p:cNvSpPr>
          <p:nvPr/>
        </p:nvSpPr>
        <p:spPr bwMode="auto">
          <a:xfrm>
            <a:off x="5029200" y="4038600"/>
            <a:ext cx="304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89" name="Rectangle 60"/>
          <p:cNvSpPr>
            <a:spLocks noChangeArrowheads="1"/>
          </p:cNvSpPr>
          <p:nvPr/>
        </p:nvSpPr>
        <p:spPr bwMode="auto">
          <a:xfrm>
            <a:off x="3886200" y="60960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90" name="Text Box 4"/>
          <p:cNvSpPr txBox="1">
            <a:spLocks noChangeArrowheads="1"/>
          </p:cNvSpPr>
          <p:nvPr/>
        </p:nvSpPr>
        <p:spPr bwMode="auto">
          <a:xfrm>
            <a:off x="3962400" y="60960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0791" name="Rectangle 67"/>
          <p:cNvSpPr>
            <a:spLocks noChangeArrowheads="1"/>
          </p:cNvSpPr>
          <p:nvPr/>
        </p:nvSpPr>
        <p:spPr bwMode="auto">
          <a:xfrm>
            <a:off x="1524000" y="44196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92" name="Text Box 4"/>
          <p:cNvSpPr txBox="1">
            <a:spLocks noChangeArrowheads="1"/>
          </p:cNvSpPr>
          <p:nvPr/>
        </p:nvSpPr>
        <p:spPr bwMode="auto">
          <a:xfrm>
            <a:off x="1524000" y="4419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0793" name="Line 8"/>
          <p:cNvSpPr>
            <a:spLocks noChangeShapeType="1"/>
          </p:cNvSpPr>
          <p:nvPr/>
        </p:nvSpPr>
        <p:spPr bwMode="auto">
          <a:xfrm>
            <a:off x="3810000" y="4038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794" name="Line 8"/>
          <p:cNvSpPr>
            <a:spLocks noChangeShapeType="1"/>
          </p:cNvSpPr>
          <p:nvPr/>
        </p:nvSpPr>
        <p:spPr bwMode="auto">
          <a:xfrm flipH="1">
            <a:off x="43434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2 (two children) – swap with the minimum of the right </a:t>
            </a:r>
            <a:r>
              <a:rPr lang="en-US" dirty="0" err="1" smtClean="0"/>
              <a:t>subtree</a:t>
            </a:r>
            <a:r>
              <a:rPr lang="en-US" dirty="0" smtClean="0"/>
              <a:t>, which leads to a case 0 or case 1</a:t>
            </a:r>
          </a:p>
        </p:txBody>
      </p:sp>
      <p:sp>
        <p:nvSpPr>
          <p:cNvPr id="161796" name="Rectangle 111"/>
          <p:cNvSpPr>
            <a:spLocks noChangeArrowheads="1"/>
          </p:cNvSpPr>
          <p:nvPr/>
        </p:nvSpPr>
        <p:spPr bwMode="auto">
          <a:xfrm>
            <a:off x="1295400" y="2667000"/>
            <a:ext cx="6096000" cy="403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797" name="Rectangle 12"/>
          <p:cNvSpPr>
            <a:spLocks noChangeArrowheads="1"/>
          </p:cNvSpPr>
          <p:nvPr/>
        </p:nvSpPr>
        <p:spPr bwMode="auto">
          <a:xfrm>
            <a:off x="3352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61798" name="Text Box 4"/>
          <p:cNvSpPr txBox="1">
            <a:spLocks noChangeArrowheads="1"/>
          </p:cNvSpPr>
          <p:nvPr/>
        </p:nvSpPr>
        <p:spPr bwMode="auto">
          <a:xfrm>
            <a:off x="4876800" y="2819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61799" name="Line 5"/>
          <p:cNvSpPr>
            <a:spLocks noChangeShapeType="1"/>
          </p:cNvSpPr>
          <p:nvPr/>
        </p:nvSpPr>
        <p:spPr bwMode="auto">
          <a:xfrm flipH="1" flipV="1">
            <a:off x="4419600" y="2971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00" name="Rectangle 12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53</a:t>
            </a:r>
          </a:p>
        </p:txBody>
      </p:sp>
      <p:sp>
        <p:nvSpPr>
          <p:cNvPr id="161801" name="Line 6"/>
          <p:cNvSpPr>
            <a:spLocks noChangeShapeType="1"/>
          </p:cNvSpPr>
          <p:nvPr/>
        </p:nvSpPr>
        <p:spPr bwMode="auto">
          <a:xfrm>
            <a:off x="44196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02" name="Rectangle 12"/>
          <p:cNvSpPr>
            <a:spLocks noChangeArrowheads="1"/>
          </p:cNvSpPr>
          <p:nvPr/>
        </p:nvSpPr>
        <p:spPr bwMode="auto">
          <a:xfrm>
            <a:off x="3962400" y="2743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61803" name="Line 8"/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04" name="Line 6"/>
          <p:cNvSpPr>
            <a:spLocks noChangeShapeType="1"/>
          </p:cNvSpPr>
          <p:nvPr/>
        </p:nvSpPr>
        <p:spPr bwMode="auto">
          <a:xfrm>
            <a:off x="4572000" y="4876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05" name="Line 8"/>
          <p:cNvSpPr>
            <a:spLocks noChangeShapeType="1"/>
          </p:cNvSpPr>
          <p:nvPr/>
        </p:nvSpPr>
        <p:spPr bwMode="auto">
          <a:xfrm flipH="1">
            <a:off x="38862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06" name="Rectangle 12"/>
          <p:cNvSpPr>
            <a:spLocks noChangeArrowheads="1"/>
          </p:cNvSpPr>
          <p:nvPr/>
        </p:nvSpPr>
        <p:spPr bwMode="auto">
          <a:xfrm>
            <a:off x="3657600" y="5257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52</a:t>
            </a:r>
          </a:p>
        </p:txBody>
      </p:sp>
      <p:sp>
        <p:nvSpPr>
          <p:cNvPr id="161807" name="Line 8"/>
          <p:cNvSpPr>
            <a:spLocks noChangeShapeType="1"/>
          </p:cNvSpPr>
          <p:nvPr/>
        </p:nvSpPr>
        <p:spPr bwMode="auto">
          <a:xfrm flipH="1">
            <a:off x="31242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08" name="Line 8"/>
          <p:cNvSpPr>
            <a:spLocks noChangeShapeType="1"/>
          </p:cNvSpPr>
          <p:nvPr/>
        </p:nvSpPr>
        <p:spPr bwMode="auto">
          <a:xfrm flipH="1">
            <a:off x="3429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09" name="Text Box 4"/>
          <p:cNvSpPr txBox="1">
            <a:spLocks noChangeArrowheads="1"/>
          </p:cNvSpPr>
          <p:nvPr/>
        </p:nvSpPr>
        <p:spPr bwMode="auto">
          <a:xfrm>
            <a:off x="3276600" y="6019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61810" name="Rectangle 12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61811" name="Line 6"/>
          <p:cNvSpPr>
            <a:spLocks noChangeShapeType="1"/>
          </p:cNvSpPr>
          <p:nvPr/>
        </p:nvSpPr>
        <p:spPr bwMode="auto">
          <a:xfrm>
            <a:off x="41148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12" name="Line 6"/>
          <p:cNvSpPr>
            <a:spLocks noChangeShapeType="1"/>
          </p:cNvSpPr>
          <p:nvPr/>
        </p:nvSpPr>
        <p:spPr bwMode="auto">
          <a:xfrm>
            <a:off x="5029200" y="4038600"/>
            <a:ext cx="304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13" name="Rectangle 60"/>
          <p:cNvSpPr>
            <a:spLocks noChangeArrowheads="1"/>
          </p:cNvSpPr>
          <p:nvPr/>
        </p:nvSpPr>
        <p:spPr bwMode="auto">
          <a:xfrm>
            <a:off x="3886200" y="60960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14" name="Text Box 4"/>
          <p:cNvSpPr txBox="1">
            <a:spLocks noChangeArrowheads="1"/>
          </p:cNvSpPr>
          <p:nvPr/>
        </p:nvSpPr>
        <p:spPr bwMode="auto">
          <a:xfrm>
            <a:off x="3962400" y="60960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1815" name="Rectangle 67"/>
          <p:cNvSpPr>
            <a:spLocks noChangeArrowheads="1"/>
          </p:cNvSpPr>
          <p:nvPr/>
        </p:nvSpPr>
        <p:spPr bwMode="auto">
          <a:xfrm>
            <a:off x="1524000" y="44196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16" name="Text Box 4"/>
          <p:cNvSpPr txBox="1">
            <a:spLocks noChangeArrowheads="1"/>
          </p:cNvSpPr>
          <p:nvPr/>
        </p:nvSpPr>
        <p:spPr bwMode="auto">
          <a:xfrm>
            <a:off x="1524000" y="4419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1817" name="Line 8"/>
          <p:cNvSpPr>
            <a:spLocks noChangeShapeType="1"/>
          </p:cNvSpPr>
          <p:nvPr/>
        </p:nvSpPr>
        <p:spPr bwMode="auto">
          <a:xfrm>
            <a:off x="3810000" y="4038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18" name="Line 8"/>
          <p:cNvSpPr>
            <a:spLocks noChangeShapeType="1"/>
          </p:cNvSpPr>
          <p:nvPr/>
        </p:nvSpPr>
        <p:spPr bwMode="auto">
          <a:xfrm flipH="1">
            <a:off x="43434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819" name="Text Box 4"/>
          <p:cNvSpPr txBox="1">
            <a:spLocks noChangeArrowheads="1"/>
          </p:cNvSpPr>
          <p:nvPr/>
        </p:nvSpPr>
        <p:spPr bwMode="auto">
          <a:xfrm>
            <a:off x="6324600" y="48006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min</a:t>
            </a:r>
          </a:p>
        </p:txBody>
      </p:sp>
      <p:sp>
        <p:nvSpPr>
          <p:cNvPr id="161820" name="Line 5"/>
          <p:cNvSpPr>
            <a:spLocks noChangeShapeType="1"/>
          </p:cNvSpPr>
          <p:nvPr/>
        </p:nvSpPr>
        <p:spPr bwMode="auto">
          <a:xfrm flipH="1" flipV="1">
            <a:off x="50292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2 (two children) – swap with the minimum of the right </a:t>
            </a:r>
            <a:r>
              <a:rPr lang="en-US" dirty="0" err="1" smtClean="0"/>
              <a:t>subtree</a:t>
            </a:r>
            <a:r>
              <a:rPr lang="en-US" dirty="0" smtClean="0"/>
              <a:t>, which leads to a case 0 or case 1</a:t>
            </a:r>
          </a:p>
        </p:txBody>
      </p:sp>
      <p:sp>
        <p:nvSpPr>
          <p:cNvPr id="162820" name="Rectangle 111"/>
          <p:cNvSpPr>
            <a:spLocks noChangeArrowheads="1"/>
          </p:cNvSpPr>
          <p:nvPr/>
        </p:nvSpPr>
        <p:spPr bwMode="auto">
          <a:xfrm>
            <a:off x="1295400" y="2667000"/>
            <a:ext cx="6096000" cy="403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21" name="Rectangle 12"/>
          <p:cNvSpPr>
            <a:spLocks noChangeArrowheads="1"/>
          </p:cNvSpPr>
          <p:nvPr/>
        </p:nvSpPr>
        <p:spPr bwMode="auto">
          <a:xfrm>
            <a:off x="3352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62822" name="Text Box 4"/>
          <p:cNvSpPr txBox="1">
            <a:spLocks noChangeArrowheads="1"/>
          </p:cNvSpPr>
          <p:nvPr/>
        </p:nvSpPr>
        <p:spPr bwMode="auto">
          <a:xfrm>
            <a:off x="4876800" y="2819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62823" name="Line 5"/>
          <p:cNvSpPr>
            <a:spLocks noChangeShapeType="1"/>
          </p:cNvSpPr>
          <p:nvPr/>
        </p:nvSpPr>
        <p:spPr bwMode="auto">
          <a:xfrm flipH="1" flipV="1">
            <a:off x="4419600" y="2971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24" name="Rectangle 12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53</a:t>
            </a:r>
          </a:p>
        </p:txBody>
      </p:sp>
      <p:sp>
        <p:nvSpPr>
          <p:cNvPr id="162825" name="Line 6"/>
          <p:cNvSpPr>
            <a:spLocks noChangeShapeType="1"/>
          </p:cNvSpPr>
          <p:nvPr/>
        </p:nvSpPr>
        <p:spPr bwMode="auto">
          <a:xfrm>
            <a:off x="44196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26" name="Rectangle 12"/>
          <p:cNvSpPr>
            <a:spLocks noChangeArrowheads="1"/>
          </p:cNvSpPr>
          <p:nvPr/>
        </p:nvSpPr>
        <p:spPr bwMode="auto">
          <a:xfrm>
            <a:off x="3962400" y="2743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62827" name="Line 8"/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28" name="Line 6"/>
          <p:cNvSpPr>
            <a:spLocks noChangeShapeType="1"/>
          </p:cNvSpPr>
          <p:nvPr/>
        </p:nvSpPr>
        <p:spPr bwMode="auto">
          <a:xfrm>
            <a:off x="4572000" y="4876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29" name="Line 8"/>
          <p:cNvSpPr>
            <a:spLocks noChangeShapeType="1"/>
          </p:cNvSpPr>
          <p:nvPr/>
        </p:nvSpPr>
        <p:spPr bwMode="auto">
          <a:xfrm flipH="1">
            <a:off x="38862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30" name="Rectangle 12"/>
          <p:cNvSpPr>
            <a:spLocks noChangeArrowheads="1"/>
          </p:cNvSpPr>
          <p:nvPr/>
        </p:nvSpPr>
        <p:spPr bwMode="auto">
          <a:xfrm>
            <a:off x="3657600" y="5257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52</a:t>
            </a:r>
          </a:p>
        </p:txBody>
      </p:sp>
      <p:sp>
        <p:nvSpPr>
          <p:cNvPr id="162831" name="Line 8"/>
          <p:cNvSpPr>
            <a:spLocks noChangeShapeType="1"/>
          </p:cNvSpPr>
          <p:nvPr/>
        </p:nvSpPr>
        <p:spPr bwMode="auto">
          <a:xfrm flipH="1">
            <a:off x="31242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32" name="Line 8"/>
          <p:cNvSpPr>
            <a:spLocks noChangeShapeType="1"/>
          </p:cNvSpPr>
          <p:nvPr/>
        </p:nvSpPr>
        <p:spPr bwMode="auto">
          <a:xfrm flipH="1">
            <a:off x="3429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33" name="Text Box 4"/>
          <p:cNvSpPr txBox="1">
            <a:spLocks noChangeArrowheads="1"/>
          </p:cNvSpPr>
          <p:nvPr/>
        </p:nvSpPr>
        <p:spPr bwMode="auto">
          <a:xfrm>
            <a:off x="3276600" y="6019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62834" name="Rectangle 12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62835" name="Line 6"/>
          <p:cNvSpPr>
            <a:spLocks noChangeShapeType="1"/>
          </p:cNvSpPr>
          <p:nvPr/>
        </p:nvSpPr>
        <p:spPr bwMode="auto">
          <a:xfrm>
            <a:off x="41148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36" name="Line 6"/>
          <p:cNvSpPr>
            <a:spLocks noChangeShapeType="1"/>
          </p:cNvSpPr>
          <p:nvPr/>
        </p:nvSpPr>
        <p:spPr bwMode="auto">
          <a:xfrm>
            <a:off x="5029200" y="4038600"/>
            <a:ext cx="304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37" name="Rectangle 60"/>
          <p:cNvSpPr>
            <a:spLocks noChangeArrowheads="1"/>
          </p:cNvSpPr>
          <p:nvPr/>
        </p:nvSpPr>
        <p:spPr bwMode="auto">
          <a:xfrm>
            <a:off x="3886200" y="60960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8" name="Text Box 4"/>
          <p:cNvSpPr txBox="1">
            <a:spLocks noChangeArrowheads="1"/>
          </p:cNvSpPr>
          <p:nvPr/>
        </p:nvSpPr>
        <p:spPr bwMode="auto">
          <a:xfrm>
            <a:off x="3962400" y="60960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2839" name="Rectangle 67"/>
          <p:cNvSpPr>
            <a:spLocks noChangeArrowheads="1"/>
          </p:cNvSpPr>
          <p:nvPr/>
        </p:nvSpPr>
        <p:spPr bwMode="auto">
          <a:xfrm>
            <a:off x="1524000" y="44196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40" name="Text Box 4"/>
          <p:cNvSpPr txBox="1">
            <a:spLocks noChangeArrowheads="1"/>
          </p:cNvSpPr>
          <p:nvPr/>
        </p:nvSpPr>
        <p:spPr bwMode="auto">
          <a:xfrm>
            <a:off x="1524000" y="4419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2841" name="Line 8"/>
          <p:cNvSpPr>
            <a:spLocks noChangeShapeType="1"/>
          </p:cNvSpPr>
          <p:nvPr/>
        </p:nvSpPr>
        <p:spPr bwMode="auto">
          <a:xfrm>
            <a:off x="3810000" y="4038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42" name="Line 8"/>
          <p:cNvSpPr>
            <a:spLocks noChangeShapeType="1"/>
          </p:cNvSpPr>
          <p:nvPr/>
        </p:nvSpPr>
        <p:spPr bwMode="auto">
          <a:xfrm flipH="1">
            <a:off x="43434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843" name="Text Box 4"/>
          <p:cNvSpPr txBox="1">
            <a:spLocks noChangeArrowheads="1"/>
          </p:cNvSpPr>
          <p:nvPr/>
        </p:nvSpPr>
        <p:spPr bwMode="auto">
          <a:xfrm>
            <a:off x="6324600" y="48006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min</a:t>
            </a:r>
          </a:p>
        </p:txBody>
      </p:sp>
      <p:sp>
        <p:nvSpPr>
          <p:cNvPr id="162844" name="Line 5"/>
          <p:cNvSpPr>
            <a:spLocks noChangeShapeType="1"/>
          </p:cNvSpPr>
          <p:nvPr/>
        </p:nvSpPr>
        <p:spPr bwMode="auto">
          <a:xfrm flipH="1" flipV="1">
            <a:off x="4572000" y="46482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2 (two children) – swap with the minimum of the right </a:t>
            </a:r>
            <a:r>
              <a:rPr lang="en-US" dirty="0" err="1" smtClean="0"/>
              <a:t>subtree</a:t>
            </a:r>
            <a:r>
              <a:rPr lang="en-US" dirty="0" smtClean="0"/>
              <a:t>, which leads to a case 0 or case 1</a:t>
            </a:r>
          </a:p>
        </p:txBody>
      </p:sp>
      <p:sp>
        <p:nvSpPr>
          <p:cNvPr id="163844" name="Rectangle 111"/>
          <p:cNvSpPr>
            <a:spLocks noChangeArrowheads="1"/>
          </p:cNvSpPr>
          <p:nvPr/>
        </p:nvSpPr>
        <p:spPr bwMode="auto">
          <a:xfrm>
            <a:off x="1295400" y="2667000"/>
            <a:ext cx="6096000" cy="403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45" name="Rectangle 12"/>
          <p:cNvSpPr>
            <a:spLocks noChangeArrowheads="1"/>
          </p:cNvSpPr>
          <p:nvPr/>
        </p:nvSpPr>
        <p:spPr bwMode="auto">
          <a:xfrm>
            <a:off x="3352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63846" name="Text Box 4"/>
          <p:cNvSpPr txBox="1">
            <a:spLocks noChangeArrowheads="1"/>
          </p:cNvSpPr>
          <p:nvPr/>
        </p:nvSpPr>
        <p:spPr bwMode="auto">
          <a:xfrm>
            <a:off x="4876800" y="2819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63847" name="Line 5"/>
          <p:cNvSpPr>
            <a:spLocks noChangeShapeType="1"/>
          </p:cNvSpPr>
          <p:nvPr/>
        </p:nvSpPr>
        <p:spPr bwMode="auto">
          <a:xfrm flipH="1" flipV="1">
            <a:off x="4419600" y="2971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48" name="Rectangle 12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53</a:t>
            </a:r>
          </a:p>
        </p:txBody>
      </p:sp>
      <p:sp>
        <p:nvSpPr>
          <p:cNvPr id="163849" name="Line 6"/>
          <p:cNvSpPr>
            <a:spLocks noChangeShapeType="1"/>
          </p:cNvSpPr>
          <p:nvPr/>
        </p:nvSpPr>
        <p:spPr bwMode="auto">
          <a:xfrm>
            <a:off x="44196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50" name="Rectangle 12"/>
          <p:cNvSpPr>
            <a:spLocks noChangeArrowheads="1"/>
          </p:cNvSpPr>
          <p:nvPr/>
        </p:nvSpPr>
        <p:spPr bwMode="auto">
          <a:xfrm>
            <a:off x="3962400" y="2743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63851" name="Line 8"/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52" name="Line 6"/>
          <p:cNvSpPr>
            <a:spLocks noChangeShapeType="1"/>
          </p:cNvSpPr>
          <p:nvPr/>
        </p:nvSpPr>
        <p:spPr bwMode="auto">
          <a:xfrm>
            <a:off x="4572000" y="4876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53" name="Line 8"/>
          <p:cNvSpPr>
            <a:spLocks noChangeShapeType="1"/>
          </p:cNvSpPr>
          <p:nvPr/>
        </p:nvSpPr>
        <p:spPr bwMode="auto">
          <a:xfrm flipH="1">
            <a:off x="38862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54" name="Rectangle 12"/>
          <p:cNvSpPr>
            <a:spLocks noChangeArrowheads="1"/>
          </p:cNvSpPr>
          <p:nvPr/>
        </p:nvSpPr>
        <p:spPr bwMode="auto">
          <a:xfrm>
            <a:off x="3657600" y="5257800"/>
            <a:ext cx="45720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52</a:t>
            </a:r>
          </a:p>
        </p:txBody>
      </p:sp>
      <p:sp>
        <p:nvSpPr>
          <p:cNvPr id="163855" name="Line 8"/>
          <p:cNvSpPr>
            <a:spLocks noChangeShapeType="1"/>
          </p:cNvSpPr>
          <p:nvPr/>
        </p:nvSpPr>
        <p:spPr bwMode="auto">
          <a:xfrm flipH="1">
            <a:off x="31242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56" name="Line 8"/>
          <p:cNvSpPr>
            <a:spLocks noChangeShapeType="1"/>
          </p:cNvSpPr>
          <p:nvPr/>
        </p:nvSpPr>
        <p:spPr bwMode="auto">
          <a:xfrm flipH="1">
            <a:off x="3429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57" name="Text Box 4"/>
          <p:cNvSpPr txBox="1">
            <a:spLocks noChangeArrowheads="1"/>
          </p:cNvSpPr>
          <p:nvPr/>
        </p:nvSpPr>
        <p:spPr bwMode="auto">
          <a:xfrm>
            <a:off x="3276600" y="6019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63858" name="Rectangle 12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63859" name="Line 6"/>
          <p:cNvSpPr>
            <a:spLocks noChangeShapeType="1"/>
          </p:cNvSpPr>
          <p:nvPr/>
        </p:nvSpPr>
        <p:spPr bwMode="auto">
          <a:xfrm>
            <a:off x="41148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60" name="Line 6"/>
          <p:cNvSpPr>
            <a:spLocks noChangeShapeType="1"/>
          </p:cNvSpPr>
          <p:nvPr/>
        </p:nvSpPr>
        <p:spPr bwMode="auto">
          <a:xfrm>
            <a:off x="5029200" y="4038600"/>
            <a:ext cx="304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61" name="Rectangle 60"/>
          <p:cNvSpPr>
            <a:spLocks noChangeArrowheads="1"/>
          </p:cNvSpPr>
          <p:nvPr/>
        </p:nvSpPr>
        <p:spPr bwMode="auto">
          <a:xfrm>
            <a:off x="3886200" y="60960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2" name="Text Box 4"/>
          <p:cNvSpPr txBox="1">
            <a:spLocks noChangeArrowheads="1"/>
          </p:cNvSpPr>
          <p:nvPr/>
        </p:nvSpPr>
        <p:spPr bwMode="auto">
          <a:xfrm>
            <a:off x="3962400" y="60960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3863" name="Rectangle 67"/>
          <p:cNvSpPr>
            <a:spLocks noChangeArrowheads="1"/>
          </p:cNvSpPr>
          <p:nvPr/>
        </p:nvSpPr>
        <p:spPr bwMode="auto">
          <a:xfrm>
            <a:off x="1524000" y="44196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4" name="Text Box 4"/>
          <p:cNvSpPr txBox="1">
            <a:spLocks noChangeArrowheads="1"/>
          </p:cNvSpPr>
          <p:nvPr/>
        </p:nvSpPr>
        <p:spPr bwMode="auto">
          <a:xfrm>
            <a:off x="1524000" y="4419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3865" name="Line 8"/>
          <p:cNvSpPr>
            <a:spLocks noChangeShapeType="1"/>
          </p:cNvSpPr>
          <p:nvPr/>
        </p:nvSpPr>
        <p:spPr bwMode="auto">
          <a:xfrm>
            <a:off x="3810000" y="4038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66" name="Line 8"/>
          <p:cNvSpPr>
            <a:spLocks noChangeShapeType="1"/>
          </p:cNvSpPr>
          <p:nvPr/>
        </p:nvSpPr>
        <p:spPr bwMode="auto">
          <a:xfrm flipH="1">
            <a:off x="43434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67" name="Text Box 4"/>
          <p:cNvSpPr txBox="1">
            <a:spLocks noChangeArrowheads="1"/>
          </p:cNvSpPr>
          <p:nvPr/>
        </p:nvSpPr>
        <p:spPr bwMode="auto">
          <a:xfrm>
            <a:off x="6324600" y="48006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min</a:t>
            </a:r>
          </a:p>
        </p:txBody>
      </p:sp>
      <p:sp>
        <p:nvSpPr>
          <p:cNvPr id="163868" name="Line 5"/>
          <p:cNvSpPr>
            <a:spLocks noChangeShapeType="1"/>
          </p:cNvSpPr>
          <p:nvPr/>
        </p:nvSpPr>
        <p:spPr bwMode="auto">
          <a:xfrm flipH="1">
            <a:off x="4114800" y="49530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2 (two children) – swap with the minimum of the right </a:t>
            </a:r>
            <a:r>
              <a:rPr lang="en-US" dirty="0" err="1" smtClean="0"/>
              <a:t>subtree</a:t>
            </a:r>
            <a:r>
              <a:rPr lang="en-US" dirty="0" smtClean="0"/>
              <a:t>, which leads to a case 0 or case 1</a:t>
            </a:r>
          </a:p>
        </p:txBody>
      </p:sp>
      <p:sp>
        <p:nvSpPr>
          <p:cNvPr id="164868" name="Rectangle 111"/>
          <p:cNvSpPr>
            <a:spLocks noChangeArrowheads="1"/>
          </p:cNvSpPr>
          <p:nvPr/>
        </p:nvSpPr>
        <p:spPr bwMode="auto">
          <a:xfrm>
            <a:off x="1295400" y="2667000"/>
            <a:ext cx="6096000" cy="403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69" name="Rectangle 12"/>
          <p:cNvSpPr>
            <a:spLocks noChangeArrowheads="1"/>
          </p:cNvSpPr>
          <p:nvPr/>
        </p:nvSpPr>
        <p:spPr bwMode="auto">
          <a:xfrm>
            <a:off x="3352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64870" name="Text Box 4"/>
          <p:cNvSpPr txBox="1">
            <a:spLocks noChangeArrowheads="1"/>
          </p:cNvSpPr>
          <p:nvPr/>
        </p:nvSpPr>
        <p:spPr bwMode="auto">
          <a:xfrm>
            <a:off x="4876800" y="2819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64871" name="Line 5"/>
          <p:cNvSpPr>
            <a:spLocks noChangeShapeType="1"/>
          </p:cNvSpPr>
          <p:nvPr/>
        </p:nvSpPr>
        <p:spPr bwMode="auto">
          <a:xfrm flipH="1" flipV="1">
            <a:off x="4419600" y="2971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72" name="Rectangle 12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53</a:t>
            </a:r>
          </a:p>
        </p:txBody>
      </p:sp>
      <p:sp>
        <p:nvSpPr>
          <p:cNvPr id="164873" name="Line 6"/>
          <p:cNvSpPr>
            <a:spLocks noChangeShapeType="1"/>
          </p:cNvSpPr>
          <p:nvPr/>
        </p:nvSpPr>
        <p:spPr bwMode="auto">
          <a:xfrm>
            <a:off x="44196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74" name="Rectangle 12"/>
          <p:cNvSpPr>
            <a:spLocks noChangeArrowheads="1"/>
          </p:cNvSpPr>
          <p:nvPr/>
        </p:nvSpPr>
        <p:spPr bwMode="auto">
          <a:xfrm>
            <a:off x="3962400" y="2743200"/>
            <a:ext cx="45720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52</a:t>
            </a:r>
          </a:p>
        </p:txBody>
      </p:sp>
      <p:sp>
        <p:nvSpPr>
          <p:cNvPr id="164875" name="Line 8"/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76" name="Line 6"/>
          <p:cNvSpPr>
            <a:spLocks noChangeShapeType="1"/>
          </p:cNvSpPr>
          <p:nvPr/>
        </p:nvSpPr>
        <p:spPr bwMode="auto">
          <a:xfrm>
            <a:off x="4572000" y="4876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77" name="Line 8"/>
          <p:cNvSpPr>
            <a:spLocks noChangeShapeType="1"/>
          </p:cNvSpPr>
          <p:nvPr/>
        </p:nvSpPr>
        <p:spPr bwMode="auto">
          <a:xfrm flipH="1">
            <a:off x="38862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78" name="Rectangle 12"/>
          <p:cNvSpPr>
            <a:spLocks noChangeArrowheads="1"/>
          </p:cNvSpPr>
          <p:nvPr/>
        </p:nvSpPr>
        <p:spPr bwMode="auto">
          <a:xfrm>
            <a:off x="3657600" y="5257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64879" name="Line 8"/>
          <p:cNvSpPr>
            <a:spLocks noChangeShapeType="1"/>
          </p:cNvSpPr>
          <p:nvPr/>
        </p:nvSpPr>
        <p:spPr bwMode="auto">
          <a:xfrm flipH="1">
            <a:off x="31242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80" name="Line 8"/>
          <p:cNvSpPr>
            <a:spLocks noChangeShapeType="1"/>
          </p:cNvSpPr>
          <p:nvPr/>
        </p:nvSpPr>
        <p:spPr bwMode="auto">
          <a:xfrm flipH="1">
            <a:off x="3429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81" name="Text Box 4"/>
          <p:cNvSpPr txBox="1">
            <a:spLocks noChangeArrowheads="1"/>
          </p:cNvSpPr>
          <p:nvPr/>
        </p:nvSpPr>
        <p:spPr bwMode="auto">
          <a:xfrm>
            <a:off x="3276600" y="6019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64882" name="Rectangle 12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64883" name="Line 6"/>
          <p:cNvSpPr>
            <a:spLocks noChangeShapeType="1"/>
          </p:cNvSpPr>
          <p:nvPr/>
        </p:nvSpPr>
        <p:spPr bwMode="auto">
          <a:xfrm>
            <a:off x="41148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84" name="Line 6"/>
          <p:cNvSpPr>
            <a:spLocks noChangeShapeType="1"/>
          </p:cNvSpPr>
          <p:nvPr/>
        </p:nvSpPr>
        <p:spPr bwMode="auto">
          <a:xfrm>
            <a:off x="5029200" y="4038600"/>
            <a:ext cx="304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85" name="Rectangle 60"/>
          <p:cNvSpPr>
            <a:spLocks noChangeArrowheads="1"/>
          </p:cNvSpPr>
          <p:nvPr/>
        </p:nvSpPr>
        <p:spPr bwMode="auto">
          <a:xfrm>
            <a:off x="3886200" y="60960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6" name="Text Box 4"/>
          <p:cNvSpPr txBox="1">
            <a:spLocks noChangeArrowheads="1"/>
          </p:cNvSpPr>
          <p:nvPr/>
        </p:nvSpPr>
        <p:spPr bwMode="auto">
          <a:xfrm>
            <a:off x="3962400" y="60960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4887" name="Rectangle 67"/>
          <p:cNvSpPr>
            <a:spLocks noChangeArrowheads="1"/>
          </p:cNvSpPr>
          <p:nvPr/>
        </p:nvSpPr>
        <p:spPr bwMode="auto">
          <a:xfrm>
            <a:off x="1524000" y="44196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8" name="Text Box 4"/>
          <p:cNvSpPr txBox="1">
            <a:spLocks noChangeArrowheads="1"/>
          </p:cNvSpPr>
          <p:nvPr/>
        </p:nvSpPr>
        <p:spPr bwMode="auto">
          <a:xfrm>
            <a:off x="1524000" y="4419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4889" name="Line 8"/>
          <p:cNvSpPr>
            <a:spLocks noChangeShapeType="1"/>
          </p:cNvSpPr>
          <p:nvPr/>
        </p:nvSpPr>
        <p:spPr bwMode="auto">
          <a:xfrm>
            <a:off x="3810000" y="4038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90" name="Line 8"/>
          <p:cNvSpPr>
            <a:spLocks noChangeShapeType="1"/>
          </p:cNvSpPr>
          <p:nvPr/>
        </p:nvSpPr>
        <p:spPr bwMode="auto">
          <a:xfrm flipH="1">
            <a:off x="43434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91" name="Text Box 4"/>
          <p:cNvSpPr txBox="1">
            <a:spLocks noChangeArrowheads="1"/>
          </p:cNvSpPr>
          <p:nvPr/>
        </p:nvSpPr>
        <p:spPr bwMode="auto">
          <a:xfrm>
            <a:off x="6324600" y="48006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min</a:t>
            </a:r>
          </a:p>
        </p:txBody>
      </p:sp>
      <p:sp>
        <p:nvSpPr>
          <p:cNvPr id="164892" name="Line 5"/>
          <p:cNvSpPr>
            <a:spLocks noChangeShapeType="1"/>
          </p:cNvSpPr>
          <p:nvPr/>
        </p:nvSpPr>
        <p:spPr bwMode="auto">
          <a:xfrm flipH="1">
            <a:off x="4114800" y="49530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 2 (two children) – swap with the minimum of the right </a:t>
            </a:r>
            <a:r>
              <a:rPr lang="en-US" dirty="0" err="1" smtClean="0"/>
              <a:t>subtree</a:t>
            </a:r>
            <a:r>
              <a:rPr lang="en-US" dirty="0" smtClean="0"/>
              <a:t>, which leads to a case 0 or case 1</a:t>
            </a:r>
          </a:p>
        </p:txBody>
      </p:sp>
      <p:sp>
        <p:nvSpPr>
          <p:cNvPr id="165892" name="Rectangle 111"/>
          <p:cNvSpPr>
            <a:spLocks noChangeArrowheads="1"/>
          </p:cNvSpPr>
          <p:nvPr/>
        </p:nvSpPr>
        <p:spPr bwMode="auto">
          <a:xfrm>
            <a:off x="1295400" y="2667000"/>
            <a:ext cx="6096000" cy="403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3" name="Rectangle 12"/>
          <p:cNvSpPr>
            <a:spLocks noChangeArrowheads="1"/>
          </p:cNvSpPr>
          <p:nvPr/>
        </p:nvSpPr>
        <p:spPr bwMode="auto">
          <a:xfrm>
            <a:off x="3352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45</a:t>
            </a:r>
          </a:p>
        </p:txBody>
      </p:sp>
      <p:sp>
        <p:nvSpPr>
          <p:cNvPr id="165894" name="Text Box 4"/>
          <p:cNvSpPr txBox="1">
            <a:spLocks noChangeArrowheads="1"/>
          </p:cNvSpPr>
          <p:nvPr/>
        </p:nvSpPr>
        <p:spPr bwMode="auto">
          <a:xfrm>
            <a:off x="4876800" y="2819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65895" name="Line 5"/>
          <p:cNvSpPr>
            <a:spLocks noChangeShapeType="1"/>
          </p:cNvSpPr>
          <p:nvPr/>
        </p:nvSpPr>
        <p:spPr bwMode="auto">
          <a:xfrm flipH="1" flipV="1">
            <a:off x="4419600" y="2971800"/>
            <a:ext cx="5334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896" name="Rectangle 12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53</a:t>
            </a:r>
          </a:p>
        </p:txBody>
      </p:sp>
      <p:sp>
        <p:nvSpPr>
          <p:cNvPr id="165897" name="Line 6"/>
          <p:cNvSpPr>
            <a:spLocks noChangeShapeType="1"/>
          </p:cNvSpPr>
          <p:nvPr/>
        </p:nvSpPr>
        <p:spPr bwMode="auto">
          <a:xfrm>
            <a:off x="44196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898" name="Rectangle 12"/>
          <p:cNvSpPr>
            <a:spLocks noChangeArrowheads="1"/>
          </p:cNvSpPr>
          <p:nvPr/>
        </p:nvSpPr>
        <p:spPr bwMode="auto">
          <a:xfrm>
            <a:off x="3962400" y="2743200"/>
            <a:ext cx="45720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52</a:t>
            </a:r>
          </a:p>
        </p:txBody>
      </p:sp>
      <p:sp>
        <p:nvSpPr>
          <p:cNvPr id="165899" name="Line 8"/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0" name="Line 6"/>
          <p:cNvSpPr>
            <a:spLocks noChangeShapeType="1"/>
          </p:cNvSpPr>
          <p:nvPr/>
        </p:nvSpPr>
        <p:spPr bwMode="auto">
          <a:xfrm>
            <a:off x="4572000" y="4876800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1" name="Line 8"/>
          <p:cNvSpPr>
            <a:spLocks noChangeShapeType="1"/>
          </p:cNvSpPr>
          <p:nvPr/>
        </p:nvSpPr>
        <p:spPr bwMode="auto">
          <a:xfrm flipH="1">
            <a:off x="4068763" y="4876800"/>
            <a:ext cx="46037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2" name="Line 8"/>
          <p:cNvSpPr>
            <a:spLocks noChangeShapeType="1"/>
          </p:cNvSpPr>
          <p:nvPr/>
        </p:nvSpPr>
        <p:spPr bwMode="auto">
          <a:xfrm flipH="1">
            <a:off x="2971800" y="40386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3" name="Rectangle 12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55</a:t>
            </a:r>
          </a:p>
        </p:txBody>
      </p:sp>
      <p:sp>
        <p:nvSpPr>
          <p:cNvPr id="165904" name="Line 6"/>
          <p:cNvSpPr>
            <a:spLocks noChangeShapeType="1"/>
          </p:cNvSpPr>
          <p:nvPr/>
        </p:nvSpPr>
        <p:spPr bwMode="auto">
          <a:xfrm>
            <a:off x="5029200" y="4038600"/>
            <a:ext cx="304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5" name="Rectangle 60"/>
          <p:cNvSpPr>
            <a:spLocks noChangeArrowheads="1"/>
          </p:cNvSpPr>
          <p:nvPr/>
        </p:nvSpPr>
        <p:spPr bwMode="auto">
          <a:xfrm>
            <a:off x="1371600" y="6248400"/>
            <a:ext cx="5943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906" name="Text Box 4"/>
          <p:cNvSpPr txBox="1">
            <a:spLocks noChangeArrowheads="1"/>
          </p:cNvSpPr>
          <p:nvPr/>
        </p:nvSpPr>
        <p:spPr bwMode="auto">
          <a:xfrm>
            <a:off x="2286000" y="6248400"/>
            <a:ext cx="4267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Could be NULL or could have nodes attached</a:t>
            </a:r>
          </a:p>
        </p:txBody>
      </p:sp>
      <p:sp>
        <p:nvSpPr>
          <p:cNvPr id="165907" name="Line 8"/>
          <p:cNvSpPr>
            <a:spLocks noChangeShapeType="1"/>
          </p:cNvSpPr>
          <p:nvPr/>
        </p:nvSpPr>
        <p:spPr bwMode="auto">
          <a:xfrm>
            <a:off x="3810000" y="4038600"/>
            <a:ext cx="76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8" name="Line 8"/>
          <p:cNvSpPr>
            <a:spLocks noChangeShapeType="1"/>
          </p:cNvSpPr>
          <p:nvPr/>
        </p:nvSpPr>
        <p:spPr bwMode="auto">
          <a:xfrm flipH="1">
            <a:off x="43434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a  b  d  e  c  f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8451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18452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18453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18454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76600"/>
            <a:ext cx="9144000" cy="1295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dirty="0" smtClean="0"/>
              <a:t>Let’s print the contents of the BST,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dirty="0" smtClean="0"/>
              <a:t>in-order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Order Traversal (Print Sorted)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371600" y="5867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</a:t>
            </a: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67954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204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67956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7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Order Traversal (Print Sorted)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371600" y="5867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</a:t>
            </a:r>
            <a:r>
              <a:rPr lang="en-US">
                <a:solidFill>
                  <a:srgbClr val="92D050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8971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8972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68974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68975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68977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68978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204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68980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981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Order Traversal (Print Sorted)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371600" y="5867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20  </a:t>
            </a:r>
            <a:r>
              <a:rPr lang="en-US">
                <a:solidFill>
                  <a:srgbClr val="92D050"/>
                </a:solidFill>
                <a:latin typeface="Tahoma" pitchFamily="34" charset="0"/>
              </a:rPr>
              <a:t>25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9994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9995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69998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69999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70000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70001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0002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0003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204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0004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005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Order Traversal (Print Sorted)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371600" y="5867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20  25  </a:t>
            </a:r>
            <a:r>
              <a:rPr lang="en-US">
                <a:solidFill>
                  <a:srgbClr val="92D050"/>
                </a:solidFill>
                <a:latin typeface="Tahoma" pitchFamily="34" charset="0"/>
              </a:rPr>
              <a:t>30</a:t>
            </a:r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71025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204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1028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29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Order Traversal (Print Sorted)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1371600" y="5867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20  25  30  </a:t>
            </a:r>
            <a:r>
              <a:rPr lang="en-US">
                <a:solidFill>
                  <a:srgbClr val="92D050"/>
                </a:solidFill>
                <a:latin typeface="Tahoma" pitchFamily="34" charset="0"/>
              </a:rPr>
              <a:t>50</a:t>
            </a: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41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204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2052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3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Order Traversal (Print Sorted)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371600" y="5867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20  25  30  50  </a:t>
            </a:r>
            <a:r>
              <a:rPr lang="en-US">
                <a:solidFill>
                  <a:srgbClr val="92D050"/>
                </a:solidFill>
                <a:latin typeface="Tahoma" pitchFamily="34" charset="0"/>
              </a:rPr>
              <a:t>70</a:t>
            </a:r>
          </a:p>
        </p:txBody>
      </p:sp>
      <p:sp>
        <p:nvSpPr>
          <p:cNvPr id="173061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73064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204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3076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77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Order Traversal (Print Sorted)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371600" y="5867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20  25  30  50  70  </a:t>
            </a:r>
            <a:r>
              <a:rPr lang="en-US">
                <a:solidFill>
                  <a:srgbClr val="92D050"/>
                </a:solidFill>
                <a:latin typeface="Tahoma" pitchFamily="34" charset="0"/>
              </a:rPr>
              <a:t>75</a:t>
            </a:r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086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092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74095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204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4100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01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Order Traversal (Print Sorted)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371600" y="5867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20  25  30  50  70  75  </a:t>
            </a:r>
            <a:r>
              <a:rPr lang="en-US">
                <a:solidFill>
                  <a:srgbClr val="92D050"/>
                </a:solidFill>
                <a:latin typeface="Tahoma" pitchFamily="34" charset="0"/>
              </a:rPr>
              <a:t>80</a:t>
            </a: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114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115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5123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204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In Order Traverse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5124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25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276600"/>
            <a:ext cx="9144000" cy="1295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000" smtClean="0"/>
              <a:t>Let’s clear the BST and free the dynamic memory.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a  b  d  e  c  f  g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19478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Clear (Post Order)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6138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6139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6140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76141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76142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76143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6144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6145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Delete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6146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147" name="Line 12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6148" name="Rectangle 17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Clear (Post Order)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162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163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164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77165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77166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77167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7168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7169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Delete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7170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171" name="Line 12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172" name="Rectangle 17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Clear (Post Order)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78181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86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87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188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78189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78190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78191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8192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8193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Delete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8194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Clear (Post Order)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9209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9210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9211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79212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79213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79214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79215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Delete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79216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Clear (Post Order)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0230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80232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0233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0234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80235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180236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80237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Delete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80238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Clear (Post Order)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81256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1257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81258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181259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Delete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81260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Clear (Post Order)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82280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82281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Delete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82282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Clear (Post Order)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3302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83303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Delete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83304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Clear (Post Order)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26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left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Clear right subtree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Delete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184327" name="Rectangle 19"/>
          <p:cNvSpPr>
            <a:spLocks noChangeArrowheads="1"/>
          </p:cNvSpPr>
          <p:nvPr/>
        </p:nvSpPr>
        <p:spPr bwMode="auto">
          <a:xfrm>
            <a:off x="1143000" y="2590800"/>
            <a:ext cx="67056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28" name="Text Box 4"/>
          <p:cNvSpPr txBox="1">
            <a:spLocks noChangeArrowheads="1"/>
          </p:cNvSpPr>
          <p:nvPr/>
        </p:nvSpPr>
        <p:spPr bwMode="auto">
          <a:xfrm>
            <a:off x="2438400" y="3352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BST In-Order Iterator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Encapsulated Class</a:t>
            </a:r>
          </a:p>
          <a:p>
            <a:pPr lvl="2"/>
            <a:r>
              <a:rPr lang="en-US" sz="2000" dirty="0"/>
              <a:t>Access BST in sorted order</a:t>
            </a:r>
          </a:p>
          <a:p>
            <a:pPr lvl="2"/>
            <a:r>
              <a:rPr lang="en-US" sz="2000" dirty="0"/>
              <a:t>Make class more flexible, remove faster</a:t>
            </a:r>
          </a:p>
          <a:p>
            <a:pPr lvl="2"/>
            <a:r>
              <a:rPr lang="en-US" sz="2000" dirty="0"/>
              <a:t>Note : having a parent pointer makes this WAY easier</a:t>
            </a:r>
          </a:p>
          <a:p>
            <a:pPr lvl="2"/>
            <a:endParaRPr lang="en-US" sz="20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1910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root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 flipH="1">
            <a:off x="4191000" y="4114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4419600" y="4876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4724400" y="5181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75</a:t>
            </a: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3505200" y="4876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733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H="1">
            <a:off x="31242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>
            <a:off x="50292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>
            <a:off x="45720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3962400" y="4419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50</a:t>
            </a: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3276600" y="5181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25</a:t>
            </a: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2895600" y="5943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20</a:t>
            </a:r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3657600" y="5943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30</a:t>
            </a: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4343400" y="5943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70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5105400" y="5943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80</a:t>
            </a:r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 flipV="1">
            <a:off x="3276600" y="5638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2" name="Line 20"/>
          <p:cNvSpPr>
            <a:spLocks noChangeShapeType="1"/>
          </p:cNvSpPr>
          <p:nvPr/>
        </p:nvSpPr>
        <p:spPr bwMode="auto">
          <a:xfrm flipH="1" flipV="1">
            <a:off x="3581400" y="5638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3" name="Line 21"/>
          <p:cNvSpPr>
            <a:spLocks noChangeShapeType="1"/>
          </p:cNvSpPr>
          <p:nvPr/>
        </p:nvSpPr>
        <p:spPr bwMode="auto">
          <a:xfrm flipV="1">
            <a:off x="4724400" y="5638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4" name="Line 22"/>
          <p:cNvSpPr>
            <a:spLocks noChangeShapeType="1"/>
          </p:cNvSpPr>
          <p:nvPr/>
        </p:nvSpPr>
        <p:spPr bwMode="auto">
          <a:xfrm flipH="1" flipV="1">
            <a:off x="5181600" y="56388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5" name="Line 23"/>
          <p:cNvSpPr>
            <a:spLocks noChangeShapeType="1"/>
          </p:cNvSpPr>
          <p:nvPr/>
        </p:nvSpPr>
        <p:spPr bwMode="auto">
          <a:xfrm flipV="1">
            <a:off x="3733800" y="4876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6" name="Line 24"/>
          <p:cNvSpPr>
            <a:spLocks noChangeShapeType="1"/>
          </p:cNvSpPr>
          <p:nvPr/>
        </p:nvSpPr>
        <p:spPr bwMode="auto">
          <a:xfrm flipH="1" flipV="1">
            <a:off x="4419600" y="4800600"/>
            <a:ext cx="609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7" name="Line 25"/>
          <p:cNvSpPr>
            <a:spLocks noChangeShapeType="1"/>
          </p:cNvSpPr>
          <p:nvPr/>
        </p:nvSpPr>
        <p:spPr bwMode="auto">
          <a:xfrm flipV="1">
            <a:off x="40386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3810000" y="3733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0499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0500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0501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0502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BST In-Order Iterator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err="1"/>
              <a:t>InOrderIter</a:t>
            </a:r>
            <a:r>
              <a:rPr lang="en-US" sz="2000" dirty="0"/>
              <a:t>::begin  ()	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	: find the minimum value in the tree to start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962400" y="2971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root</a:t>
            </a: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 flipH="1">
            <a:off x="39624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4191000" y="4114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4495800" y="4419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75</a:t>
            </a: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 flipH="1">
            <a:off x="3276600" y="4114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3505200" y="4876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 flipH="1">
            <a:off x="2895600" y="4876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48006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H="1">
            <a:off x="43434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50</a:t>
            </a:r>
          </a:p>
        </p:txBody>
      </p:sp>
      <p:sp>
        <p:nvSpPr>
          <p:cNvPr id="126990" name="Rectangle 14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25</a:t>
            </a:r>
          </a:p>
        </p:txBody>
      </p:sp>
      <p:sp>
        <p:nvSpPr>
          <p:cNvPr id="126991" name="Rectangle 15"/>
          <p:cNvSpPr>
            <a:spLocks noChangeArrowheads="1"/>
          </p:cNvSpPr>
          <p:nvPr/>
        </p:nvSpPr>
        <p:spPr bwMode="auto">
          <a:xfrm>
            <a:off x="2667000" y="5181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20</a:t>
            </a: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3429000" y="5181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30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70</a:t>
            </a:r>
          </a:p>
        </p:txBody>
      </p:sp>
      <p:sp>
        <p:nvSpPr>
          <p:cNvPr id="126994" name="Rectangle 18"/>
          <p:cNvSpPr>
            <a:spLocks noChangeArrowheads="1"/>
          </p:cNvSpPr>
          <p:nvPr/>
        </p:nvSpPr>
        <p:spPr bwMode="auto">
          <a:xfrm>
            <a:off x="4876800" y="5181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80</a:t>
            </a:r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 flipV="1">
            <a:off x="3048000" y="4876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6" name="Line 20"/>
          <p:cNvSpPr>
            <a:spLocks noChangeShapeType="1"/>
          </p:cNvSpPr>
          <p:nvPr/>
        </p:nvSpPr>
        <p:spPr bwMode="auto">
          <a:xfrm flipH="1" flipV="1">
            <a:off x="3352800" y="4876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7" name="Line 21"/>
          <p:cNvSpPr>
            <a:spLocks noChangeShapeType="1"/>
          </p:cNvSpPr>
          <p:nvPr/>
        </p:nvSpPr>
        <p:spPr bwMode="auto">
          <a:xfrm flipV="1">
            <a:off x="4495800" y="4876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 flipH="1" flipV="1">
            <a:off x="4953000" y="48768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99" name="Line 23"/>
          <p:cNvSpPr>
            <a:spLocks noChangeShapeType="1"/>
          </p:cNvSpPr>
          <p:nvPr/>
        </p:nvSpPr>
        <p:spPr bwMode="auto">
          <a:xfrm flipV="1">
            <a:off x="3505200" y="4114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0" name="Line 24"/>
          <p:cNvSpPr>
            <a:spLocks noChangeShapeType="1"/>
          </p:cNvSpPr>
          <p:nvPr/>
        </p:nvSpPr>
        <p:spPr bwMode="auto">
          <a:xfrm flipH="1" flipV="1">
            <a:off x="4191000" y="4038600"/>
            <a:ext cx="609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1" name="Line 25"/>
          <p:cNvSpPr>
            <a:spLocks noChangeShapeType="1"/>
          </p:cNvSpPr>
          <p:nvPr/>
        </p:nvSpPr>
        <p:spPr bwMode="auto">
          <a:xfrm flipV="1">
            <a:off x="3810000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3581400" y="2971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>
            <a:off x="2209800" y="50292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1905000" y="4572000"/>
            <a:ext cx="228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BST In-Order Iterator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InOrderIter::operator++  ()	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1 – if you have a right child, minimum of right subtree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2 – else, go up until you pass through a left child or hit NULL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 lvl="2"/>
            <a:endParaRPr lang="en-US" sz="2000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8194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root</a:t>
            </a: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 flipH="1">
            <a:off x="2819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0480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33528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75</a:t>
            </a: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21336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23622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 flipH="1">
            <a:off x="1752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3657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H="1">
            <a:off x="32004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2590800" y="4038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50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19050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25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1524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20</a:t>
            </a: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30</a:t>
            </a: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2971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70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80</a:t>
            </a:r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 flipV="1">
            <a:off x="19050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H="1" flipV="1">
            <a:off x="22098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 flipV="1">
            <a:off x="3352800" y="5257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 flipH="1" flipV="1">
            <a:off x="3810000" y="52578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3" name="Line 23"/>
          <p:cNvSpPr>
            <a:spLocks noChangeShapeType="1"/>
          </p:cNvSpPr>
          <p:nvPr/>
        </p:nvSpPr>
        <p:spPr bwMode="auto">
          <a:xfrm flipV="1">
            <a:off x="2362200" y="4495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 flipH="1" flipV="1">
            <a:off x="3048000" y="4419600"/>
            <a:ext cx="609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5" name="Line 25"/>
          <p:cNvSpPr>
            <a:spLocks noChangeShapeType="1"/>
          </p:cNvSpPr>
          <p:nvPr/>
        </p:nvSpPr>
        <p:spPr bwMode="auto">
          <a:xfrm flipV="1">
            <a:off x="2667000" y="3733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2438400" y="3352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>
            <a:off x="1066800" y="54102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762000" y="4953000"/>
            <a:ext cx="228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4495800" y="3657600"/>
            <a:ext cx="36576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Ex: Case 2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Go up 1 time, because the first upward step is ‘through a left child’.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Result : i points to 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BST In-Order Iterator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InOrderIter::operator++  ()	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1 – if you have a right child, minimum of right subtree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2 – else, go up until you pass through a left child or hit NULL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 lvl="2"/>
            <a:endParaRPr lang="en-US" sz="2000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8194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root</a:t>
            </a: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H="1">
            <a:off x="2819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0480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33528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75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21336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23622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H="1">
            <a:off x="1752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3657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 flipH="1">
            <a:off x="32004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2590800" y="4038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50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19050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25</a:t>
            </a:r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24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20</a:t>
            </a:r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30</a:t>
            </a:r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2971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70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80</a:t>
            </a: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 flipV="1">
            <a:off x="19050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 flipH="1" flipV="1">
            <a:off x="22098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V="1">
            <a:off x="3352800" y="5257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 flipH="1" flipV="1">
            <a:off x="3810000" y="52578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 flipV="1">
            <a:off x="2362200" y="4495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 flipH="1" flipV="1">
            <a:off x="3048000" y="4419600"/>
            <a:ext cx="609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 flipV="1">
            <a:off x="2667000" y="3733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2438400" y="3352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1447800" y="45720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52" name="Text Box 28"/>
          <p:cNvSpPr txBox="1">
            <a:spLocks noChangeArrowheads="1"/>
          </p:cNvSpPr>
          <p:nvPr/>
        </p:nvSpPr>
        <p:spPr bwMode="auto">
          <a:xfrm>
            <a:off x="1143000" y="4114800"/>
            <a:ext cx="228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495800" y="3657600"/>
            <a:ext cx="3657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Ex: Case 1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Right child exists, minimum on right subtree is the 30.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Result : i points to 30.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BST In-Order Iterator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InOrderIter::operator++  ()	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1 – if you have a right child, minimum of right subtree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2 – else, go up until you pass through a left child or hit NULL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 lvl="2"/>
            <a:endParaRPr lang="en-US" sz="2000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8194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root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H="1">
            <a:off x="2819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30480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33528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75</a:t>
            </a: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21336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23622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 flipH="1">
            <a:off x="1752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3657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 flipH="1">
            <a:off x="32004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2590800" y="4038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50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9050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25</a:t>
            </a:r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1524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20</a:t>
            </a:r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30</a:t>
            </a:r>
          </a:p>
        </p:txBody>
      </p:sp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2971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70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80</a:t>
            </a:r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 flipV="1">
            <a:off x="19050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 flipH="1" flipV="1">
            <a:off x="22098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69" name="Line 21"/>
          <p:cNvSpPr>
            <a:spLocks noChangeShapeType="1"/>
          </p:cNvSpPr>
          <p:nvPr/>
        </p:nvSpPr>
        <p:spPr bwMode="auto">
          <a:xfrm flipV="1">
            <a:off x="3352800" y="5257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 flipH="1" flipV="1">
            <a:off x="3810000" y="52578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71" name="Line 23"/>
          <p:cNvSpPr>
            <a:spLocks noChangeShapeType="1"/>
          </p:cNvSpPr>
          <p:nvPr/>
        </p:nvSpPr>
        <p:spPr bwMode="auto">
          <a:xfrm flipV="1">
            <a:off x="2362200" y="4495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72" name="Line 24"/>
          <p:cNvSpPr>
            <a:spLocks noChangeShapeType="1"/>
          </p:cNvSpPr>
          <p:nvPr/>
        </p:nvSpPr>
        <p:spPr bwMode="auto">
          <a:xfrm flipH="1" flipV="1">
            <a:off x="3048000" y="4419600"/>
            <a:ext cx="609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73" name="Line 25"/>
          <p:cNvSpPr>
            <a:spLocks noChangeShapeType="1"/>
          </p:cNvSpPr>
          <p:nvPr/>
        </p:nvSpPr>
        <p:spPr bwMode="auto">
          <a:xfrm flipV="1">
            <a:off x="2667000" y="3733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2438400" y="3352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 flipV="1">
            <a:off x="2209800" y="60198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1905000" y="6019800"/>
            <a:ext cx="228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4495800" y="3657600"/>
            <a:ext cx="36576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Ex: Case 2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Go up 2 times.  First parent is through a right child (25-30), next is through a left child (50-25).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Result : i points to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BST In-Order Iterator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InOrderIter::operator++  ()	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1 – if you have a right child, minimum of right subtree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2 – else, go up until you pass through a left child or hit NULL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 lvl="2"/>
            <a:endParaRPr lang="en-US" sz="2000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8194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root</a:t>
            </a: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H="1">
            <a:off x="2819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30480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33528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75</a:t>
            </a: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21336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23622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 flipH="1">
            <a:off x="1752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3657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 flipH="1">
            <a:off x="32004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2590800" y="4038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50</a:t>
            </a:r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19050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25</a:t>
            </a: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1524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20</a:t>
            </a:r>
          </a:p>
        </p:txBody>
      </p:sp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30</a:t>
            </a:r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2971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70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80</a:t>
            </a:r>
          </a:p>
        </p:txBody>
      </p:sp>
      <p:sp>
        <p:nvSpPr>
          <p:cNvPr id="131091" name="Line 19"/>
          <p:cNvSpPr>
            <a:spLocks noChangeShapeType="1"/>
          </p:cNvSpPr>
          <p:nvPr/>
        </p:nvSpPr>
        <p:spPr bwMode="auto">
          <a:xfrm flipV="1">
            <a:off x="19050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92" name="Line 20"/>
          <p:cNvSpPr>
            <a:spLocks noChangeShapeType="1"/>
          </p:cNvSpPr>
          <p:nvPr/>
        </p:nvSpPr>
        <p:spPr bwMode="auto">
          <a:xfrm flipH="1" flipV="1">
            <a:off x="22098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93" name="Line 21"/>
          <p:cNvSpPr>
            <a:spLocks noChangeShapeType="1"/>
          </p:cNvSpPr>
          <p:nvPr/>
        </p:nvSpPr>
        <p:spPr bwMode="auto">
          <a:xfrm flipV="1">
            <a:off x="3352800" y="5257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94" name="Line 22"/>
          <p:cNvSpPr>
            <a:spLocks noChangeShapeType="1"/>
          </p:cNvSpPr>
          <p:nvPr/>
        </p:nvSpPr>
        <p:spPr bwMode="auto">
          <a:xfrm flipH="1" flipV="1">
            <a:off x="3810000" y="52578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95" name="Line 23"/>
          <p:cNvSpPr>
            <a:spLocks noChangeShapeType="1"/>
          </p:cNvSpPr>
          <p:nvPr/>
        </p:nvSpPr>
        <p:spPr bwMode="auto">
          <a:xfrm flipV="1">
            <a:off x="2362200" y="4495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96" name="Line 24"/>
          <p:cNvSpPr>
            <a:spLocks noChangeShapeType="1"/>
          </p:cNvSpPr>
          <p:nvPr/>
        </p:nvSpPr>
        <p:spPr bwMode="auto">
          <a:xfrm flipH="1" flipV="1">
            <a:off x="3048000" y="4419600"/>
            <a:ext cx="609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97" name="Line 25"/>
          <p:cNvSpPr>
            <a:spLocks noChangeShapeType="1"/>
          </p:cNvSpPr>
          <p:nvPr/>
        </p:nvSpPr>
        <p:spPr bwMode="auto">
          <a:xfrm flipV="1">
            <a:off x="2667000" y="3733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2438400" y="3352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2209800" y="4038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1981200" y="3810000"/>
            <a:ext cx="228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4495800" y="3657600"/>
            <a:ext cx="3657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Ex: Case 1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Right child exists.  Minimum on the right subtree is the 70.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Result : i points to 70.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BST In-Order Iterator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InOrderIter::operator++  ()	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1 – if you have a right child, minimum of right subtree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: case 2 – else, go up until you pass through a left child or hit NULL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 lvl="2"/>
            <a:endParaRPr lang="en-US" sz="2000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8194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root</a:t>
            </a: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 flipH="1">
            <a:off x="2819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30480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33528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75</a:t>
            </a: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 flipH="1">
            <a:off x="21336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23622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 flipH="1">
            <a:off x="1752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657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 flipH="1">
            <a:off x="32004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2590800" y="4038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50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19050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25</a:t>
            </a: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1524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20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30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2971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70</a:t>
            </a: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80</a:t>
            </a:r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 flipV="1">
            <a:off x="19050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 flipH="1" flipV="1">
            <a:off x="22098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 flipV="1">
            <a:off x="3352800" y="5257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 flipH="1" flipV="1">
            <a:off x="3810000" y="52578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 flipV="1">
            <a:off x="2362200" y="4495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 flipH="1" flipV="1">
            <a:off x="3048000" y="4419600"/>
            <a:ext cx="609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V="1">
            <a:off x="2667000" y="3733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2438400" y="3352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 flipH="1" flipV="1">
            <a:off x="4191000" y="5791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4495800" y="5867400"/>
            <a:ext cx="228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4495800" y="3657600"/>
            <a:ext cx="3657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Ex: Case 2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Go up 3 times.  80 is the last value in the traversal.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Result : i points to 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BST In-Order Iterator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InOrderIter::end  () : when pointing to NULL.	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InOrderIter::beginMax and operator-- () can be done as mirror operations of the begin () and operator++ ().	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 lvl="2"/>
            <a:endParaRPr lang="en-US" sz="2000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8194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root</a:t>
            </a: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 flipH="1">
            <a:off x="2819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30480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3528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75</a:t>
            </a: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 flipH="1">
            <a:off x="21336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23622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 flipH="1">
            <a:off x="1752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3657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 flipH="1">
            <a:off x="32004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2590800" y="4038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50</a:t>
            </a:r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1905000" y="4800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25</a:t>
            </a:r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1524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20</a:t>
            </a:r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30</a:t>
            </a: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2971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70</a:t>
            </a:r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Lucida Console" pitchFamily="49" charset="0"/>
              </a:rPr>
              <a:t>80</a:t>
            </a:r>
          </a:p>
        </p:txBody>
      </p:sp>
      <p:sp>
        <p:nvSpPr>
          <p:cNvPr id="133139" name="Line 19"/>
          <p:cNvSpPr>
            <a:spLocks noChangeShapeType="1"/>
          </p:cNvSpPr>
          <p:nvPr/>
        </p:nvSpPr>
        <p:spPr bwMode="auto">
          <a:xfrm flipV="1">
            <a:off x="19050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0" name="Line 20"/>
          <p:cNvSpPr>
            <a:spLocks noChangeShapeType="1"/>
          </p:cNvSpPr>
          <p:nvPr/>
        </p:nvSpPr>
        <p:spPr bwMode="auto">
          <a:xfrm flipH="1" flipV="1">
            <a:off x="2209800" y="5257800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 flipV="1">
            <a:off x="3352800" y="5257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 flipV="1">
            <a:off x="3810000" y="5257800"/>
            <a:ext cx="304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V="1">
            <a:off x="2362200" y="4495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 flipV="1">
            <a:off x="3048000" y="4419600"/>
            <a:ext cx="609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V="1">
            <a:off x="2667000" y="3733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2438400" y="3352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Day 7 Graphs</a:t>
            </a:r>
          </a:p>
          <a:p>
            <a:pPr lvl="1" eaLnBrk="1" hangingPunct="1">
              <a:defRPr/>
            </a:pPr>
            <a:r>
              <a:rPr lang="en-US" smtClean="0"/>
              <a:t>Read 15.1 (Intro to Graphs)</a:t>
            </a:r>
          </a:p>
          <a:p>
            <a:pPr lvl="1" eaLnBrk="1" hangingPunct="1">
              <a:defRPr/>
            </a:pPr>
            <a:r>
              <a:rPr lang="en-US" smtClean="0"/>
              <a:t>Any information on Level-Order Traversal (Explained with trees in book)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1523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1524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1525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1526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Topics To Cover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Fundamentals of Trees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07645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Applications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5527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Depth-First Traversals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Pre, Post and In-Order Traversal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4861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Binary Search Tree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Insert, Remove, Find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419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BST In-Order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Iterator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(opt.)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e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2547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2548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2549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2550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e  b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3571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3572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3573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3574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e  b  f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4595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4596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4597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4598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e  b  f  g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5619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5620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5621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5622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e  b  f  g  c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6643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6644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6645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6646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e  b  f  g  c  a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7667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7668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7669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7670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8691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8692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8693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8694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9715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29716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29717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29718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b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0739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30740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30741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30742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b  e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31764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31765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31766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Tree Fundamentals</a:t>
            </a:r>
            <a:endParaRPr lang="en-US" smtClean="0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3200" b="1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3886200" y="2743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 flipH="1">
            <a:off x="2743200" y="3200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114800" y="205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 flipH="1">
            <a:off x="41148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 flipH="1">
            <a:off x="41148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>
            <a:off x="4343400" y="3200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2514600" y="3505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 flipH="1">
            <a:off x="1828800" y="3962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H="1">
            <a:off x="27432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3886200" y="3505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 flipH="1">
            <a:off x="3429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41148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43434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7" name="Rectangle 19"/>
          <p:cNvSpPr>
            <a:spLocks noChangeArrowheads="1"/>
          </p:cNvSpPr>
          <p:nvPr/>
        </p:nvSpPr>
        <p:spPr bwMode="auto">
          <a:xfrm>
            <a:off x="5334000" y="3505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55626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9" name="Line 21"/>
          <p:cNvSpPr>
            <a:spLocks noChangeShapeType="1"/>
          </p:cNvSpPr>
          <p:nvPr/>
        </p:nvSpPr>
        <p:spPr bwMode="auto">
          <a:xfrm>
            <a:off x="57912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40" name="Rectangle 22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 flipH="1">
            <a:off x="1828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42" name="Rectangle 24"/>
          <p:cNvSpPr>
            <a:spLocks noChangeArrowheads="1"/>
          </p:cNvSpPr>
          <p:nvPr/>
        </p:nvSpPr>
        <p:spPr bwMode="auto">
          <a:xfrm>
            <a:off x="16002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Rectangle 25"/>
          <p:cNvSpPr>
            <a:spLocks noChangeArrowheads="1"/>
          </p:cNvSpPr>
          <p:nvPr/>
        </p:nvSpPr>
        <p:spPr bwMode="auto">
          <a:xfrm>
            <a:off x="25146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Rectangle 26"/>
          <p:cNvSpPr>
            <a:spLocks noChangeArrowheads="1"/>
          </p:cNvSpPr>
          <p:nvPr/>
        </p:nvSpPr>
        <p:spPr bwMode="auto">
          <a:xfrm>
            <a:off x="32766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Rectangle 28"/>
          <p:cNvSpPr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Rectangle 29"/>
          <p:cNvSpPr>
            <a:spLocks noChangeArrowheads="1"/>
          </p:cNvSpPr>
          <p:nvPr/>
        </p:nvSpPr>
        <p:spPr bwMode="auto">
          <a:xfrm>
            <a:off x="53340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Rectangle 30"/>
          <p:cNvSpPr>
            <a:spLocks noChangeArrowheads="1"/>
          </p:cNvSpPr>
          <p:nvPr/>
        </p:nvSpPr>
        <p:spPr bwMode="auto">
          <a:xfrm>
            <a:off x="62484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Line 31"/>
          <p:cNvSpPr>
            <a:spLocks noChangeShapeType="1"/>
          </p:cNvSpPr>
          <p:nvPr/>
        </p:nvSpPr>
        <p:spPr bwMode="auto">
          <a:xfrm flipH="1">
            <a:off x="6477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50" name="Line 32"/>
          <p:cNvSpPr>
            <a:spLocks noChangeShapeType="1"/>
          </p:cNvSpPr>
          <p:nvPr/>
        </p:nvSpPr>
        <p:spPr bwMode="auto">
          <a:xfrm>
            <a:off x="6705600" y="4724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51" name="Rectangle 33"/>
          <p:cNvSpPr>
            <a:spLocks noChangeArrowheads="1"/>
          </p:cNvSpPr>
          <p:nvPr/>
        </p:nvSpPr>
        <p:spPr bwMode="auto">
          <a:xfrm>
            <a:off x="62484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Rectangle 34"/>
          <p:cNvSpPr>
            <a:spLocks noChangeArrowheads="1"/>
          </p:cNvSpPr>
          <p:nvPr/>
        </p:nvSpPr>
        <p:spPr bwMode="auto">
          <a:xfrm>
            <a:off x="70104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Text Box 35"/>
          <p:cNvSpPr txBox="1">
            <a:spLocks noChangeArrowheads="1"/>
          </p:cNvSpPr>
          <p:nvPr/>
        </p:nvSpPr>
        <p:spPr bwMode="auto">
          <a:xfrm>
            <a:off x="5486400" y="1981200"/>
            <a:ext cx="3352800" cy="954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dirty="0"/>
              <a:t>Root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dirty="0"/>
              <a:t>Unique Path from Root to each ending point</a:t>
            </a:r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457200" y="15240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Tree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b  e  a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2787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32788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32789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32790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b  e  a  f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3811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33812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33813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33814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b  e  a  f  c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4835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34836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34837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34838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81000" y="6096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Output:  d  b  e  a  f  c  g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5859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35860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35861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  <p:sp>
        <p:nvSpPr>
          <p:cNvPr id="35862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486400" y="3810000"/>
            <a:ext cx="3200400" cy="307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486400" y="3810000"/>
            <a:ext cx="3200400" cy="5667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486400" y="3810000"/>
            <a:ext cx="3352800" cy="825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486400" y="3810000"/>
            <a:ext cx="3200400" cy="1082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486400" y="3810000"/>
            <a:ext cx="3276600" cy="1341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Tree 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22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Root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“top” of tree / empty (root == NULL)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Leaf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A Node with no children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Depth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Number of connections away from the root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Parent / Grandparent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1 or 2 nodes above a node in the tree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Sibling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Nodes with the same parent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Children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Nodes that you point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486400" y="3810000"/>
            <a:ext cx="3124200" cy="1600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5486400" y="3810000"/>
            <a:ext cx="3200400" cy="1858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5486400" y="3810000"/>
            <a:ext cx="3276600" cy="2117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486400" y="3810000"/>
            <a:ext cx="3124200" cy="2376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System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5486400" y="3810000"/>
            <a:ext cx="3124200" cy="2635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System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File1.sys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48148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52" name="Rectangle 25"/>
          <p:cNvSpPr>
            <a:spLocks noChangeArrowheads="1"/>
          </p:cNvSpPr>
          <p:nvPr/>
        </p:nvSpPr>
        <p:spPr bwMode="auto">
          <a:xfrm>
            <a:off x="5486400" y="3810000"/>
            <a:ext cx="3200400" cy="2892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System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File1.sys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File2.sys</a:t>
            </a: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762000" y="45720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Pre-Order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49156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49165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70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72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49173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49175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77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0180" name="Rectangle 19"/>
          <p:cNvSpPr>
            <a:spLocks noChangeArrowheads="1"/>
          </p:cNvSpPr>
          <p:nvPr/>
        </p:nvSpPr>
        <p:spPr bwMode="auto">
          <a:xfrm>
            <a:off x="5486400" y="3886200"/>
            <a:ext cx="3429000" cy="307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</p:txBody>
      </p:sp>
      <p:sp>
        <p:nvSpPr>
          <p:cNvPr id="50181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0183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0185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0186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0187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0188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0189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0190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0191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0198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0199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0200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201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202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1204" name="Rectangle 19"/>
          <p:cNvSpPr>
            <a:spLocks noChangeArrowheads="1"/>
          </p:cNvSpPr>
          <p:nvPr/>
        </p:nvSpPr>
        <p:spPr bwMode="auto">
          <a:xfrm>
            <a:off x="5486400" y="3886200"/>
            <a:ext cx="3429000" cy="5667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</p:txBody>
      </p:sp>
      <p:sp>
        <p:nvSpPr>
          <p:cNvPr id="51205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1207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08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1209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1210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1211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1212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1213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1214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1215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16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18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1222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1223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1224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25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26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2228" name="Rectangle 19"/>
          <p:cNvSpPr>
            <a:spLocks noChangeArrowheads="1"/>
          </p:cNvSpPr>
          <p:nvPr/>
        </p:nvSpPr>
        <p:spPr bwMode="auto">
          <a:xfrm>
            <a:off x="5486400" y="3886200"/>
            <a:ext cx="3276600" cy="825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</p:txBody>
      </p:sp>
      <p:sp>
        <p:nvSpPr>
          <p:cNvPr id="52229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2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2234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2235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2237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2238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2239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2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3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2246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2247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2248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9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50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Applications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Graphics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BSP, Oct Tree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AI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Game Tree, </a:t>
            </a:r>
            <a:r>
              <a:rPr lang="en-US" sz="2000" dirty="0" err="1" smtClean="0"/>
              <a:t>Minimax</a:t>
            </a:r>
            <a:r>
              <a:rPr lang="en-US" sz="2000" dirty="0" smtClean="0"/>
              <a:t>, </a:t>
            </a:r>
            <a:r>
              <a:rPr lang="en-US" sz="2000" dirty="0" err="1" smtClean="0"/>
              <a:t>Pathfinding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Compression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Huffman Trees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Parsing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Expression Trees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Directories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Object Hierarchies / Scene Hierarchies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Scene Graphs and Transform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3252" name="Rectangle 19"/>
          <p:cNvSpPr>
            <a:spLocks noChangeArrowheads="1"/>
          </p:cNvSpPr>
          <p:nvPr/>
        </p:nvSpPr>
        <p:spPr bwMode="auto">
          <a:xfrm>
            <a:off x="5486400" y="3886200"/>
            <a:ext cx="3200400" cy="1082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</p:txBody>
      </p:sp>
      <p:sp>
        <p:nvSpPr>
          <p:cNvPr id="53253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6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3260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3261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3262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3263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5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6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7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8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9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3270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3271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3272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73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74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4276" name="Rectangle 19"/>
          <p:cNvSpPr>
            <a:spLocks noChangeArrowheads="1"/>
          </p:cNvSpPr>
          <p:nvPr/>
        </p:nvSpPr>
        <p:spPr bwMode="auto">
          <a:xfrm>
            <a:off x="5486400" y="3886200"/>
            <a:ext cx="3124200" cy="1341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</p:txBody>
      </p:sp>
      <p:sp>
        <p:nvSpPr>
          <p:cNvPr id="54277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4279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4281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4282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4286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4287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4294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4295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4296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7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5300" name="Rectangle 19"/>
          <p:cNvSpPr>
            <a:spLocks noChangeArrowheads="1"/>
          </p:cNvSpPr>
          <p:nvPr/>
        </p:nvSpPr>
        <p:spPr bwMode="auto">
          <a:xfrm>
            <a:off x="5486400" y="3886200"/>
            <a:ext cx="3276600" cy="1600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</p:txBody>
      </p:sp>
      <p:sp>
        <p:nvSpPr>
          <p:cNvPr id="55301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4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5305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5306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5307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5308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5309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5310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5311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4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5318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5319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5320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22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6324" name="Rectangle 19"/>
          <p:cNvSpPr>
            <a:spLocks noChangeArrowheads="1"/>
          </p:cNvSpPr>
          <p:nvPr/>
        </p:nvSpPr>
        <p:spPr bwMode="auto">
          <a:xfrm>
            <a:off x="5486400" y="3886200"/>
            <a:ext cx="3200400" cy="1858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</p:txBody>
      </p:sp>
      <p:sp>
        <p:nvSpPr>
          <p:cNvPr id="56325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6329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6330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6331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6332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6333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6334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36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39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40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41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6342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6343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6344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45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46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7348" name="Rectangle 19"/>
          <p:cNvSpPr>
            <a:spLocks noChangeArrowheads="1"/>
          </p:cNvSpPr>
          <p:nvPr/>
        </p:nvSpPr>
        <p:spPr bwMode="auto">
          <a:xfrm>
            <a:off x="5486400" y="3886200"/>
            <a:ext cx="3048000" cy="2117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File1.sys</a:t>
            </a:r>
          </a:p>
        </p:txBody>
      </p:sp>
      <p:sp>
        <p:nvSpPr>
          <p:cNvPr id="57349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52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7355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7356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7357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7358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1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2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7368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70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8372" name="Rectangle 19"/>
          <p:cNvSpPr>
            <a:spLocks noChangeArrowheads="1"/>
          </p:cNvSpPr>
          <p:nvPr/>
        </p:nvSpPr>
        <p:spPr bwMode="auto">
          <a:xfrm>
            <a:off x="5486400" y="3886200"/>
            <a:ext cx="3124200" cy="2376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File1.sys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File2.sys</a:t>
            </a:r>
          </a:p>
        </p:txBody>
      </p:sp>
      <p:sp>
        <p:nvSpPr>
          <p:cNvPr id="58373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8377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8378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8379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8380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8381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8382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9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8390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8391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8392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93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94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59396" name="Rectangle 19"/>
          <p:cNvSpPr>
            <a:spLocks noChangeArrowheads="1"/>
          </p:cNvSpPr>
          <p:nvPr/>
        </p:nvSpPr>
        <p:spPr bwMode="auto">
          <a:xfrm>
            <a:off x="5486400" y="3886200"/>
            <a:ext cx="3200400" cy="2635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File1.sys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File2.sys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System</a:t>
            </a:r>
          </a:p>
        </p:txBody>
      </p:sp>
      <p:sp>
        <p:nvSpPr>
          <p:cNvPr id="59397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0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59401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59402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59403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59404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59405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59406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09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1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59414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59415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59416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18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60420" name="Rectangle 19"/>
          <p:cNvSpPr>
            <a:spLocks noChangeArrowheads="1"/>
          </p:cNvSpPr>
          <p:nvPr/>
        </p:nvSpPr>
        <p:spPr bwMode="auto">
          <a:xfrm>
            <a:off x="5486400" y="3886200"/>
            <a:ext cx="3124200" cy="2892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1.doc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2.doc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   3.doc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MSWord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Apps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Minesweep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Games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File1.sys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   File2.sys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   System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C:\</a:t>
            </a:r>
          </a:p>
        </p:txBody>
      </p:sp>
      <p:sp>
        <p:nvSpPr>
          <p:cNvPr id="60421" name="Text Box 20"/>
          <p:cNvSpPr txBox="1">
            <a:spLocks noChangeArrowheads="1"/>
          </p:cNvSpPr>
          <p:nvPr/>
        </p:nvSpPr>
        <p:spPr bwMode="auto">
          <a:xfrm>
            <a:off x="762000" y="4648200"/>
            <a:ext cx="3352800" cy="1681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Recursively call Post-Order for each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4038600" y="1752600"/>
            <a:ext cx="1981200" cy="3048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C:\</a:t>
            </a:r>
          </a:p>
        </p:txBody>
      </p:sp>
      <p:sp>
        <p:nvSpPr>
          <p:cNvPr id="60423" name="Line 5"/>
          <p:cNvSpPr>
            <a:spLocks noChangeShapeType="1"/>
          </p:cNvSpPr>
          <p:nvPr/>
        </p:nvSpPr>
        <p:spPr bwMode="auto">
          <a:xfrm flipH="1">
            <a:off x="2895600" y="2057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4" name="Rectangle 6"/>
          <p:cNvSpPr>
            <a:spLocks noChangeArrowheads="1"/>
          </p:cNvSpPr>
          <p:nvPr/>
        </p:nvSpPr>
        <p:spPr bwMode="auto">
          <a:xfrm>
            <a:off x="13716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Apps</a:t>
            </a: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Games</a:t>
            </a:r>
          </a:p>
        </p:txBody>
      </p:sp>
      <p:sp>
        <p:nvSpPr>
          <p:cNvPr id="60426" name="Rectangle 8"/>
          <p:cNvSpPr>
            <a:spLocks noChangeArrowheads="1"/>
          </p:cNvSpPr>
          <p:nvPr/>
        </p:nvSpPr>
        <p:spPr bwMode="auto">
          <a:xfrm>
            <a:off x="6096000" y="2362200"/>
            <a:ext cx="1981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System</a:t>
            </a:r>
          </a:p>
        </p:txBody>
      </p:sp>
      <p:sp>
        <p:nvSpPr>
          <p:cNvPr id="60427" name="Rectangle 9"/>
          <p:cNvSpPr>
            <a:spLocks noChangeArrowheads="1"/>
          </p:cNvSpPr>
          <p:nvPr/>
        </p:nvSpPr>
        <p:spPr bwMode="auto">
          <a:xfrm>
            <a:off x="60198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File1.sys</a:t>
            </a:r>
          </a:p>
        </p:txBody>
      </p:sp>
      <p:sp>
        <p:nvSpPr>
          <p:cNvPr id="60428" name="Rectangle 10"/>
          <p:cNvSpPr>
            <a:spLocks noChangeArrowheads="1"/>
          </p:cNvSpPr>
          <p:nvPr/>
        </p:nvSpPr>
        <p:spPr bwMode="auto">
          <a:xfrm>
            <a:off x="7467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File2.sys</a:t>
            </a:r>
          </a:p>
        </p:txBody>
      </p:sp>
      <p:sp>
        <p:nvSpPr>
          <p:cNvPr id="60429" name="Rectangle 11"/>
          <p:cNvSpPr>
            <a:spLocks noChangeArrowheads="1"/>
          </p:cNvSpPr>
          <p:nvPr/>
        </p:nvSpPr>
        <p:spPr bwMode="auto">
          <a:xfrm>
            <a:off x="35814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Minesweep</a:t>
            </a:r>
          </a:p>
        </p:txBody>
      </p:sp>
      <p:sp>
        <p:nvSpPr>
          <p:cNvPr id="60430" name="Rectangle 12"/>
          <p:cNvSpPr>
            <a:spLocks noChangeArrowheads="1"/>
          </p:cNvSpPr>
          <p:nvPr/>
        </p:nvSpPr>
        <p:spPr bwMode="auto">
          <a:xfrm>
            <a:off x="990600" y="3124200"/>
            <a:ext cx="12192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MSWord</a:t>
            </a:r>
          </a:p>
        </p:txBody>
      </p:sp>
      <p:sp>
        <p:nvSpPr>
          <p:cNvPr id="60431" name="Line 13"/>
          <p:cNvSpPr>
            <a:spLocks noChangeShapeType="1"/>
          </p:cNvSpPr>
          <p:nvPr/>
        </p:nvSpPr>
        <p:spPr bwMode="auto">
          <a:xfrm>
            <a:off x="33528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33" name="Line 15"/>
          <p:cNvSpPr>
            <a:spLocks noChangeShapeType="1"/>
          </p:cNvSpPr>
          <p:nvPr/>
        </p:nvSpPr>
        <p:spPr bwMode="auto">
          <a:xfrm flipH="1">
            <a:off x="13716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34" name="Line 16"/>
          <p:cNvSpPr>
            <a:spLocks noChangeShapeType="1"/>
          </p:cNvSpPr>
          <p:nvPr/>
        </p:nvSpPr>
        <p:spPr bwMode="auto">
          <a:xfrm flipH="1">
            <a:off x="38862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35" name="Line 17"/>
          <p:cNvSpPr>
            <a:spLocks noChangeShapeType="1"/>
          </p:cNvSpPr>
          <p:nvPr/>
        </p:nvSpPr>
        <p:spPr bwMode="auto">
          <a:xfrm flipH="1">
            <a:off x="6248400" y="26670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36" name="Line 18"/>
          <p:cNvSpPr>
            <a:spLocks noChangeShapeType="1"/>
          </p:cNvSpPr>
          <p:nvPr/>
        </p:nvSpPr>
        <p:spPr bwMode="auto">
          <a:xfrm>
            <a:off x="7239000" y="3276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37" name="Rectangle 19"/>
          <p:cNvSpPr>
            <a:spLocks noChangeArrowheads="1"/>
          </p:cNvSpPr>
          <p:nvPr/>
        </p:nvSpPr>
        <p:spPr bwMode="auto">
          <a:xfrm>
            <a:off x="838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1.doc</a:t>
            </a:r>
          </a:p>
        </p:txBody>
      </p:sp>
      <p:sp>
        <p:nvSpPr>
          <p:cNvPr id="60438" name="Rectangle 20"/>
          <p:cNvSpPr>
            <a:spLocks noChangeArrowheads="1"/>
          </p:cNvSpPr>
          <p:nvPr/>
        </p:nvSpPr>
        <p:spPr bwMode="auto">
          <a:xfrm>
            <a:off x="17526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2.doc</a:t>
            </a:r>
          </a:p>
        </p:txBody>
      </p:sp>
      <p:sp>
        <p:nvSpPr>
          <p:cNvPr id="60439" name="Rectangle 21"/>
          <p:cNvSpPr>
            <a:spLocks noChangeArrowheads="1"/>
          </p:cNvSpPr>
          <p:nvPr/>
        </p:nvSpPr>
        <p:spPr bwMode="auto">
          <a:xfrm>
            <a:off x="2743200" y="3657600"/>
            <a:ext cx="762000" cy="3048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Lucida Console" pitchFamily="49" charset="0"/>
              </a:rPr>
              <a:t>3.doc</a:t>
            </a:r>
          </a:p>
        </p:txBody>
      </p:sp>
      <p:sp>
        <p:nvSpPr>
          <p:cNvPr id="60440" name="Line 22"/>
          <p:cNvSpPr>
            <a:spLocks noChangeShapeType="1"/>
          </p:cNvSpPr>
          <p:nvPr/>
        </p:nvSpPr>
        <p:spPr bwMode="auto">
          <a:xfrm flipH="1">
            <a:off x="1143000" y="34290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41" name="Line 23"/>
          <p:cNvSpPr>
            <a:spLocks noChangeShapeType="1"/>
          </p:cNvSpPr>
          <p:nvPr/>
        </p:nvSpPr>
        <p:spPr bwMode="auto">
          <a:xfrm>
            <a:off x="1600200" y="3810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442" name="Line 24"/>
          <p:cNvSpPr>
            <a:spLocks noChangeShapeType="1"/>
          </p:cNvSpPr>
          <p:nvPr/>
        </p:nvSpPr>
        <p:spPr bwMode="auto">
          <a:xfrm>
            <a:off x="2514600" y="3810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Raw Code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4800600" y="2819400"/>
            <a:ext cx="4038600" cy="183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Node *root = new Node;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root-&gt;left = new Node;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root-&gt;right = new Node;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root-&gt;left-&gt;left = new Node;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root-&gt;left-&gt;right = new Node;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root-&gt;right-&gt;left = new Node;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400" b="1">
                <a:latin typeface="Lucida Console" pitchFamily="49" charset="0"/>
              </a:rPr>
              <a:t>root-&gt;right-&gt;right = new Node;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5334000" y="1676400"/>
            <a:ext cx="252571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b="1"/>
              <a:t> (Ex) C Style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 b="1"/>
              <a:t>   Binary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Based on a Binary Tree, but Sorted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48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41148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4343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6482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 flipH="1">
            <a:off x="34290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36576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H="1">
            <a:off x="3048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5105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 flipH="1">
            <a:off x="4495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32004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28194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35814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42672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50292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2 Children Per Node (Max)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4800600" y="2819400"/>
            <a:ext cx="40386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struct Node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Type element;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Node *left, *right;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};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886200" y="5181600"/>
            <a:ext cx="3352800" cy="1314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NULL pointers implied for these leaves when not drawn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1600"/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Key Property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925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left subtree has only lesser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right subtree has only greater (or equal)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Key Property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925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left subtree has only lesser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right subtree has only greater (or equal)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64532" name="Rectangle 19"/>
          <p:cNvSpPr>
            <a:spLocks noChangeArrowheads="1"/>
          </p:cNvSpPr>
          <p:nvPr/>
        </p:nvSpPr>
        <p:spPr bwMode="auto">
          <a:xfrm>
            <a:off x="1219200" y="40386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Text Box 4"/>
          <p:cNvSpPr txBox="1">
            <a:spLocks noChangeArrowheads="1"/>
          </p:cNvSpPr>
          <p:nvPr/>
        </p:nvSpPr>
        <p:spPr bwMode="auto">
          <a:xfrm>
            <a:off x="152400" y="56388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Everything to the left of 50 is less than 50</a:t>
            </a:r>
          </a:p>
        </p:txBody>
      </p:sp>
      <p:sp>
        <p:nvSpPr>
          <p:cNvPr id="64534" name="Rectangle 21"/>
          <p:cNvSpPr>
            <a:spLocks noChangeArrowheads="1"/>
          </p:cNvSpPr>
          <p:nvPr/>
        </p:nvSpPr>
        <p:spPr bwMode="auto">
          <a:xfrm>
            <a:off x="152400" y="5638800"/>
            <a:ext cx="4419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Key Property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925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left subtree has only lesser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right subtree has only greater (or equal)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65556" name="Rectangle 19"/>
          <p:cNvSpPr>
            <a:spLocks noChangeArrowheads="1"/>
          </p:cNvSpPr>
          <p:nvPr/>
        </p:nvSpPr>
        <p:spPr bwMode="auto">
          <a:xfrm>
            <a:off x="2667000" y="40386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7" name="Text Box 4"/>
          <p:cNvSpPr txBox="1">
            <a:spLocks noChangeArrowheads="1"/>
          </p:cNvSpPr>
          <p:nvPr/>
        </p:nvSpPr>
        <p:spPr bwMode="auto">
          <a:xfrm>
            <a:off x="152400" y="5638800"/>
            <a:ext cx="502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Everything to the right of 50 is greater than 50</a:t>
            </a:r>
          </a:p>
        </p:txBody>
      </p:sp>
      <p:sp>
        <p:nvSpPr>
          <p:cNvPr id="65558" name="Rectangle 21"/>
          <p:cNvSpPr>
            <a:spLocks noChangeArrowheads="1"/>
          </p:cNvSpPr>
          <p:nvPr/>
        </p:nvSpPr>
        <p:spPr bwMode="auto">
          <a:xfrm>
            <a:off x="152400" y="5638800"/>
            <a:ext cx="495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Key Property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925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left subtree has only lesser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right subtree has only greater (or equal)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66580" name="Rectangle 19"/>
          <p:cNvSpPr>
            <a:spLocks noChangeArrowheads="1"/>
          </p:cNvSpPr>
          <p:nvPr/>
        </p:nvSpPr>
        <p:spPr bwMode="auto">
          <a:xfrm>
            <a:off x="1219200" y="4800600"/>
            <a:ext cx="6858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1" name="Text Box 4"/>
          <p:cNvSpPr txBox="1">
            <a:spLocks noChangeArrowheads="1"/>
          </p:cNvSpPr>
          <p:nvPr/>
        </p:nvSpPr>
        <p:spPr bwMode="auto">
          <a:xfrm>
            <a:off x="152400" y="56388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Everything to the left of 25 is less than 25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152400" y="5638800"/>
            <a:ext cx="4419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Key Property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925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left subtree has only lesser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right subtree has only greater (or equal)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1905000" y="4800600"/>
            <a:ext cx="6858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Text Box 4"/>
          <p:cNvSpPr txBox="1">
            <a:spLocks noChangeArrowheads="1"/>
          </p:cNvSpPr>
          <p:nvPr/>
        </p:nvSpPr>
        <p:spPr bwMode="auto">
          <a:xfrm>
            <a:off x="152400" y="5638800"/>
            <a:ext cx="495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Everything to the right of 25 is greater than 25</a:t>
            </a:r>
          </a:p>
        </p:txBody>
      </p:sp>
      <p:sp>
        <p:nvSpPr>
          <p:cNvPr id="67606" name="Rectangle 21"/>
          <p:cNvSpPr>
            <a:spLocks noChangeArrowheads="1"/>
          </p:cNvSpPr>
          <p:nvPr/>
        </p:nvSpPr>
        <p:spPr bwMode="auto">
          <a:xfrm>
            <a:off x="152400" y="5638800"/>
            <a:ext cx="4876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Key Property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925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left subtree has only lesser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right subtree has only greater (or equal)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68628" name="Rectangle 19"/>
          <p:cNvSpPr>
            <a:spLocks noChangeArrowheads="1"/>
          </p:cNvSpPr>
          <p:nvPr/>
        </p:nvSpPr>
        <p:spPr bwMode="auto">
          <a:xfrm>
            <a:off x="2667000" y="4800600"/>
            <a:ext cx="6858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9" name="Text Box 4"/>
          <p:cNvSpPr txBox="1">
            <a:spLocks noChangeArrowheads="1"/>
          </p:cNvSpPr>
          <p:nvPr/>
        </p:nvSpPr>
        <p:spPr bwMode="auto">
          <a:xfrm>
            <a:off x="152400" y="56388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Everything to the left of 75 is less than 75</a:t>
            </a:r>
          </a:p>
        </p:txBody>
      </p:sp>
      <p:sp>
        <p:nvSpPr>
          <p:cNvPr id="68630" name="Rectangle 21"/>
          <p:cNvSpPr>
            <a:spLocks noChangeArrowheads="1"/>
          </p:cNvSpPr>
          <p:nvPr/>
        </p:nvSpPr>
        <p:spPr bwMode="auto">
          <a:xfrm>
            <a:off x="152400" y="5638800"/>
            <a:ext cx="4419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Key Property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5908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>
            <a:off x="2590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2819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H="1">
            <a:off x="1905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1336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H="1">
            <a:off x="1524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35814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H="1">
            <a:off x="29718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23622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20574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35052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343400" y="2743200"/>
            <a:ext cx="3352800" cy="1925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For Each Node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left subtree has only lesser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The right subtree has only greater (or equal)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69652" name="Rectangle 19"/>
          <p:cNvSpPr>
            <a:spLocks noChangeArrowheads="1"/>
          </p:cNvSpPr>
          <p:nvPr/>
        </p:nvSpPr>
        <p:spPr bwMode="auto">
          <a:xfrm>
            <a:off x="3352800" y="4800600"/>
            <a:ext cx="6858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53" name="Text Box 4"/>
          <p:cNvSpPr txBox="1">
            <a:spLocks noChangeArrowheads="1"/>
          </p:cNvSpPr>
          <p:nvPr/>
        </p:nvSpPr>
        <p:spPr bwMode="auto">
          <a:xfrm>
            <a:off x="152400" y="5638800"/>
            <a:ext cx="495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Everything to the right of 75 is greater than 75</a:t>
            </a:r>
          </a:p>
        </p:txBody>
      </p:sp>
      <p:sp>
        <p:nvSpPr>
          <p:cNvPr id="69654" name="Rectangle 21"/>
          <p:cNvSpPr>
            <a:spLocks noChangeArrowheads="1"/>
          </p:cNvSpPr>
          <p:nvPr/>
        </p:nvSpPr>
        <p:spPr bwMode="auto">
          <a:xfrm>
            <a:off x="152400" y="5638800"/>
            <a:ext cx="4876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Uses:</a:t>
            </a:r>
          </a:p>
          <a:p>
            <a:pPr lvl="2" eaLnBrk="1" hangingPunct="1">
              <a:defRPr/>
            </a:pPr>
            <a:r>
              <a:rPr lang="en-US" smtClean="0"/>
              <a:t>Always Sorted</a:t>
            </a:r>
          </a:p>
          <a:p>
            <a:pPr lvl="2" eaLnBrk="1" hangingPunct="1">
              <a:defRPr/>
            </a:pPr>
            <a:r>
              <a:rPr lang="en-US" smtClean="0"/>
              <a:t>Average Performance:</a:t>
            </a:r>
          </a:p>
          <a:p>
            <a:pPr lvl="3" eaLnBrk="1" hangingPunct="1">
              <a:defRPr/>
            </a:pPr>
            <a:r>
              <a:rPr lang="en-US" smtClean="0"/>
              <a:t>Insert log(N)</a:t>
            </a:r>
          </a:p>
          <a:p>
            <a:pPr lvl="3" eaLnBrk="1" hangingPunct="1">
              <a:defRPr/>
            </a:pPr>
            <a:r>
              <a:rPr lang="en-US" smtClean="0"/>
              <a:t>Remove log(N)</a:t>
            </a:r>
          </a:p>
          <a:p>
            <a:pPr lvl="3" eaLnBrk="1" hangingPunct="1">
              <a:defRPr/>
            </a:pPr>
            <a:r>
              <a:rPr lang="en-US" smtClean="0"/>
              <a:t>Find log(N)</a:t>
            </a:r>
          </a:p>
          <a:p>
            <a:pPr lvl="2" eaLnBrk="1" hangingPunct="1">
              <a:defRPr/>
            </a:pPr>
            <a:endParaRPr lang="en-US" sz="1600" smtClean="0"/>
          </a:p>
          <a:p>
            <a:pPr lvl="2" eaLnBrk="1" hangingPunct="1">
              <a:defRPr/>
            </a:pPr>
            <a:r>
              <a:rPr lang="en-US" sz="1600" smtClean="0"/>
              <a:t>Note : Can be worse depending on shape of tree.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1600" smtClean="0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75438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80010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H="1">
            <a:off x="73914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71628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79248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80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76600"/>
            <a:ext cx="9144000" cy="609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dirty="0" smtClean="0"/>
              <a:t>Let’s insert some values into a BST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Insert(50)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6858000" y="2286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2711" name="Line 6"/>
          <p:cNvSpPr>
            <a:spLocks noChangeShapeType="1"/>
          </p:cNvSpPr>
          <p:nvPr/>
        </p:nvSpPr>
        <p:spPr bwMode="auto">
          <a:xfrm>
            <a:off x="5562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H="1">
            <a:off x="46482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3" name="Rectangle 13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72714" name="Text Box 4"/>
          <p:cNvSpPr txBox="1">
            <a:spLocks noChangeArrowheads="1"/>
          </p:cNvSpPr>
          <p:nvPr/>
        </p:nvSpPr>
        <p:spPr bwMode="auto">
          <a:xfrm>
            <a:off x="58674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2715" name="Text Box 4"/>
          <p:cNvSpPr txBox="1">
            <a:spLocks noChangeArrowheads="1"/>
          </p:cNvSpPr>
          <p:nvPr/>
        </p:nvSpPr>
        <p:spPr bwMode="auto">
          <a:xfrm>
            <a:off x="44958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2716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72717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N-Ary Tree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 of Children Nodes (any Amount)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14478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28194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2192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533400" y="4572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590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133600" y="4572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038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4267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04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5334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04800" y="5638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2192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19812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2590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2004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038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9530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5181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953000" y="5638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1676400" y="43434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3048000" y="4343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2438400" y="51054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3048000" y="51054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762000" y="51054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4495800" y="51054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5410200" y="5867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800600" y="2667000"/>
            <a:ext cx="40386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struct Node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Type element;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Node *firstChild, *next;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Insert(50)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	attach at the root, </a:t>
            </a:r>
            <a:r>
              <a:rPr lang="en-US" sz="1600" dirty="0" smtClean="0"/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root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5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6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73737" name="Text Box 4"/>
          <p:cNvSpPr txBox="1">
            <a:spLocks noChangeArrowheads="1"/>
          </p:cNvSpPr>
          <p:nvPr/>
        </p:nvSpPr>
        <p:spPr bwMode="auto">
          <a:xfrm>
            <a:off x="75438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3738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3739" name="Text Box 4"/>
          <p:cNvSpPr txBox="1">
            <a:spLocks noChangeArrowheads="1"/>
          </p:cNvSpPr>
          <p:nvPr/>
        </p:nvSpPr>
        <p:spPr bwMode="auto">
          <a:xfrm>
            <a:off x="65532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73740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Insert(50)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</a:t>
            </a:r>
            <a:r>
              <a:rPr lang="en-US" sz="1600" dirty="0" smtClean="0">
                <a:solidFill>
                  <a:srgbClr val="FF0000"/>
                </a:solidFill>
              </a:rPr>
              <a:t>return</a:t>
            </a:r>
            <a:r>
              <a:rPr lang="en-US" sz="1600" dirty="0" smtClean="0"/>
              <a:t>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59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0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75438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4762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3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4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75785" name="Text Box 4"/>
          <p:cNvSpPr txBox="1">
            <a:spLocks noChangeArrowheads="1"/>
          </p:cNvSpPr>
          <p:nvPr/>
        </p:nvSpPr>
        <p:spPr bwMode="auto">
          <a:xfrm>
            <a:off x="75438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5786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5787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75788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9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75790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1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92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5793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8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76809" name="Text Box 4"/>
          <p:cNvSpPr txBox="1">
            <a:spLocks noChangeArrowheads="1"/>
          </p:cNvSpPr>
          <p:nvPr/>
        </p:nvSpPr>
        <p:spPr bwMode="auto">
          <a:xfrm>
            <a:off x="75438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6810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6811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76812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13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76814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15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1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76817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18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6819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31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32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77833" name="Text Box 4"/>
          <p:cNvSpPr txBox="1">
            <a:spLocks noChangeArrowheads="1"/>
          </p:cNvSpPr>
          <p:nvPr/>
        </p:nvSpPr>
        <p:spPr bwMode="auto">
          <a:xfrm>
            <a:off x="75438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7834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783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77836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37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77838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39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75</a:t>
            </a:r>
          </a:p>
        </p:txBody>
      </p:sp>
      <p:sp>
        <p:nvSpPr>
          <p:cNvPr id="77840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41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42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7843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56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78857" name="Text Box 4"/>
          <p:cNvSpPr txBox="1">
            <a:spLocks noChangeArrowheads="1"/>
          </p:cNvSpPr>
          <p:nvPr/>
        </p:nvSpPr>
        <p:spPr bwMode="auto">
          <a:xfrm>
            <a:off x="75438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8858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885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78860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61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78862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63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75</a:t>
            </a:r>
          </a:p>
        </p:txBody>
      </p:sp>
      <p:sp>
        <p:nvSpPr>
          <p:cNvPr id="78864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65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66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8867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	     if right is NULL add there, </a:t>
            </a:r>
            <a:r>
              <a:rPr lang="en-US" sz="1600" dirty="0" smtClean="0"/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9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80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79881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988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79883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84" name="Text Box 4"/>
          <p:cNvSpPr txBox="1">
            <a:spLocks noChangeArrowheads="1"/>
          </p:cNvSpPr>
          <p:nvPr/>
        </p:nvSpPr>
        <p:spPr bwMode="auto">
          <a:xfrm>
            <a:off x="8001000" y="22860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79885" name="Line 5"/>
          <p:cNvSpPr>
            <a:spLocks noChangeShapeType="1"/>
          </p:cNvSpPr>
          <p:nvPr/>
        </p:nvSpPr>
        <p:spPr bwMode="auto">
          <a:xfrm flipH="1">
            <a:off x="7696200" y="2667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8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7988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8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8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79890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Insert(75)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</a:t>
            </a:r>
            <a:r>
              <a:rPr lang="en-US" sz="1600" dirty="0" smtClean="0">
                <a:solidFill>
                  <a:srgbClr val="FF0000"/>
                </a:solidFill>
              </a:rPr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3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4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80905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090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0910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81928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29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0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193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193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81936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1937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81938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9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40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1941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82950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82952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3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4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295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295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7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8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82960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2961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82962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3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4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2965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296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82967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Methods of Traversal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572000" y="2743200"/>
            <a:ext cx="4038600" cy="2347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Depth First Traversals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b="1">
                <a:latin typeface="Lucida Console" pitchFamily="49" charset="0"/>
              </a:rPr>
              <a:t> Pre-Order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b="1">
                <a:latin typeface="Lucida Console" pitchFamily="49" charset="0"/>
              </a:rPr>
              <a:t> Post-Order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b="1">
                <a:latin typeface="Lucida Console" pitchFamily="49" charset="0"/>
              </a:rPr>
              <a:t> In-Order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Breadth-First Traversal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b="1">
                <a:latin typeface="Lucida Console" pitchFamily="49" charset="0"/>
              </a:rPr>
              <a:t> Level-Order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25</a:t>
            </a: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7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8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397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398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83984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3985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83986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7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8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3989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399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83991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84998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25</a:t>
            </a:r>
          </a:p>
        </p:txBody>
      </p:sp>
      <p:sp>
        <p:nvSpPr>
          <p:cNvPr id="85000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001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002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500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500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00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00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00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85008" name="Text Box 4"/>
          <p:cNvSpPr txBox="1">
            <a:spLocks noChangeArrowheads="1"/>
          </p:cNvSpPr>
          <p:nvPr/>
        </p:nvSpPr>
        <p:spPr bwMode="auto">
          <a:xfrm>
            <a:off x="61722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5009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85010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011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012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5013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501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85015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FF0000"/>
                </a:solidFill>
              </a:rPr>
              <a:t>if left is NULL add there, </a:t>
            </a:r>
            <a:r>
              <a:rPr lang="en-US" sz="1600" dirty="0" smtClean="0"/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5867400" y="2362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86022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86024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25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26" name="Text Box 4"/>
          <p:cNvSpPr txBox="1">
            <a:spLocks noChangeArrowheads="1"/>
          </p:cNvSpPr>
          <p:nvPr/>
        </p:nvSpPr>
        <p:spPr bwMode="auto">
          <a:xfrm>
            <a:off x="6553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602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602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2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3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3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8603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8603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3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35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6036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6037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86038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Insert(25)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</a:t>
            </a:r>
            <a:r>
              <a:rPr lang="en-US" sz="1600" dirty="0" smtClean="0">
                <a:solidFill>
                  <a:srgbClr val="FF0000"/>
                </a:solidFill>
              </a:rPr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7045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87046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47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6553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704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705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5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5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8705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8705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5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57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7058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Insert(30)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88070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88072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3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4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807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807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7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8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88080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88081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8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83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8084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8085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8086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88087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88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89" name="Text Box 4"/>
          <p:cNvSpPr txBox="1">
            <a:spLocks noChangeArrowheads="1"/>
          </p:cNvSpPr>
          <p:nvPr/>
        </p:nvSpPr>
        <p:spPr bwMode="auto">
          <a:xfrm>
            <a:off x="6553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Insert(30)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89094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89096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097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098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909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8910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8910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8910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07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9108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9109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9110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89111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12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113" name="Text Box 4"/>
          <p:cNvSpPr txBox="1">
            <a:spLocks noChangeArrowheads="1"/>
          </p:cNvSpPr>
          <p:nvPr/>
        </p:nvSpPr>
        <p:spPr bwMode="auto">
          <a:xfrm>
            <a:off x="6553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8911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89115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Insert(30)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90118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30</a:t>
            </a:r>
          </a:p>
        </p:txBody>
      </p:sp>
      <p:sp>
        <p:nvSpPr>
          <p:cNvPr id="90120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21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22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012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012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2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2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2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9012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012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1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0132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0133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0134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90135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6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7" name="Text Box 4"/>
          <p:cNvSpPr txBox="1">
            <a:spLocks noChangeArrowheads="1"/>
          </p:cNvSpPr>
          <p:nvPr/>
        </p:nvSpPr>
        <p:spPr bwMode="auto">
          <a:xfrm>
            <a:off x="6553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013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90139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Insert(30)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91142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30</a:t>
            </a:r>
          </a:p>
        </p:txBody>
      </p:sp>
      <p:sp>
        <p:nvSpPr>
          <p:cNvPr id="91144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45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46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114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114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4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5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5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9115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115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5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55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1156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1157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1158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91159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60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61" name="Text Box 4"/>
          <p:cNvSpPr txBox="1">
            <a:spLocks noChangeArrowheads="1"/>
          </p:cNvSpPr>
          <p:nvPr/>
        </p:nvSpPr>
        <p:spPr bwMode="auto">
          <a:xfrm>
            <a:off x="6553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116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91163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Insert(30)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FF0000"/>
                </a:solidFill>
              </a:rPr>
              <a:t>if not insert into left </a:t>
            </a:r>
            <a:r>
              <a:rPr lang="en-US" sz="1600" dirty="0" err="1" smtClean="0">
                <a:solidFill>
                  <a:srgbClr val="FF0000"/>
                </a:solidFill>
              </a:rPr>
              <a:t>subtree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92166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92168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69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70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217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217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7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7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7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9217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217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7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7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2180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2181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2182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92183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84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85" name="Text Box 4"/>
          <p:cNvSpPr txBox="1">
            <a:spLocks noChangeArrowheads="1"/>
          </p:cNvSpPr>
          <p:nvPr/>
        </p:nvSpPr>
        <p:spPr bwMode="auto">
          <a:xfrm>
            <a:off x="6553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2186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92187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Insert(30)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93190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30</a:t>
            </a:r>
          </a:p>
        </p:txBody>
      </p:sp>
      <p:sp>
        <p:nvSpPr>
          <p:cNvPr id="93192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3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4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319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319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7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8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93200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3201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20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203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3204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3205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3206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25</a:t>
            </a:r>
          </a:p>
        </p:txBody>
      </p:sp>
      <p:sp>
        <p:nvSpPr>
          <p:cNvPr id="93207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208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209" name="Text Box 4"/>
          <p:cNvSpPr txBox="1">
            <a:spLocks noChangeArrowheads="1"/>
          </p:cNvSpPr>
          <p:nvPr/>
        </p:nvSpPr>
        <p:spPr bwMode="auto">
          <a:xfrm>
            <a:off x="6553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3210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93211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Binary Tree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Methods of Traversal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1981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2098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1295400" y="3810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066800" y="4114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5240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9144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85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9718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28956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2362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2209800" y="4876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11283" name="Rectangle 24"/>
          <p:cNvSpPr>
            <a:spLocks noChangeArrowheads="1"/>
          </p:cNvSpPr>
          <p:nvPr/>
        </p:nvSpPr>
        <p:spPr bwMode="auto">
          <a:xfrm>
            <a:off x="5257800" y="32766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Post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PostOrder for right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</p:txBody>
      </p:sp>
      <p:sp>
        <p:nvSpPr>
          <p:cNvPr id="11284" name="Rectangle 25"/>
          <p:cNvSpPr>
            <a:spLocks noChangeArrowheads="1"/>
          </p:cNvSpPr>
          <p:nvPr/>
        </p:nvSpPr>
        <p:spPr bwMode="auto">
          <a:xfrm>
            <a:off x="5257800" y="48768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In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In Order for right child</a:t>
            </a:r>
          </a:p>
        </p:txBody>
      </p:sp>
      <p:sp>
        <p:nvSpPr>
          <p:cNvPr id="11285" name="Rectangle 26"/>
          <p:cNvSpPr>
            <a:spLocks noChangeArrowheads="1"/>
          </p:cNvSpPr>
          <p:nvPr/>
        </p:nvSpPr>
        <p:spPr bwMode="auto">
          <a:xfrm>
            <a:off x="5257800" y="1676400"/>
            <a:ext cx="35052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 b="1"/>
              <a:t>Algorithm : Pre Order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Print Current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left child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 b="1"/>
              <a:t>Call PreOrder for right child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Insert(30)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30</a:t>
            </a:r>
          </a:p>
        </p:txBody>
      </p:sp>
      <p:sp>
        <p:nvSpPr>
          <p:cNvPr id="94216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7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8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421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422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2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2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2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9422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422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2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27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4228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4229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4230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25</a:t>
            </a:r>
          </a:p>
        </p:txBody>
      </p:sp>
      <p:sp>
        <p:nvSpPr>
          <p:cNvPr id="94231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32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33" name="Text Box 4"/>
          <p:cNvSpPr txBox="1">
            <a:spLocks noChangeArrowheads="1"/>
          </p:cNvSpPr>
          <p:nvPr/>
        </p:nvSpPr>
        <p:spPr bwMode="auto">
          <a:xfrm>
            <a:off x="6553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4234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94235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Insert(30)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FF0000"/>
                </a:solidFill>
              </a:rPr>
              <a:t>if right is NULL add there, </a:t>
            </a:r>
            <a:r>
              <a:rPr lang="en-US" sz="1600" dirty="0" smtClean="0"/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5237" name="Text Box 4"/>
          <p:cNvSpPr txBox="1">
            <a:spLocks noChangeArrowheads="1"/>
          </p:cNvSpPr>
          <p:nvPr/>
        </p:nvSpPr>
        <p:spPr bwMode="auto">
          <a:xfrm>
            <a:off x="6781800" y="3124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95238" name="Line 5"/>
          <p:cNvSpPr>
            <a:spLocks noChangeShapeType="1"/>
          </p:cNvSpPr>
          <p:nvPr/>
        </p:nvSpPr>
        <p:spPr bwMode="auto">
          <a:xfrm flipH="1">
            <a:off x="67056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95240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524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9524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524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4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5250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5251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5252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95253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54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55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95256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257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5258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Insert(30)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</a:t>
            </a:r>
            <a:r>
              <a:rPr lang="en-US" sz="1600" dirty="0" smtClean="0">
                <a:solidFill>
                  <a:srgbClr val="FF0000"/>
                </a:solidFill>
              </a:rPr>
              <a:t>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6261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96262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6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626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6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6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6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9626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626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7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71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6272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6273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6274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96275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76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77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6278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97288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289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290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729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729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29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29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29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9729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729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29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29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7300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7301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7302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97303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04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05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97306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307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7308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7309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98310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98312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13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14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831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831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17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18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1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98320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8321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2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23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8324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8325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8326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98327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28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29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98330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3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98332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333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8334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8335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20</a:t>
            </a:r>
          </a:p>
        </p:txBody>
      </p:sp>
      <p:sp>
        <p:nvSpPr>
          <p:cNvPr id="99336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37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38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9339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99340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1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2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3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99344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99345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7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9348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9349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9350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99351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52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53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99354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5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99356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57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9358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99359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00358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20</a:t>
            </a:r>
          </a:p>
        </p:txBody>
      </p:sp>
      <p:sp>
        <p:nvSpPr>
          <p:cNvPr id="100360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61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62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0363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0364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65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66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67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50</a:t>
            </a:r>
          </a:p>
        </p:txBody>
      </p:sp>
      <p:sp>
        <p:nvSpPr>
          <p:cNvPr id="100368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0369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7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71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0372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0373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0374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00375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76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77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0378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7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00380" name="Line 5"/>
          <p:cNvSpPr>
            <a:spLocks noChangeShapeType="1"/>
          </p:cNvSpPr>
          <p:nvPr/>
        </p:nvSpPr>
        <p:spPr bwMode="auto">
          <a:xfrm>
            <a:off x="6705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81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0382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0383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</a:t>
            </a:r>
            <a:r>
              <a:rPr lang="en-US" sz="1600" dirty="0" smtClean="0">
                <a:solidFill>
                  <a:srgbClr val="FF0000"/>
                </a:solidFill>
              </a:rPr>
              <a:t>if not insert into left </a:t>
            </a:r>
            <a:r>
              <a:rPr lang="en-US" sz="1600" dirty="0" err="1" smtClean="0">
                <a:solidFill>
                  <a:srgbClr val="FF0000"/>
                </a:solidFill>
              </a:rPr>
              <a:t>subtree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01382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20</a:t>
            </a:r>
          </a:p>
        </p:txBody>
      </p:sp>
      <p:sp>
        <p:nvSpPr>
          <p:cNvPr id="101384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385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386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1387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1388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389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390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391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01392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1393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39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395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1396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1397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1398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101399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400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401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1402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403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cur</a:t>
            </a:r>
          </a:p>
        </p:txBody>
      </p:sp>
      <p:sp>
        <p:nvSpPr>
          <p:cNvPr id="101404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405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1406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1407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Compare </a:t>
            </a:r>
            <a:r>
              <a:rPr lang="en-US" sz="1600" dirty="0" err="1" smtClean="0">
                <a:solidFill>
                  <a:srgbClr val="FF0000"/>
                </a:solidFill>
              </a:rPr>
              <a:t>n’s</a:t>
            </a:r>
            <a:r>
              <a:rPr lang="en-US" sz="1600" dirty="0" smtClean="0">
                <a:solidFill>
                  <a:srgbClr val="FF0000"/>
                </a:solidFill>
              </a:rPr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02406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20</a:t>
            </a:r>
          </a:p>
        </p:txBody>
      </p:sp>
      <p:sp>
        <p:nvSpPr>
          <p:cNvPr id="102408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09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10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2411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2412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13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14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15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02416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2417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1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19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2420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2421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2422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25</a:t>
            </a:r>
          </a:p>
        </p:txBody>
      </p:sp>
      <p:sp>
        <p:nvSpPr>
          <p:cNvPr id="102423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24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25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2426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27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02428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29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2430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2431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Binary Search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Insert(20)</a:t>
            </a:r>
          </a:p>
          <a:p>
            <a:pPr lvl="2" eaLnBrk="1" hangingPunct="1">
              <a:defRPr/>
            </a:pPr>
            <a:r>
              <a:rPr lang="en-US" sz="1600" dirty="0" smtClean="0"/>
              <a:t>Algorithm: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Create a new Node n, initialize it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If the root is NULL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attach at the root, return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cur = root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Compare </a:t>
            </a:r>
            <a:r>
              <a:rPr lang="en-US" sz="1600" dirty="0" err="1" smtClean="0"/>
              <a:t>n’s</a:t>
            </a:r>
            <a:r>
              <a:rPr lang="en-US" sz="1600" dirty="0" smtClean="0"/>
              <a:t> value against cur’s value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If less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left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If greater than or equal to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right is NULL add there, return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	     if not insert into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800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n</a:t>
            </a:r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50292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51054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20</a:t>
            </a:r>
          </a:p>
        </p:txBody>
      </p:sp>
      <p:sp>
        <p:nvSpPr>
          <p:cNvPr id="103432" name="Line 11"/>
          <p:cNvSpPr>
            <a:spLocks noChangeShapeType="1"/>
          </p:cNvSpPr>
          <p:nvPr/>
        </p:nvSpPr>
        <p:spPr bwMode="auto">
          <a:xfrm>
            <a:off x="55626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33" name="Line 12"/>
          <p:cNvSpPr>
            <a:spLocks noChangeShapeType="1"/>
          </p:cNvSpPr>
          <p:nvPr/>
        </p:nvSpPr>
        <p:spPr bwMode="auto">
          <a:xfrm flipH="1">
            <a:off x="49530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34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3435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root</a:t>
            </a:r>
          </a:p>
        </p:txBody>
      </p:sp>
      <p:sp>
        <p:nvSpPr>
          <p:cNvPr id="103436" name="Line 5"/>
          <p:cNvSpPr>
            <a:spLocks noChangeShapeType="1"/>
          </p:cNvSpPr>
          <p:nvPr/>
        </p:nvSpPr>
        <p:spPr bwMode="auto">
          <a:xfrm flipH="1">
            <a:off x="70104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37" name="Line 6"/>
          <p:cNvSpPr>
            <a:spLocks noChangeShapeType="1"/>
          </p:cNvSpPr>
          <p:nvPr/>
        </p:nvSpPr>
        <p:spPr bwMode="auto">
          <a:xfrm>
            <a:off x="72390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38" name="Line 8"/>
          <p:cNvSpPr>
            <a:spLocks noChangeShapeType="1"/>
          </p:cNvSpPr>
          <p:nvPr/>
        </p:nvSpPr>
        <p:spPr bwMode="auto">
          <a:xfrm flipH="1">
            <a:off x="63246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39" name="Rectangle 1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103440" name="Rectangle 7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103441" name="Line 11"/>
          <p:cNvSpPr>
            <a:spLocks noChangeShapeType="1"/>
          </p:cNvSpPr>
          <p:nvPr/>
        </p:nvSpPr>
        <p:spPr bwMode="auto">
          <a:xfrm>
            <a:off x="7924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4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43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3444" name="Text Box 4"/>
          <p:cNvSpPr txBox="1">
            <a:spLocks noChangeArrowheads="1"/>
          </p:cNvSpPr>
          <p:nvPr/>
        </p:nvSpPr>
        <p:spPr bwMode="auto">
          <a:xfrm>
            <a:off x="79248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3445" name="Text Box 4"/>
          <p:cNvSpPr txBox="1">
            <a:spLocks noChangeArrowheads="1"/>
          </p:cNvSpPr>
          <p:nvPr/>
        </p:nvSpPr>
        <p:spPr bwMode="auto">
          <a:xfrm>
            <a:off x="57912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3446" name="Rectangle 7"/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92D050"/>
                </a:solidFill>
                <a:latin typeface="Lucida Console" pitchFamily="49" charset="0"/>
              </a:rPr>
              <a:t>25</a:t>
            </a:r>
          </a:p>
        </p:txBody>
      </p:sp>
      <p:sp>
        <p:nvSpPr>
          <p:cNvPr id="103447" name="Line 11"/>
          <p:cNvSpPr>
            <a:spLocks noChangeShapeType="1"/>
          </p:cNvSpPr>
          <p:nvPr/>
        </p:nvSpPr>
        <p:spPr bwMode="auto">
          <a:xfrm>
            <a:off x="65532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48" name="Line 12"/>
          <p:cNvSpPr>
            <a:spLocks noChangeShapeType="1"/>
          </p:cNvSpPr>
          <p:nvPr/>
        </p:nvSpPr>
        <p:spPr bwMode="auto">
          <a:xfrm flipH="1">
            <a:off x="5943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49" name="Rectangle 7"/>
          <p:cNvSpPr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103450" name="Line 12"/>
          <p:cNvSpPr>
            <a:spLocks noChangeShapeType="1"/>
          </p:cNvSpPr>
          <p:nvPr/>
        </p:nvSpPr>
        <p:spPr bwMode="auto">
          <a:xfrm flipH="1">
            <a:off x="63246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51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cur</a:t>
            </a:r>
          </a:p>
        </p:txBody>
      </p:sp>
      <p:sp>
        <p:nvSpPr>
          <p:cNvPr id="103452" name="Line 5"/>
          <p:cNvSpPr>
            <a:spLocks noChangeShapeType="1"/>
          </p:cNvSpPr>
          <p:nvPr/>
        </p:nvSpPr>
        <p:spPr bwMode="auto">
          <a:xfrm>
            <a:off x="6019800" y="2743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53" name="Text Box 4"/>
          <p:cNvSpPr txBox="1">
            <a:spLocks noChangeArrowheads="1"/>
          </p:cNvSpPr>
          <p:nvPr/>
        </p:nvSpPr>
        <p:spPr bwMode="auto">
          <a:xfrm>
            <a:off x="61722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3454" name="Text Box 4"/>
          <p:cNvSpPr txBox="1">
            <a:spLocks noChangeArrowheads="1"/>
          </p:cNvSpPr>
          <p:nvPr/>
        </p:nvSpPr>
        <p:spPr bwMode="auto">
          <a:xfrm>
            <a:off x="6858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X</a:t>
            </a:r>
          </a:p>
        </p:txBody>
      </p:sp>
      <p:sp>
        <p:nvSpPr>
          <p:cNvPr id="103455" name="Line 11"/>
          <p:cNvSpPr>
            <a:spLocks noChangeShapeType="1"/>
          </p:cNvSpPr>
          <p:nvPr/>
        </p:nvSpPr>
        <p:spPr bwMode="auto">
          <a:xfrm>
            <a:off x="69342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747</TotalTime>
  <Words>7295</Words>
  <Application>Microsoft Office PowerPoint</Application>
  <PresentationFormat>On-screen Show (4:3)</PresentationFormat>
  <Paragraphs>3902</Paragraphs>
  <Slides>187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187</vt:i4>
      </vt:variant>
    </vt:vector>
  </HeadingPairs>
  <TitlesOfParts>
    <vt:vector size="188" baseType="lpstr">
      <vt:lpstr>Digital Dots</vt:lpstr>
      <vt:lpstr>Trees Binary Search Trees</vt:lpstr>
      <vt:lpstr>Topics To Cover</vt:lpstr>
      <vt:lpstr>Tree Fundamentals</vt:lpstr>
      <vt:lpstr>Tree Terminology</vt:lpstr>
      <vt:lpstr>Applications</vt:lpstr>
      <vt:lpstr>Binary Tree Structure</vt:lpstr>
      <vt:lpstr>N-Ary Tree Structure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N-Ary Tree Traversal</vt:lpstr>
      <vt:lpstr>Binary Trees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BST In-Order Iterator</vt:lpstr>
      <vt:lpstr>BST In-Order Iterator</vt:lpstr>
      <vt:lpstr>BST In-Order Iterator</vt:lpstr>
      <vt:lpstr>BST In-Order Iterator</vt:lpstr>
      <vt:lpstr>BST In-Order Iterator</vt:lpstr>
      <vt:lpstr>BST In-Order Iterator</vt:lpstr>
      <vt:lpstr>BST In-Order Iterator</vt:lpstr>
      <vt:lpstr>BST In-Order Iterator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6 Slides</dc:title>
  <dc:subject>Trees</dc:subject>
  <dc:creator>Rodney Stoeffler</dc:creator>
  <dc:description>Property of Full Sail University, Data Structures Course.</dc:description>
  <cp:lastModifiedBy>Rodney Stoeffler</cp:lastModifiedBy>
  <cp:revision>39</cp:revision>
  <dcterms:created xsi:type="dcterms:W3CDTF">2008-03-24T02:10:44Z</dcterms:created>
  <dcterms:modified xsi:type="dcterms:W3CDTF">2019-01-21T21:49:09Z</dcterms:modified>
</cp:coreProperties>
</file>