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  <a:srgbClr val="1C1C1C"/>
    <a:srgbClr val="0000FF"/>
    <a:srgbClr val="FF0000"/>
    <a:srgbClr val="66FFCC"/>
    <a:srgbClr val="333333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3" autoAdjust="0"/>
  </p:normalViewPr>
  <p:slideViewPr>
    <p:cSldViewPr>
      <p:cViewPr varScale="1">
        <p:scale>
          <a:sx n="115" d="100"/>
          <a:sy n="115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0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034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035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78ED6-D11E-4414-94DC-0B77FE5FD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02C17-9A1A-431B-8DBE-DCCD99733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CEA39-1BB4-4697-9B8C-C92104982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DDFF1-7A9C-44EB-98B2-5CCBFE728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82A8D-94A3-49E0-ABD1-1D9FF4056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FBB02-B7BF-4B46-9B79-843829DF0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BBE83-C783-46AA-B0F8-AAE777E40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CC3A-BF67-4019-85DA-BFDCFF5ED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F92C4-84E6-4815-9AF0-AD0E9056B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3BDF2-C41C-4E88-89C9-861019E24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AE06F-5D65-4700-A526-B402817B3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3379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4010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1F8437EF-630E-4619-A584-4CF160880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4011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12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13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14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G</a:t>
            </a:r>
            <a:r>
              <a:rPr lang="en-US" smtClean="0">
                <a:latin typeface="Microsoft Sans Serif" pitchFamily="34" charset="0"/>
              </a:rPr>
              <a:t>raphs</a:t>
            </a:r>
            <a:r>
              <a:rPr lang="en-US" dirty="0" smtClean="0">
                <a:latin typeface="Microsoft Sans Serif" pitchFamily="34" charset="0"/>
              </a:rPr>
              <a:t/>
            </a:r>
            <a:br>
              <a:rPr lang="en-US" dirty="0" smtClean="0">
                <a:latin typeface="Microsoft Sans Serif" pitchFamily="34" charset="0"/>
              </a:rPr>
            </a:br>
            <a:r>
              <a:rPr lang="en-US" dirty="0" smtClean="0">
                <a:latin typeface="Microsoft Sans Serif" pitchFamily="34" charset="0"/>
              </a:rPr>
              <a:t>Finite State Machines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3657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</a:rPr>
              <a:t>- Data Structures -</a:t>
            </a:r>
          </a:p>
          <a:p>
            <a:pPr eaLnBrk="1" hangingPunct="1">
              <a:defRPr/>
            </a:pPr>
            <a:r>
              <a:rPr lang="en-US" sz="2000" dirty="0" smtClean="0">
                <a:latin typeface="Tahoma" charset="0"/>
              </a:rPr>
              <a:t>Lecture</a:t>
            </a:r>
            <a:r>
              <a:rPr lang="en-US" sz="2000" b="1" dirty="0" smtClean="0">
                <a:latin typeface="Tahoma" charset="0"/>
              </a:rPr>
              <a:t> 7</a:t>
            </a:r>
          </a:p>
        </p:txBody>
      </p:sp>
      <p:pic>
        <p:nvPicPr>
          <p:cNvPr id="3076" name="Picture 5" descr="universityBANNER_86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638800"/>
            <a:ext cx="2686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Implementation: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Adjacency Tables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914400" y="2514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1371600" y="24384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133600" y="2209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143000" y="29718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1524000" y="34290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209800" y="35814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590800" y="24384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2514600" y="25908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 flipV="1">
            <a:off x="1600200" y="3810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1371600" y="28194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1143000" y="3505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21336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3276600" y="2667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3048000" y="3962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1905000" y="4191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graphicFrame>
        <p:nvGraphicFramePr>
          <p:cNvPr id="12306" name="Group 18"/>
          <p:cNvGraphicFramePr>
            <a:graphicFrameLocks noGrp="1"/>
          </p:cNvGraphicFramePr>
          <p:nvPr/>
        </p:nvGraphicFramePr>
        <p:xfrm>
          <a:off x="4419600" y="2286000"/>
          <a:ext cx="4191000" cy="3505201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600075"/>
                <a:gridCol w="596900"/>
                <a:gridCol w="600075"/>
                <a:gridCol w="598488"/>
                <a:gridCol w="598487"/>
              </a:tblGrid>
              <a:tr h="500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00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00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00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00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00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00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72" name="Group 84"/>
          <p:cNvGraphicFramePr>
            <a:graphicFrameLocks noGrp="1"/>
          </p:cNvGraphicFramePr>
          <p:nvPr/>
        </p:nvGraphicFramePr>
        <p:xfrm>
          <a:off x="3962400" y="2286000"/>
          <a:ext cx="457200" cy="3581403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96" name="Group 108"/>
          <p:cNvGraphicFramePr>
            <a:graphicFrameLocks noGrp="1"/>
          </p:cNvGraphicFramePr>
          <p:nvPr/>
        </p:nvGraphicFramePr>
        <p:xfrm>
          <a:off x="4419600" y="1752600"/>
          <a:ext cx="4191000" cy="5080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600075"/>
                <a:gridCol w="596900"/>
                <a:gridCol w="600075"/>
                <a:gridCol w="598488"/>
                <a:gridCol w="59848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g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Implementation: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Adjacency Lists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914400" y="2514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V="1">
            <a:off x="1371600" y="24384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33600" y="2209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143000" y="29718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1524000" y="34290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2209800" y="35814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590800" y="24384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2514600" y="25908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 flipV="1">
            <a:off x="1600200" y="38100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371600" y="28194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1143000" y="3505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1336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3276600" y="2667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3048000" y="3962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1905000" y="4191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graphicFrame>
        <p:nvGraphicFramePr>
          <p:cNvPr id="13625" name="Group 313"/>
          <p:cNvGraphicFramePr>
            <a:graphicFrameLocks noGrp="1"/>
          </p:cNvGraphicFramePr>
          <p:nvPr/>
        </p:nvGraphicFramePr>
        <p:xfrm>
          <a:off x="4267200" y="2133600"/>
          <a:ext cx="838200" cy="3521075"/>
        </p:xfrm>
        <a:graphic>
          <a:graphicData uri="http://schemas.openxmlformats.org/drawingml/2006/table">
            <a:tbl>
              <a:tblPr/>
              <a:tblGrid>
                <a:gridCol w="533400"/>
                <a:gridCol w="304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56" name="Group 44"/>
          <p:cNvGraphicFramePr>
            <a:graphicFrameLocks noGrp="1"/>
          </p:cNvGraphicFramePr>
          <p:nvPr/>
        </p:nvGraphicFramePr>
        <p:xfrm>
          <a:off x="3810000" y="2133600"/>
          <a:ext cx="457200" cy="36576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80" name="Group 68"/>
          <p:cNvGraphicFramePr>
            <a:graphicFrameLocks noGrp="1"/>
          </p:cNvGraphicFramePr>
          <p:nvPr/>
        </p:nvGraphicFramePr>
        <p:xfrm>
          <a:off x="5486400" y="21336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06" name="Group 294"/>
          <p:cNvGraphicFramePr>
            <a:graphicFrameLocks noGrp="1"/>
          </p:cNvGraphicFramePr>
          <p:nvPr/>
        </p:nvGraphicFramePr>
        <p:xfrm>
          <a:off x="6019800" y="21336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92" name="Group 80"/>
          <p:cNvGraphicFramePr>
            <a:graphicFrameLocks noGrp="1"/>
          </p:cNvGraphicFramePr>
          <p:nvPr/>
        </p:nvGraphicFramePr>
        <p:xfrm>
          <a:off x="6705600" y="21336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16" name="Group 304"/>
          <p:cNvGraphicFramePr>
            <a:graphicFrameLocks noGrp="1"/>
          </p:cNvGraphicFramePr>
          <p:nvPr/>
        </p:nvGraphicFramePr>
        <p:xfrm>
          <a:off x="7239000" y="21336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04" name="Group 92"/>
          <p:cNvGraphicFramePr>
            <a:graphicFrameLocks noGrp="1"/>
          </p:cNvGraphicFramePr>
          <p:nvPr/>
        </p:nvGraphicFramePr>
        <p:xfrm>
          <a:off x="7924800" y="21336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20" name="Group 308"/>
          <p:cNvGraphicFramePr>
            <a:graphicFrameLocks noGrp="1"/>
          </p:cNvGraphicFramePr>
          <p:nvPr/>
        </p:nvGraphicFramePr>
        <p:xfrm>
          <a:off x="8458200" y="21336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3400" name="Line 104"/>
          <p:cNvSpPr>
            <a:spLocks noChangeShapeType="1"/>
          </p:cNvSpPr>
          <p:nvPr/>
        </p:nvSpPr>
        <p:spPr bwMode="auto">
          <a:xfrm>
            <a:off x="5105400" y="2362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01" name="Line 105"/>
          <p:cNvSpPr>
            <a:spLocks noChangeShapeType="1"/>
          </p:cNvSpPr>
          <p:nvPr/>
        </p:nvSpPr>
        <p:spPr bwMode="auto">
          <a:xfrm>
            <a:off x="6324600" y="2362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02" name="Line 106"/>
          <p:cNvSpPr>
            <a:spLocks noChangeShapeType="1"/>
          </p:cNvSpPr>
          <p:nvPr/>
        </p:nvSpPr>
        <p:spPr bwMode="auto">
          <a:xfrm>
            <a:off x="7543800" y="2362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419" name="Group 107"/>
          <p:cNvGraphicFramePr>
            <a:graphicFrameLocks noGrp="1"/>
          </p:cNvGraphicFramePr>
          <p:nvPr/>
        </p:nvGraphicFramePr>
        <p:xfrm>
          <a:off x="5486400" y="26670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07" name="Group 295"/>
          <p:cNvGraphicFramePr>
            <a:graphicFrameLocks noGrp="1"/>
          </p:cNvGraphicFramePr>
          <p:nvPr/>
        </p:nvGraphicFramePr>
        <p:xfrm>
          <a:off x="6019800" y="26670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31" name="Group 119"/>
          <p:cNvGraphicFramePr>
            <a:graphicFrameLocks noGrp="1"/>
          </p:cNvGraphicFramePr>
          <p:nvPr/>
        </p:nvGraphicFramePr>
        <p:xfrm>
          <a:off x="6705600" y="26670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17" name="Group 305"/>
          <p:cNvGraphicFramePr>
            <a:graphicFrameLocks noGrp="1"/>
          </p:cNvGraphicFramePr>
          <p:nvPr/>
        </p:nvGraphicFramePr>
        <p:xfrm>
          <a:off x="7239000" y="26670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43" name="Group 131"/>
          <p:cNvGraphicFramePr>
            <a:graphicFrameLocks noGrp="1"/>
          </p:cNvGraphicFramePr>
          <p:nvPr/>
        </p:nvGraphicFramePr>
        <p:xfrm>
          <a:off x="7924800" y="26670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21" name="Group 309"/>
          <p:cNvGraphicFramePr>
            <a:graphicFrameLocks noGrp="1"/>
          </p:cNvGraphicFramePr>
          <p:nvPr/>
        </p:nvGraphicFramePr>
        <p:xfrm>
          <a:off x="8458200" y="26670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3439" name="Line 143"/>
          <p:cNvSpPr>
            <a:spLocks noChangeShapeType="1"/>
          </p:cNvSpPr>
          <p:nvPr/>
        </p:nvSpPr>
        <p:spPr bwMode="auto">
          <a:xfrm>
            <a:off x="5105400" y="2895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40" name="Line 144"/>
          <p:cNvSpPr>
            <a:spLocks noChangeShapeType="1"/>
          </p:cNvSpPr>
          <p:nvPr/>
        </p:nvSpPr>
        <p:spPr bwMode="auto">
          <a:xfrm>
            <a:off x="6324600" y="2895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41" name="Line 145"/>
          <p:cNvSpPr>
            <a:spLocks noChangeShapeType="1"/>
          </p:cNvSpPr>
          <p:nvPr/>
        </p:nvSpPr>
        <p:spPr bwMode="auto">
          <a:xfrm>
            <a:off x="7543800" y="2895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458" name="Group 146"/>
          <p:cNvGraphicFramePr>
            <a:graphicFrameLocks noGrp="1"/>
          </p:cNvGraphicFramePr>
          <p:nvPr/>
        </p:nvGraphicFramePr>
        <p:xfrm>
          <a:off x="5486400" y="32004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08" name="Group 296"/>
          <p:cNvGraphicFramePr>
            <a:graphicFrameLocks noGrp="1"/>
          </p:cNvGraphicFramePr>
          <p:nvPr/>
        </p:nvGraphicFramePr>
        <p:xfrm>
          <a:off x="6019800" y="32004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70" name="Group 158"/>
          <p:cNvGraphicFramePr>
            <a:graphicFrameLocks noGrp="1"/>
          </p:cNvGraphicFramePr>
          <p:nvPr/>
        </p:nvGraphicFramePr>
        <p:xfrm>
          <a:off x="6705600" y="32004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18" name="Group 306"/>
          <p:cNvGraphicFramePr>
            <a:graphicFrameLocks noGrp="1"/>
          </p:cNvGraphicFramePr>
          <p:nvPr/>
        </p:nvGraphicFramePr>
        <p:xfrm>
          <a:off x="7239000" y="32004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82" name="Group 170"/>
          <p:cNvGraphicFramePr>
            <a:graphicFrameLocks noGrp="1"/>
          </p:cNvGraphicFramePr>
          <p:nvPr/>
        </p:nvGraphicFramePr>
        <p:xfrm>
          <a:off x="7924800" y="32004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23" name="Group 311"/>
          <p:cNvGraphicFramePr>
            <a:graphicFrameLocks noGrp="1"/>
          </p:cNvGraphicFramePr>
          <p:nvPr/>
        </p:nvGraphicFramePr>
        <p:xfrm>
          <a:off x="8458200" y="32004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3478" name="Line 182"/>
          <p:cNvSpPr>
            <a:spLocks noChangeShapeType="1"/>
          </p:cNvSpPr>
          <p:nvPr/>
        </p:nvSpPr>
        <p:spPr bwMode="auto">
          <a:xfrm>
            <a:off x="5105400" y="34290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79" name="Line 183"/>
          <p:cNvSpPr>
            <a:spLocks noChangeShapeType="1"/>
          </p:cNvSpPr>
          <p:nvPr/>
        </p:nvSpPr>
        <p:spPr bwMode="auto">
          <a:xfrm>
            <a:off x="6324600" y="34290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80" name="Line 184"/>
          <p:cNvSpPr>
            <a:spLocks noChangeShapeType="1"/>
          </p:cNvSpPr>
          <p:nvPr/>
        </p:nvSpPr>
        <p:spPr bwMode="auto">
          <a:xfrm>
            <a:off x="7543800" y="34290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497" name="Group 185"/>
          <p:cNvGraphicFramePr>
            <a:graphicFrameLocks noGrp="1"/>
          </p:cNvGraphicFramePr>
          <p:nvPr/>
        </p:nvGraphicFramePr>
        <p:xfrm>
          <a:off x="5486400" y="37338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09" name="Group 297"/>
          <p:cNvGraphicFramePr>
            <a:graphicFrameLocks noGrp="1"/>
          </p:cNvGraphicFramePr>
          <p:nvPr/>
        </p:nvGraphicFramePr>
        <p:xfrm>
          <a:off x="6019800" y="37338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09" name="Group 197"/>
          <p:cNvGraphicFramePr>
            <a:graphicFrameLocks noGrp="1"/>
          </p:cNvGraphicFramePr>
          <p:nvPr/>
        </p:nvGraphicFramePr>
        <p:xfrm>
          <a:off x="6705600" y="37338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22" name="Group 310"/>
          <p:cNvGraphicFramePr>
            <a:graphicFrameLocks noGrp="1"/>
          </p:cNvGraphicFramePr>
          <p:nvPr/>
        </p:nvGraphicFramePr>
        <p:xfrm>
          <a:off x="7239000" y="37338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21" name="Group 209"/>
          <p:cNvGraphicFramePr>
            <a:graphicFrameLocks noGrp="1"/>
          </p:cNvGraphicFramePr>
          <p:nvPr/>
        </p:nvGraphicFramePr>
        <p:xfrm>
          <a:off x="7924800" y="37338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24" name="Group 312"/>
          <p:cNvGraphicFramePr>
            <a:graphicFrameLocks noGrp="1"/>
          </p:cNvGraphicFramePr>
          <p:nvPr/>
        </p:nvGraphicFramePr>
        <p:xfrm>
          <a:off x="8458200" y="37338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3517" name="Line 221"/>
          <p:cNvSpPr>
            <a:spLocks noChangeShapeType="1"/>
          </p:cNvSpPr>
          <p:nvPr/>
        </p:nvSpPr>
        <p:spPr bwMode="auto">
          <a:xfrm>
            <a:off x="5105400" y="3962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" name="Line 222"/>
          <p:cNvSpPr>
            <a:spLocks noChangeShapeType="1"/>
          </p:cNvSpPr>
          <p:nvPr/>
        </p:nvSpPr>
        <p:spPr bwMode="auto">
          <a:xfrm>
            <a:off x="6324600" y="3962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9" name="Line 223"/>
          <p:cNvSpPr>
            <a:spLocks noChangeShapeType="1"/>
          </p:cNvSpPr>
          <p:nvPr/>
        </p:nvSpPr>
        <p:spPr bwMode="auto">
          <a:xfrm>
            <a:off x="7543800" y="3962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536" name="Group 224"/>
          <p:cNvGraphicFramePr>
            <a:graphicFrameLocks noGrp="1"/>
          </p:cNvGraphicFramePr>
          <p:nvPr/>
        </p:nvGraphicFramePr>
        <p:xfrm>
          <a:off x="5486400" y="42672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13" name="Group 301"/>
          <p:cNvGraphicFramePr>
            <a:graphicFrameLocks noGrp="1"/>
          </p:cNvGraphicFramePr>
          <p:nvPr/>
        </p:nvGraphicFramePr>
        <p:xfrm>
          <a:off x="6019800" y="42672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3532" name="Line 236"/>
          <p:cNvSpPr>
            <a:spLocks noChangeShapeType="1"/>
          </p:cNvSpPr>
          <p:nvPr/>
        </p:nvSpPr>
        <p:spPr bwMode="auto">
          <a:xfrm>
            <a:off x="5105400" y="4495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549" name="Group 237"/>
          <p:cNvGraphicFramePr>
            <a:graphicFrameLocks noGrp="1"/>
          </p:cNvGraphicFramePr>
          <p:nvPr/>
        </p:nvGraphicFramePr>
        <p:xfrm>
          <a:off x="5486400" y="48006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14" name="Group 302"/>
          <p:cNvGraphicFramePr>
            <a:graphicFrameLocks noGrp="1"/>
          </p:cNvGraphicFramePr>
          <p:nvPr/>
        </p:nvGraphicFramePr>
        <p:xfrm>
          <a:off x="6019800" y="48006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61" name="Group 249"/>
          <p:cNvGraphicFramePr>
            <a:graphicFrameLocks noGrp="1"/>
          </p:cNvGraphicFramePr>
          <p:nvPr/>
        </p:nvGraphicFramePr>
        <p:xfrm>
          <a:off x="6705600" y="48006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19" name="Group 307"/>
          <p:cNvGraphicFramePr>
            <a:graphicFrameLocks noGrp="1"/>
          </p:cNvGraphicFramePr>
          <p:nvPr/>
        </p:nvGraphicFramePr>
        <p:xfrm>
          <a:off x="7239000" y="48006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3557" name="Line 261"/>
          <p:cNvSpPr>
            <a:spLocks noChangeShapeType="1"/>
          </p:cNvSpPr>
          <p:nvPr/>
        </p:nvSpPr>
        <p:spPr bwMode="auto">
          <a:xfrm>
            <a:off x="5105400" y="5029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58" name="Line 262"/>
          <p:cNvSpPr>
            <a:spLocks noChangeShapeType="1"/>
          </p:cNvSpPr>
          <p:nvPr/>
        </p:nvSpPr>
        <p:spPr bwMode="auto">
          <a:xfrm>
            <a:off x="6324600" y="5029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575" name="Group 263"/>
          <p:cNvGraphicFramePr>
            <a:graphicFrameLocks noGrp="1"/>
          </p:cNvGraphicFramePr>
          <p:nvPr/>
        </p:nvGraphicFramePr>
        <p:xfrm>
          <a:off x="5486400" y="5334000"/>
          <a:ext cx="533400" cy="457200"/>
        </p:xfrm>
        <a:graphic>
          <a:graphicData uri="http://schemas.openxmlformats.org/drawingml/2006/table">
            <a:tbl>
              <a:tblPr/>
              <a:tblGrid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6019800" y="5334000"/>
          <a:ext cx="304800" cy="457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13571" name="Line 275"/>
          <p:cNvSpPr>
            <a:spLocks noChangeShapeType="1"/>
          </p:cNvSpPr>
          <p:nvPr/>
        </p:nvSpPr>
        <p:spPr bwMode="auto">
          <a:xfrm>
            <a:off x="5105400" y="5562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Adjacency Tables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Slow to Change Graph</a:t>
            </a:r>
          </a:p>
          <a:p>
            <a:pPr lvl="2" eaLnBrk="1" hangingPunct="1">
              <a:defRPr/>
            </a:pPr>
            <a:r>
              <a:rPr lang="en-US" sz="2000" smtClean="0"/>
              <a:t>Adding a Vertex (O(N))</a:t>
            </a:r>
          </a:p>
          <a:p>
            <a:pPr eaLnBrk="1" hangingPunct="1">
              <a:defRPr/>
            </a:pPr>
            <a:r>
              <a:rPr lang="en-US" sz="2800" smtClean="0"/>
              <a:t>Fast Access (Array Lookup)</a:t>
            </a:r>
          </a:p>
          <a:p>
            <a:pPr lvl="2" eaLnBrk="1" hangingPunct="1">
              <a:defRPr/>
            </a:pPr>
            <a:r>
              <a:rPr lang="en-US" sz="2000" smtClean="0"/>
              <a:t>[fromNode][toNode]</a:t>
            </a:r>
          </a:p>
          <a:p>
            <a:pPr eaLnBrk="1" hangingPunct="1">
              <a:defRPr/>
            </a:pPr>
            <a:r>
              <a:rPr lang="en-US" sz="2800" smtClean="0"/>
              <a:t>Eats up Extra Memory</a:t>
            </a:r>
          </a:p>
          <a:p>
            <a:pPr lvl="2" eaLnBrk="1" hangingPunct="1">
              <a:defRPr/>
            </a:pPr>
            <a:r>
              <a:rPr lang="en-US" sz="2000" smtClean="0"/>
              <a:t>V</a:t>
            </a:r>
            <a:r>
              <a:rPr lang="en-US" sz="2000" baseline="30000" smtClean="0"/>
              <a:t>2 </a:t>
            </a:r>
            <a:r>
              <a:rPr lang="en-US" sz="2000" smtClean="0"/>
              <a:t>Memory Usage (V = # of vertices)</a:t>
            </a:r>
          </a:p>
          <a:p>
            <a:pPr eaLnBrk="1" hangingPunct="1">
              <a:defRPr/>
            </a:pPr>
            <a:r>
              <a:rPr lang="en-US" sz="2800" smtClean="0"/>
              <a:t>Useful in Limited Situations</a:t>
            </a:r>
          </a:p>
          <a:p>
            <a:pPr lvl="2" eaLnBrk="1" hangingPunct="1">
              <a:defRPr/>
            </a:pPr>
            <a:r>
              <a:rPr lang="en-US" sz="2000" smtClean="0"/>
              <a:t>Small, </a:t>
            </a:r>
            <a:r>
              <a:rPr lang="en-US" sz="2000" i="1" smtClean="0"/>
              <a:t>Dense</a:t>
            </a:r>
            <a:r>
              <a:rPr lang="en-US" sz="2000" smtClean="0"/>
              <a:t> Graphs</a:t>
            </a:r>
          </a:p>
          <a:p>
            <a:pPr lvl="2" eaLnBrk="1" hangingPunct="1">
              <a:defRPr/>
            </a:pPr>
            <a:r>
              <a:rPr lang="en-US" sz="2000" smtClean="0"/>
              <a:t>State Machines</a:t>
            </a:r>
          </a:p>
          <a:p>
            <a:pPr lvl="2"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800" baseline="30000" smtClean="0"/>
          </a:p>
          <a:p>
            <a:pPr lvl="2" eaLnBrk="1" hangingPunct="1">
              <a:defRPr/>
            </a:pPr>
            <a:endParaRPr lang="en-US" sz="2000" smtClean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Adjacency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Faster to Change Graph</a:t>
            </a:r>
          </a:p>
          <a:p>
            <a:pPr lvl="2" eaLnBrk="1" hangingPunct="1">
              <a:defRPr/>
            </a:pPr>
            <a:r>
              <a:rPr lang="en-US" smtClean="0"/>
              <a:t>Adding a Vertex (O(N))</a:t>
            </a:r>
          </a:p>
          <a:p>
            <a:pPr eaLnBrk="1" hangingPunct="1">
              <a:defRPr/>
            </a:pPr>
            <a:r>
              <a:rPr lang="en-US" dirty="0" smtClean="0"/>
              <a:t>Access Slower (Linked List)</a:t>
            </a:r>
          </a:p>
          <a:p>
            <a:pPr eaLnBrk="1" hangingPunct="1">
              <a:defRPr/>
            </a:pPr>
            <a:r>
              <a:rPr lang="en-US" dirty="0" smtClean="0"/>
              <a:t>V*E</a:t>
            </a:r>
            <a:r>
              <a:rPr lang="en-US" baseline="30000" dirty="0" smtClean="0"/>
              <a:t> </a:t>
            </a:r>
            <a:r>
              <a:rPr lang="en-US" dirty="0" smtClean="0"/>
              <a:t>Memory Usage </a:t>
            </a:r>
          </a:p>
          <a:p>
            <a:pPr lvl="2" eaLnBrk="1" hangingPunct="1">
              <a:defRPr/>
            </a:pPr>
            <a:r>
              <a:rPr lang="en-US" dirty="0" smtClean="0"/>
              <a:t>(V = # of vertices)</a:t>
            </a:r>
          </a:p>
          <a:p>
            <a:pPr lvl="2" eaLnBrk="1" hangingPunct="1">
              <a:defRPr/>
            </a:pPr>
            <a:r>
              <a:rPr lang="en-US" dirty="0" smtClean="0"/>
              <a:t>(E = # of edges per vertex)</a:t>
            </a:r>
          </a:p>
          <a:p>
            <a:pPr eaLnBrk="1" hangingPunct="1">
              <a:defRPr/>
            </a:pPr>
            <a:r>
              <a:rPr lang="en-US" dirty="0" smtClean="0"/>
              <a:t>Useful in These Situations</a:t>
            </a:r>
          </a:p>
          <a:p>
            <a:pPr lvl="2" eaLnBrk="1" hangingPunct="1">
              <a:defRPr/>
            </a:pPr>
            <a:r>
              <a:rPr lang="en-US" dirty="0" smtClean="0"/>
              <a:t>Large, </a:t>
            </a:r>
            <a:r>
              <a:rPr lang="en-US" i="1" dirty="0" smtClean="0"/>
              <a:t>Sparse</a:t>
            </a:r>
            <a:r>
              <a:rPr lang="en-US" dirty="0" smtClean="0"/>
              <a:t> Graphs</a:t>
            </a:r>
          </a:p>
          <a:p>
            <a:pPr lvl="2" eaLnBrk="1" hangingPunct="1"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baseline="30000" dirty="0" smtClean="0"/>
          </a:p>
          <a:p>
            <a:pPr lvl="2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Graph Algorithms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(Adjacency List)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59436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6400800" y="40386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7162800" y="3810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172200" y="45720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553200" y="50292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7239000" y="51816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7620000" y="40386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7543800" y="41910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 flipV="1">
            <a:off x="6629400" y="54102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6400800" y="44196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6172200" y="5105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7162800" y="4724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8305800" y="4267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8077200" y="5562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6934200" y="5791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1640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956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AddVertex (DynArray append)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mtClean="0"/>
              <a:t>Append to the end of the existing adjacency list’s array of vertices</a:t>
            </a:r>
          </a:p>
          <a:p>
            <a:pPr eaLnBrk="1" hangingPunct="1">
              <a:defRPr/>
            </a:pPr>
            <a:r>
              <a:rPr lang="en-US" smtClean="0"/>
              <a:t>Vertex.AddEdge (Linked List append)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mtClean="0"/>
              <a:t>Append a new value to                                           the Vertex’s list of edges</a:t>
            </a:r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baseline="30000" smtClean="0"/>
          </a:p>
          <a:p>
            <a:pPr lvl="2" eaLnBrk="1" hangingPunct="1">
              <a:defRPr/>
            </a:pPr>
            <a:endParaRPr lang="en-US" smtClean="0"/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5410200" y="5791200"/>
            <a:ext cx="457200" cy="457200"/>
          </a:xfrm>
          <a:prstGeom prst="ellipse">
            <a:avLst/>
          </a:prstGeom>
          <a:solidFill>
            <a:srgbClr val="5F5F5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m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Graph Algorithms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(Adjacency List)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59436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6400800" y="40386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7162800" y="3810000"/>
            <a:ext cx="457200" cy="457200"/>
          </a:xfrm>
          <a:prstGeom prst="ellipse">
            <a:avLst/>
          </a:prstGeom>
          <a:solidFill>
            <a:srgbClr val="5F5F5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172200" y="45720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6553200" y="50292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7239000" y="51816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7620000" y="40386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7543800" y="41910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 flipV="1">
            <a:off x="6629400" y="54102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6400800" y="44196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6172200" y="5105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7162800" y="4724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8305800" y="4267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8077200" y="5562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6934200" y="5791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1742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6576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Vertex.RemoveEdge ()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mtClean="0"/>
              <a:t>Remove from the Node’s Edge List</a:t>
            </a:r>
          </a:p>
          <a:p>
            <a:pPr eaLnBrk="1" hangingPunct="1">
              <a:defRPr/>
            </a:pPr>
            <a:r>
              <a:rPr lang="en-US" smtClean="0"/>
              <a:t>RemoveVertex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mtClean="0"/>
              <a:t>For each Node in the array,                             remove all edges that are                              attached to removed node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mtClean="0"/>
              <a:t>Remove the Node                                                 from the array of Nodes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59436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6400800" y="40386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162800" y="3810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172200" y="45720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6553200" y="50292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7239000" y="51816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7620000" y="40386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7543800" y="41910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H="1" flipV="1">
            <a:off x="6629400" y="54102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6400800" y="44196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6172200" y="5105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7162800" y="4724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8305800" y="4267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8077200" y="5562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6934200" y="5791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Graph Traversal (Using Depth-First)</a:t>
            </a:r>
          </a:p>
          <a:p>
            <a:pPr lvl="2" eaLnBrk="1" hangingPunct="1">
              <a:defRPr/>
            </a:pPr>
            <a:r>
              <a:rPr lang="en-US" smtClean="0"/>
              <a:t>In Game Applications</a:t>
            </a:r>
          </a:p>
          <a:p>
            <a:pPr lvl="2" eaLnBrk="1" hangingPunct="1">
              <a:defRPr/>
            </a:pPr>
            <a:r>
              <a:rPr lang="en-US" smtClean="0"/>
              <a:t>Goal-based searches</a:t>
            </a:r>
          </a:p>
          <a:p>
            <a:pPr lvl="3" eaLnBrk="1" hangingPunct="1">
              <a:defRPr/>
            </a:pPr>
            <a:r>
              <a:rPr lang="en-US" smtClean="0"/>
              <a:t>A* (Pathfinding)</a:t>
            </a:r>
          </a:p>
          <a:p>
            <a:pPr lvl="3" eaLnBrk="1" hangingPunct="1">
              <a:defRPr/>
            </a:pPr>
            <a:r>
              <a:rPr lang="en-US" smtClean="0"/>
              <a:t>Best First</a:t>
            </a:r>
          </a:p>
          <a:p>
            <a:pPr lvl="3" eaLnBrk="1" hangingPunct="1">
              <a:defRPr/>
            </a:pPr>
            <a:r>
              <a:rPr lang="en-US" smtClean="0"/>
              <a:t>Dijkstra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609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85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586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624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693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731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723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 flipV="1">
            <a:off x="632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609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86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685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1947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098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Breadth-First Traversal</a:t>
            </a:r>
          </a:p>
          <a:p>
            <a:pPr lvl="2" eaLnBrk="1" hangingPunct="1">
              <a:defRPr/>
            </a:pPr>
            <a:r>
              <a:rPr lang="en-US" smtClean="0"/>
              <a:t>Traverses by Level-Order</a:t>
            </a:r>
          </a:p>
          <a:p>
            <a:pPr lvl="3" eaLnBrk="1" hangingPunct="1">
              <a:defRPr/>
            </a:pPr>
            <a:r>
              <a:rPr lang="en-US" smtClean="0"/>
              <a:t>(# of connections away)</a:t>
            </a:r>
          </a:p>
          <a:p>
            <a:pPr lvl="2" eaLnBrk="1" hangingPunct="1">
              <a:defRPr/>
            </a:pPr>
            <a:r>
              <a:rPr lang="en-US" smtClean="0"/>
              <a:t>Shows from closest                                                to farthest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609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85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86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624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693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731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23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H="1" flipV="1">
            <a:off x="632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609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586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685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20498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Breadth-First Traversal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838200" y="2590800"/>
            <a:ext cx="4648200" cy="3148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	Breadth-First (start)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 	{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	    Enqueue (start)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            So long as queue not empty do: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		Dequeue a node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		Enqueue all of its Edge Nodes that 	haven’t been visited yet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		Display node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600"/>
              <a:t>	}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609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685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86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624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693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731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723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 flipV="1">
            <a:off x="632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609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86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685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21522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Breadth-First Traversal (‘a’)</a:t>
            </a:r>
          </a:p>
          <a:p>
            <a:pPr lvl="1" eaLnBrk="1" hangingPunct="1">
              <a:defRPr/>
            </a:pPr>
            <a:r>
              <a:rPr lang="en-US" sz="1600" smtClean="0"/>
              <a:t>Enqueue ‘a’</a:t>
            </a:r>
          </a:p>
        </p:txBody>
      </p:sp>
      <p:graphicFrame>
        <p:nvGraphicFramePr>
          <p:cNvPr id="21541" name="Group 37"/>
          <p:cNvGraphicFramePr>
            <a:graphicFrameLocks noGrp="1"/>
          </p:cNvGraphicFramePr>
          <p:nvPr/>
        </p:nvGraphicFramePr>
        <p:xfrm>
          <a:off x="4343400" y="5715000"/>
          <a:ext cx="4191000" cy="5080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600075"/>
                <a:gridCol w="596900"/>
                <a:gridCol w="600075"/>
                <a:gridCol w="598488"/>
                <a:gridCol w="59848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Topics To Cover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Basic Graph Structure and Terms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Application : FSM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smtClean="0"/>
              <a:t>Event Handling, State Management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Adjacency Tables / Adjacency Lists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Adjacency Table Construction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Adjacency List Construction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smtClean="0"/>
              <a:t>Graph, Vertex, Edge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smtClean="0"/>
              <a:t>AddVertex, AddEdge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Weighted Graphs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Depth-First Traversals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Breadth-First Traversals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609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85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86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624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693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731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723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 flipV="1">
            <a:off x="632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609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586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685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Breadth-First Traversal (‘a’)</a:t>
            </a:r>
          </a:p>
          <a:p>
            <a:pPr lvl="1" eaLnBrk="1" hangingPunct="1">
              <a:defRPr/>
            </a:pPr>
            <a:r>
              <a:rPr lang="en-US" sz="1600" smtClean="0"/>
              <a:t>Enqueue ‘a’</a:t>
            </a:r>
          </a:p>
          <a:p>
            <a:pPr lvl="1" eaLnBrk="1" hangingPunct="1">
              <a:defRPr/>
            </a:pPr>
            <a:r>
              <a:rPr lang="en-US" sz="1600" smtClean="0"/>
              <a:t>Dequeue ‘a’ &amp; Enqueue ‘b’ ‘e’ ‘f’</a:t>
            </a:r>
          </a:p>
        </p:txBody>
      </p:sp>
      <p:graphicFrame>
        <p:nvGraphicFramePr>
          <p:cNvPr id="22547" name="Group 19"/>
          <p:cNvGraphicFramePr>
            <a:graphicFrameLocks noGrp="1"/>
          </p:cNvGraphicFramePr>
          <p:nvPr/>
        </p:nvGraphicFramePr>
        <p:xfrm>
          <a:off x="4343400" y="5715000"/>
          <a:ext cx="4191000" cy="5080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600075"/>
                <a:gridCol w="596900"/>
                <a:gridCol w="600075"/>
                <a:gridCol w="598488"/>
                <a:gridCol w="59848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65" name="Group 37"/>
          <p:cNvGraphicFramePr>
            <a:graphicFrameLocks noGrp="1"/>
          </p:cNvGraphicFramePr>
          <p:nvPr/>
        </p:nvGraphicFramePr>
        <p:xfrm>
          <a:off x="609600" y="5715000"/>
          <a:ext cx="3505200" cy="508000"/>
        </p:xfrm>
        <a:graphic>
          <a:graphicData uri="http://schemas.openxmlformats.org/drawingml/2006/table">
            <a:tbl>
              <a:tblPr/>
              <a:tblGrid>
                <a:gridCol w="500063"/>
                <a:gridCol w="501650"/>
                <a:gridCol w="501650"/>
                <a:gridCol w="498475"/>
                <a:gridCol w="501650"/>
                <a:gridCol w="501650"/>
                <a:gridCol w="50006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3" name="Text Box 61"/>
          <p:cNvSpPr txBox="1">
            <a:spLocks noChangeArrowheads="1"/>
          </p:cNvSpPr>
          <p:nvPr/>
        </p:nvSpPr>
        <p:spPr bwMode="auto">
          <a:xfrm>
            <a:off x="609600" y="53340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Output: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609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685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86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624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693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731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723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 flipV="1">
            <a:off x="632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609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86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685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23570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Breadth-First Traversal (‘a’)</a:t>
            </a:r>
          </a:p>
          <a:p>
            <a:pPr lvl="1" eaLnBrk="1" hangingPunct="1">
              <a:defRPr/>
            </a:pPr>
            <a:r>
              <a:rPr lang="en-US" sz="1600" smtClean="0"/>
              <a:t>Enqueue ‘a’</a:t>
            </a:r>
          </a:p>
          <a:p>
            <a:pPr lvl="1" eaLnBrk="1" hangingPunct="1">
              <a:defRPr/>
            </a:pPr>
            <a:r>
              <a:rPr lang="en-US" sz="1600" smtClean="0"/>
              <a:t>Dequeue ‘a’ &amp; Enqueue ‘b’ ‘e’ ‘f’</a:t>
            </a:r>
          </a:p>
          <a:p>
            <a:pPr lvl="1" eaLnBrk="1" hangingPunct="1">
              <a:defRPr/>
            </a:pPr>
            <a:r>
              <a:rPr lang="en-US" sz="1600" smtClean="0"/>
              <a:t>Dequeue ‘b’ &amp; Enqueue ‘c’ ‘d’</a:t>
            </a:r>
          </a:p>
        </p:txBody>
      </p:sp>
      <p:graphicFrame>
        <p:nvGraphicFramePr>
          <p:cNvPr id="23571" name="Group 19"/>
          <p:cNvGraphicFramePr>
            <a:graphicFrameLocks noGrp="1"/>
          </p:cNvGraphicFramePr>
          <p:nvPr/>
        </p:nvGraphicFramePr>
        <p:xfrm>
          <a:off x="4343400" y="5715000"/>
          <a:ext cx="4191000" cy="5080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600075"/>
                <a:gridCol w="596900"/>
                <a:gridCol w="600075"/>
                <a:gridCol w="598488"/>
                <a:gridCol w="59848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89" name="Group 37"/>
          <p:cNvGraphicFramePr>
            <a:graphicFrameLocks noGrp="1"/>
          </p:cNvGraphicFramePr>
          <p:nvPr/>
        </p:nvGraphicFramePr>
        <p:xfrm>
          <a:off x="609600" y="5715000"/>
          <a:ext cx="3505200" cy="508000"/>
        </p:xfrm>
        <a:graphic>
          <a:graphicData uri="http://schemas.openxmlformats.org/drawingml/2006/table">
            <a:tbl>
              <a:tblPr/>
              <a:tblGrid>
                <a:gridCol w="500063"/>
                <a:gridCol w="501650"/>
                <a:gridCol w="501650"/>
                <a:gridCol w="498475"/>
                <a:gridCol w="501650"/>
                <a:gridCol w="501650"/>
                <a:gridCol w="50006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7" name="Text Box 61"/>
          <p:cNvSpPr txBox="1">
            <a:spLocks noChangeArrowheads="1"/>
          </p:cNvSpPr>
          <p:nvPr/>
        </p:nvSpPr>
        <p:spPr bwMode="auto">
          <a:xfrm>
            <a:off x="609600" y="53340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Output: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609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685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86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624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693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31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723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 flipV="1">
            <a:off x="632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09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586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685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24594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Breadth-First Traversal (‘a’)</a:t>
            </a:r>
          </a:p>
          <a:p>
            <a:pPr lvl="1" eaLnBrk="1" hangingPunct="1">
              <a:defRPr/>
            </a:pPr>
            <a:r>
              <a:rPr lang="en-US" sz="1600" smtClean="0"/>
              <a:t>Enqueue ‘a’</a:t>
            </a:r>
          </a:p>
          <a:p>
            <a:pPr lvl="1" eaLnBrk="1" hangingPunct="1">
              <a:defRPr/>
            </a:pPr>
            <a:r>
              <a:rPr lang="en-US" sz="1600" smtClean="0"/>
              <a:t>Dequeue ‘a’ &amp; Enqueue ‘b’ ‘e’ ‘f’</a:t>
            </a:r>
          </a:p>
          <a:p>
            <a:pPr lvl="1" eaLnBrk="1" hangingPunct="1">
              <a:defRPr/>
            </a:pPr>
            <a:r>
              <a:rPr lang="en-US" sz="1600" smtClean="0"/>
              <a:t>Dequeue ‘b’ &amp; Enqueue ‘c’ ‘d’</a:t>
            </a:r>
          </a:p>
          <a:p>
            <a:pPr lvl="1" eaLnBrk="1" hangingPunct="1">
              <a:defRPr/>
            </a:pPr>
            <a:r>
              <a:rPr lang="en-US" sz="1600" smtClean="0"/>
              <a:t>Dequeue ‘e’</a:t>
            </a:r>
          </a:p>
        </p:txBody>
      </p:sp>
      <p:graphicFrame>
        <p:nvGraphicFramePr>
          <p:cNvPr id="24638" name="Group 62"/>
          <p:cNvGraphicFramePr>
            <a:graphicFrameLocks noGrp="1"/>
          </p:cNvGraphicFramePr>
          <p:nvPr/>
        </p:nvGraphicFramePr>
        <p:xfrm>
          <a:off x="4343400" y="5715000"/>
          <a:ext cx="4191000" cy="5080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600075"/>
                <a:gridCol w="596900"/>
                <a:gridCol w="600075"/>
                <a:gridCol w="598488"/>
                <a:gridCol w="59848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13" name="Group 37"/>
          <p:cNvGraphicFramePr>
            <a:graphicFrameLocks noGrp="1"/>
          </p:cNvGraphicFramePr>
          <p:nvPr/>
        </p:nvGraphicFramePr>
        <p:xfrm>
          <a:off x="609600" y="5715000"/>
          <a:ext cx="3505200" cy="508000"/>
        </p:xfrm>
        <a:graphic>
          <a:graphicData uri="http://schemas.openxmlformats.org/drawingml/2006/table">
            <a:tbl>
              <a:tblPr/>
              <a:tblGrid>
                <a:gridCol w="500063"/>
                <a:gridCol w="501650"/>
                <a:gridCol w="501650"/>
                <a:gridCol w="498475"/>
                <a:gridCol w="501650"/>
                <a:gridCol w="501650"/>
                <a:gridCol w="50006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1" name="Text Box 61"/>
          <p:cNvSpPr txBox="1">
            <a:spLocks noChangeArrowheads="1"/>
          </p:cNvSpPr>
          <p:nvPr/>
        </p:nvSpPr>
        <p:spPr bwMode="auto">
          <a:xfrm>
            <a:off x="609600" y="53340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Output: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V="1">
            <a:off x="609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685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86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624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693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731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 flipV="1">
            <a:off x="632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609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586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685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25618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Breadth-First Traversal (‘a’)</a:t>
            </a:r>
          </a:p>
          <a:p>
            <a:pPr lvl="1" eaLnBrk="1" hangingPunct="1">
              <a:defRPr/>
            </a:pPr>
            <a:r>
              <a:rPr lang="en-US" sz="1600" smtClean="0"/>
              <a:t>Enqueue ‘a’</a:t>
            </a:r>
          </a:p>
          <a:p>
            <a:pPr lvl="1" eaLnBrk="1" hangingPunct="1">
              <a:defRPr/>
            </a:pPr>
            <a:r>
              <a:rPr lang="en-US" sz="1600" smtClean="0"/>
              <a:t>Dequeue ‘a’ &amp; Enqueue ‘b’ ‘e’ ‘f’</a:t>
            </a:r>
          </a:p>
          <a:p>
            <a:pPr lvl="1" eaLnBrk="1" hangingPunct="1">
              <a:defRPr/>
            </a:pPr>
            <a:r>
              <a:rPr lang="en-US" sz="1600" smtClean="0"/>
              <a:t>Dequeue ‘b’ &amp; Enqueue ‘c’ ‘d’</a:t>
            </a:r>
          </a:p>
          <a:p>
            <a:pPr lvl="1" eaLnBrk="1" hangingPunct="1">
              <a:defRPr/>
            </a:pPr>
            <a:r>
              <a:rPr lang="en-US" sz="1600" smtClean="0"/>
              <a:t>Dequeue ‘e’</a:t>
            </a:r>
          </a:p>
          <a:p>
            <a:pPr lvl="1" eaLnBrk="1" hangingPunct="1">
              <a:defRPr/>
            </a:pPr>
            <a:r>
              <a:rPr lang="en-US" sz="1600" smtClean="0"/>
              <a:t>Dequeue ‘f’</a:t>
            </a:r>
          </a:p>
        </p:txBody>
      </p:sp>
      <p:graphicFrame>
        <p:nvGraphicFramePr>
          <p:cNvPr id="25619" name="Group 19"/>
          <p:cNvGraphicFramePr>
            <a:graphicFrameLocks noGrp="1"/>
          </p:cNvGraphicFramePr>
          <p:nvPr/>
        </p:nvGraphicFramePr>
        <p:xfrm>
          <a:off x="4343400" y="5715000"/>
          <a:ext cx="4191000" cy="5080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600075"/>
                <a:gridCol w="596900"/>
                <a:gridCol w="600075"/>
                <a:gridCol w="598488"/>
                <a:gridCol w="59848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37" name="Group 37"/>
          <p:cNvGraphicFramePr>
            <a:graphicFrameLocks noGrp="1"/>
          </p:cNvGraphicFramePr>
          <p:nvPr/>
        </p:nvGraphicFramePr>
        <p:xfrm>
          <a:off x="609600" y="5715000"/>
          <a:ext cx="3505200" cy="508000"/>
        </p:xfrm>
        <a:graphic>
          <a:graphicData uri="http://schemas.openxmlformats.org/drawingml/2006/table">
            <a:tbl>
              <a:tblPr/>
              <a:tblGrid>
                <a:gridCol w="500063"/>
                <a:gridCol w="501650"/>
                <a:gridCol w="501650"/>
                <a:gridCol w="498475"/>
                <a:gridCol w="501650"/>
                <a:gridCol w="501650"/>
                <a:gridCol w="50006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5" name="Text Box 61"/>
          <p:cNvSpPr txBox="1">
            <a:spLocks noChangeArrowheads="1"/>
          </p:cNvSpPr>
          <p:nvPr/>
        </p:nvSpPr>
        <p:spPr bwMode="auto">
          <a:xfrm>
            <a:off x="609600" y="53340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Output: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V="1">
            <a:off x="609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685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86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624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V="1">
            <a:off x="693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731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3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632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09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586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685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26642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Breadth-First Traversal (‘a’)</a:t>
            </a:r>
          </a:p>
          <a:p>
            <a:pPr lvl="1" eaLnBrk="1" hangingPunct="1">
              <a:defRPr/>
            </a:pPr>
            <a:r>
              <a:rPr lang="en-US" sz="1600" smtClean="0"/>
              <a:t>Enqueue ‘a’</a:t>
            </a:r>
          </a:p>
          <a:p>
            <a:pPr lvl="1" eaLnBrk="1" hangingPunct="1">
              <a:defRPr/>
            </a:pPr>
            <a:r>
              <a:rPr lang="en-US" sz="1600" smtClean="0"/>
              <a:t>Dequeue ‘a’ &amp; Enqueue ‘b’ ‘e’ ‘f’</a:t>
            </a:r>
          </a:p>
          <a:p>
            <a:pPr lvl="1" eaLnBrk="1" hangingPunct="1">
              <a:defRPr/>
            </a:pPr>
            <a:r>
              <a:rPr lang="en-US" sz="1600" smtClean="0"/>
              <a:t>Dequeue ‘b’ &amp; Enqueue ‘c’ ‘d’</a:t>
            </a:r>
          </a:p>
          <a:p>
            <a:pPr lvl="1" eaLnBrk="1" hangingPunct="1">
              <a:defRPr/>
            </a:pPr>
            <a:r>
              <a:rPr lang="en-US" sz="1600" smtClean="0"/>
              <a:t>Dequeue ‘e’</a:t>
            </a:r>
          </a:p>
          <a:p>
            <a:pPr lvl="1" eaLnBrk="1" hangingPunct="1">
              <a:defRPr/>
            </a:pPr>
            <a:r>
              <a:rPr lang="en-US" sz="1600" smtClean="0"/>
              <a:t>Dequeue ‘f’</a:t>
            </a:r>
          </a:p>
          <a:p>
            <a:pPr lvl="1" eaLnBrk="1" hangingPunct="1">
              <a:defRPr/>
            </a:pPr>
            <a:r>
              <a:rPr lang="en-US" sz="1600" smtClean="0"/>
              <a:t>Dequeue ‘c’</a:t>
            </a:r>
          </a:p>
        </p:txBody>
      </p:sp>
      <p:graphicFrame>
        <p:nvGraphicFramePr>
          <p:cNvPr id="26643" name="Group 19"/>
          <p:cNvGraphicFramePr>
            <a:graphicFrameLocks noGrp="1"/>
          </p:cNvGraphicFramePr>
          <p:nvPr/>
        </p:nvGraphicFramePr>
        <p:xfrm>
          <a:off x="4343400" y="5715000"/>
          <a:ext cx="4191000" cy="5080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600075"/>
                <a:gridCol w="596900"/>
                <a:gridCol w="600075"/>
                <a:gridCol w="598488"/>
                <a:gridCol w="59848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61" name="Group 37"/>
          <p:cNvGraphicFramePr>
            <a:graphicFrameLocks noGrp="1"/>
          </p:cNvGraphicFramePr>
          <p:nvPr/>
        </p:nvGraphicFramePr>
        <p:xfrm>
          <a:off x="609600" y="5715000"/>
          <a:ext cx="3505200" cy="508000"/>
        </p:xfrm>
        <a:graphic>
          <a:graphicData uri="http://schemas.openxmlformats.org/drawingml/2006/table">
            <a:tbl>
              <a:tblPr/>
              <a:tblGrid>
                <a:gridCol w="500063"/>
                <a:gridCol w="501650"/>
                <a:gridCol w="501650"/>
                <a:gridCol w="498475"/>
                <a:gridCol w="501650"/>
                <a:gridCol w="501650"/>
                <a:gridCol w="50006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69" name="Text Box 61"/>
          <p:cNvSpPr txBox="1">
            <a:spLocks noChangeArrowheads="1"/>
          </p:cNvSpPr>
          <p:nvPr/>
        </p:nvSpPr>
        <p:spPr bwMode="auto">
          <a:xfrm>
            <a:off x="609600" y="53340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Output: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609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85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586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624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693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731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723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 flipV="1">
            <a:off x="632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609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86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685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27666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Breadth-First Traversal (‘a’)</a:t>
            </a:r>
          </a:p>
          <a:p>
            <a:pPr lvl="1" eaLnBrk="1" hangingPunct="1">
              <a:defRPr/>
            </a:pPr>
            <a:r>
              <a:rPr lang="en-US" sz="1600" smtClean="0"/>
              <a:t>Enqueue ‘a’</a:t>
            </a:r>
          </a:p>
          <a:p>
            <a:pPr lvl="1" eaLnBrk="1" hangingPunct="1">
              <a:defRPr/>
            </a:pPr>
            <a:r>
              <a:rPr lang="en-US" sz="1600" smtClean="0"/>
              <a:t>Dequeue ‘a’ &amp; Enqueue ‘b’ ‘e’ ‘f’</a:t>
            </a:r>
          </a:p>
          <a:p>
            <a:pPr lvl="1" eaLnBrk="1" hangingPunct="1">
              <a:defRPr/>
            </a:pPr>
            <a:r>
              <a:rPr lang="en-US" sz="1600" smtClean="0"/>
              <a:t>Dequeue ‘b’ &amp; Enqueue ‘c’ ‘d’</a:t>
            </a:r>
          </a:p>
          <a:p>
            <a:pPr lvl="1" eaLnBrk="1" hangingPunct="1">
              <a:defRPr/>
            </a:pPr>
            <a:r>
              <a:rPr lang="en-US" sz="1600" smtClean="0"/>
              <a:t>Dequeue ‘e’</a:t>
            </a:r>
          </a:p>
          <a:p>
            <a:pPr lvl="1" eaLnBrk="1" hangingPunct="1">
              <a:defRPr/>
            </a:pPr>
            <a:r>
              <a:rPr lang="en-US" sz="1600" smtClean="0"/>
              <a:t>Dequeue ‘f’</a:t>
            </a:r>
          </a:p>
          <a:p>
            <a:pPr lvl="1" eaLnBrk="1" hangingPunct="1">
              <a:defRPr/>
            </a:pPr>
            <a:r>
              <a:rPr lang="en-US" sz="1600" smtClean="0"/>
              <a:t>Dequeue ‘c’</a:t>
            </a:r>
          </a:p>
          <a:p>
            <a:pPr lvl="1" eaLnBrk="1" hangingPunct="1">
              <a:defRPr/>
            </a:pPr>
            <a:r>
              <a:rPr lang="en-US" sz="1600" smtClean="0"/>
              <a:t>Dequeue ‘d’ &amp; Enqueue ‘g’</a:t>
            </a:r>
          </a:p>
        </p:txBody>
      </p:sp>
      <p:graphicFrame>
        <p:nvGraphicFramePr>
          <p:cNvPr id="27667" name="Group 19"/>
          <p:cNvGraphicFramePr>
            <a:graphicFrameLocks noGrp="1"/>
          </p:cNvGraphicFramePr>
          <p:nvPr/>
        </p:nvGraphicFramePr>
        <p:xfrm>
          <a:off x="4343400" y="5715000"/>
          <a:ext cx="4191000" cy="5080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600075"/>
                <a:gridCol w="596900"/>
                <a:gridCol w="600075"/>
                <a:gridCol w="598488"/>
                <a:gridCol w="59848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685" name="Group 37"/>
          <p:cNvGraphicFramePr>
            <a:graphicFrameLocks noGrp="1"/>
          </p:cNvGraphicFramePr>
          <p:nvPr/>
        </p:nvGraphicFramePr>
        <p:xfrm>
          <a:off x="609600" y="5715000"/>
          <a:ext cx="3505200" cy="508000"/>
        </p:xfrm>
        <a:graphic>
          <a:graphicData uri="http://schemas.openxmlformats.org/drawingml/2006/table">
            <a:tbl>
              <a:tblPr/>
              <a:tblGrid>
                <a:gridCol w="500063"/>
                <a:gridCol w="501650"/>
                <a:gridCol w="501650"/>
                <a:gridCol w="498475"/>
                <a:gridCol w="501650"/>
                <a:gridCol w="501650"/>
                <a:gridCol w="50006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3" name="Text Box 61"/>
          <p:cNvSpPr txBox="1">
            <a:spLocks noChangeArrowheads="1"/>
          </p:cNvSpPr>
          <p:nvPr/>
        </p:nvSpPr>
        <p:spPr bwMode="auto">
          <a:xfrm>
            <a:off x="609600" y="53340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Output: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609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685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86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624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693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731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723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 flipV="1">
            <a:off x="632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609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586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685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28690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Breadth-First Traversal (‘a’)</a:t>
            </a:r>
          </a:p>
          <a:p>
            <a:pPr lvl="1" eaLnBrk="1" hangingPunct="1">
              <a:defRPr/>
            </a:pPr>
            <a:r>
              <a:rPr lang="en-US" sz="1600" smtClean="0"/>
              <a:t>Enqueue ‘a’</a:t>
            </a:r>
          </a:p>
          <a:p>
            <a:pPr lvl="1" eaLnBrk="1" hangingPunct="1">
              <a:defRPr/>
            </a:pPr>
            <a:r>
              <a:rPr lang="en-US" sz="1600" smtClean="0"/>
              <a:t>Dequeue ‘a’ &amp; Enqueue ‘b’ ‘e’ ‘f’</a:t>
            </a:r>
          </a:p>
          <a:p>
            <a:pPr lvl="1" eaLnBrk="1" hangingPunct="1">
              <a:defRPr/>
            </a:pPr>
            <a:r>
              <a:rPr lang="en-US" sz="1600" smtClean="0"/>
              <a:t>Dequeue ‘b’ &amp; Enqueue ‘c’ ‘d’</a:t>
            </a:r>
          </a:p>
          <a:p>
            <a:pPr lvl="1" eaLnBrk="1" hangingPunct="1">
              <a:defRPr/>
            </a:pPr>
            <a:r>
              <a:rPr lang="en-US" sz="1600" smtClean="0"/>
              <a:t>Dequeue ‘e’</a:t>
            </a:r>
          </a:p>
          <a:p>
            <a:pPr lvl="1" eaLnBrk="1" hangingPunct="1">
              <a:defRPr/>
            </a:pPr>
            <a:r>
              <a:rPr lang="en-US" sz="1600" smtClean="0"/>
              <a:t>Dequeue ‘f’</a:t>
            </a:r>
          </a:p>
          <a:p>
            <a:pPr lvl="1" eaLnBrk="1" hangingPunct="1">
              <a:defRPr/>
            </a:pPr>
            <a:r>
              <a:rPr lang="en-US" sz="1600" smtClean="0"/>
              <a:t>Dequeue ‘c’</a:t>
            </a:r>
          </a:p>
          <a:p>
            <a:pPr lvl="1" eaLnBrk="1" hangingPunct="1">
              <a:defRPr/>
            </a:pPr>
            <a:r>
              <a:rPr lang="en-US" sz="1600" smtClean="0"/>
              <a:t>Dequeue ‘d’ &amp; Enqueue ‘g’</a:t>
            </a:r>
          </a:p>
          <a:p>
            <a:pPr lvl="1" eaLnBrk="1" hangingPunct="1">
              <a:defRPr/>
            </a:pPr>
            <a:r>
              <a:rPr lang="en-US" sz="1600" smtClean="0"/>
              <a:t>Dequeue ‘g’</a:t>
            </a:r>
          </a:p>
          <a:p>
            <a:pPr lvl="1" eaLnBrk="1" hangingPunct="1">
              <a:defRPr/>
            </a:pPr>
            <a:r>
              <a:rPr lang="en-US" sz="1600" smtClean="0"/>
              <a:t>Queue is empty, exit</a:t>
            </a:r>
          </a:p>
        </p:txBody>
      </p:sp>
      <p:graphicFrame>
        <p:nvGraphicFramePr>
          <p:cNvPr id="28691" name="Group 19"/>
          <p:cNvGraphicFramePr>
            <a:graphicFrameLocks noGrp="1"/>
          </p:cNvGraphicFramePr>
          <p:nvPr/>
        </p:nvGraphicFramePr>
        <p:xfrm>
          <a:off x="4343400" y="5715000"/>
          <a:ext cx="4191000" cy="5080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600075"/>
                <a:gridCol w="596900"/>
                <a:gridCol w="600075"/>
                <a:gridCol w="598488"/>
                <a:gridCol w="59848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09" name="Group 37"/>
          <p:cNvGraphicFramePr>
            <a:graphicFrameLocks noGrp="1"/>
          </p:cNvGraphicFramePr>
          <p:nvPr/>
        </p:nvGraphicFramePr>
        <p:xfrm>
          <a:off x="609600" y="5715000"/>
          <a:ext cx="3505200" cy="508000"/>
        </p:xfrm>
        <a:graphic>
          <a:graphicData uri="http://schemas.openxmlformats.org/drawingml/2006/table">
            <a:tbl>
              <a:tblPr/>
              <a:tblGrid>
                <a:gridCol w="500063"/>
                <a:gridCol w="501650"/>
                <a:gridCol w="501650"/>
                <a:gridCol w="498475"/>
                <a:gridCol w="501650"/>
                <a:gridCol w="501650"/>
                <a:gridCol w="50006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g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7" name="Text Box 61"/>
          <p:cNvSpPr txBox="1">
            <a:spLocks noChangeArrowheads="1"/>
          </p:cNvSpPr>
          <p:nvPr/>
        </p:nvSpPr>
        <p:spPr bwMode="auto">
          <a:xfrm>
            <a:off x="609600" y="53340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Output: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563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b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609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85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a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586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624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V="1">
            <a:off x="693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731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723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H="1" flipV="1">
            <a:off x="632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609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586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c</a:t>
            </a: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685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d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e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777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f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66294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g</a:t>
            </a:r>
          </a:p>
        </p:txBody>
      </p:sp>
      <p:sp>
        <p:nvSpPr>
          <p:cNvPr id="2971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/>
              <a:t>Breadth-First Traversal (‘a’)</a:t>
            </a:r>
          </a:p>
          <a:p>
            <a:pPr lvl="1" eaLnBrk="1" hangingPunct="1">
              <a:defRPr/>
            </a:pPr>
            <a:r>
              <a:rPr lang="en-US" sz="1600" dirty="0" err="1" smtClean="0"/>
              <a:t>Enqueue</a:t>
            </a:r>
            <a:r>
              <a:rPr lang="en-US" sz="1600" dirty="0" smtClean="0"/>
              <a:t> ‘a’</a:t>
            </a:r>
          </a:p>
          <a:p>
            <a:pPr lvl="1" eaLnBrk="1" hangingPunct="1">
              <a:defRPr/>
            </a:pPr>
            <a:r>
              <a:rPr lang="en-US" sz="1600" dirty="0" err="1" smtClean="0"/>
              <a:t>Dequeue</a:t>
            </a:r>
            <a:r>
              <a:rPr lang="en-US" sz="1600" dirty="0" smtClean="0"/>
              <a:t> ‘a’ &amp; </a:t>
            </a:r>
            <a:r>
              <a:rPr lang="en-US" sz="1600" dirty="0" err="1" smtClean="0"/>
              <a:t>Enqueue</a:t>
            </a:r>
            <a:r>
              <a:rPr lang="en-US" sz="1600" dirty="0" smtClean="0"/>
              <a:t> ‘b’ ‘e’ ‘f’</a:t>
            </a:r>
          </a:p>
          <a:p>
            <a:pPr lvl="1" eaLnBrk="1" hangingPunct="1">
              <a:defRPr/>
            </a:pPr>
            <a:r>
              <a:rPr lang="en-US" sz="1600" dirty="0" err="1" smtClean="0"/>
              <a:t>Dequeue</a:t>
            </a:r>
            <a:r>
              <a:rPr lang="en-US" sz="1600" dirty="0" smtClean="0"/>
              <a:t> ‘b’ &amp; </a:t>
            </a:r>
            <a:r>
              <a:rPr lang="en-US" sz="1600" dirty="0" err="1" smtClean="0"/>
              <a:t>Enqueue</a:t>
            </a:r>
            <a:r>
              <a:rPr lang="en-US" sz="1600" dirty="0" smtClean="0"/>
              <a:t> ‘c’ ‘d’</a:t>
            </a:r>
          </a:p>
          <a:p>
            <a:pPr lvl="1" eaLnBrk="1" hangingPunct="1">
              <a:defRPr/>
            </a:pPr>
            <a:r>
              <a:rPr lang="en-US" sz="1600" dirty="0" err="1" smtClean="0"/>
              <a:t>Dequeue</a:t>
            </a:r>
            <a:r>
              <a:rPr lang="en-US" sz="1600" dirty="0" smtClean="0"/>
              <a:t> ‘e’</a:t>
            </a:r>
          </a:p>
          <a:p>
            <a:pPr lvl="1" eaLnBrk="1" hangingPunct="1">
              <a:defRPr/>
            </a:pPr>
            <a:r>
              <a:rPr lang="en-US" sz="1600" dirty="0" err="1" smtClean="0"/>
              <a:t>Dequeue</a:t>
            </a:r>
            <a:r>
              <a:rPr lang="en-US" sz="1600" dirty="0" smtClean="0"/>
              <a:t> ‘f’</a:t>
            </a:r>
          </a:p>
          <a:p>
            <a:pPr lvl="1" eaLnBrk="1" hangingPunct="1">
              <a:defRPr/>
            </a:pPr>
            <a:r>
              <a:rPr lang="en-US" sz="1600" dirty="0" err="1" smtClean="0"/>
              <a:t>Dequeue</a:t>
            </a:r>
            <a:r>
              <a:rPr lang="en-US" sz="1600" dirty="0" smtClean="0"/>
              <a:t> ‘c’</a:t>
            </a:r>
          </a:p>
          <a:p>
            <a:pPr lvl="1" eaLnBrk="1" hangingPunct="1">
              <a:defRPr/>
            </a:pPr>
            <a:r>
              <a:rPr lang="en-US" sz="1600" dirty="0" err="1" smtClean="0"/>
              <a:t>Dequeue</a:t>
            </a:r>
            <a:r>
              <a:rPr lang="en-US" sz="1600" dirty="0" smtClean="0"/>
              <a:t> ‘d’ &amp; </a:t>
            </a:r>
            <a:r>
              <a:rPr lang="en-US" sz="1600" dirty="0" err="1" smtClean="0"/>
              <a:t>Enqueue</a:t>
            </a:r>
            <a:r>
              <a:rPr lang="en-US" sz="1600" dirty="0" smtClean="0"/>
              <a:t> ‘g’</a:t>
            </a:r>
          </a:p>
          <a:p>
            <a:pPr lvl="1" eaLnBrk="1" hangingPunct="1">
              <a:defRPr/>
            </a:pPr>
            <a:r>
              <a:rPr lang="en-US" sz="1600" dirty="0" err="1" smtClean="0"/>
              <a:t>Dequeue</a:t>
            </a:r>
            <a:r>
              <a:rPr lang="en-US" sz="1600" dirty="0" smtClean="0"/>
              <a:t> ‘g’</a:t>
            </a:r>
          </a:p>
          <a:p>
            <a:pPr lvl="1" eaLnBrk="1" hangingPunct="1">
              <a:defRPr/>
            </a:pPr>
            <a:r>
              <a:rPr lang="en-US" sz="1600" dirty="0" smtClean="0"/>
              <a:t>Queue is empty, exit</a:t>
            </a:r>
          </a:p>
        </p:txBody>
      </p:sp>
      <p:graphicFrame>
        <p:nvGraphicFramePr>
          <p:cNvPr id="29747" name="Group 51"/>
          <p:cNvGraphicFramePr>
            <a:graphicFrameLocks noGrp="1"/>
          </p:cNvGraphicFramePr>
          <p:nvPr/>
        </p:nvGraphicFramePr>
        <p:xfrm>
          <a:off x="2362200" y="5562600"/>
          <a:ext cx="3505200" cy="508000"/>
        </p:xfrm>
        <a:graphic>
          <a:graphicData uri="http://schemas.openxmlformats.org/drawingml/2006/table">
            <a:tbl>
              <a:tblPr/>
              <a:tblGrid>
                <a:gridCol w="500063"/>
                <a:gridCol w="501650"/>
                <a:gridCol w="501650"/>
                <a:gridCol w="498475"/>
                <a:gridCol w="501650"/>
                <a:gridCol w="501650"/>
                <a:gridCol w="50006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g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</a:tbl>
          </a:graphicData>
        </a:graphic>
      </p:graphicFrame>
      <p:sp>
        <p:nvSpPr>
          <p:cNvPr id="29723" name="Text Box 43"/>
          <p:cNvSpPr txBox="1">
            <a:spLocks noChangeArrowheads="1"/>
          </p:cNvSpPr>
          <p:nvPr/>
        </p:nvSpPr>
        <p:spPr bwMode="auto">
          <a:xfrm>
            <a:off x="609600" y="5334000"/>
            <a:ext cx="9906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Output:</a:t>
            </a:r>
          </a:p>
        </p:txBody>
      </p:sp>
      <p:sp>
        <p:nvSpPr>
          <p:cNvPr id="29724" name="TextBox 46"/>
          <p:cNvSpPr txBox="1">
            <a:spLocks noChangeArrowheads="1"/>
          </p:cNvSpPr>
          <p:nvPr/>
        </p:nvSpPr>
        <p:spPr bwMode="auto">
          <a:xfrm>
            <a:off x="2438400" y="5181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9725" name="TextBox 47"/>
          <p:cNvSpPr txBox="1">
            <a:spLocks noChangeArrowheads="1"/>
          </p:cNvSpPr>
          <p:nvPr/>
        </p:nvSpPr>
        <p:spPr bwMode="auto">
          <a:xfrm>
            <a:off x="3429000" y="5181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726" name="TextBox 48"/>
          <p:cNvSpPr txBox="1">
            <a:spLocks noChangeArrowheads="1"/>
          </p:cNvSpPr>
          <p:nvPr/>
        </p:nvSpPr>
        <p:spPr bwMode="auto">
          <a:xfrm>
            <a:off x="4724400" y="5181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727" name="TextBox 49"/>
          <p:cNvSpPr txBox="1">
            <a:spLocks noChangeArrowheads="1"/>
          </p:cNvSpPr>
          <p:nvPr/>
        </p:nvSpPr>
        <p:spPr bwMode="auto">
          <a:xfrm>
            <a:off x="5486400" y="5181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Traversal Algorithms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Breadth-First Traversal (Tree)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3622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root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23622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5908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8956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75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1676400" y="3886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9050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2743200" y="4648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2133600" y="3429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50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4478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25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30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514600" y="4953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70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H="1">
            <a:off x="1676400" y="5410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2286000" y="5410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447800" y="5715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28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209800" y="5715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35</a:t>
            </a:r>
          </a:p>
        </p:txBody>
      </p:sp>
      <p:graphicFrame>
        <p:nvGraphicFramePr>
          <p:cNvPr id="30739" name="Group 19"/>
          <p:cNvGraphicFramePr>
            <a:graphicFrameLocks noGrp="1"/>
          </p:cNvGraphicFramePr>
          <p:nvPr/>
        </p:nvGraphicFramePr>
        <p:xfrm>
          <a:off x="3962400" y="3048000"/>
          <a:ext cx="4191000" cy="508000"/>
        </p:xfrm>
        <a:graphic>
          <a:graphicData uri="http://schemas.openxmlformats.org/drawingml/2006/table">
            <a:tbl>
              <a:tblPr/>
              <a:tblGrid>
                <a:gridCol w="598488"/>
                <a:gridCol w="598487"/>
                <a:gridCol w="600075"/>
                <a:gridCol w="596900"/>
                <a:gridCol w="600075"/>
                <a:gridCol w="598488"/>
                <a:gridCol w="59848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28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Future Topics and Schedule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Day 8 Optimizations, Utilities, I/O</a:t>
            </a:r>
          </a:p>
          <a:p>
            <a:pPr lvl="1" eaLnBrk="1" hangingPunct="1">
              <a:defRPr/>
            </a:pPr>
            <a:r>
              <a:rPr lang="en-US" smtClean="0"/>
              <a:t>Review BST, Linked List, Arrays and Memory, File I/O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Graph Fundamentals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22738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3200" b="1"/>
          </a:p>
        </p:txBody>
      </p:sp>
      <p:sp>
        <p:nvSpPr>
          <p:cNvPr id="5125" name="Oval 6"/>
          <p:cNvSpPr>
            <a:spLocks noChangeArrowheads="1"/>
          </p:cNvSpPr>
          <p:nvPr/>
        </p:nvSpPr>
        <p:spPr bwMode="auto">
          <a:xfrm>
            <a:off x="1828800" y="3124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V="1">
            <a:off x="2286000" y="30480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7" name="Oval 8"/>
          <p:cNvSpPr>
            <a:spLocks noChangeArrowheads="1"/>
          </p:cNvSpPr>
          <p:nvPr/>
        </p:nvSpPr>
        <p:spPr bwMode="auto">
          <a:xfrm>
            <a:off x="3048000" y="2819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9"/>
          <p:cNvSpPr>
            <a:spLocks noChangeArrowheads="1"/>
          </p:cNvSpPr>
          <p:nvPr/>
        </p:nvSpPr>
        <p:spPr bwMode="auto">
          <a:xfrm>
            <a:off x="2057400" y="4114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3048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11"/>
          <p:cNvSpPr>
            <a:spLocks noChangeArrowheads="1"/>
          </p:cNvSpPr>
          <p:nvPr/>
        </p:nvSpPr>
        <p:spPr bwMode="auto">
          <a:xfrm>
            <a:off x="28956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Oval 12"/>
          <p:cNvSpPr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Oval 13"/>
          <p:cNvSpPr>
            <a:spLocks noChangeArrowheads="1"/>
          </p:cNvSpPr>
          <p:nvPr/>
        </p:nvSpPr>
        <p:spPr bwMode="auto">
          <a:xfrm>
            <a:off x="3962400" y="4572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>
            <a:off x="2057400" y="35814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V="1">
            <a:off x="2438400" y="4038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 flipV="1">
            <a:off x="3124200" y="4191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>
            <a:off x="3505200" y="30480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>
            <a:off x="3429000" y="32004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 flipH="1" flipV="1">
            <a:off x="2514600" y="44196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Line 20"/>
          <p:cNvSpPr>
            <a:spLocks noChangeShapeType="1"/>
          </p:cNvSpPr>
          <p:nvPr/>
        </p:nvSpPr>
        <p:spPr bwMode="auto">
          <a:xfrm>
            <a:off x="2286000" y="34290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40" name="Text Box 21"/>
          <p:cNvSpPr txBox="1">
            <a:spLocks noChangeArrowheads="1"/>
          </p:cNvSpPr>
          <p:nvPr/>
        </p:nvSpPr>
        <p:spPr bwMode="auto">
          <a:xfrm>
            <a:off x="5105400" y="2819400"/>
            <a:ext cx="3352800" cy="180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No Start Vertex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No Ending Vertices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1600"/>
              <a:t>No Rules on Connectivity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1600"/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 flipH="1" flipV="1">
            <a:off x="4419600" y="51054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42" name="Text Box 23"/>
          <p:cNvSpPr txBox="1">
            <a:spLocks noChangeArrowheads="1"/>
          </p:cNvSpPr>
          <p:nvPr/>
        </p:nvSpPr>
        <p:spPr bwMode="auto">
          <a:xfrm>
            <a:off x="4876800" y="5410200"/>
            <a:ext cx="3352800" cy="1130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2000"/>
              <a:t>Vertex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1600"/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143" name="Line 24"/>
          <p:cNvSpPr>
            <a:spLocks noChangeShapeType="1"/>
          </p:cNvSpPr>
          <p:nvPr/>
        </p:nvSpPr>
        <p:spPr bwMode="auto">
          <a:xfrm>
            <a:off x="1371600" y="38862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44" name="Text Box 25"/>
          <p:cNvSpPr txBox="1">
            <a:spLocks noChangeArrowheads="1"/>
          </p:cNvSpPr>
          <p:nvPr/>
        </p:nvSpPr>
        <p:spPr bwMode="auto">
          <a:xfrm>
            <a:off x="609600" y="3657600"/>
            <a:ext cx="3352800" cy="1130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2000"/>
              <a:t>Edge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1600"/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457200" y="1600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Free Form Network Structure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Types of Graphs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5410200" y="2057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5867400" y="19812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6629400" y="1752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6629400" y="2667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6477000" y="3733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7772400" y="2209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7543800" y="3505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5638800" y="25146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V="1">
            <a:off x="6019800" y="29718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V="1">
            <a:off x="6705600" y="31242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7086600" y="19812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7010400" y="21336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H="1" flipV="1">
            <a:off x="6096000" y="33528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5867400" y="23622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533400" y="41910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 flipV="1">
            <a:off x="990600" y="41148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Oval 20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762000" y="5181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Oval 22"/>
          <p:cNvSpPr>
            <a:spLocks noChangeArrowheads="1"/>
          </p:cNvSpPr>
          <p:nvPr/>
        </p:nvSpPr>
        <p:spPr bwMode="auto">
          <a:xfrm>
            <a:off x="1752600" y="48006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1600200" y="5867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2895600" y="43434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Oval 25"/>
          <p:cNvSpPr>
            <a:spLocks noChangeArrowheads="1"/>
          </p:cNvSpPr>
          <p:nvPr/>
        </p:nvSpPr>
        <p:spPr bwMode="auto">
          <a:xfrm>
            <a:off x="2667000" y="5638800"/>
            <a:ext cx="457200" cy="4572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762000" y="46482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V="1">
            <a:off x="1143000" y="51054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V="1">
            <a:off x="1828800" y="5257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2209800" y="4114800"/>
            <a:ext cx="838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2133600" y="4267200"/>
            <a:ext cx="7620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 flipH="1" flipV="1">
            <a:off x="1219200" y="5486400"/>
            <a:ext cx="1447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990600" y="44958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057400" y="1981200"/>
            <a:ext cx="3276600" cy="1679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2800"/>
              <a:t>Unweighted Bidirectional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1600"/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3962400" y="4572000"/>
            <a:ext cx="3276600" cy="1679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2800"/>
              <a:t>Weighted Unidirectional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1600"/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066800" y="38100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2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2514600" y="38100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3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1371600" y="44958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4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381000" y="48006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6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2590800" y="49530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8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1143000" y="49530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1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2057400" y="54102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7</a:t>
            </a:r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1600200" y="5562600"/>
            <a:ext cx="4572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4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Types of Graphs</a:t>
            </a: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1066800" y="2362200"/>
            <a:ext cx="1219200" cy="7620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Chase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343400" y="2819400"/>
            <a:ext cx="3276600" cy="1679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2800"/>
              <a:t>Event Graph / State Machine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1600"/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2895600" y="3048000"/>
            <a:ext cx="1219200" cy="7620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Run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1143000" y="3810000"/>
            <a:ext cx="1219200" cy="7620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Dead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286000" y="27432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438400" y="25146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Power Pill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2286000" y="3657600"/>
            <a:ext cx="685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438400" y="38862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Attack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1447800" y="3124200"/>
            <a:ext cx="1524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04800" y="33528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Home Base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 flipV="1">
            <a:off x="2209800" y="29718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905000" y="31242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Timer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State Machine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1066800" y="1752600"/>
            <a:ext cx="1219200" cy="7620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Chase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2895600" y="2438400"/>
            <a:ext cx="1219200" cy="7620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Run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143000" y="3200400"/>
            <a:ext cx="1219200" cy="762000"/>
          </a:xfrm>
          <a:prstGeom prst="ellipse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Lucida Console" pitchFamily="49" charset="0"/>
              </a:rPr>
              <a:t>Dead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286000" y="2133600"/>
            <a:ext cx="762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438400" y="19050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Power Pill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2286000" y="29718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438400" y="32766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Attack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1447800" y="2514600"/>
            <a:ext cx="1524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04800" y="27432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Home Base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 flipV="1">
            <a:off x="2209800" y="2362200"/>
            <a:ext cx="685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905000" y="25146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Timer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029200" y="1600200"/>
            <a:ext cx="3276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2800"/>
              <a:t>Transition Table</a:t>
            </a:r>
            <a:endParaRPr lang="en-US" sz="1600"/>
          </a:p>
        </p:txBody>
      </p:sp>
      <p:graphicFrame>
        <p:nvGraphicFramePr>
          <p:cNvPr id="8207" name="Group 15"/>
          <p:cNvGraphicFramePr>
            <a:graphicFrameLocks noGrp="1"/>
          </p:cNvGraphicFramePr>
          <p:nvPr/>
        </p:nvGraphicFramePr>
        <p:xfrm>
          <a:off x="4419600" y="4038600"/>
          <a:ext cx="4038600" cy="21082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29" name="Group 37"/>
          <p:cNvGraphicFramePr>
            <a:graphicFrameLocks noGrp="1"/>
          </p:cNvGraphicFramePr>
          <p:nvPr/>
        </p:nvGraphicFramePr>
        <p:xfrm>
          <a:off x="3429000" y="4038600"/>
          <a:ext cx="1009650" cy="2108200"/>
        </p:xfrm>
        <a:graphic>
          <a:graphicData uri="http://schemas.openxmlformats.org/drawingml/2006/table">
            <a:tbl>
              <a:tblPr/>
              <a:tblGrid>
                <a:gridCol w="1009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41" name="Group 49"/>
          <p:cNvGraphicFramePr>
            <a:graphicFrameLocks noGrp="1"/>
          </p:cNvGraphicFramePr>
          <p:nvPr/>
        </p:nvGraphicFramePr>
        <p:xfrm>
          <a:off x="4419600" y="3352800"/>
          <a:ext cx="4038600" cy="701675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Power Pill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Home Base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Timer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Attk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State Machine Construction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Table Size (States * Events)</a:t>
            </a:r>
          </a:p>
          <a:p>
            <a:pPr lvl="2" eaLnBrk="1" hangingPunct="1">
              <a:defRPr/>
            </a:pPr>
            <a:r>
              <a:rPr lang="en-US" smtClean="0"/>
              <a:t>Initialize to Neutral States</a:t>
            </a:r>
          </a:p>
        </p:txBody>
      </p:sp>
      <p:graphicFrame>
        <p:nvGraphicFramePr>
          <p:cNvPr id="9220" name="Group 4"/>
          <p:cNvGraphicFramePr>
            <a:graphicFrameLocks noGrp="1"/>
          </p:cNvGraphicFramePr>
          <p:nvPr/>
        </p:nvGraphicFramePr>
        <p:xfrm>
          <a:off x="2133600" y="3810000"/>
          <a:ext cx="4038600" cy="21082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42" name="Group 26"/>
          <p:cNvGraphicFramePr>
            <a:graphicFrameLocks noGrp="1"/>
          </p:cNvGraphicFramePr>
          <p:nvPr/>
        </p:nvGraphicFramePr>
        <p:xfrm>
          <a:off x="1143000" y="3810000"/>
          <a:ext cx="1009650" cy="2108200"/>
        </p:xfrm>
        <a:graphic>
          <a:graphicData uri="http://schemas.openxmlformats.org/drawingml/2006/table">
            <a:tbl>
              <a:tblPr/>
              <a:tblGrid>
                <a:gridCol w="1009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4" name="Group 38"/>
          <p:cNvGraphicFramePr>
            <a:graphicFrameLocks noGrp="1"/>
          </p:cNvGraphicFramePr>
          <p:nvPr/>
        </p:nvGraphicFramePr>
        <p:xfrm>
          <a:off x="2133600" y="3124200"/>
          <a:ext cx="4038600" cy="701675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Power Pill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Home Base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Timer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Attk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State Machine Construction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Allow Customization of Table</a:t>
            </a:r>
          </a:p>
          <a:p>
            <a:pPr lvl="2" eaLnBrk="1" hangingPunct="1">
              <a:defRPr/>
            </a:pPr>
            <a:r>
              <a:rPr lang="en-US" smtClean="0"/>
              <a:t>table[state][event] = newState;</a:t>
            </a:r>
          </a:p>
        </p:txBody>
      </p:sp>
      <p:graphicFrame>
        <p:nvGraphicFramePr>
          <p:cNvPr id="10303" name="Group 63"/>
          <p:cNvGraphicFramePr>
            <a:graphicFrameLocks noGrp="1"/>
          </p:cNvGraphicFramePr>
          <p:nvPr/>
        </p:nvGraphicFramePr>
        <p:xfrm>
          <a:off x="2133600" y="3810000"/>
          <a:ext cx="4038600" cy="21082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66" name="Group 26"/>
          <p:cNvGraphicFramePr>
            <a:graphicFrameLocks noGrp="1"/>
          </p:cNvGraphicFramePr>
          <p:nvPr/>
        </p:nvGraphicFramePr>
        <p:xfrm>
          <a:off x="1143000" y="3810000"/>
          <a:ext cx="1009650" cy="2108200"/>
        </p:xfrm>
        <a:graphic>
          <a:graphicData uri="http://schemas.openxmlformats.org/drawingml/2006/table">
            <a:tbl>
              <a:tblPr/>
              <a:tblGrid>
                <a:gridCol w="1009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78" name="Group 38"/>
          <p:cNvGraphicFramePr>
            <a:graphicFrameLocks noGrp="1"/>
          </p:cNvGraphicFramePr>
          <p:nvPr/>
        </p:nvGraphicFramePr>
        <p:xfrm>
          <a:off x="2133600" y="3124200"/>
          <a:ext cx="4038600" cy="701675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Power Pill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Home Base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Timer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Attk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State Machine Construction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Manage Current State and Events</a:t>
            </a:r>
          </a:p>
          <a:p>
            <a:pPr lvl="2" eaLnBrk="1" hangingPunct="1">
              <a:defRPr/>
            </a:pPr>
            <a:r>
              <a:rPr lang="en-US" smtClean="0"/>
              <a:t>current = table[current][event];</a:t>
            </a:r>
          </a:p>
        </p:txBody>
      </p:sp>
      <p:graphicFrame>
        <p:nvGraphicFramePr>
          <p:cNvPr id="11268" name="Group 4"/>
          <p:cNvGraphicFramePr>
            <a:graphicFrameLocks noGrp="1"/>
          </p:cNvGraphicFramePr>
          <p:nvPr/>
        </p:nvGraphicFramePr>
        <p:xfrm>
          <a:off x="4191000" y="3810000"/>
          <a:ext cx="4038600" cy="21082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90" name="Group 26"/>
          <p:cNvGraphicFramePr>
            <a:graphicFrameLocks noGrp="1"/>
          </p:cNvGraphicFramePr>
          <p:nvPr/>
        </p:nvGraphicFramePr>
        <p:xfrm>
          <a:off x="3200400" y="3810000"/>
          <a:ext cx="1009650" cy="2108200"/>
        </p:xfrm>
        <a:graphic>
          <a:graphicData uri="http://schemas.openxmlformats.org/drawingml/2006/table">
            <a:tbl>
              <a:tblPr/>
              <a:tblGrid>
                <a:gridCol w="1009650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Chase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Run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Dead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19" name="Group 55"/>
          <p:cNvGraphicFramePr>
            <a:graphicFrameLocks noGrp="1"/>
          </p:cNvGraphicFramePr>
          <p:nvPr/>
        </p:nvGraphicFramePr>
        <p:xfrm>
          <a:off x="4191000" y="3124200"/>
          <a:ext cx="4038600" cy="6858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Power Pill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Home Base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Timer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Attk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9" name="Text Box 53"/>
          <p:cNvSpPr txBox="1">
            <a:spLocks noChangeArrowheads="1"/>
          </p:cNvSpPr>
          <p:nvPr/>
        </p:nvSpPr>
        <p:spPr bwMode="auto">
          <a:xfrm>
            <a:off x="1600200" y="40386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>
                <a:latin typeface="Lucida Console" pitchFamily="49" charset="0"/>
              </a:rPr>
              <a:t>Current ------&gt;</a:t>
            </a:r>
          </a:p>
        </p:txBody>
      </p:sp>
      <p:sp>
        <p:nvSpPr>
          <p:cNvPr id="11300" name="Text Box 54"/>
          <p:cNvSpPr txBox="1">
            <a:spLocks noChangeArrowheads="1"/>
          </p:cNvSpPr>
          <p:nvPr/>
        </p:nvSpPr>
        <p:spPr bwMode="auto">
          <a:xfrm>
            <a:off x="0" y="5334000"/>
            <a:ext cx="3276600" cy="1679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r>
              <a:rPr lang="en-US" sz="2800"/>
              <a:t>Ex: StateMachine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1600"/>
          </a:p>
          <a:p>
            <a:pPr marL="457200" indent="-457200" eaLnBrk="1" hangingPunct="1">
              <a:spcBef>
                <a:spcPct val="50000"/>
              </a:spcBef>
              <a:buFontTx/>
              <a:buChar char="•"/>
            </a:pPr>
            <a:endParaRPr lang="en-US" sz="160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152</TotalTime>
  <Words>1179</Words>
  <Application>Microsoft Office PowerPoint</Application>
  <PresentationFormat>On-screen Show (4:3)</PresentationFormat>
  <Paragraphs>548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Digital Dots</vt:lpstr>
      <vt:lpstr>Graphs Finite State Machines</vt:lpstr>
      <vt:lpstr>Topics To Cover</vt:lpstr>
      <vt:lpstr>Graph Fundamentals</vt:lpstr>
      <vt:lpstr>Types of Graphs</vt:lpstr>
      <vt:lpstr>Types of Graphs</vt:lpstr>
      <vt:lpstr>State Machine</vt:lpstr>
      <vt:lpstr>State Machine Construction</vt:lpstr>
      <vt:lpstr>State Machine Construction</vt:lpstr>
      <vt:lpstr>State Machine Construction</vt:lpstr>
      <vt:lpstr>Implementation: Adjacency Tables</vt:lpstr>
      <vt:lpstr>Implementation: Adjacency Lists</vt:lpstr>
      <vt:lpstr>Adjacency Tables</vt:lpstr>
      <vt:lpstr>Adjacency Lists</vt:lpstr>
      <vt:lpstr>Graph Algorithms (Adjacency List)</vt:lpstr>
      <vt:lpstr>Graph Algorithms (Adjacency List)</vt:lpstr>
      <vt:lpstr>Traversal Algorithms</vt:lpstr>
      <vt:lpstr>Traversal Algorithms</vt:lpstr>
      <vt:lpstr>Traversal Algorithms</vt:lpstr>
      <vt:lpstr>Traversal Algorithms</vt:lpstr>
      <vt:lpstr>Traversal Algorithms</vt:lpstr>
      <vt:lpstr>Traversal Algorithms</vt:lpstr>
      <vt:lpstr>Traversal Algorithms</vt:lpstr>
      <vt:lpstr>Traversal Algorithms</vt:lpstr>
      <vt:lpstr>Traversal Algorithms</vt:lpstr>
      <vt:lpstr>Traversal Algorithms</vt:lpstr>
      <vt:lpstr>Traversal Algorithms</vt:lpstr>
      <vt:lpstr>Traversal Algorithms</vt:lpstr>
      <vt:lpstr>Traversal Algorithms</vt:lpstr>
      <vt:lpstr>Future Topics and Schedule</vt:lpstr>
    </vt:vector>
  </TitlesOfParts>
  <Company>Full Sail Real World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7 Slides</dc:title>
  <dc:subject>Graphs</dc:subject>
  <dc:creator>Rodney Stoeffler</dc:creator>
  <dc:description>Property of Full Sail University, Data Structures Course.</dc:description>
  <cp:lastModifiedBy>Rodney Stoeffler</cp:lastModifiedBy>
  <cp:revision>8</cp:revision>
  <dcterms:created xsi:type="dcterms:W3CDTF">2008-03-24T02:10:44Z</dcterms:created>
  <dcterms:modified xsi:type="dcterms:W3CDTF">2019-01-23T18:30:00Z</dcterms:modified>
</cp:coreProperties>
</file>