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5F5F5F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9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2202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203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698516-5235-49DF-9F1D-347CF05737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E5686-2826-42A7-B1BB-F9113EFE0B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DC0C1-911E-4B05-8311-EE8E2CFAB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BA0C5-D0C6-47D1-B8AF-3F25ED438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DBDF8-233F-430C-9FC5-6899193DC7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59C3E-833B-4856-BF61-2D2E23420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16816-706A-4B86-9456-EC8195CCD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10F9C-4261-466B-979A-7CCD89F068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66CE2-D279-4DE8-8EB8-92014A27D4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93403-31D8-418F-9636-FEF3FDE53D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22300-3153-4A0C-92E3-8947C19112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5BD63-6FFD-4565-840B-1A8F962F1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40963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964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965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966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967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968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969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970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971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972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973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974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975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976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977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978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979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980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981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982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983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984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985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986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987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988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989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990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991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992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993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994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995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96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97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98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99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00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01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02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03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04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05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06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07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08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09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10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11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12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13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14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15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16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17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18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19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20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21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22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23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24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25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26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27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28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29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30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31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32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33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34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35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36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37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38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39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40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41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42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43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44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45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46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47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48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49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50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51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52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53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54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55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56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57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58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59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60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61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62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63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64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65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66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67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68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69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70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71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72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73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74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75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76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77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78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79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80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81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82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83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84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85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86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87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88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89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90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91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92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93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94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95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96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97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98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99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00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01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02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03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04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05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06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07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08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09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10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11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12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13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14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15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16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17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18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19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20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21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22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23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24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25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26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27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28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29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30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31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32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33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34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35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36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37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38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39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40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41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42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43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44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45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46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47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48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49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50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51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52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53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54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55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56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57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58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59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60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61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62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63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64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65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66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67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68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69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70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71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72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73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74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75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76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77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1178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E99354CF-95E4-44FC-9407-00DC49C92B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179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80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81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182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736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F</a:t>
            </a:r>
            <a:r>
              <a:rPr lang="en-US" smtClean="0">
                <a:latin typeface="Microsoft Sans Serif" pitchFamily="34" charset="0"/>
              </a:rPr>
              <a:t>ile </a:t>
            </a:r>
            <a:r>
              <a:rPr lang="en-US" dirty="0" smtClean="0">
                <a:latin typeface="Microsoft Sans Serif" pitchFamily="34" charset="0"/>
              </a:rPr>
              <a:t>Utilities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4038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Tahoma" pitchFamily="34" charset="0"/>
              </a:rPr>
              <a:t>- Data Structures -</a:t>
            </a:r>
          </a:p>
          <a:p>
            <a:pPr eaLnBrk="1" hangingPunct="1">
              <a:defRPr/>
            </a:pPr>
            <a:r>
              <a:rPr lang="en-US" sz="2000" smtClean="0">
                <a:latin typeface="Tahoma" pitchFamily="34" charset="0"/>
              </a:rPr>
              <a:t>Lecture</a:t>
            </a:r>
            <a:r>
              <a:rPr lang="en-US" sz="2000" b="1" smtClean="0">
                <a:latin typeface="Tahoma" pitchFamily="34" charset="0"/>
              </a:rPr>
              <a:t> 8</a:t>
            </a:r>
          </a:p>
        </p:txBody>
      </p:sp>
      <p:pic>
        <p:nvPicPr>
          <p:cNvPr id="3076" name="Picture 5" descr="universityBANNER_867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5638800"/>
            <a:ext cx="26860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>
                <a:latin typeface="Microsoft Sans Serif" pitchFamily="34" charset="0"/>
              </a:rPr>
              <a:t>Binary Bit Streams</a:t>
            </a:r>
            <a:br>
              <a:rPr lang="en-US" sz="4000" smtClean="0">
                <a:latin typeface="Microsoft Sans Serif" pitchFamily="34" charset="0"/>
              </a:rPr>
            </a:br>
            <a:r>
              <a:rPr lang="en-US" sz="4000" smtClean="0">
                <a:latin typeface="Microsoft Sans Serif" pitchFamily="34" charset="0"/>
              </a:rPr>
              <a:t>BitIStream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8486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/>
              <a:t>Buffered Input into a storage byte, which can be refreshed (read again from the file) when all 8 bits are exhausted</a:t>
            </a:r>
            <a:endParaRPr lang="en-US" sz="3600" smtClean="0"/>
          </a:p>
        </p:txBody>
      </p:sp>
      <p:graphicFrame>
        <p:nvGraphicFramePr>
          <p:cNvPr id="34820" name="Group 4"/>
          <p:cNvGraphicFramePr>
            <a:graphicFrameLocks noGrp="1"/>
          </p:cNvGraphicFramePr>
          <p:nvPr/>
        </p:nvGraphicFramePr>
        <p:xfrm>
          <a:off x="5715000" y="3276600"/>
          <a:ext cx="2159000" cy="396240"/>
        </p:xfrm>
        <a:graphic>
          <a:graphicData uri="http://schemas.openxmlformats.org/drawingml/2006/table">
            <a:tbl>
              <a:tblPr/>
              <a:tblGrid>
                <a:gridCol w="1079500"/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E2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</a:tbl>
          </a:graphicData>
        </a:graphic>
      </p:graphicFrame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5638800" y="2971800"/>
            <a:ext cx="9906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file</a:t>
            </a:r>
          </a:p>
        </p:txBody>
      </p:sp>
      <p:graphicFrame>
        <p:nvGraphicFramePr>
          <p:cNvPr id="34893" name="Group 77"/>
          <p:cNvGraphicFramePr>
            <a:graphicFrameLocks noGrp="1"/>
          </p:cNvGraphicFramePr>
          <p:nvPr/>
        </p:nvGraphicFramePr>
        <p:xfrm>
          <a:off x="762000" y="3276600"/>
          <a:ext cx="2667000" cy="396240"/>
        </p:xfrm>
        <a:graphic>
          <a:graphicData uri="http://schemas.openxmlformats.org/drawingml/2006/table">
            <a:tbl>
              <a:tblPr/>
              <a:tblGrid>
                <a:gridCol w="333375"/>
                <a:gridCol w="334963"/>
                <a:gridCol w="331787"/>
                <a:gridCol w="334963"/>
                <a:gridCol w="333375"/>
                <a:gridCol w="333375"/>
                <a:gridCol w="331787"/>
                <a:gridCol w="3333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3505200" y="3276600"/>
            <a:ext cx="1676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Storage Byte</a:t>
            </a:r>
          </a:p>
        </p:txBody>
      </p:sp>
      <p:sp>
        <p:nvSpPr>
          <p:cNvPr id="12322" name="Line 34"/>
          <p:cNvSpPr>
            <a:spLocks noChangeShapeType="1"/>
          </p:cNvSpPr>
          <p:nvPr/>
        </p:nvSpPr>
        <p:spPr bwMode="auto">
          <a:xfrm flipH="1" flipV="1">
            <a:off x="914400" y="3657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5638800" y="36576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10110011</a:t>
            </a:r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6781800" y="36576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11100010</a:t>
            </a:r>
          </a:p>
        </p:txBody>
      </p:sp>
      <p:sp>
        <p:nvSpPr>
          <p:cNvPr id="12325" name="Text Box 37"/>
          <p:cNvSpPr txBox="1">
            <a:spLocks noChangeArrowheads="1"/>
          </p:cNvSpPr>
          <p:nvPr/>
        </p:nvSpPr>
        <p:spPr bwMode="auto">
          <a:xfrm>
            <a:off x="1066800" y="3886200"/>
            <a:ext cx="1676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Next Bit</a:t>
            </a:r>
          </a:p>
        </p:txBody>
      </p:sp>
      <p:sp>
        <p:nvSpPr>
          <p:cNvPr id="12326" name="Text Box 38"/>
          <p:cNvSpPr txBox="1">
            <a:spLocks noChangeArrowheads="1"/>
          </p:cNvSpPr>
          <p:nvPr/>
        </p:nvSpPr>
        <p:spPr bwMode="auto">
          <a:xfrm>
            <a:off x="7772400" y="4038600"/>
            <a:ext cx="1676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Next Byte</a:t>
            </a:r>
          </a:p>
        </p:txBody>
      </p:sp>
      <p:sp>
        <p:nvSpPr>
          <p:cNvPr id="12327" name="Line 39"/>
          <p:cNvSpPr>
            <a:spLocks noChangeShapeType="1"/>
          </p:cNvSpPr>
          <p:nvPr/>
        </p:nvSpPr>
        <p:spPr bwMode="auto">
          <a:xfrm flipH="1" flipV="1">
            <a:off x="7162800" y="3962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56" name="Rectangle 40"/>
          <p:cNvSpPr>
            <a:spLocks noChangeArrowheads="1"/>
          </p:cNvSpPr>
          <p:nvPr/>
        </p:nvSpPr>
        <p:spPr bwMode="auto">
          <a:xfrm>
            <a:off x="3581400" y="396240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Read Bit (1)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34857" name="Group 41"/>
          <p:cNvGraphicFramePr>
            <a:graphicFrameLocks noGrp="1"/>
          </p:cNvGraphicFramePr>
          <p:nvPr/>
        </p:nvGraphicFramePr>
        <p:xfrm>
          <a:off x="5715000" y="4724400"/>
          <a:ext cx="2159000" cy="396240"/>
        </p:xfrm>
        <a:graphic>
          <a:graphicData uri="http://schemas.openxmlformats.org/drawingml/2006/table">
            <a:tbl>
              <a:tblPr/>
              <a:tblGrid>
                <a:gridCol w="1079500"/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E2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</a:tbl>
          </a:graphicData>
        </a:graphic>
      </p:graphicFrame>
      <p:sp>
        <p:nvSpPr>
          <p:cNvPr id="12337" name="Text Box 49"/>
          <p:cNvSpPr txBox="1">
            <a:spLocks noChangeArrowheads="1"/>
          </p:cNvSpPr>
          <p:nvPr/>
        </p:nvSpPr>
        <p:spPr bwMode="auto">
          <a:xfrm>
            <a:off x="5638800" y="4419600"/>
            <a:ext cx="9906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file</a:t>
            </a:r>
          </a:p>
        </p:txBody>
      </p:sp>
      <p:graphicFrame>
        <p:nvGraphicFramePr>
          <p:cNvPr id="34866" name="Group 50"/>
          <p:cNvGraphicFramePr>
            <a:graphicFrameLocks noGrp="1"/>
          </p:cNvGraphicFramePr>
          <p:nvPr/>
        </p:nvGraphicFramePr>
        <p:xfrm>
          <a:off x="762000" y="4724400"/>
          <a:ext cx="2667000" cy="396240"/>
        </p:xfrm>
        <a:graphic>
          <a:graphicData uri="http://schemas.openxmlformats.org/drawingml/2006/table">
            <a:tbl>
              <a:tblPr/>
              <a:tblGrid>
                <a:gridCol w="333375"/>
                <a:gridCol w="334963"/>
                <a:gridCol w="331787"/>
                <a:gridCol w="334963"/>
                <a:gridCol w="333375"/>
                <a:gridCol w="333375"/>
                <a:gridCol w="331787"/>
                <a:gridCol w="3333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2358" name="Text Box 70"/>
          <p:cNvSpPr txBox="1">
            <a:spLocks noChangeArrowheads="1"/>
          </p:cNvSpPr>
          <p:nvPr/>
        </p:nvSpPr>
        <p:spPr bwMode="auto">
          <a:xfrm>
            <a:off x="3505200" y="4724400"/>
            <a:ext cx="1676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Storage Byte</a:t>
            </a:r>
          </a:p>
        </p:txBody>
      </p:sp>
      <p:sp>
        <p:nvSpPr>
          <p:cNvPr id="12359" name="Line 71"/>
          <p:cNvSpPr>
            <a:spLocks noChangeShapeType="1"/>
          </p:cNvSpPr>
          <p:nvPr/>
        </p:nvSpPr>
        <p:spPr bwMode="auto">
          <a:xfrm flipH="1" flipV="1">
            <a:off x="1219200" y="5105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60" name="Text Box 72"/>
          <p:cNvSpPr txBox="1">
            <a:spLocks noChangeArrowheads="1"/>
          </p:cNvSpPr>
          <p:nvPr/>
        </p:nvSpPr>
        <p:spPr bwMode="auto">
          <a:xfrm>
            <a:off x="5638800" y="5105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10110011</a:t>
            </a:r>
          </a:p>
        </p:txBody>
      </p:sp>
      <p:sp>
        <p:nvSpPr>
          <p:cNvPr id="12361" name="Text Box 73"/>
          <p:cNvSpPr txBox="1">
            <a:spLocks noChangeArrowheads="1"/>
          </p:cNvSpPr>
          <p:nvPr/>
        </p:nvSpPr>
        <p:spPr bwMode="auto">
          <a:xfrm>
            <a:off x="6781800" y="5105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11100010</a:t>
            </a:r>
          </a:p>
        </p:txBody>
      </p:sp>
      <p:sp>
        <p:nvSpPr>
          <p:cNvPr id="12362" name="Text Box 74"/>
          <p:cNvSpPr txBox="1">
            <a:spLocks noChangeArrowheads="1"/>
          </p:cNvSpPr>
          <p:nvPr/>
        </p:nvSpPr>
        <p:spPr bwMode="auto">
          <a:xfrm>
            <a:off x="1371600" y="5334000"/>
            <a:ext cx="1676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Next Bit</a:t>
            </a:r>
          </a:p>
        </p:txBody>
      </p:sp>
      <p:sp>
        <p:nvSpPr>
          <p:cNvPr id="12363" name="Text Box 75"/>
          <p:cNvSpPr txBox="1">
            <a:spLocks noChangeArrowheads="1"/>
          </p:cNvSpPr>
          <p:nvPr/>
        </p:nvSpPr>
        <p:spPr bwMode="auto">
          <a:xfrm>
            <a:off x="7772400" y="5486400"/>
            <a:ext cx="1676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Next Byte</a:t>
            </a:r>
          </a:p>
        </p:txBody>
      </p:sp>
      <p:sp>
        <p:nvSpPr>
          <p:cNvPr id="12364" name="Line 76"/>
          <p:cNvSpPr>
            <a:spLocks noChangeShapeType="1"/>
          </p:cNvSpPr>
          <p:nvPr/>
        </p:nvSpPr>
        <p:spPr bwMode="auto">
          <a:xfrm flipH="1" flipV="1">
            <a:off x="7162800" y="5410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>
                <a:latin typeface="Microsoft Sans Serif" pitchFamily="34" charset="0"/>
              </a:rPr>
              <a:t>Binary Bit Streams</a:t>
            </a:r>
            <a:br>
              <a:rPr lang="en-US" sz="4000" smtClean="0">
                <a:latin typeface="Microsoft Sans Serif" pitchFamily="34" charset="0"/>
              </a:rPr>
            </a:br>
            <a:r>
              <a:rPr lang="en-US" sz="4000" smtClean="0">
                <a:latin typeface="Microsoft Sans Serif" pitchFamily="34" charset="0"/>
              </a:rPr>
              <a:t>BitIStream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848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/>
              <a:t>Once the last bit in the storage byte is read, we reset the entire byte from the file.</a:t>
            </a:r>
            <a:endParaRPr lang="en-US" sz="3600" smtClean="0"/>
          </a:p>
        </p:txBody>
      </p:sp>
      <p:graphicFrame>
        <p:nvGraphicFramePr>
          <p:cNvPr id="35844" name="Group 4"/>
          <p:cNvGraphicFramePr>
            <a:graphicFrameLocks noGrp="1"/>
          </p:cNvGraphicFramePr>
          <p:nvPr/>
        </p:nvGraphicFramePr>
        <p:xfrm>
          <a:off x="5715000" y="3276600"/>
          <a:ext cx="2159000" cy="396875"/>
        </p:xfrm>
        <a:graphic>
          <a:graphicData uri="http://schemas.openxmlformats.org/drawingml/2006/table">
            <a:tbl>
              <a:tblPr/>
              <a:tblGrid>
                <a:gridCol w="1079500"/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E2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</a:tbl>
          </a:graphicData>
        </a:graphic>
      </p:graphicFrame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638800" y="2971800"/>
            <a:ext cx="9906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file</a:t>
            </a:r>
          </a:p>
        </p:txBody>
      </p:sp>
      <p:graphicFrame>
        <p:nvGraphicFramePr>
          <p:cNvPr id="35853" name="Group 13"/>
          <p:cNvGraphicFramePr>
            <a:graphicFrameLocks noGrp="1"/>
          </p:cNvGraphicFramePr>
          <p:nvPr/>
        </p:nvGraphicFramePr>
        <p:xfrm>
          <a:off x="762000" y="3276600"/>
          <a:ext cx="2667000" cy="396875"/>
        </p:xfrm>
        <a:graphic>
          <a:graphicData uri="http://schemas.openxmlformats.org/drawingml/2006/table">
            <a:tbl>
              <a:tblPr/>
              <a:tblGrid>
                <a:gridCol w="333375"/>
                <a:gridCol w="334963"/>
                <a:gridCol w="331787"/>
                <a:gridCol w="334963"/>
                <a:gridCol w="333375"/>
                <a:gridCol w="333375"/>
                <a:gridCol w="331787"/>
                <a:gridCol w="3333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3505200" y="3276600"/>
            <a:ext cx="1676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Storage Byte</a:t>
            </a:r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 flipV="1">
            <a:off x="3048000" y="3657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5638800" y="36576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10110011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6781800" y="36576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11100010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1905000" y="3886200"/>
            <a:ext cx="1676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Next Bit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7772400" y="4038600"/>
            <a:ext cx="1676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Next Byte</a:t>
            </a:r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H="1" flipV="1">
            <a:off x="7162800" y="3962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3581400" y="396240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Read Bit (1)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35881" name="Group 41"/>
          <p:cNvGraphicFramePr>
            <a:graphicFrameLocks noGrp="1"/>
          </p:cNvGraphicFramePr>
          <p:nvPr/>
        </p:nvGraphicFramePr>
        <p:xfrm>
          <a:off x="5715000" y="4724400"/>
          <a:ext cx="2159000" cy="396875"/>
        </p:xfrm>
        <a:graphic>
          <a:graphicData uri="http://schemas.openxmlformats.org/drawingml/2006/table">
            <a:tbl>
              <a:tblPr/>
              <a:tblGrid>
                <a:gridCol w="1079500"/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E2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</a:tbl>
          </a:graphicData>
        </a:graphic>
      </p:graphicFrame>
      <p:sp>
        <p:nvSpPr>
          <p:cNvPr id="13361" name="Text Box 49"/>
          <p:cNvSpPr txBox="1">
            <a:spLocks noChangeArrowheads="1"/>
          </p:cNvSpPr>
          <p:nvPr/>
        </p:nvSpPr>
        <p:spPr bwMode="auto">
          <a:xfrm>
            <a:off x="5638800" y="4419600"/>
            <a:ext cx="9906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file</a:t>
            </a:r>
          </a:p>
        </p:txBody>
      </p:sp>
      <p:graphicFrame>
        <p:nvGraphicFramePr>
          <p:cNvPr id="35890" name="Group 50"/>
          <p:cNvGraphicFramePr>
            <a:graphicFrameLocks noGrp="1"/>
          </p:cNvGraphicFramePr>
          <p:nvPr/>
        </p:nvGraphicFramePr>
        <p:xfrm>
          <a:off x="762000" y="4724400"/>
          <a:ext cx="2667000" cy="396875"/>
        </p:xfrm>
        <a:graphic>
          <a:graphicData uri="http://schemas.openxmlformats.org/drawingml/2006/table">
            <a:tbl>
              <a:tblPr/>
              <a:tblGrid>
                <a:gridCol w="333375"/>
                <a:gridCol w="334963"/>
                <a:gridCol w="331787"/>
                <a:gridCol w="334963"/>
                <a:gridCol w="333375"/>
                <a:gridCol w="333375"/>
                <a:gridCol w="331787"/>
                <a:gridCol w="3333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3382" name="Text Box 70"/>
          <p:cNvSpPr txBox="1">
            <a:spLocks noChangeArrowheads="1"/>
          </p:cNvSpPr>
          <p:nvPr/>
        </p:nvSpPr>
        <p:spPr bwMode="auto">
          <a:xfrm>
            <a:off x="3505200" y="4724400"/>
            <a:ext cx="1676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Storage Byte</a:t>
            </a:r>
          </a:p>
        </p:txBody>
      </p:sp>
      <p:sp>
        <p:nvSpPr>
          <p:cNvPr id="13383" name="Line 71"/>
          <p:cNvSpPr>
            <a:spLocks noChangeShapeType="1"/>
          </p:cNvSpPr>
          <p:nvPr/>
        </p:nvSpPr>
        <p:spPr bwMode="auto">
          <a:xfrm flipH="1" flipV="1">
            <a:off x="914400" y="5105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84" name="Text Box 72"/>
          <p:cNvSpPr txBox="1">
            <a:spLocks noChangeArrowheads="1"/>
          </p:cNvSpPr>
          <p:nvPr/>
        </p:nvSpPr>
        <p:spPr bwMode="auto">
          <a:xfrm>
            <a:off x="5638800" y="5105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10110011</a:t>
            </a:r>
          </a:p>
        </p:txBody>
      </p:sp>
      <p:sp>
        <p:nvSpPr>
          <p:cNvPr id="13385" name="Text Box 73"/>
          <p:cNvSpPr txBox="1">
            <a:spLocks noChangeArrowheads="1"/>
          </p:cNvSpPr>
          <p:nvPr/>
        </p:nvSpPr>
        <p:spPr bwMode="auto">
          <a:xfrm>
            <a:off x="6781800" y="5105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11100010</a:t>
            </a:r>
          </a:p>
        </p:txBody>
      </p:sp>
      <p:sp>
        <p:nvSpPr>
          <p:cNvPr id="13386" name="Text Box 74"/>
          <p:cNvSpPr txBox="1">
            <a:spLocks noChangeArrowheads="1"/>
          </p:cNvSpPr>
          <p:nvPr/>
        </p:nvSpPr>
        <p:spPr bwMode="auto">
          <a:xfrm>
            <a:off x="1143000" y="5334000"/>
            <a:ext cx="1676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Next Bit</a:t>
            </a:r>
          </a:p>
        </p:txBody>
      </p:sp>
      <p:sp>
        <p:nvSpPr>
          <p:cNvPr id="13387" name="Text Box 75"/>
          <p:cNvSpPr txBox="1">
            <a:spLocks noChangeArrowheads="1"/>
          </p:cNvSpPr>
          <p:nvPr/>
        </p:nvSpPr>
        <p:spPr bwMode="auto">
          <a:xfrm>
            <a:off x="7772400" y="5486400"/>
            <a:ext cx="1676400" cy="825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No More Bytes in File</a:t>
            </a:r>
          </a:p>
        </p:txBody>
      </p:sp>
      <p:sp>
        <p:nvSpPr>
          <p:cNvPr id="13388" name="Line 76"/>
          <p:cNvSpPr>
            <a:spLocks noChangeShapeType="1"/>
          </p:cNvSpPr>
          <p:nvPr/>
        </p:nvSpPr>
        <p:spPr bwMode="auto">
          <a:xfrm flipH="1" flipV="1">
            <a:off x="83820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>
                <a:latin typeface="Microsoft Sans Serif" pitchFamily="34" charset="0"/>
              </a:rPr>
              <a:t>Binary Bit Streams</a:t>
            </a:r>
            <a:br>
              <a:rPr lang="en-US" sz="4000" smtClean="0">
                <a:latin typeface="Microsoft Sans Serif" pitchFamily="34" charset="0"/>
              </a:rPr>
            </a:br>
            <a:r>
              <a:rPr lang="en-US" sz="4000" smtClean="0">
                <a:latin typeface="Microsoft Sans Serif" pitchFamily="34" charset="0"/>
              </a:rPr>
              <a:t>BitIStream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848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/>
              <a:t>EOF : IF no bits are left in the storage byte, AND no bytes remain in the file</a:t>
            </a:r>
            <a:endParaRPr lang="en-US" sz="3600" smtClean="0"/>
          </a:p>
        </p:txBody>
      </p:sp>
      <p:graphicFrame>
        <p:nvGraphicFramePr>
          <p:cNvPr id="36905" name="Group 41"/>
          <p:cNvGraphicFramePr>
            <a:graphicFrameLocks noGrp="1"/>
          </p:cNvGraphicFramePr>
          <p:nvPr/>
        </p:nvGraphicFramePr>
        <p:xfrm>
          <a:off x="5715000" y="3244850"/>
          <a:ext cx="2159000" cy="396875"/>
        </p:xfrm>
        <a:graphic>
          <a:graphicData uri="http://schemas.openxmlformats.org/drawingml/2006/table">
            <a:tbl>
              <a:tblPr/>
              <a:tblGrid>
                <a:gridCol w="1079500"/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E2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</a:tbl>
          </a:graphicData>
        </a:graphic>
      </p:graphicFrame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5638800" y="2940050"/>
            <a:ext cx="9906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file</a:t>
            </a:r>
          </a:p>
        </p:txBody>
      </p:sp>
      <p:graphicFrame>
        <p:nvGraphicFramePr>
          <p:cNvPr id="36906" name="Group 42"/>
          <p:cNvGraphicFramePr>
            <a:graphicFrameLocks noGrp="1"/>
          </p:cNvGraphicFramePr>
          <p:nvPr/>
        </p:nvGraphicFramePr>
        <p:xfrm>
          <a:off x="762000" y="3244850"/>
          <a:ext cx="2667000" cy="396875"/>
        </p:xfrm>
        <a:graphic>
          <a:graphicData uri="http://schemas.openxmlformats.org/drawingml/2006/table">
            <a:tbl>
              <a:tblPr/>
              <a:tblGrid>
                <a:gridCol w="333375"/>
                <a:gridCol w="334963"/>
                <a:gridCol w="331787"/>
                <a:gridCol w="334963"/>
                <a:gridCol w="333375"/>
                <a:gridCol w="333375"/>
                <a:gridCol w="331787"/>
                <a:gridCol w="3333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3505200" y="3244850"/>
            <a:ext cx="1676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Storage Byte</a:t>
            </a:r>
          </a:p>
        </p:txBody>
      </p:sp>
      <p:sp>
        <p:nvSpPr>
          <p:cNvPr id="14370" name="Line 34"/>
          <p:cNvSpPr>
            <a:spLocks noChangeShapeType="1"/>
          </p:cNvSpPr>
          <p:nvPr/>
        </p:nvSpPr>
        <p:spPr bwMode="auto">
          <a:xfrm flipV="1">
            <a:off x="3505200" y="370205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5638800" y="362585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10110011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6781800" y="362585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11100010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048000" y="4083050"/>
            <a:ext cx="1676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Next Bit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7772400" y="3886200"/>
            <a:ext cx="1676400" cy="825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No More Bytes in File</a:t>
            </a:r>
          </a:p>
        </p:txBody>
      </p:sp>
      <p:sp>
        <p:nvSpPr>
          <p:cNvPr id="14375" name="Line 39"/>
          <p:cNvSpPr>
            <a:spLocks noChangeShapeType="1"/>
          </p:cNvSpPr>
          <p:nvPr/>
        </p:nvSpPr>
        <p:spPr bwMode="auto">
          <a:xfrm flipH="1" flipV="1">
            <a:off x="8382000" y="36258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Bit Streams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848600" cy="29781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smtClean="0"/>
              <a:t>Bitwise operator refresher: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smtClean="0">
                <a:latin typeface="Lucida Console" pitchFamily="49" charset="0"/>
              </a:rPr>
              <a:t>// Test if bit 7 (high bit *leftmost* is on)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smtClean="0">
                <a:latin typeface="Lucida Console" pitchFamily="49" charset="0"/>
              </a:rPr>
              <a:t>if (byte &amp; (1 &lt;&lt; 7))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smtClean="0">
                <a:latin typeface="Lucida Console" pitchFamily="49" charset="0"/>
              </a:rPr>
              <a:t>   cout &lt;&lt; “On!”;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600" smtClean="0">
              <a:latin typeface="Lucida Console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smtClean="0">
                <a:latin typeface="Lucida Console" pitchFamily="49" charset="0"/>
              </a:rPr>
              <a:t>// Turn on bit 7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smtClean="0">
                <a:latin typeface="Lucida Console" pitchFamily="49" charset="0"/>
              </a:rPr>
              <a:t>byte |= (1 &lt;&lt; 7);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600" smtClean="0">
              <a:latin typeface="Lucida Console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smtClean="0">
                <a:latin typeface="Lucida Console" pitchFamily="49" charset="0"/>
              </a:rPr>
              <a:t>// Turn off bit 7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smtClean="0">
                <a:latin typeface="Lucida Console" pitchFamily="49" charset="0"/>
              </a:rPr>
              <a:t>byte &amp;= ~(1 &lt;&lt; 7);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600" smtClean="0">
              <a:latin typeface="Lucida Console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600" smtClean="0">
              <a:latin typeface="Lucida Console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600" smtClean="0">
              <a:latin typeface="Lucida Console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800" smtClean="0">
              <a:latin typeface="Lucida Console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600" smtClean="0"/>
          </a:p>
          <a:p>
            <a:pPr lvl="1" eaLnBrk="1" hangingPunct="1">
              <a:lnSpc>
                <a:spcPct val="80000"/>
              </a:lnSpc>
              <a:defRPr/>
            </a:pPr>
            <a:endParaRPr lang="en-US" sz="1200" smtClean="0"/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000" smtClean="0"/>
          </a:p>
          <a:p>
            <a:pPr lvl="1" eaLnBrk="1" hangingPunct="1">
              <a:lnSpc>
                <a:spcPct val="80000"/>
              </a:lnSpc>
              <a:defRPr/>
            </a:pPr>
            <a:endParaRPr lang="en-US" sz="1200" smtClean="0"/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000" smtClean="0"/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000" smtClean="0"/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00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Future Topics and Schedule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Day 9 Compression and Huffman’s Algorithm</a:t>
            </a:r>
          </a:p>
          <a:p>
            <a:pPr lvl="1" eaLnBrk="1" hangingPunct="1">
              <a:defRPr/>
            </a:pPr>
            <a:r>
              <a:rPr lang="en-US" smtClean="0"/>
              <a:t>Read Ch 13.1, 13.2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File Utilities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mtClean="0"/>
              <a:t>Knowledge of File I/O is essential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smtClean="0"/>
              <a:t>Why?  Game Tools, Loading Assets developed by artists and level designers, etc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smtClean="0"/>
              <a:t>Text-Based File I/O and Binary File I/O are </a:t>
            </a:r>
            <a:r>
              <a:rPr lang="en-US" sz="1800" i="1" smtClean="0"/>
              <a:t>equally</a:t>
            </a:r>
            <a:r>
              <a:rPr lang="en-US" sz="1800" smtClean="0"/>
              <a:t> important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180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mtClean="0"/>
              <a:t>Differences between Text and Binary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smtClean="0"/>
              <a:t>Text Files ONLY handle ASCII-based characters.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smtClean="0"/>
              <a:t>Text Files have additional characters (you don’t see them in notepad, etc) to handle end of line.  (In DOS-based systems, this is 0x0A0D).  These are managed automatically by the text I/O classes.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smtClean="0"/>
              <a:t>Binary Files read and write data at a byte level without formatting.  They usually store non-text information more efficiently..  but can’t be read by a person nearly as easily.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smtClean="0"/>
          </a:p>
          <a:p>
            <a:pPr eaLnBrk="1" hangingPunct="1">
              <a:lnSpc>
                <a:spcPct val="80000"/>
              </a:lnSpc>
              <a:defRPr/>
            </a:pPr>
            <a:endParaRPr lang="en-US" smtClean="0"/>
          </a:p>
          <a:p>
            <a:pPr lvl="1" eaLnBrk="1" hangingPunct="1">
              <a:lnSpc>
                <a:spcPct val="80000"/>
              </a:lnSpc>
              <a:defRPr/>
            </a:pPr>
            <a:endParaRPr lang="en-US" sz="1800" smtClean="0"/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600" smtClean="0"/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600" smtClean="0"/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600" smtClean="0"/>
          </a:p>
          <a:p>
            <a:pPr eaLnBrk="1" hangingPunct="1">
              <a:lnSpc>
                <a:spcPct val="80000"/>
              </a:lnSpc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File I/O Review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Core Functions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400" smtClean="0">
              <a:latin typeface="Lucida Console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smtClean="0">
                <a:latin typeface="Lucida Console" pitchFamily="49" charset="0"/>
              </a:rPr>
              <a:t>open () </a:t>
            </a:r>
            <a:r>
              <a:rPr lang="en-US" sz="1400" smtClean="0"/>
              <a:t>use</a:t>
            </a:r>
            <a:r>
              <a:rPr lang="en-US" sz="1400" smtClean="0">
                <a:latin typeface="Lucida Console" pitchFamily="49" charset="0"/>
              </a:rPr>
              <a:t> ios::binary </a:t>
            </a:r>
            <a:r>
              <a:rPr lang="en-US" sz="1400" smtClean="0"/>
              <a:t>flag (ALWAYS)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All memory locations must be cast to (char *).  This doesn’t affect anything, it’s just a syntax issue.</a:t>
            </a:r>
            <a:endParaRPr lang="en-US" sz="1400" smtClean="0">
              <a:latin typeface="Lucida Console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400" smtClean="0">
              <a:latin typeface="Lucida Console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smtClean="0">
                <a:latin typeface="Lucida Console" pitchFamily="49" charset="0"/>
              </a:rPr>
              <a:t>read ((char *) data, int bytes)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Read a given number of bytes into a memory location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400" smtClean="0">
              <a:latin typeface="Lucida Console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smtClean="0">
                <a:latin typeface="Lucida Console" pitchFamily="49" charset="0"/>
              </a:rPr>
              <a:t>write ((char *) data, int bytes)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Write a given number of bytes from a memory location into file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smtClean="0">
                <a:latin typeface="Lucida Console" pitchFamily="49" charset="0"/>
              </a:rPr>
              <a:t>eof ()</a:t>
            </a:r>
            <a:endParaRPr lang="en-US" sz="18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When reading, stop at eof.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1400" smtClean="0"/>
          </a:p>
          <a:p>
            <a:pPr eaLnBrk="1" hangingPunct="1">
              <a:lnSpc>
                <a:spcPct val="80000"/>
              </a:lnSpc>
              <a:defRPr/>
            </a:pPr>
            <a:endParaRPr lang="en-US" sz="160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400" smtClean="0"/>
          </a:p>
          <a:p>
            <a:pPr lvl="1" eaLnBrk="1" hangingPunct="1">
              <a:lnSpc>
                <a:spcPct val="80000"/>
              </a:lnSpc>
              <a:defRPr/>
            </a:pPr>
            <a:endParaRPr lang="en-US" sz="1400" smtClean="0"/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200" smtClean="0"/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200" smtClean="0"/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20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File I/O Review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848600" cy="29781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Example: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400" smtClean="0">
              <a:latin typeface="Lucida Console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400" smtClean="0">
                <a:latin typeface="Lucida Console" pitchFamily="49" charset="0"/>
              </a:rPr>
              <a:t>ofstream bFile;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400" smtClean="0">
                <a:latin typeface="Lucida Console" pitchFamily="49" charset="0"/>
              </a:rPr>
              <a:t>bFile.open (“output.bin”, ios::binary);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400" smtClean="0">
              <a:latin typeface="Lucida Console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400" smtClean="0">
                <a:latin typeface="Lucida Console" pitchFamily="49" charset="0"/>
              </a:rPr>
              <a:t>int number = 999;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400" smtClean="0">
                <a:latin typeface="Lucida Console" pitchFamily="49" charset="0"/>
              </a:rPr>
              <a:t>bFile.write ((char *)&amp;number, 4);   // 4 bytes of bin output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400" smtClean="0">
                <a:latin typeface="Lucida Console" pitchFamily="49" charset="0"/>
              </a:rPr>
              <a:t>char ch = ‘M’;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400" smtClean="0">
                <a:latin typeface="Lucida Console" pitchFamily="49" charset="0"/>
              </a:rPr>
              <a:t>bFile.write (&amp;ch, 1);               // 1 byte of bin output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400" smtClean="0">
              <a:latin typeface="Lucida Console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400" smtClean="0">
                <a:latin typeface="Lucida Console" pitchFamily="49" charset="0"/>
              </a:rPr>
              <a:t>bFile.close ();</a:t>
            </a:r>
            <a:endParaRPr lang="en-US" sz="3200" smtClean="0"/>
          </a:p>
        </p:txBody>
      </p:sp>
      <p:graphicFrame>
        <p:nvGraphicFramePr>
          <p:cNvPr id="28676" name="Group 4"/>
          <p:cNvGraphicFramePr>
            <a:graphicFrameLocks noGrp="1"/>
          </p:cNvGraphicFramePr>
          <p:nvPr>
            <p:ph sz="half" idx="2"/>
          </p:nvPr>
        </p:nvGraphicFramePr>
        <p:xfrm>
          <a:off x="1103313" y="5378450"/>
          <a:ext cx="5727700" cy="436563"/>
        </p:xfrm>
        <a:graphic>
          <a:graphicData uri="http://schemas.openxmlformats.org/drawingml/2006/table">
            <a:tbl>
              <a:tblPr/>
              <a:tblGrid>
                <a:gridCol w="1143000"/>
                <a:gridCol w="1149350"/>
                <a:gridCol w="1143000"/>
                <a:gridCol w="1149350"/>
                <a:gridCol w="114300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E7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6162" name="Line 18"/>
          <p:cNvSpPr>
            <a:spLocks noChangeShapeType="1"/>
          </p:cNvSpPr>
          <p:nvPr/>
        </p:nvSpPr>
        <p:spPr bwMode="auto">
          <a:xfrm>
            <a:off x="1295400" y="5791200"/>
            <a:ext cx="2057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 flipH="1">
            <a:off x="3505200" y="5791200"/>
            <a:ext cx="21336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>
            <a:off x="5638800" y="5791200"/>
            <a:ext cx="457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 flipH="1">
            <a:off x="6248400" y="5791200"/>
            <a:ext cx="457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2971800" y="6172200"/>
            <a:ext cx="9906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number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5715000" y="6172200"/>
            <a:ext cx="9906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ch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1219200" y="5105400"/>
            <a:ext cx="9906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Bit Streams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848600" cy="29781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smtClean="0"/>
              <a:t>Doing Binary I/O at the level of bits (lowest level)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smtClean="0"/>
              <a:t>The File I/O methods provided in C or C++ are byte-wise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200" smtClean="0"/>
              <a:t>Writing/Reading a single bit is needed for optimizing storage of certain information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120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smtClean="0"/>
              <a:t>How do we add this ability?</a:t>
            </a:r>
            <a:endParaRPr lang="en-US" sz="900" smtClean="0">
              <a:latin typeface="Lucida Console" pitchFamily="49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smtClean="0"/>
              <a:t>Encapsulate: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400" smtClean="0"/>
              <a:t>BitIStream which contains an ifstream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400" smtClean="0"/>
              <a:t>BitOStream which contains an ofstream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800" smtClean="0">
              <a:latin typeface="Lucida Console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600" smtClean="0"/>
          </a:p>
          <a:p>
            <a:pPr lvl="1" eaLnBrk="1" hangingPunct="1">
              <a:lnSpc>
                <a:spcPct val="80000"/>
              </a:lnSpc>
              <a:defRPr/>
            </a:pPr>
            <a:endParaRPr lang="en-US" sz="1200" smtClean="0"/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000" smtClean="0"/>
          </a:p>
          <a:p>
            <a:pPr lvl="1" eaLnBrk="1" hangingPunct="1">
              <a:lnSpc>
                <a:spcPct val="80000"/>
              </a:lnSpc>
              <a:defRPr/>
            </a:pPr>
            <a:endParaRPr lang="en-US" sz="1200" smtClean="0"/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000" smtClean="0"/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000" smtClean="0"/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00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>
                <a:latin typeface="Microsoft Sans Serif" pitchFamily="34" charset="0"/>
              </a:rPr>
              <a:t>Binary Bit Streams</a:t>
            </a:r>
            <a:br>
              <a:rPr lang="en-US" sz="4000" smtClean="0">
                <a:latin typeface="Microsoft Sans Serif" pitchFamily="34" charset="0"/>
              </a:rPr>
            </a:br>
            <a:r>
              <a:rPr lang="en-US" sz="4000" smtClean="0">
                <a:latin typeface="Microsoft Sans Serif" pitchFamily="34" charset="0"/>
              </a:rPr>
              <a:t>BitOStream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848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/>
              <a:t>Buffered Output into a storage byte, which can be written to the file when it is complete </a:t>
            </a:r>
            <a:endParaRPr lang="en-US" sz="3600" smtClean="0"/>
          </a:p>
        </p:txBody>
      </p:sp>
      <p:graphicFrame>
        <p:nvGraphicFramePr>
          <p:cNvPr id="30796" name="Group 76"/>
          <p:cNvGraphicFramePr>
            <a:graphicFrameLocks noGrp="1"/>
          </p:cNvGraphicFramePr>
          <p:nvPr>
            <p:ph sz="half" idx="2"/>
          </p:nvPr>
        </p:nvGraphicFramePr>
        <p:xfrm>
          <a:off x="941388" y="2916238"/>
          <a:ext cx="2824162" cy="436563"/>
        </p:xfrm>
        <a:graphic>
          <a:graphicData uri="http://schemas.openxmlformats.org/drawingml/2006/table">
            <a:tbl>
              <a:tblPr/>
              <a:tblGrid>
                <a:gridCol w="352425"/>
                <a:gridCol w="354012"/>
                <a:gridCol w="352425"/>
                <a:gridCol w="355600"/>
                <a:gridCol w="352425"/>
                <a:gridCol w="352425"/>
                <a:gridCol w="352425"/>
                <a:gridCol w="35242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3886200" y="2971800"/>
            <a:ext cx="1676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Storage Byte</a:t>
            </a:r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 flipV="1">
            <a:off x="1066800" y="3352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381000" y="3657600"/>
            <a:ext cx="1676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Next Bit</a:t>
            </a: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2667000" y="36576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Write 101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endParaRPr lang="en-US" sz="1400">
              <a:effectLst>
                <a:outerShdw blurRad="38100" dist="38100" dir="2700000" algn="tl">
                  <a:srgbClr val="000000"/>
                </a:outerShdw>
              </a:effectLst>
              <a:latin typeface="Lucida Console" pitchFamily="49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endParaRPr lang="en-US" sz="1400">
              <a:effectLst>
                <a:outerShdw blurRad="38100" dist="38100" dir="2700000" algn="tl">
                  <a:srgbClr val="000000"/>
                </a:outerShdw>
              </a:effectLst>
              <a:latin typeface="Lucida Console" pitchFamily="49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endParaRPr lang="en-US" sz="1400">
              <a:effectLst>
                <a:outerShdw blurRad="38100" dist="38100" dir="2700000" algn="tl">
                  <a:srgbClr val="000000"/>
                </a:outerShdw>
              </a:effectLst>
              <a:latin typeface="Lucida Console" pitchFamily="49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30797" name="Group 77"/>
          <p:cNvGraphicFramePr>
            <a:graphicFrameLocks noGrp="1"/>
          </p:cNvGraphicFramePr>
          <p:nvPr/>
        </p:nvGraphicFramePr>
        <p:xfrm>
          <a:off x="1905000" y="4114800"/>
          <a:ext cx="2667000" cy="396240"/>
        </p:xfrm>
        <a:graphic>
          <a:graphicData uri="http://schemas.openxmlformats.org/drawingml/2006/table">
            <a:tbl>
              <a:tblPr/>
              <a:tblGrid>
                <a:gridCol w="333375"/>
                <a:gridCol w="334963"/>
                <a:gridCol w="331787"/>
                <a:gridCol w="334963"/>
                <a:gridCol w="333375"/>
                <a:gridCol w="333375"/>
                <a:gridCol w="331787"/>
                <a:gridCol w="3333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240" name="Text Box 48"/>
          <p:cNvSpPr txBox="1">
            <a:spLocks noChangeArrowheads="1"/>
          </p:cNvSpPr>
          <p:nvPr/>
        </p:nvSpPr>
        <p:spPr bwMode="auto">
          <a:xfrm>
            <a:off x="4648200" y="4114800"/>
            <a:ext cx="1676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Storage Byte</a:t>
            </a:r>
          </a:p>
        </p:txBody>
      </p:sp>
      <p:sp>
        <p:nvSpPr>
          <p:cNvPr id="8241" name="Line 49"/>
          <p:cNvSpPr>
            <a:spLocks noChangeShapeType="1"/>
          </p:cNvSpPr>
          <p:nvPr/>
        </p:nvSpPr>
        <p:spPr bwMode="auto">
          <a:xfrm flipV="1">
            <a:off x="2819400" y="4495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2133600" y="4800600"/>
            <a:ext cx="1676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Next Bit</a:t>
            </a:r>
          </a:p>
        </p:txBody>
      </p:sp>
      <p:sp>
        <p:nvSpPr>
          <p:cNvPr id="30771" name="Rectangle 51"/>
          <p:cNvSpPr>
            <a:spLocks noChangeArrowheads="1"/>
          </p:cNvSpPr>
          <p:nvPr/>
        </p:nvSpPr>
        <p:spPr bwMode="auto">
          <a:xfrm>
            <a:off x="4038600" y="49530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Write 10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endParaRPr lang="en-US" sz="1400">
              <a:effectLst>
                <a:outerShdw blurRad="38100" dist="38100" dir="2700000" algn="tl">
                  <a:srgbClr val="000000"/>
                </a:outerShdw>
              </a:effectLst>
              <a:latin typeface="Lucida Console" pitchFamily="49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endParaRPr lang="en-US" sz="1400">
              <a:effectLst>
                <a:outerShdw blurRad="38100" dist="38100" dir="2700000" algn="tl">
                  <a:srgbClr val="000000"/>
                </a:outerShdw>
              </a:effectLst>
              <a:latin typeface="Lucida Console" pitchFamily="49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endParaRPr lang="en-US" sz="1400">
              <a:effectLst>
                <a:outerShdw blurRad="38100" dist="38100" dir="2700000" algn="tl">
                  <a:srgbClr val="000000"/>
                </a:outerShdw>
              </a:effectLst>
              <a:latin typeface="Lucida Console" pitchFamily="49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30798" name="Group 78"/>
          <p:cNvGraphicFramePr>
            <a:graphicFrameLocks noGrp="1"/>
          </p:cNvGraphicFramePr>
          <p:nvPr/>
        </p:nvGraphicFramePr>
        <p:xfrm>
          <a:off x="3200400" y="5562600"/>
          <a:ext cx="2667000" cy="396240"/>
        </p:xfrm>
        <a:graphic>
          <a:graphicData uri="http://schemas.openxmlformats.org/drawingml/2006/table">
            <a:tbl>
              <a:tblPr/>
              <a:tblGrid>
                <a:gridCol w="333375"/>
                <a:gridCol w="334963"/>
                <a:gridCol w="331787"/>
                <a:gridCol w="334963"/>
                <a:gridCol w="333375"/>
                <a:gridCol w="333375"/>
                <a:gridCol w="331787"/>
                <a:gridCol w="3333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264" name="Text Box 72"/>
          <p:cNvSpPr txBox="1">
            <a:spLocks noChangeArrowheads="1"/>
          </p:cNvSpPr>
          <p:nvPr/>
        </p:nvSpPr>
        <p:spPr bwMode="auto">
          <a:xfrm>
            <a:off x="5943600" y="5562600"/>
            <a:ext cx="1676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Storage Byte</a:t>
            </a:r>
          </a:p>
        </p:txBody>
      </p:sp>
      <p:sp>
        <p:nvSpPr>
          <p:cNvPr id="8265" name="Line 73"/>
          <p:cNvSpPr>
            <a:spLocks noChangeShapeType="1"/>
          </p:cNvSpPr>
          <p:nvPr/>
        </p:nvSpPr>
        <p:spPr bwMode="auto">
          <a:xfrm flipV="1">
            <a:off x="4800600" y="5943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66" name="Text Box 74"/>
          <p:cNvSpPr txBox="1">
            <a:spLocks noChangeArrowheads="1"/>
          </p:cNvSpPr>
          <p:nvPr/>
        </p:nvSpPr>
        <p:spPr bwMode="auto">
          <a:xfrm>
            <a:off x="4114800" y="6248400"/>
            <a:ext cx="1676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Next 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>
                <a:latin typeface="Microsoft Sans Serif" pitchFamily="34" charset="0"/>
              </a:rPr>
              <a:t>Binary Bit Streams</a:t>
            </a:r>
            <a:br>
              <a:rPr lang="en-US" sz="4000" smtClean="0">
                <a:latin typeface="Microsoft Sans Serif" pitchFamily="34" charset="0"/>
              </a:rPr>
            </a:br>
            <a:r>
              <a:rPr lang="en-US" sz="4000" smtClean="0">
                <a:latin typeface="Microsoft Sans Serif" pitchFamily="34" charset="0"/>
              </a:rPr>
              <a:t>BitOStream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66800" y="20574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Write 0111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endParaRPr lang="en-US" sz="1400">
              <a:effectLst>
                <a:outerShdw blurRad="38100" dist="38100" dir="2700000" algn="tl">
                  <a:srgbClr val="000000"/>
                </a:outerShdw>
              </a:effectLst>
              <a:latin typeface="Lucida Console" pitchFamily="49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endParaRPr lang="en-US" sz="1400">
              <a:effectLst>
                <a:outerShdw blurRad="38100" dist="38100" dir="2700000" algn="tl">
                  <a:srgbClr val="000000"/>
                </a:outerShdw>
              </a:effectLst>
              <a:latin typeface="Lucida Console" pitchFamily="49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endParaRPr lang="en-US" sz="1400">
              <a:effectLst>
                <a:outerShdw blurRad="38100" dist="38100" dir="2700000" algn="tl">
                  <a:srgbClr val="000000"/>
                </a:outerShdw>
              </a:effectLst>
              <a:latin typeface="Lucida Console" pitchFamily="49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31844" name="Group 100"/>
          <p:cNvGraphicFramePr>
            <a:graphicFrameLocks noGrp="1"/>
          </p:cNvGraphicFramePr>
          <p:nvPr/>
        </p:nvGraphicFramePr>
        <p:xfrm>
          <a:off x="228600" y="2667000"/>
          <a:ext cx="2667000" cy="396240"/>
        </p:xfrm>
        <a:graphic>
          <a:graphicData uri="http://schemas.openxmlformats.org/drawingml/2006/table">
            <a:tbl>
              <a:tblPr/>
              <a:tblGrid>
                <a:gridCol w="333375"/>
                <a:gridCol w="334963"/>
                <a:gridCol w="331787"/>
                <a:gridCol w="334963"/>
                <a:gridCol w="333375"/>
                <a:gridCol w="333375"/>
                <a:gridCol w="331787"/>
                <a:gridCol w="3333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5B5B89"/>
                          </a:outerShdw>
                        </a:effectLst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5B5B89"/>
                          </a:outerShdw>
                        </a:effectLst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5B5B89"/>
                          </a:outerShdw>
                        </a:effectLst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2971800" y="2667000"/>
            <a:ext cx="1676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Storage Byte</a:t>
            </a:r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 flipV="1">
            <a:off x="1828800" y="3048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1143000" y="3352800"/>
            <a:ext cx="1676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Next Bit</a:t>
            </a:r>
          </a:p>
        </p:txBody>
      </p:sp>
      <p:graphicFrame>
        <p:nvGraphicFramePr>
          <p:cNvPr id="31846" name="Group 102"/>
          <p:cNvGraphicFramePr>
            <a:graphicFrameLocks noGrp="1"/>
          </p:cNvGraphicFramePr>
          <p:nvPr>
            <p:ph sz="half" idx="2"/>
          </p:nvPr>
        </p:nvGraphicFramePr>
        <p:xfrm>
          <a:off x="6324600" y="2439988"/>
          <a:ext cx="1066800" cy="434975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</a:tbl>
          </a:graphicData>
        </a:graphic>
      </p:graphicFrame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6248400" y="2133600"/>
            <a:ext cx="9906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file</a:t>
            </a:r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2971800" y="3429000"/>
            <a:ext cx="2286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Storage Byte Fills Up After 3</a:t>
            </a:r>
            <a:r>
              <a:rPr lang="en-US" baseline="30000">
                <a:latin typeface="Tahoma" pitchFamily="34" charset="0"/>
              </a:rPr>
              <a:t>rd</a:t>
            </a:r>
            <a:r>
              <a:rPr lang="en-US">
                <a:latin typeface="Tahoma" pitchFamily="34" charset="0"/>
              </a:rPr>
              <a:t> bit of this sequence.  So…</a:t>
            </a:r>
          </a:p>
        </p:txBody>
      </p:sp>
      <p:graphicFrame>
        <p:nvGraphicFramePr>
          <p:cNvPr id="31845" name="Group 101"/>
          <p:cNvGraphicFramePr>
            <a:graphicFrameLocks noGrp="1"/>
          </p:cNvGraphicFramePr>
          <p:nvPr/>
        </p:nvGraphicFramePr>
        <p:xfrm>
          <a:off x="228600" y="4648200"/>
          <a:ext cx="2667000" cy="396240"/>
        </p:xfrm>
        <a:graphic>
          <a:graphicData uri="http://schemas.openxmlformats.org/drawingml/2006/table">
            <a:tbl>
              <a:tblPr/>
              <a:tblGrid>
                <a:gridCol w="333375"/>
                <a:gridCol w="334963"/>
                <a:gridCol w="331787"/>
                <a:gridCol w="334963"/>
                <a:gridCol w="333375"/>
                <a:gridCol w="333375"/>
                <a:gridCol w="331787"/>
                <a:gridCol w="3333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5B5B89"/>
                          </a:outerShdw>
                        </a:effectLst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5B5B89"/>
                          </a:outerShdw>
                        </a:effectLst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5B5B89"/>
                          </a:outerShdw>
                        </a:effectLst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5B5B89"/>
                          </a:outerShdw>
                        </a:effectLst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5B5B89"/>
                          </a:outerShdw>
                        </a:effectLst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5B5B89"/>
                          </a:outerShdw>
                        </a:effectLst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5B5B89"/>
                          </a:outerShdw>
                        </a:effectLst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2971800" y="4648200"/>
            <a:ext cx="1676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Storage Byte</a:t>
            </a:r>
          </a:p>
        </p:txBody>
      </p:sp>
      <p:sp>
        <p:nvSpPr>
          <p:cNvPr id="9272" name="Line 56"/>
          <p:cNvSpPr>
            <a:spLocks noChangeShapeType="1"/>
          </p:cNvSpPr>
          <p:nvPr/>
        </p:nvSpPr>
        <p:spPr bwMode="auto">
          <a:xfrm flipH="1" flipV="1">
            <a:off x="762000" y="5029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73" name="Text Box 57"/>
          <p:cNvSpPr txBox="1">
            <a:spLocks noChangeArrowheads="1"/>
          </p:cNvSpPr>
          <p:nvPr/>
        </p:nvSpPr>
        <p:spPr bwMode="auto">
          <a:xfrm>
            <a:off x="228600" y="5410200"/>
            <a:ext cx="1676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Next Bit</a:t>
            </a:r>
          </a:p>
        </p:txBody>
      </p:sp>
      <p:sp>
        <p:nvSpPr>
          <p:cNvPr id="9274" name="Text Box 58"/>
          <p:cNvSpPr txBox="1">
            <a:spLocks noChangeArrowheads="1"/>
          </p:cNvSpPr>
          <p:nvPr/>
        </p:nvSpPr>
        <p:spPr bwMode="auto">
          <a:xfrm>
            <a:off x="5943600" y="3429000"/>
            <a:ext cx="22860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Write byte to file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( 1 0 1 1 0 0 1 1)</a:t>
            </a:r>
          </a:p>
        </p:txBody>
      </p:sp>
      <p:graphicFrame>
        <p:nvGraphicFramePr>
          <p:cNvPr id="31847" name="Group 103"/>
          <p:cNvGraphicFramePr>
            <a:graphicFrameLocks noGrp="1"/>
          </p:cNvGraphicFramePr>
          <p:nvPr/>
        </p:nvGraphicFramePr>
        <p:xfrm>
          <a:off x="6324600" y="4648200"/>
          <a:ext cx="1079500" cy="396240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Lucida Console" pitchFamily="49" charset="0"/>
                        </a:rPr>
                        <a:t>B3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</a:tbl>
          </a:graphicData>
        </a:graphic>
      </p:graphicFrame>
      <p:sp>
        <p:nvSpPr>
          <p:cNvPr id="9281" name="Text Box 65"/>
          <p:cNvSpPr txBox="1">
            <a:spLocks noChangeArrowheads="1"/>
          </p:cNvSpPr>
          <p:nvPr/>
        </p:nvSpPr>
        <p:spPr bwMode="auto">
          <a:xfrm>
            <a:off x="6248400" y="4343400"/>
            <a:ext cx="9906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file</a:t>
            </a:r>
          </a:p>
        </p:txBody>
      </p:sp>
      <p:sp>
        <p:nvSpPr>
          <p:cNvPr id="9282" name="Text Box 66"/>
          <p:cNvSpPr txBox="1">
            <a:spLocks noChangeArrowheads="1"/>
          </p:cNvSpPr>
          <p:nvPr/>
        </p:nvSpPr>
        <p:spPr bwMode="auto">
          <a:xfrm>
            <a:off x="2971800" y="5257800"/>
            <a:ext cx="2286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4</a:t>
            </a:r>
            <a:r>
              <a:rPr lang="en-US" baseline="30000">
                <a:latin typeface="Tahoma" pitchFamily="34" charset="0"/>
              </a:rPr>
              <a:t>th</a:t>
            </a:r>
            <a:r>
              <a:rPr lang="en-US">
                <a:latin typeface="Tahoma" pitchFamily="34" charset="0"/>
              </a:rPr>
              <a:t> bit is now the 1</a:t>
            </a:r>
            <a:r>
              <a:rPr lang="en-US" baseline="30000">
                <a:latin typeface="Tahoma" pitchFamily="34" charset="0"/>
              </a:rPr>
              <a:t>st</a:t>
            </a:r>
            <a:r>
              <a:rPr lang="en-US">
                <a:latin typeface="Tahoma" pitchFamily="34" charset="0"/>
              </a:rPr>
              <a:t> new bit in the Storage Byte.</a:t>
            </a:r>
          </a:p>
        </p:txBody>
      </p:sp>
      <p:sp>
        <p:nvSpPr>
          <p:cNvPr id="9283" name="Text Box 67"/>
          <p:cNvSpPr txBox="1">
            <a:spLocks noChangeArrowheads="1"/>
          </p:cNvSpPr>
          <p:nvPr/>
        </p:nvSpPr>
        <p:spPr bwMode="auto">
          <a:xfrm>
            <a:off x="6324600" y="5105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10110011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>
                <a:latin typeface="Microsoft Sans Serif" pitchFamily="34" charset="0"/>
              </a:rPr>
              <a:t>Binary Bit Streams</a:t>
            </a:r>
            <a:br>
              <a:rPr lang="en-US" sz="4000" smtClean="0">
                <a:latin typeface="Microsoft Sans Serif" pitchFamily="34" charset="0"/>
              </a:rPr>
            </a:br>
            <a:r>
              <a:rPr lang="en-US" sz="4000" smtClean="0">
                <a:latin typeface="Microsoft Sans Serif" pitchFamily="34" charset="0"/>
              </a:rPr>
              <a:t>BitOStream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52400" y="266700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Write 110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Lucida Console" pitchFamily="49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endParaRPr lang="en-US" sz="1400">
              <a:effectLst>
                <a:outerShdw blurRad="38100" dist="38100" dir="2700000" algn="tl">
                  <a:srgbClr val="000000"/>
                </a:outerShdw>
              </a:effectLst>
              <a:latin typeface="Lucida Console" pitchFamily="49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endParaRPr lang="en-US" sz="1400">
              <a:effectLst>
                <a:outerShdw blurRad="38100" dist="38100" dir="2700000" algn="tl">
                  <a:srgbClr val="000000"/>
                </a:outerShdw>
              </a:effectLst>
              <a:latin typeface="Lucida Console" pitchFamily="49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32901" name="Group 133"/>
          <p:cNvGraphicFramePr>
            <a:graphicFrameLocks noGrp="1"/>
          </p:cNvGraphicFramePr>
          <p:nvPr>
            <p:ph sz="half" idx="2"/>
          </p:nvPr>
        </p:nvGraphicFramePr>
        <p:xfrm>
          <a:off x="6324600" y="1768475"/>
          <a:ext cx="1066800" cy="434975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</a:tbl>
          </a:graphicData>
        </a:graphic>
      </p:graphicFrame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6248400" y="1447800"/>
            <a:ext cx="9906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file</a:t>
            </a:r>
          </a:p>
        </p:txBody>
      </p:sp>
      <p:graphicFrame>
        <p:nvGraphicFramePr>
          <p:cNvPr id="32779" name="Group 11"/>
          <p:cNvGraphicFramePr>
            <a:graphicFrameLocks noGrp="1"/>
          </p:cNvGraphicFramePr>
          <p:nvPr/>
        </p:nvGraphicFramePr>
        <p:xfrm>
          <a:off x="1371600" y="2133600"/>
          <a:ext cx="2667000" cy="396240"/>
        </p:xfrm>
        <a:graphic>
          <a:graphicData uri="http://schemas.openxmlformats.org/drawingml/2006/table">
            <a:tbl>
              <a:tblPr/>
              <a:tblGrid>
                <a:gridCol w="333375"/>
                <a:gridCol w="334963"/>
                <a:gridCol w="331787"/>
                <a:gridCol w="334963"/>
                <a:gridCol w="333375"/>
                <a:gridCol w="333375"/>
                <a:gridCol w="331787"/>
                <a:gridCol w="3333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0271" name="Text Box 31"/>
          <p:cNvSpPr txBox="1">
            <a:spLocks noChangeArrowheads="1"/>
          </p:cNvSpPr>
          <p:nvPr/>
        </p:nvSpPr>
        <p:spPr bwMode="auto">
          <a:xfrm>
            <a:off x="4114800" y="2133600"/>
            <a:ext cx="1676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Storage Byte</a:t>
            </a:r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 flipH="1" flipV="1">
            <a:off x="1905000" y="2514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73" name="Text Box 33"/>
          <p:cNvSpPr txBox="1">
            <a:spLocks noChangeArrowheads="1"/>
          </p:cNvSpPr>
          <p:nvPr/>
        </p:nvSpPr>
        <p:spPr bwMode="auto">
          <a:xfrm>
            <a:off x="6248400" y="22860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10110011</a:t>
            </a:r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152400" y="3810000"/>
            <a:ext cx="1981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Write 001001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Lucida Console" pitchFamily="49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endParaRPr lang="en-US" sz="1400">
              <a:effectLst>
                <a:outerShdw blurRad="38100" dist="38100" dir="2700000" algn="tl">
                  <a:srgbClr val="000000"/>
                </a:outerShdw>
              </a:effectLst>
              <a:latin typeface="Lucida Console" pitchFamily="49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endParaRPr lang="en-US" sz="1400">
              <a:effectLst>
                <a:outerShdw blurRad="38100" dist="38100" dir="2700000" algn="tl">
                  <a:srgbClr val="000000"/>
                </a:outerShdw>
              </a:effectLst>
              <a:latin typeface="Lucida Console" pitchFamily="49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32803" name="Group 35"/>
          <p:cNvGraphicFramePr>
            <a:graphicFrameLocks noGrp="1"/>
          </p:cNvGraphicFramePr>
          <p:nvPr/>
        </p:nvGraphicFramePr>
        <p:xfrm>
          <a:off x="6324600" y="3200400"/>
          <a:ext cx="1079500" cy="396240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</a:tbl>
          </a:graphicData>
        </a:graphic>
      </p:graphicFrame>
      <p:sp>
        <p:nvSpPr>
          <p:cNvPr id="10281" name="Text Box 41"/>
          <p:cNvSpPr txBox="1">
            <a:spLocks noChangeArrowheads="1"/>
          </p:cNvSpPr>
          <p:nvPr/>
        </p:nvSpPr>
        <p:spPr bwMode="auto">
          <a:xfrm>
            <a:off x="6248400" y="2895600"/>
            <a:ext cx="9906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file</a:t>
            </a:r>
          </a:p>
        </p:txBody>
      </p:sp>
      <p:graphicFrame>
        <p:nvGraphicFramePr>
          <p:cNvPr id="32810" name="Group 42"/>
          <p:cNvGraphicFramePr>
            <a:graphicFrameLocks noGrp="1"/>
          </p:cNvGraphicFramePr>
          <p:nvPr/>
        </p:nvGraphicFramePr>
        <p:xfrm>
          <a:off x="1371600" y="3200400"/>
          <a:ext cx="2667000" cy="396240"/>
        </p:xfrm>
        <a:graphic>
          <a:graphicData uri="http://schemas.openxmlformats.org/drawingml/2006/table">
            <a:tbl>
              <a:tblPr/>
              <a:tblGrid>
                <a:gridCol w="333375"/>
                <a:gridCol w="334963"/>
                <a:gridCol w="331787"/>
                <a:gridCol w="334963"/>
                <a:gridCol w="333375"/>
                <a:gridCol w="333375"/>
                <a:gridCol w="331787"/>
                <a:gridCol w="3333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0302" name="Text Box 62"/>
          <p:cNvSpPr txBox="1">
            <a:spLocks noChangeArrowheads="1"/>
          </p:cNvSpPr>
          <p:nvPr/>
        </p:nvSpPr>
        <p:spPr bwMode="auto">
          <a:xfrm>
            <a:off x="4114800" y="3200400"/>
            <a:ext cx="1676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Storage Byte</a:t>
            </a:r>
          </a:p>
        </p:txBody>
      </p:sp>
      <p:sp>
        <p:nvSpPr>
          <p:cNvPr id="10303" name="Line 63"/>
          <p:cNvSpPr>
            <a:spLocks noChangeShapeType="1"/>
          </p:cNvSpPr>
          <p:nvPr/>
        </p:nvSpPr>
        <p:spPr bwMode="auto">
          <a:xfrm flipH="1" flipV="1">
            <a:off x="2819400" y="3581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04" name="Text Box 64"/>
          <p:cNvSpPr txBox="1">
            <a:spLocks noChangeArrowheads="1"/>
          </p:cNvSpPr>
          <p:nvPr/>
        </p:nvSpPr>
        <p:spPr bwMode="auto">
          <a:xfrm>
            <a:off x="6248400" y="3581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10110011</a:t>
            </a:r>
          </a:p>
        </p:txBody>
      </p:sp>
      <p:graphicFrame>
        <p:nvGraphicFramePr>
          <p:cNvPr id="32833" name="Group 65"/>
          <p:cNvGraphicFramePr>
            <a:graphicFrameLocks noGrp="1"/>
          </p:cNvGraphicFramePr>
          <p:nvPr/>
        </p:nvGraphicFramePr>
        <p:xfrm>
          <a:off x="6324600" y="4343400"/>
          <a:ext cx="2159000" cy="396240"/>
        </p:xfrm>
        <a:graphic>
          <a:graphicData uri="http://schemas.openxmlformats.org/drawingml/2006/table">
            <a:tbl>
              <a:tblPr/>
              <a:tblGrid>
                <a:gridCol w="1079500"/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E2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</a:tbl>
          </a:graphicData>
        </a:graphic>
      </p:graphicFrame>
      <p:sp>
        <p:nvSpPr>
          <p:cNvPr id="10313" name="Text Box 73"/>
          <p:cNvSpPr txBox="1">
            <a:spLocks noChangeArrowheads="1"/>
          </p:cNvSpPr>
          <p:nvPr/>
        </p:nvSpPr>
        <p:spPr bwMode="auto">
          <a:xfrm>
            <a:off x="6248400" y="4038600"/>
            <a:ext cx="9906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file</a:t>
            </a:r>
          </a:p>
        </p:txBody>
      </p:sp>
      <p:graphicFrame>
        <p:nvGraphicFramePr>
          <p:cNvPr id="32842" name="Group 74"/>
          <p:cNvGraphicFramePr>
            <a:graphicFrameLocks noGrp="1"/>
          </p:cNvGraphicFramePr>
          <p:nvPr/>
        </p:nvGraphicFramePr>
        <p:xfrm>
          <a:off x="1371600" y="4343400"/>
          <a:ext cx="2667000" cy="396240"/>
        </p:xfrm>
        <a:graphic>
          <a:graphicData uri="http://schemas.openxmlformats.org/drawingml/2006/table">
            <a:tbl>
              <a:tblPr/>
              <a:tblGrid>
                <a:gridCol w="333375"/>
                <a:gridCol w="334963"/>
                <a:gridCol w="331787"/>
                <a:gridCol w="334963"/>
                <a:gridCol w="333375"/>
                <a:gridCol w="333375"/>
                <a:gridCol w="331787"/>
                <a:gridCol w="3333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0334" name="Text Box 94"/>
          <p:cNvSpPr txBox="1">
            <a:spLocks noChangeArrowheads="1"/>
          </p:cNvSpPr>
          <p:nvPr/>
        </p:nvSpPr>
        <p:spPr bwMode="auto">
          <a:xfrm>
            <a:off x="4114800" y="4343400"/>
            <a:ext cx="1676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Storage Byte</a:t>
            </a:r>
          </a:p>
        </p:txBody>
      </p:sp>
      <p:sp>
        <p:nvSpPr>
          <p:cNvPr id="10335" name="Line 95"/>
          <p:cNvSpPr>
            <a:spLocks noChangeShapeType="1"/>
          </p:cNvSpPr>
          <p:nvPr/>
        </p:nvSpPr>
        <p:spPr bwMode="auto">
          <a:xfrm flipH="1" flipV="1">
            <a:off x="2133600" y="4724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36" name="Text Box 96"/>
          <p:cNvSpPr txBox="1">
            <a:spLocks noChangeArrowheads="1"/>
          </p:cNvSpPr>
          <p:nvPr/>
        </p:nvSpPr>
        <p:spPr bwMode="auto">
          <a:xfrm>
            <a:off x="6248400" y="4724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10110011</a:t>
            </a:r>
          </a:p>
        </p:txBody>
      </p:sp>
      <p:sp>
        <p:nvSpPr>
          <p:cNvPr id="10337" name="Text Box 97"/>
          <p:cNvSpPr txBox="1">
            <a:spLocks noChangeArrowheads="1"/>
          </p:cNvSpPr>
          <p:nvPr/>
        </p:nvSpPr>
        <p:spPr bwMode="auto">
          <a:xfrm>
            <a:off x="7391400" y="4724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11100010</a:t>
            </a:r>
          </a:p>
        </p:txBody>
      </p:sp>
      <p:sp>
        <p:nvSpPr>
          <p:cNvPr id="32866" name="Rectangle 98"/>
          <p:cNvSpPr>
            <a:spLocks noChangeArrowheads="1"/>
          </p:cNvSpPr>
          <p:nvPr/>
        </p:nvSpPr>
        <p:spPr bwMode="auto">
          <a:xfrm>
            <a:off x="152400" y="4953000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Write 0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Lucida Console" pitchFamily="49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endParaRPr lang="en-US" sz="1400">
              <a:effectLst>
                <a:outerShdw blurRad="38100" dist="38100" dir="2700000" algn="tl">
                  <a:srgbClr val="000000"/>
                </a:outerShdw>
              </a:effectLst>
              <a:latin typeface="Lucida Console" pitchFamily="49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endParaRPr lang="en-US" sz="1400">
              <a:effectLst>
                <a:outerShdw blurRad="38100" dist="38100" dir="2700000" algn="tl">
                  <a:srgbClr val="000000"/>
                </a:outerShdw>
              </a:effectLst>
              <a:latin typeface="Lucida Console" pitchFamily="49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32867" name="Group 99"/>
          <p:cNvGraphicFramePr>
            <a:graphicFrameLocks noGrp="1"/>
          </p:cNvGraphicFramePr>
          <p:nvPr/>
        </p:nvGraphicFramePr>
        <p:xfrm>
          <a:off x="6324600" y="5486400"/>
          <a:ext cx="2159000" cy="396240"/>
        </p:xfrm>
        <a:graphic>
          <a:graphicData uri="http://schemas.openxmlformats.org/drawingml/2006/table">
            <a:tbl>
              <a:tblPr/>
              <a:tblGrid>
                <a:gridCol w="1079500"/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E2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</a:tbl>
          </a:graphicData>
        </a:graphic>
      </p:graphicFrame>
      <p:sp>
        <p:nvSpPr>
          <p:cNvPr id="10347" name="Text Box 107"/>
          <p:cNvSpPr txBox="1">
            <a:spLocks noChangeArrowheads="1"/>
          </p:cNvSpPr>
          <p:nvPr/>
        </p:nvSpPr>
        <p:spPr bwMode="auto">
          <a:xfrm>
            <a:off x="6248400" y="5181600"/>
            <a:ext cx="9906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file</a:t>
            </a:r>
          </a:p>
        </p:txBody>
      </p:sp>
      <p:graphicFrame>
        <p:nvGraphicFramePr>
          <p:cNvPr id="32876" name="Group 108"/>
          <p:cNvGraphicFramePr>
            <a:graphicFrameLocks noGrp="1"/>
          </p:cNvGraphicFramePr>
          <p:nvPr/>
        </p:nvGraphicFramePr>
        <p:xfrm>
          <a:off x="1371600" y="5486400"/>
          <a:ext cx="2667000" cy="396240"/>
        </p:xfrm>
        <a:graphic>
          <a:graphicData uri="http://schemas.openxmlformats.org/drawingml/2006/table">
            <a:tbl>
              <a:tblPr/>
              <a:tblGrid>
                <a:gridCol w="333375"/>
                <a:gridCol w="334963"/>
                <a:gridCol w="331787"/>
                <a:gridCol w="334963"/>
                <a:gridCol w="333375"/>
                <a:gridCol w="333375"/>
                <a:gridCol w="331787"/>
                <a:gridCol w="3333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0368" name="Text Box 128"/>
          <p:cNvSpPr txBox="1">
            <a:spLocks noChangeArrowheads="1"/>
          </p:cNvSpPr>
          <p:nvPr/>
        </p:nvSpPr>
        <p:spPr bwMode="auto">
          <a:xfrm>
            <a:off x="4114800" y="5486400"/>
            <a:ext cx="1676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Storage Byte</a:t>
            </a:r>
          </a:p>
        </p:txBody>
      </p:sp>
      <p:sp>
        <p:nvSpPr>
          <p:cNvPr id="10369" name="Line 129"/>
          <p:cNvSpPr>
            <a:spLocks noChangeShapeType="1"/>
          </p:cNvSpPr>
          <p:nvPr/>
        </p:nvSpPr>
        <p:spPr bwMode="auto">
          <a:xfrm flipH="1" flipV="1">
            <a:off x="2514600" y="5867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70" name="Text Box 130"/>
          <p:cNvSpPr txBox="1">
            <a:spLocks noChangeArrowheads="1"/>
          </p:cNvSpPr>
          <p:nvPr/>
        </p:nvSpPr>
        <p:spPr bwMode="auto">
          <a:xfrm>
            <a:off x="6248400" y="5867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10110011</a:t>
            </a:r>
          </a:p>
        </p:txBody>
      </p:sp>
      <p:sp>
        <p:nvSpPr>
          <p:cNvPr id="10371" name="Text Box 131"/>
          <p:cNvSpPr txBox="1">
            <a:spLocks noChangeArrowheads="1"/>
          </p:cNvSpPr>
          <p:nvPr/>
        </p:nvSpPr>
        <p:spPr bwMode="auto">
          <a:xfrm>
            <a:off x="7391400" y="5867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11100010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>
                <a:latin typeface="Microsoft Sans Serif" pitchFamily="34" charset="0"/>
              </a:rPr>
              <a:t>Binary Bit Streams</a:t>
            </a:r>
            <a:br>
              <a:rPr lang="en-US" sz="4000" smtClean="0">
                <a:latin typeface="Microsoft Sans Serif" pitchFamily="34" charset="0"/>
              </a:rPr>
            </a:br>
            <a:r>
              <a:rPr lang="en-US" sz="4000" smtClean="0">
                <a:latin typeface="Microsoft Sans Serif" pitchFamily="34" charset="0"/>
              </a:rPr>
              <a:t>BitOStream</a:t>
            </a:r>
          </a:p>
        </p:txBody>
      </p:sp>
      <p:graphicFrame>
        <p:nvGraphicFramePr>
          <p:cNvPr id="33795" name="Group 3"/>
          <p:cNvGraphicFramePr>
            <a:graphicFrameLocks noGrp="1"/>
          </p:cNvGraphicFramePr>
          <p:nvPr/>
        </p:nvGraphicFramePr>
        <p:xfrm>
          <a:off x="5562600" y="3810000"/>
          <a:ext cx="2159000" cy="396240"/>
        </p:xfrm>
        <a:graphic>
          <a:graphicData uri="http://schemas.openxmlformats.org/drawingml/2006/table">
            <a:tbl>
              <a:tblPr/>
              <a:tblGrid>
                <a:gridCol w="1079500"/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E2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</a:tbl>
          </a:graphicData>
        </a:graphic>
      </p:graphicFrame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5486400" y="3505200"/>
            <a:ext cx="9906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file</a:t>
            </a:r>
          </a:p>
        </p:txBody>
      </p:sp>
      <p:graphicFrame>
        <p:nvGraphicFramePr>
          <p:cNvPr id="33844" name="Group 52"/>
          <p:cNvGraphicFramePr>
            <a:graphicFrameLocks noGrp="1"/>
          </p:cNvGraphicFramePr>
          <p:nvPr/>
        </p:nvGraphicFramePr>
        <p:xfrm>
          <a:off x="609600" y="3810000"/>
          <a:ext cx="2667000" cy="396240"/>
        </p:xfrm>
        <a:graphic>
          <a:graphicData uri="http://schemas.openxmlformats.org/drawingml/2006/table">
            <a:tbl>
              <a:tblPr/>
              <a:tblGrid>
                <a:gridCol w="333375"/>
                <a:gridCol w="334963"/>
                <a:gridCol w="331787"/>
                <a:gridCol w="334963"/>
                <a:gridCol w="333375"/>
                <a:gridCol w="333375"/>
                <a:gridCol w="331787"/>
                <a:gridCol w="3333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1296" name="Text Box 32"/>
          <p:cNvSpPr txBox="1">
            <a:spLocks noChangeArrowheads="1"/>
          </p:cNvSpPr>
          <p:nvPr/>
        </p:nvSpPr>
        <p:spPr bwMode="auto">
          <a:xfrm>
            <a:off x="3352800" y="3810000"/>
            <a:ext cx="1676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Storage Byte</a:t>
            </a: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 flipH="1" flipV="1">
            <a:off x="1752600" y="4191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98" name="Text Box 34"/>
          <p:cNvSpPr txBox="1">
            <a:spLocks noChangeArrowheads="1"/>
          </p:cNvSpPr>
          <p:nvPr/>
        </p:nvSpPr>
        <p:spPr bwMode="auto">
          <a:xfrm>
            <a:off x="5486400" y="41910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10110011</a:t>
            </a:r>
          </a:p>
        </p:txBody>
      </p:sp>
      <p:sp>
        <p:nvSpPr>
          <p:cNvPr id="11299" name="Text Box 35"/>
          <p:cNvSpPr txBox="1">
            <a:spLocks noChangeArrowheads="1"/>
          </p:cNvSpPr>
          <p:nvPr/>
        </p:nvSpPr>
        <p:spPr bwMode="auto">
          <a:xfrm>
            <a:off x="6629400" y="41910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11100010</a:t>
            </a:r>
          </a:p>
        </p:txBody>
      </p:sp>
      <p:sp>
        <p:nvSpPr>
          <p:cNvPr id="33828" name="Rectangle 36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848600" cy="1524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800" smtClean="0"/>
              <a:t>Close the file :</a:t>
            </a:r>
          </a:p>
          <a:p>
            <a:pPr lvl="2" eaLnBrk="1" hangingPunct="1">
              <a:defRPr/>
            </a:pPr>
            <a:r>
              <a:rPr lang="en-US" sz="2000" smtClean="0"/>
              <a:t>IF remaining bits exist, they are dumped to the file with trailing 0’s for the remainder of the byte.  IF no remaining bits exist, do nothing more.</a:t>
            </a:r>
            <a:endParaRPr lang="en-US" sz="2800" smtClean="0"/>
          </a:p>
        </p:txBody>
      </p:sp>
      <p:graphicFrame>
        <p:nvGraphicFramePr>
          <p:cNvPr id="33829" name="Group 37"/>
          <p:cNvGraphicFramePr>
            <a:graphicFrameLocks noGrp="1"/>
          </p:cNvGraphicFramePr>
          <p:nvPr/>
        </p:nvGraphicFramePr>
        <p:xfrm>
          <a:off x="2743200" y="5334000"/>
          <a:ext cx="3238500" cy="396240"/>
        </p:xfrm>
        <a:graphic>
          <a:graphicData uri="http://schemas.openxmlformats.org/drawingml/2006/table">
            <a:tbl>
              <a:tblPr/>
              <a:tblGrid>
                <a:gridCol w="1079500"/>
                <a:gridCol w="1079500"/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E2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</a:tbl>
          </a:graphicData>
        </a:graphic>
      </p:graphicFrame>
      <p:sp>
        <p:nvSpPr>
          <p:cNvPr id="11311" name="Text Box 47"/>
          <p:cNvSpPr txBox="1">
            <a:spLocks noChangeArrowheads="1"/>
          </p:cNvSpPr>
          <p:nvPr/>
        </p:nvSpPr>
        <p:spPr bwMode="auto">
          <a:xfrm>
            <a:off x="2667000" y="5029200"/>
            <a:ext cx="9906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file</a:t>
            </a:r>
          </a:p>
        </p:txBody>
      </p:sp>
      <p:sp>
        <p:nvSpPr>
          <p:cNvPr id="11312" name="Text Box 48"/>
          <p:cNvSpPr txBox="1">
            <a:spLocks noChangeArrowheads="1"/>
          </p:cNvSpPr>
          <p:nvPr/>
        </p:nvSpPr>
        <p:spPr bwMode="auto">
          <a:xfrm>
            <a:off x="2743200" y="57150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10110011</a:t>
            </a:r>
          </a:p>
        </p:txBody>
      </p:sp>
      <p:sp>
        <p:nvSpPr>
          <p:cNvPr id="11313" name="Text Box 49"/>
          <p:cNvSpPr txBox="1">
            <a:spLocks noChangeArrowheads="1"/>
          </p:cNvSpPr>
          <p:nvPr/>
        </p:nvSpPr>
        <p:spPr bwMode="auto">
          <a:xfrm>
            <a:off x="3810000" y="57150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11100010</a:t>
            </a:r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4876800" y="57150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01000000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Dots</Template>
  <TotalTime>60</TotalTime>
  <Words>797</Words>
  <Application>Microsoft Office PowerPoint</Application>
  <PresentationFormat>On-screen Show (4:3)</PresentationFormat>
  <Paragraphs>342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Digital Dots</vt:lpstr>
      <vt:lpstr>File Utilities</vt:lpstr>
      <vt:lpstr>File Utilities</vt:lpstr>
      <vt:lpstr>Binary File I/O Review</vt:lpstr>
      <vt:lpstr>Binary File I/O Review</vt:lpstr>
      <vt:lpstr>Binary Bit Streams</vt:lpstr>
      <vt:lpstr>Binary Bit Streams BitOStream</vt:lpstr>
      <vt:lpstr>Binary Bit Streams BitOStream</vt:lpstr>
      <vt:lpstr>Binary Bit Streams BitOStream</vt:lpstr>
      <vt:lpstr>Binary Bit Streams BitOStream</vt:lpstr>
      <vt:lpstr>Binary Bit Streams BitIStream</vt:lpstr>
      <vt:lpstr>Binary Bit Streams BitIStream</vt:lpstr>
      <vt:lpstr>Binary Bit Streams BitIStream</vt:lpstr>
      <vt:lpstr>Binary Bit Streams</vt:lpstr>
      <vt:lpstr>Future Topics and Schedule</vt:lpstr>
    </vt:vector>
  </TitlesOfParts>
  <Company>Full Sail Real World 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8 Slides</dc:title>
  <dc:subject>Utilities and the Standard Template Library</dc:subject>
  <dc:creator>Rodney Stoeffler</dc:creator>
  <dc:description>Property of Full Sail University, Data Structures Course.</dc:description>
  <cp:lastModifiedBy>Rodney Stoeffler</cp:lastModifiedBy>
  <cp:revision>5</cp:revision>
  <dcterms:created xsi:type="dcterms:W3CDTF">2008-03-24T02:10:44Z</dcterms:created>
  <dcterms:modified xsi:type="dcterms:W3CDTF">2019-01-25T20:09:15Z</dcterms:modified>
</cp:coreProperties>
</file>