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4" r:id="rId16"/>
    <p:sldId id="271" r:id="rId17"/>
    <p:sldId id="272" r:id="rId18"/>
    <p:sldId id="273" r:id="rId19"/>
    <p:sldId id="274" r:id="rId20"/>
    <p:sldId id="275" r:id="rId21"/>
    <p:sldId id="276" r:id="rId22"/>
    <p:sldId id="294" r:id="rId23"/>
    <p:sldId id="288" r:id="rId24"/>
    <p:sldId id="289" r:id="rId25"/>
    <p:sldId id="290" r:id="rId26"/>
    <p:sldId id="291" r:id="rId27"/>
    <p:sldId id="292" r:id="rId28"/>
    <p:sldId id="293" r:id="rId29"/>
    <p:sldId id="295" r:id="rId30"/>
    <p:sldId id="296" r:id="rId31"/>
    <p:sldId id="297" r:id="rId32"/>
    <p:sldId id="298" r:id="rId33"/>
    <p:sldId id="299" r:id="rId34"/>
    <p:sldId id="300" r:id="rId35"/>
    <p:sldId id="282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333333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3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4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71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2986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987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BB5C6-8008-4B25-AE9D-39F72F2E0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4A5FE-8F6E-4752-8B4E-C8B982EF8C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CDBE-E061-42AE-A59E-4C02A40D3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057D7-FA0C-4529-A91D-299AE4D1C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2D178-3B31-4849-837A-5F1E476F4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30102-F815-429D-B113-2899B46A7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DC691-9BCC-4C91-9B1C-0A07E20DE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C4A6B-C975-4845-8430-0C42AE2AD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816B5-F565-47AD-A994-DB066B72C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4E4D0-B9CA-457C-A4DB-65159E72C2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3DCD3-5CB1-4830-A635-EE19100AC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02B0F-1ADD-4621-B071-8E02DD4D2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31747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48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49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50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51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52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53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54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55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56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57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58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59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60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61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62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63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64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65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66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67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68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69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70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71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72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73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74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75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76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77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78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79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80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81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82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83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84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85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86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87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88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89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90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91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92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93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94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95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96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97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98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99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00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01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02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03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04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05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06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07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08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09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10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11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12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13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14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15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16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17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18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19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20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21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22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23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24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25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26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27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28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29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30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31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32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33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34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35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36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37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38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39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40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41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42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43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44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45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46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47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48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49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50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51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52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53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54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55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56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57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58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59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60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61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62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63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64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65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66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67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68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69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70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71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72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73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74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75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76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77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78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79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80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81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82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83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84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85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86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87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88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89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90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91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92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93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94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95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96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97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98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99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00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01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02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03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04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05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06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07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08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09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10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11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12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13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14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15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16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17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18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19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20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21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22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23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24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25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26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27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28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29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30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31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32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33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34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35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36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37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38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39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40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41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42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43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44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45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46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47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48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49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50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51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52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53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54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55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56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57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58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59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60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61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962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D7DB600D-B970-4CF2-ABB8-72DFF60E8D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1963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964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965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966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7367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Compression</a:t>
            </a:r>
            <a:br>
              <a:rPr lang="en-US" smtClean="0">
                <a:latin typeface="Microsoft Sans Serif" pitchFamily="34" charset="0"/>
              </a:rPr>
            </a:br>
            <a:r>
              <a:rPr lang="en-US" smtClean="0">
                <a:latin typeface="Microsoft Sans Serif" pitchFamily="34" charset="0"/>
              </a:rPr>
              <a:t>Huffman’s Algorithm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41148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Tahoma" charset="0"/>
              </a:rPr>
              <a:t>- Data Structures -</a:t>
            </a:r>
          </a:p>
          <a:p>
            <a:pPr eaLnBrk="1" hangingPunct="1">
              <a:defRPr/>
            </a:pPr>
            <a:r>
              <a:rPr lang="en-US" sz="2000" smtClean="0">
                <a:latin typeface="Tahoma" charset="0"/>
              </a:rPr>
              <a:t>Lecture</a:t>
            </a:r>
            <a:r>
              <a:rPr lang="en-US" sz="2000" b="1" smtClean="0">
                <a:latin typeface="Tahoma" charset="0"/>
              </a:rPr>
              <a:t> 9</a:t>
            </a:r>
          </a:p>
        </p:txBody>
      </p:sp>
      <p:pic>
        <p:nvPicPr>
          <p:cNvPr id="3076" name="Picture 5" descr="universityBANNER_867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5638800"/>
            <a:ext cx="26860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Huffman’s Algorithm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638800" y="32004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Sp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638800" y="35814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629400" y="32004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A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629400" y="35814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1676400" y="2133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F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1676400" y="2514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667000" y="2133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I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2667000" y="2514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7696200" y="2133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L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7696200" y="2514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3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3733800" y="2133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733800" y="2514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4724400" y="2133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U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4724400" y="2514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6172200" y="2133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6172200" y="2514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 flipH="1">
            <a:off x="60198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66294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0" y="1981200"/>
            <a:ext cx="914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3581400" y="54864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Sp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3581400" y="58674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4572000" y="54864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A</a:t>
            </a:r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4572000" y="58674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5638800" y="54864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F</a:t>
            </a:r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638800" y="58674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6629400" y="54864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I</a:t>
            </a: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6629400" y="58674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7696200" y="4419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L</a:t>
            </a:r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7696200" y="4800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3</a:t>
            </a:r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1676400" y="4419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</a:t>
            </a:r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1676400" y="4800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2667000" y="4419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U</a:t>
            </a:r>
          </a:p>
        </p:txBody>
      </p:sp>
      <p:sp>
        <p:nvSpPr>
          <p:cNvPr id="12323" name="Rectangle 35"/>
          <p:cNvSpPr>
            <a:spLocks noChangeArrowheads="1"/>
          </p:cNvSpPr>
          <p:nvPr/>
        </p:nvSpPr>
        <p:spPr bwMode="auto">
          <a:xfrm>
            <a:off x="2667000" y="4800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2324" name="Rectangle 36"/>
          <p:cNvSpPr>
            <a:spLocks noChangeArrowheads="1"/>
          </p:cNvSpPr>
          <p:nvPr/>
        </p:nvSpPr>
        <p:spPr bwMode="auto">
          <a:xfrm>
            <a:off x="4114800" y="4419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auto">
          <a:xfrm>
            <a:off x="4114800" y="4800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12326" name="Line 38"/>
          <p:cNvSpPr>
            <a:spLocks noChangeShapeType="1"/>
          </p:cNvSpPr>
          <p:nvPr/>
        </p:nvSpPr>
        <p:spPr bwMode="auto">
          <a:xfrm>
            <a:off x="0" y="4191000"/>
            <a:ext cx="91440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27" name="Rectangle 39"/>
          <p:cNvSpPr>
            <a:spLocks noChangeArrowheads="1"/>
          </p:cNvSpPr>
          <p:nvPr/>
        </p:nvSpPr>
        <p:spPr bwMode="auto">
          <a:xfrm>
            <a:off x="6172200" y="4419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2328" name="Rectangle 40"/>
          <p:cNvSpPr>
            <a:spLocks noChangeArrowheads="1"/>
          </p:cNvSpPr>
          <p:nvPr/>
        </p:nvSpPr>
        <p:spPr bwMode="auto">
          <a:xfrm>
            <a:off x="6172200" y="4800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12329" name="Rectangle 41"/>
          <p:cNvSpPr>
            <a:spLocks noChangeArrowheads="1"/>
          </p:cNvSpPr>
          <p:nvPr/>
        </p:nvSpPr>
        <p:spPr bwMode="auto">
          <a:xfrm>
            <a:off x="1143000" y="2057400"/>
            <a:ext cx="7848600" cy="990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0" name="Line 42"/>
          <p:cNvSpPr>
            <a:spLocks noChangeShapeType="1"/>
          </p:cNvSpPr>
          <p:nvPr/>
        </p:nvSpPr>
        <p:spPr bwMode="auto">
          <a:xfrm flipH="1">
            <a:off x="76200" y="2514600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2331" name="Rectangle 43"/>
          <p:cNvSpPr>
            <a:spLocks noChangeArrowheads="1"/>
          </p:cNvSpPr>
          <p:nvPr/>
        </p:nvSpPr>
        <p:spPr bwMode="auto">
          <a:xfrm>
            <a:off x="1143000" y="4343400"/>
            <a:ext cx="7848600" cy="990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Line 44"/>
          <p:cNvSpPr>
            <a:spLocks noChangeShapeType="1"/>
          </p:cNvSpPr>
          <p:nvPr/>
        </p:nvSpPr>
        <p:spPr bwMode="auto">
          <a:xfrm flipH="1">
            <a:off x="76200" y="4800600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2333" name="Line 45"/>
          <p:cNvSpPr>
            <a:spLocks noChangeShapeType="1"/>
          </p:cNvSpPr>
          <p:nvPr/>
        </p:nvSpPr>
        <p:spPr bwMode="auto">
          <a:xfrm flipH="1">
            <a:off x="57912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>
            <a:off x="68580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35" name="Line 47"/>
          <p:cNvSpPr>
            <a:spLocks noChangeShapeType="1"/>
          </p:cNvSpPr>
          <p:nvPr/>
        </p:nvSpPr>
        <p:spPr bwMode="auto">
          <a:xfrm flipH="1">
            <a:off x="3962400" y="5257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36" name="Line 48"/>
          <p:cNvSpPr>
            <a:spLocks noChangeShapeType="1"/>
          </p:cNvSpPr>
          <p:nvPr/>
        </p:nvSpPr>
        <p:spPr bwMode="auto">
          <a:xfrm>
            <a:off x="4572000" y="5257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37" name="Line 49"/>
          <p:cNvSpPr>
            <a:spLocks noChangeShapeType="1"/>
          </p:cNvSpPr>
          <p:nvPr/>
        </p:nvSpPr>
        <p:spPr bwMode="auto">
          <a:xfrm flipH="1">
            <a:off x="3733800" y="5257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>
            <a:off x="4800600" y="5257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39" name="Line 51"/>
          <p:cNvSpPr>
            <a:spLocks noChangeShapeType="1"/>
          </p:cNvSpPr>
          <p:nvPr/>
        </p:nvSpPr>
        <p:spPr bwMode="auto">
          <a:xfrm flipH="1">
            <a:off x="6019800" y="5257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40" name="Line 52"/>
          <p:cNvSpPr>
            <a:spLocks noChangeShapeType="1"/>
          </p:cNvSpPr>
          <p:nvPr/>
        </p:nvSpPr>
        <p:spPr bwMode="auto">
          <a:xfrm>
            <a:off x="6629400" y="5257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41" name="Line 53"/>
          <p:cNvSpPr>
            <a:spLocks noChangeShapeType="1"/>
          </p:cNvSpPr>
          <p:nvPr/>
        </p:nvSpPr>
        <p:spPr bwMode="auto">
          <a:xfrm flipH="1">
            <a:off x="5791200" y="5257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42" name="Line 54"/>
          <p:cNvSpPr>
            <a:spLocks noChangeShapeType="1"/>
          </p:cNvSpPr>
          <p:nvPr/>
        </p:nvSpPr>
        <p:spPr bwMode="auto">
          <a:xfrm>
            <a:off x="6858000" y="5257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Huffman’s Algorithm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581400" y="32004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Sp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81400" y="35814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572000" y="32004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A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572000" y="35814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638800" y="32004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F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5638800" y="35814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629400" y="32004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I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6629400" y="35814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7696200" y="2133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L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7696200" y="2514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3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1676400" y="2133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1676400" y="2514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2667000" y="2133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2667000" y="2514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4114800" y="2133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4114800" y="2514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 flipH="1">
            <a:off x="39624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45720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0" y="1981200"/>
            <a:ext cx="914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6172200" y="2133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6172200" y="2514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 flipH="1">
            <a:off x="60198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66294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1676400" y="54864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Sp</a:t>
            </a: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1676400" y="58674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2667000" y="54864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A</a:t>
            </a: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2667000" y="58674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3733800" y="54864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F</a:t>
            </a: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3733800" y="58674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4724400" y="54864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I</a:t>
            </a: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4724400" y="58674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7696200" y="4419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L</a:t>
            </a:r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7696200" y="4800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3</a:t>
            </a:r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5791200" y="54864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</a:t>
            </a:r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5791200" y="58674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3350" name="Rectangle 38"/>
          <p:cNvSpPr>
            <a:spLocks noChangeArrowheads="1"/>
          </p:cNvSpPr>
          <p:nvPr/>
        </p:nvSpPr>
        <p:spPr bwMode="auto">
          <a:xfrm>
            <a:off x="6781800" y="54864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U</a:t>
            </a:r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6781800" y="58674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3352" name="Rectangle 40"/>
          <p:cNvSpPr>
            <a:spLocks noChangeArrowheads="1"/>
          </p:cNvSpPr>
          <p:nvPr/>
        </p:nvSpPr>
        <p:spPr bwMode="auto">
          <a:xfrm>
            <a:off x="2209800" y="4419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2209800" y="4800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 flipH="1">
            <a:off x="2057400" y="5257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2667000" y="5257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0" y="4267200"/>
            <a:ext cx="91440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57" name="Rectangle 45"/>
          <p:cNvSpPr>
            <a:spLocks noChangeArrowheads="1"/>
          </p:cNvSpPr>
          <p:nvPr/>
        </p:nvSpPr>
        <p:spPr bwMode="auto">
          <a:xfrm>
            <a:off x="4267200" y="4419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3358" name="Rectangle 46"/>
          <p:cNvSpPr>
            <a:spLocks noChangeArrowheads="1"/>
          </p:cNvSpPr>
          <p:nvPr/>
        </p:nvSpPr>
        <p:spPr bwMode="auto">
          <a:xfrm>
            <a:off x="4267200" y="4800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 flipH="1">
            <a:off x="4114800" y="5257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>
            <a:off x="4724400" y="5257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61" name="Rectangle 49"/>
          <p:cNvSpPr>
            <a:spLocks noChangeArrowheads="1"/>
          </p:cNvSpPr>
          <p:nvPr/>
        </p:nvSpPr>
        <p:spPr bwMode="auto">
          <a:xfrm>
            <a:off x="6324600" y="4419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3362" name="Rectangle 50"/>
          <p:cNvSpPr>
            <a:spLocks noChangeArrowheads="1"/>
          </p:cNvSpPr>
          <p:nvPr/>
        </p:nvSpPr>
        <p:spPr bwMode="auto">
          <a:xfrm>
            <a:off x="6324600" y="4800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13363" name="Line 51"/>
          <p:cNvSpPr>
            <a:spLocks noChangeShapeType="1"/>
          </p:cNvSpPr>
          <p:nvPr/>
        </p:nvSpPr>
        <p:spPr bwMode="auto">
          <a:xfrm flipH="1">
            <a:off x="6172200" y="5257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64" name="Line 52"/>
          <p:cNvSpPr>
            <a:spLocks noChangeShapeType="1"/>
          </p:cNvSpPr>
          <p:nvPr/>
        </p:nvSpPr>
        <p:spPr bwMode="auto">
          <a:xfrm>
            <a:off x="6781800" y="5257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65" name="Rectangle 53"/>
          <p:cNvSpPr>
            <a:spLocks noChangeArrowheads="1"/>
          </p:cNvSpPr>
          <p:nvPr/>
        </p:nvSpPr>
        <p:spPr bwMode="auto">
          <a:xfrm>
            <a:off x="1143000" y="4343400"/>
            <a:ext cx="7848600" cy="990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66" name="Line 54"/>
          <p:cNvSpPr>
            <a:spLocks noChangeShapeType="1"/>
          </p:cNvSpPr>
          <p:nvPr/>
        </p:nvSpPr>
        <p:spPr bwMode="auto">
          <a:xfrm flipH="1">
            <a:off x="76200" y="4800600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67" name="Rectangle 55"/>
          <p:cNvSpPr>
            <a:spLocks noChangeArrowheads="1"/>
          </p:cNvSpPr>
          <p:nvPr/>
        </p:nvSpPr>
        <p:spPr bwMode="auto">
          <a:xfrm>
            <a:off x="1143000" y="2057400"/>
            <a:ext cx="7848600" cy="990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68" name="Line 56"/>
          <p:cNvSpPr>
            <a:spLocks noChangeShapeType="1"/>
          </p:cNvSpPr>
          <p:nvPr/>
        </p:nvSpPr>
        <p:spPr bwMode="auto">
          <a:xfrm flipH="1">
            <a:off x="76200" y="2514600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69" name="Line 57"/>
          <p:cNvSpPr>
            <a:spLocks noChangeShapeType="1"/>
          </p:cNvSpPr>
          <p:nvPr/>
        </p:nvSpPr>
        <p:spPr bwMode="auto">
          <a:xfrm flipH="1">
            <a:off x="60198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>
            <a:off x="66294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 flipH="1">
            <a:off x="57912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72" name="Line 60"/>
          <p:cNvSpPr>
            <a:spLocks noChangeShapeType="1"/>
          </p:cNvSpPr>
          <p:nvPr/>
        </p:nvSpPr>
        <p:spPr bwMode="auto">
          <a:xfrm>
            <a:off x="68580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73" name="Line 61"/>
          <p:cNvSpPr>
            <a:spLocks noChangeShapeType="1"/>
          </p:cNvSpPr>
          <p:nvPr/>
        </p:nvSpPr>
        <p:spPr bwMode="auto">
          <a:xfrm flipH="1">
            <a:off x="39624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74" name="Line 62"/>
          <p:cNvSpPr>
            <a:spLocks noChangeShapeType="1"/>
          </p:cNvSpPr>
          <p:nvPr/>
        </p:nvSpPr>
        <p:spPr bwMode="auto">
          <a:xfrm>
            <a:off x="45720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75" name="Line 63"/>
          <p:cNvSpPr>
            <a:spLocks noChangeShapeType="1"/>
          </p:cNvSpPr>
          <p:nvPr/>
        </p:nvSpPr>
        <p:spPr bwMode="auto">
          <a:xfrm flipH="1">
            <a:off x="37338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76" name="Line 64"/>
          <p:cNvSpPr>
            <a:spLocks noChangeShapeType="1"/>
          </p:cNvSpPr>
          <p:nvPr/>
        </p:nvSpPr>
        <p:spPr bwMode="auto">
          <a:xfrm>
            <a:off x="48006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77" name="Line 65"/>
          <p:cNvSpPr>
            <a:spLocks noChangeShapeType="1"/>
          </p:cNvSpPr>
          <p:nvPr/>
        </p:nvSpPr>
        <p:spPr bwMode="auto">
          <a:xfrm flipH="1">
            <a:off x="2057400" y="5257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78" name="Line 66"/>
          <p:cNvSpPr>
            <a:spLocks noChangeShapeType="1"/>
          </p:cNvSpPr>
          <p:nvPr/>
        </p:nvSpPr>
        <p:spPr bwMode="auto">
          <a:xfrm>
            <a:off x="2667000" y="5257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H="1">
            <a:off x="1828800" y="5257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>
            <a:off x="2895600" y="5257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>
            <a:off x="4114800" y="5257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82" name="Line 70"/>
          <p:cNvSpPr>
            <a:spLocks noChangeShapeType="1"/>
          </p:cNvSpPr>
          <p:nvPr/>
        </p:nvSpPr>
        <p:spPr bwMode="auto">
          <a:xfrm>
            <a:off x="4724400" y="5257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83" name="Line 71"/>
          <p:cNvSpPr>
            <a:spLocks noChangeShapeType="1"/>
          </p:cNvSpPr>
          <p:nvPr/>
        </p:nvSpPr>
        <p:spPr bwMode="auto">
          <a:xfrm flipH="1">
            <a:off x="3886200" y="5257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84" name="Line 72"/>
          <p:cNvSpPr>
            <a:spLocks noChangeShapeType="1"/>
          </p:cNvSpPr>
          <p:nvPr/>
        </p:nvSpPr>
        <p:spPr bwMode="auto">
          <a:xfrm>
            <a:off x="4953000" y="5257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85" name="Line 73"/>
          <p:cNvSpPr>
            <a:spLocks noChangeShapeType="1"/>
          </p:cNvSpPr>
          <p:nvPr/>
        </p:nvSpPr>
        <p:spPr bwMode="auto">
          <a:xfrm flipH="1">
            <a:off x="6172200" y="5257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86" name="Line 74"/>
          <p:cNvSpPr>
            <a:spLocks noChangeShapeType="1"/>
          </p:cNvSpPr>
          <p:nvPr/>
        </p:nvSpPr>
        <p:spPr bwMode="auto">
          <a:xfrm>
            <a:off x="6781800" y="5257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 flipH="1">
            <a:off x="5943600" y="5257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7010400" y="5257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Huffman’s Algorithm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0" y="1981200"/>
            <a:ext cx="914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676400" y="32004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Sp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676400" y="35814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667000" y="32004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A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667000" y="35814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733800" y="32004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F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733800" y="35814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24400" y="32004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I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4724400" y="35814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7696200" y="2133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L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7696200" y="2514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3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791200" y="32004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</a:t>
            </a: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5791200" y="35814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6781800" y="32004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U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6781800" y="35814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2209800" y="2133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2209800" y="2514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 flipH="1">
            <a:off x="20574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26670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0" y="4267200"/>
            <a:ext cx="914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267200" y="2133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267200" y="2514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 flipH="1">
            <a:off x="41148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>
            <a:off x="47244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6324600" y="2133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6324600" y="2514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 flipH="1">
            <a:off x="61722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>
            <a:off x="67818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2133600" y="4419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2133600" y="4724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 flipH="1">
            <a:off x="1981200" y="4953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>
            <a:off x="2590800" y="4953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1676400" y="5105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</a:t>
            </a:r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1676400" y="5410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4373" name="Rectangle 37"/>
          <p:cNvSpPr>
            <a:spLocks noChangeArrowheads="1"/>
          </p:cNvSpPr>
          <p:nvPr/>
        </p:nvSpPr>
        <p:spPr bwMode="auto">
          <a:xfrm>
            <a:off x="2667000" y="5105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U</a:t>
            </a:r>
          </a:p>
        </p:txBody>
      </p:sp>
      <p:sp>
        <p:nvSpPr>
          <p:cNvPr id="14374" name="Rectangle 38"/>
          <p:cNvSpPr>
            <a:spLocks noChangeArrowheads="1"/>
          </p:cNvSpPr>
          <p:nvPr/>
        </p:nvSpPr>
        <p:spPr bwMode="auto">
          <a:xfrm>
            <a:off x="2667000" y="5410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1143000" y="2057400"/>
            <a:ext cx="7848600" cy="990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6" name="Line 40"/>
          <p:cNvSpPr>
            <a:spLocks noChangeShapeType="1"/>
          </p:cNvSpPr>
          <p:nvPr/>
        </p:nvSpPr>
        <p:spPr bwMode="auto">
          <a:xfrm flipH="1">
            <a:off x="76200" y="2514600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5105400" y="5105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5105400" y="5410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14379" name="Line 43"/>
          <p:cNvSpPr>
            <a:spLocks noChangeShapeType="1"/>
          </p:cNvSpPr>
          <p:nvPr/>
        </p:nvSpPr>
        <p:spPr bwMode="auto">
          <a:xfrm flipH="1">
            <a:off x="4953000" y="5638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380" name="Line 44"/>
          <p:cNvSpPr>
            <a:spLocks noChangeShapeType="1"/>
          </p:cNvSpPr>
          <p:nvPr/>
        </p:nvSpPr>
        <p:spPr bwMode="auto">
          <a:xfrm>
            <a:off x="5562600" y="5638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4648200" y="57912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Sp</a:t>
            </a:r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4648200" y="60960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5638800" y="57912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A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5638800" y="60960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934200" y="5105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934200" y="5410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14387" name="Line 51"/>
          <p:cNvSpPr>
            <a:spLocks noChangeShapeType="1"/>
          </p:cNvSpPr>
          <p:nvPr/>
        </p:nvSpPr>
        <p:spPr bwMode="auto">
          <a:xfrm flipH="1">
            <a:off x="6781800" y="5638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388" name="Line 52"/>
          <p:cNvSpPr>
            <a:spLocks noChangeShapeType="1"/>
          </p:cNvSpPr>
          <p:nvPr/>
        </p:nvSpPr>
        <p:spPr bwMode="auto">
          <a:xfrm>
            <a:off x="7391400" y="5638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389" name="Rectangle 53"/>
          <p:cNvSpPr>
            <a:spLocks noChangeArrowheads="1"/>
          </p:cNvSpPr>
          <p:nvPr/>
        </p:nvSpPr>
        <p:spPr bwMode="auto">
          <a:xfrm>
            <a:off x="6477000" y="57912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F</a:t>
            </a:r>
          </a:p>
        </p:txBody>
      </p:sp>
      <p:sp>
        <p:nvSpPr>
          <p:cNvPr id="14390" name="Rectangle 54"/>
          <p:cNvSpPr>
            <a:spLocks noChangeArrowheads="1"/>
          </p:cNvSpPr>
          <p:nvPr/>
        </p:nvSpPr>
        <p:spPr bwMode="auto">
          <a:xfrm>
            <a:off x="6477000" y="60960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4391" name="Rectangle 55"/>
          <p:cNvSpPr>
            <a:spLocks noChangeArrowheads="1"/>
          </p:cNvSpPr>
          <p:nvPr/>
        </p:nvSpPr>
        <p:spPr bwMode="auto">
          <a:xfrm>
            <a:off x="7467600" y="57912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I</a:t>
            </a:r>
          </a:p>
        </p:txBody>
      </p:sp>
      <p:sp>
        <p:nvSpPr>
          <p:cNvPr id="14392" name="Rectangle 56"/>
          <p:cNvSpPr>
            <a:spLocks noChangeArrowheads="1"/>
          </p:cNvSpPr>
          <p:nvPr/>
        </p:nvSpPr>
        <p:spPr bwMode="auto">
          <a:xfrm>
            <a:off x="7467600" y="60960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096000" y="4419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4394" name="Rectangle 58"/>
          <p:cNvSpPr>
            <a:spLocks noChangeArrowheads="1"/>
          </p:cNvSpPr>
          <p:nvPr/>
        </p:nvSpPr>
        <p:spPr bwMode="auto">
          <a:xfrm>
            <a:off x="6096000" y="4724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4</a:t>
            </a:r>
          </a:p>
        </p:txBody>
      </p:sp>
      <p:sp>
        <p:nvSpPr>
          <p:cNvPr id="14395" name="Line 59"/>
          <p:cNvSpPr>
            <a:spLocks noChangeShapeType="1"/>
          </p:cNvSpPr>
          <p:nvPr/>
        </p:nvSpPr>
        <p:spPr bwMode="auto">
          <a:xfrm flipH="1">
            <a:off x="5410200" y="49530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396" name="Line 60"/>
          <p:cNvSpPr>
            <a:spLocks noChangeShapeType="1"/>
          </p:cNvSpPr>
          <p:nvPr/>
        </p:nvSpPr>
        <p:spPr bwMode="auto">
          <a:xfrm>
            <a:off x="6553200" y="49530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397" name="Rectangle 61"/>
          <p:cNvSpPr>
            <a:spLocks noChangeArrowheads="1"/>
          </p:cNvSpPr>
          <p:nvPr/>
        </p:nvSpPr>
        <p:spPr bwMode="auto">
          <a:xfrm>
            <a:off x="3657600" y="4419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L</a:t>
            </a:r>
          </a:p>
        </p:txBody>
      </p:sp>
      <p:sp>
        <p:nvSpPr>
          <p:cNvPr id="14398" name="Rectangle 62"/>
          <p:cNvSpPr>
            <a:spLocks noChangeArrowheads="1"/>
          </p:cNvSpPr>
          <p:nvPr/>
        </p:nvSpPr>
        <p:spPr bwMode="auto">
          <a:xfrm>
            <a:off x="3657600" y="4724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3</a:t>
            </a:r>
          </a:p>
        </p:txBody>
      </p:sp>
      <p:sp>
        <p:nvSpPr>
          <p:cNvPr id="14399" name="Rectangle 63"/>
          <p:cNvSpPr>
            <a:spLocks noChangeArrowheads="1"/>
          </p:cNvSpPr>
          <p:nvPr/>
        </p:nvSpPr>
        <p:spPr bwMode="auto">
          <a:xfrm>
            <a:off x="1371600" y="4343400"/>
            <a:ext cx="64770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0" name="Line 64"/>
          <p:cNvSpPr>
            <a:spLocks noChangeShapeType="1"/>
          </p:cNvSpPr>
          <p:nvPr/>
        </p:nvSpPr>
        <p:spPr bwMode="auto">
          <a:xfrm flipH="1">
            <a:off x="457200" y="4648200"/>
            <a:ext cx="879475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401" name="Line 65"/>
          <p:cNvSpPr>
            <a:spLocks noChangeShapeType="1"/>
          </p:cNvSpPr>
          <p:nvPr/>
        </p:nvSpPr>
        <p:spPr bwMode="auto">
          <a:xfrm flipH="1">
            <a:off x="61722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02" name="Line 66"/>
          <p:cNvSpPr>
            <a:spLocks noChangeShapeType="1"/>
          </p:cNvSpPr>
          <p:nvPr/>
        </p:nvSpPr>
        <p:spPr bwMode="auto">
          <a:xfrm>
            <a:off x="67818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03" name="Line 67"/>
          <p:cNvSpPr>
            <a:spLocks noChangeShapeType="1"/>
          </p:cNvSpPr>
          <p:nvPr/>
        </p:nvSpPr>
        <p:spPr bwMode="auto">
          <a:xfrm flipH="1">
            <a:off x="59436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04" name="Line 68"/>
          <p:cNvSpPr>
            <a:spLocks noChangeShapeType="1"/>
          </p:cNvSpPr>
          <p:nvPr/>
        </p:nvSpPr>
        <p:spPr bwMode="auto">
          <a:xfrm>
            <a:off x="70104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05" name="Line 69"/>
          <p:cNvSpPr>
            <a:spLocks noChangeShapeType="1"/>
          </p:cNvSpPr>
          <p:nvPr/>
        </p:nvSpPr>
        <p:spPr bwMode="auto">
          <a:xfrm flipH="1">
            <a:off x="41148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06" name="Line 70"/>
          <p:cNvSpPr>
            <a:spLocks noChangeShapeType="1"/>
          </p:cNvSpPr>
          <p:nvPr/>
        </p:nvSpPr>
        <p:spPr bwMode="auto">
          <a:xfrm>
            <a:off x="47244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07" name="Line 71"/>
          <p:cNvSpPr>
            <a:spLocks noChangeShapeType="1"/>
          </p:cNvSpPr>
          <p:nvPr/>
        </p:nvSpPr>
        <p:spPr bwMode="auto">
          <a:xfrm flipH="1">
            <a:off x="38862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08" name="Line 72"/>
          <p:cNvSpPr>
            <a:spLocks noChangeShapeType="1"/>
          </p:cNvSpPr>
          <p:nvPr/>
        </p:nvSpPr>
        <p:spPr bwMode="auto">
          <a:xfrm>
            <a:off x="49530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09" name="Line 73"/>
          <p:cNvSpPr>
            <a:spLocks noChangeShapeType="1"/>
          </p:cNvSpPr>
          <p:nvPr/>
        </p:nvSpPr>
        <p:spPr bwMode="auto">
          <a:xfrm flipH="1">
            <a:off x="20574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10" name="Line 74"/>
          <p:cNvSpPr>
            <a:spLocks noChangeShapeType="1"/>
          </p:cNvSpPr>
          <p:nvPr/>
        </p:nvSpPr>
        <p:spPr bwMode="auto">
          <a:xfrm>
            <a:off x="26670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11" name="Line 75"/>
          <p:cNvSpPr>
            <a:spLocks noChangeShapeType="1"/>
          </p:cNvSpPr>
          <p:nvPr/>
        </p:nvSpPr>
        <p:spPr bwMode="auto">
          <a:xfrm flipH="1">
            <a:off x="18288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12" name="Line 76"/>
          <p:cNvSpPr>
            <a:spLocks noChangeShapeType="1"/>
          </p:cNvSpPr>
          <p:nvPr/>
        </p:nvSpPr>
        <p:spPr bwMode="auto">
          <a:xfrm>
            <a:off x="2895600" y="2971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13" name="Line 77"/>
          <p:cNvSpPr>
            <a:spLocks noChangeShapeType="1"/>
          </p:cNvSpPr>
          <p:nvPr/>
        </p:nvSpPr>
        <p:spPr bwMode="auto">
          <a:xfrm flipV="1">
            <a:off x="1828800" y="4953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14" name="Line 78"/>
          <p:cNvSpPr>
            <a:spLocks noChangeShapeType="1"/>
          </p:cNvSpPr>
          <p:nvPr/>
        </p:nvSpPr>
        <p:spPr bwMode="auto">
          <a:xfrm flipH="1" flipV="1">
            <a:off x="2743200" y="4953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15" name="Line 79"/>
          <p:cNvSpPr>
            <a:spLocks noChangeShapeType="1"/>
          </p:cNvSpPr>
          <p:nvPr/>
        </p:nvSpPr>
        <p:spPr bwMode="auto">
          <a:xfrm flipH="1">
            <a:off x="4953000" y="5638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16" name="Line 80"/>
          <p:cNvSpPr>
            <a:spLocks noChangeShapeType="1"/>
          </p:cNvSpPr>
          <p:nvPr/>
        </p:nvSpPr>
        <p:spPr bwMode="auto">
          <a:xfrm>
            <a:off x="5562600" y="5638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17" name="Line 81"/>
          <p:cNvSpPr>
            <a:spLocks noChangeShapeType="1"/>
          </p:cNvSpPr>
          <p:nvPr/>
        </p:nvSpPr>
        <p:spPr bwMode="auto">
          <a:xfrm flipV="1">
            <a:off x="4800600" y="56388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18" name="Line 82"/>
          <p:cNvSpPr>
            <a:spLocks noChangeShapeType="1"/>
          </p:cNvSpPr>
          <p:nvPr/>
        </p:nvSpPr>
        <p:spPr bwMode="auto">
          <a:xfrm flipH="1" flipV="1">
            <a:off x="5715000" y="5638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19" name="Line 83"/>
          <p:cNvSpPr>
            <a:spLocks noChangeShapeType="1"/>
          </p:cNvSpPr>
          <p:nvPr/>
        </p:nvSpPr>
        <p:spPr bwMode="auto">
          <a:xfrm flipH="1">
            <a:off x="6781800" y="5638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20" name="Line 84"/>
          <p:cNvSpPr>
            <a:spLocks noChangeShapeType="1"/>
          </p:cNvSpPr>
          <p:nvPr/>
        </p:nvSpPr>
        <p:spPr bwMode="auto">
          <a:xfrm>
            <a:off x="7391400" y="5638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21" name="Line 85"/>
          <p:cNvSpPr>
            <a:spLocks noChangeShapeType="1"/>
          </p:cNvSpPr>
          <p:nvPr/>
        </p:nvSpPr>
        <p:spPr bwMode="auto">
          <a:xfrm flipV="1">
            <a:off x="6629400" y="56388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22" name="Line 86"/>
          <p:cNvSpPr>
            <a:spLocks noChangeShapeType="1"/>
          </p:cNvSpPr>
          <p:nvPr/>
        </p:nvSpPr>
        <p:spPr bwMode="auto">
          <a:xfrm flipH="1" flipV="1">
            <a:off x="7543800" y="5638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23" name="Line 87"/>
          <p:cNvSpPr>
            <a:spLocks noChangeShapeType="1"/>
          </p:cNvSpPr>
          <p:nvPr/>
        </p:nvSpPr>
        <p:spPr bwMode="auto">
          <a:xfrm flipH="1" flipV="1">
            <a:off x="6705600" y="49530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24" name="Line 88"/>
          <p:cNvSpPr>
            <a:spLocks noChangeShapeType="1"/>
          </p:cNvSpPr>
          <p:nvPr/>
        </p:nvSpPr>
        <p:spPr bwMode="auto">
          <a:xfrm flipV="1">
            <a:off x="5181600" y="4953000"/>
            <a:ext cx="990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Huffman’s Algorithm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0" y="1981200"/>
            <a:ext cx="914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0" y="4267200"/>
            <a:ext cx="914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133600" y="2133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133600" y="2438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1981200" y="2667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2590800" y="2667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1676400" y="2819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1676400" y="3124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2667000" y="2819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U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2667000" y="3124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5105400" y="2819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5105400" y="3124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H="1">
            <a:off x="4953000" y="3352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5562600" y="3352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4648200" y="35052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 dirty="0" smtClean="0">
                <a:latin typeface="Lucida Console" pitchFamily="49" charset="0"/>
              </a:rPr>
              <a:t>Sp</a:t>
            </a:r>
            <a:endParaRPr lang="en-US" sz="2000" dirty="0">
              <a:latin typeface="Lucida Console" pitchFamily="49" charset="0"/>
            </a:endParaRP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4648200" y="38100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5638800" y="35052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 dirty="0">
                <a:latin typeface="Lucida Console" pitchFamily="49" charset="0"/>
              </a:rPr>
              <a:t>A</a:t>
            </a: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5638800" y="38100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6934200" y="2819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6934200" y="3124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 flipH="1">
            <a:off x="6781800" y="3352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>
            <a:off x="7391400" y="3352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6477000" y="35052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 dirty="0">
                <a:latin typeface="Lucida Console" pitchFamily="49" charset="0"/>
              </a:rPr>
              <a:t>F</a:t>
            </a: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6477000" y="38100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7467600" y="35052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 dirty="0">
                <a:latin typeface="Lucida Console" pitchFamily="49" charset="0"/>
              </a:rPr>
              <a:t>I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7467600" y="38100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6096000" y="2133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6096000" y="2438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4</a:t>
            </a:r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 flipH="1">
            <a:off x="5410200" y="26670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>
            <a:off x="6553200" y="26670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3657600" y="2133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L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3657600" y="2438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3</a:t>
            </a:r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1371600" y="2057400"/>
            <a:ext cx="64770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Line 36"/>
          <p:cNvSpPr>
            <a:spLocks noChangeShapeType="1"/>
          </p:cNvSpPr>
          <p:nvPr/>
        </p:nvSpPr>
        <p:spPr bwMode="auto">
          <a:xfrm flipH="1">
            <a:off x="457200" y="2362200"/>
            <a:ext cx="879475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5791200" y="5181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5791200" y="5486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15399" name="Line 39"/>
          <p:cNvSpPr>
            <a:spLocks noChangeShapeType="1"/>
          </p:cNvSpPr>
          <p:nvPr/>
        </p:nvSpPr>
        <p:spPr bwMode="auto">
          <a:xfrm flipH="1">
            <a:off x="5638800" y="5715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00" name="Line 40"/>
          <p:cNvSpPr>
            <a:spLocks noChangeShapeType="1"/>
          </p:cNvSpPr>
          <p:nvPr/>
        </p:nvSpPr>
        <p:spPr bwMode="auto">
          <a:xfrm>
            <a:off x="6248400" y="5715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5334000" y="5867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</a:t>
            </a:r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5334000" y="6172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6324600" y="5867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U</a:t>
            </a:r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6324600" y="6172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2057400" y="5181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2057400" y="5486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15407" name="Line 47"/>
          <p:cNvSpPr>
            <a:spLocks noChangeShapeType="1"/>
          </p:cNvSpPr>
          <p:nvPr/>
        </p:nvSpPr>
        <p:spPr bwMode="auto">
          <a:xfrm flipH="1">
            <a:off x="1905000" y="5715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08" name="Line 48"/>
          <p:cNvSpPr>
            <a:spLocks noChangeShapeType="1"/>
          </p:cNvSpPr>
          <p:nvPr/>
        </p:nvSpPr>
        <p:spPr bwMode="auto">
          <a:xfrm>
            <a:off x="2514600" y="5715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1600200" y="5867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Sp</a:t>
            </a:r>
          </a:p>
        </p:txBody>
      </p: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1600200" y="6172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5411" name="Rectangle 51"/>
          <p:cNvSpPr>
            <a:spLocks noChangeArrowheads="1"/>
          </p:cNvSpPr>
          <p:nvPr/>
        </p:nvSpPr>
        <p:spPr bwMode="auto">
          <a:xfrm>
            <a:off x="2590800" y="5867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A</a:t>
            </a:r>
          </a:p>
        </p:txBody>
      </p:sp>
      <p:sp>
        <p:nvSpPr>
          <p:cNvPr id="15412" name="Rectangle 52"/>
          <p:cNvSpPr>
            <a:spLocks noChangeArrowheads="1"/>
          </p:cNvSpPr>
          <p:nvPr/>
        </p:nvSpPr>
        <p:spPr bwMode="auto">
          <a:xfrm>
            <a:off x="2590800" y="6172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5413" name="Rectangle 53"/>
          <p:cNvSpPr>
            <a:spLocks noChangeArrowheads="1"/>
          </p:cNvSpPr>
          <p:nvPr/>
        </p:nvSpPr>
        <p:spPr bwMode="auto">
          <a:xfrm>
            <a:off x="3886200" y="5181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5414" name="Rectangle 54"/>
          <p:cNvSpPr>
            <a:spLocks noChangeArrowheads="1"/>
          </p:cNvSpPr>
          <p:nvPr/>
        </p:nvSpPr>
        <p:spPr bwMode="auto">
          <a:xfrm>
            <a:off x="3886200" y="5486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15415" name="Line 55"/>
          <p:cNvSpPr>
            <a:spLocks noChangeShapeType="1"/>
          </p:cNvSpPr>
          <p:nvPr/>
        </p:nvSpPr>
        <p:spPr bwMode="auto">
          <a:xfrm flipH="1">
            <a:off x="3733800" y="5715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16" name="Line 56"/>
          <p:cNvSpPr>
            <a:spLocks noChangeShapeType="1"/>
          </p:cNvSpPr>
          <p:nvPr/>
        </p:nvSpPr>
        <p:spPr bwMode="auto">
          <a:xfrm>
            <a:off x="4343400" y="5715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17" name="Rectangle 57"/>
          <p:cNvSpPr>
            <a:spLocks noChangeArrowheads="1"/>
          </p:cNvSpPr>
          <p:nvPr/>
        </p:nvSpPr>
        <p:spPr bwMode="auto">
          <a:xfrm>
            <a:off x="3429000" y="5867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F</a:t>
            </a:r>
          </a:p>
        </p:txBody>
      </p:sp>
      <p:sp>
        <p:nvSpPr>
          <p:cNvPr id="15418" name="Rectangle 58"/>
          <p:cNvSpPr>
            <a:spLocks noChangeArrowheads="1"/>
          </p:cNvSpPr>
          <p:nvPr/>
        </p:nvSpPr>
        <p:spPr bwMode="auto">
          <a:xfrm>
            <a:off x="3429000" y="6172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5419" name="Rectangle 59"/>
          <p:cNvSpPr>
            <a:spLocks noChangeArrowheads="1"/>
          </p:cNvSpPr>
          <p:nvPr/>
        </p:nvSpPr>
        <p:spPr bwMode="auto">
          <a:xfrm>
            <a:off x="4419600" y="5867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I</a:t>
            </a:r>
          </a:p>
        </p:txBody>
      </p:sp>
      <p:sp>
        <p:nvSpPr>
          <p:cNvPr id="15420" name="Rectangle 60"/>
          <p:cNvSpPr>
            <a:spLocks noChangeArrowheads="1"/>
          </p:cNvSpPr>
          <p:nvPr/>
        </p:nvSpPr>
        <p:spPr bwMode="auto">
          <a:xfrm>
            <a:off x="4419600" y="6172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5421" name="Rectangle 61"/>
          <p:cNvSpPr>
            <a:spLocks noChangeArrowheads="1"/>
          </p:cNvSpPr>
          <p:nvPr/>
        </p:nvSpPr>
        <p:spPr bwMode="auto">
          <a:xfrm>
            <a:off x="3048000" y="44958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5422" name="Rectangle 62"/>
          <p:cNvSpPr>
            <a:spLocks noChangeArrowheads="1"/>
          </p:cNvSpPr>
          <p:nvPr/>
        </p:nvSpPr>
        <p:spPr bwMode="auto">
          <a:xfrm>
            <a:off x="3048000" y="48006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4</a:t>
            </a:r>
          </a:p>
        </p:txBody>
      </p:sp>
      <p:sp>
        <p:nvSpPr>
          <p:cNvPr id="15423" name="Line 63"/>
          <p:cNvSpPr>
            <a:spLocks noChangeShapeType="1"/>
          </p:cNvSpPr>
          <p:nvPr/>
        </p:nvSpPr>
        <p:spPr bwMode="auto">
          <a:xfrm flipH="1">
            <a:off x="2362200" y="5029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24" name="Line 64"/>
          <p:cNvSpPr>
            <a:spLocks noChangeShapeType="1"/>
          </p:cNvSpPr>
          <p:nvPr/>
        </p:nvSpPr>
        <p:spPr bwMode="auto">
          <a:xfrm>
            <a:off x="3505200" y="5029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25" name="Rectangle 65"/>
          <p:cNvSpPr>
            <a:spLocks noChangeArrowheads="1"/>
          </p:cNvSpPr>
          <p:nvPr/>
        </p:nvSpPr>
        <p:spPr bwMode="auto">
          <a:xfrm>
            <a:off x="7086600" y="5181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L</a:t>
            </a:r>
          </a:p>
        </p:txBody>
      </p:sp>
      <p:sp>
        <p:nvSpPr>
          <p:cNvPr id="15426" name="Rectangle 66"/>
          <p:cNvSpPr>
            <a:spLocks noChangeArrowheads="1"/>
          </p:cNvSpPr>
          <p:nvPr/>
        </p:nvSpPr>
        <p:spPr bwMode="auto">
          <a:xfrm>
            <a:off x="7086600" y="5486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3</a:t>
            </a:r>
          </a:p>
        </p:txBody>
      </p:sp>
      <p:sp>
        <p:nvSpPr>
          <p:cNvPr id="15427" name="Rectangle 67"/>
          <p:cNvSpPr>
            <a:spLocks noChangeArrowheads="1"/>
          </p:cNvSpPr>
          <p:nvPr/>
        </p:nvSpPr>
        <p:spPr bwMode="auto">
          <a:xfrm>
            <a:off x="1371600" y="4419600"/>
            <a:ext cx="64770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28" name="Line 68"/>
          <p:cNvSpPr>
            <a:spLocks noChangeShapeType="1"/>
          </p:cNvSpPr>
          <p:nvPr/>
        </p:nvSpPr>
        <p:spPr bwMode="auto">
          <a:xfrm flipH="1">
            <a:off x="457200" y="4724400"/>
            <a:ext cx="879475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429" name="Rectangle 69"/>
          <p:cNvSpPr>
            <a:spLocks noChangeArrowheads="1"/>
          </p:cNvSpPr>
          <p:nvPr/>
        </p:nvSpPr>
        <p:spPr bwMode="auto">
          <a:xfrm>
            <a:off x="6477000" y="44958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5430" name="Rectangle 70"/>
          <p:cNvSpPr>
            <a:spLocks noChangeArrowheads="1"/>
          </p:cNvSpPr>
          <p:nvPr/>
        </p:nvSpPr>
        <p:spPr bwMode="auto">
          <a:xfrm>
            <a:off x="6477000" y="48006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5</a:t>
            </a:r>
          </a:p>
        </p:txBody>
      </p:sp>
      <p:sp>
        <p:nvSpPr>
          <p:cNvPr id="15431" name="Line 71"/>
          <p:cNvSpPr>
            <a:spLocks noChangeShapeType="1"/>
          </p:cNvSpPr>
          <p:nvPr/>
        </p:nvSpPr>
        <p:spPr bwMode="auto">
          <a:xfrm flipH="1">
            <a:off x="5410200" y="26670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32" name="Line 72"/>
          <p:cNvSpPr>
            <a:spLocks noChangeShapeType="1"/>
          </p:cNvSpPr>
          <p:nvPr/>
        </p:nvSpPr>
        <p:spPr bwMode="auto">
          <a:xfrm>
            <a:off x="6553200" y="26670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33" name="Line 73"/>
          <p:cNvSpPr>
            <a:spLocks noChangeShapeType="1"/>
          </p:cNvSpPr>
          <p:nvPr/>
        </p:nvSpPr>
        <p:spPr bwMode="auto">
          <a:xfrm flipH="1" flipV="1">
            <a:off x="6705600" y="26670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34" name="Line 74"/>
          <p:cNvSpPr>
            <a:spLocks noChangeShapeType="1"/>
          </p:cNvSpPr>
          <p:nvPr/>
        </p:nvSpPr>
        <p:spPr bwMode="auto">
          <a:xfrm flipV="1">
            <a:off x="5181600" y="2667000"/>
            <a:ext cx="990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35" name="Line 75"/>
          <p:cNvSpPr>
            <a:spLocks noChangeShapeType="1"/>
          </p:cNvSpPr>
          <p:nvPr/>
        </p:nvSpPr>
        <p:spPr bwMode="auto">
          <a:xfrm flipH="1">
            <a:off x="2362200" y="5029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36" name="Line 76"/>
          <p:cNvSpPr>
            <a:spLocks noChangeShapeType="1"/>
          </p:cNvSpPr>
          <p:nvPr/>
        </p:nvSpPr>
        <p:spPr bwMode="auto">
          <a:xfrm>
            <a:off x="3505200" y="5029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37" name="Line 77"/>
          <p:cNvSpPr>
            <a:spLocks noChangeShapeType="1"/>
          </p:cNvSpPr>
          <p:nvPr/>
        </p:nvSpPr>
        <p:spPr bwMode="auto">
          <a:xfrm flipH="1" flipV="1">
            <a:off x="3657600" y="5029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38" name="Line 78"/>
          <p:cNvSpPr>
            <a:spLocks noChangeShapeType="1"/>
          </p:cNvSpPr>
          <p:nvPr/>
        </p:nvSpPr>
        <p:spPr bwMode="auto">
          <a:xfrm flipV="1">
            <a:off x="2133600" y="5029200"/>
            <a:ext cx="990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39" name="Line 79"/>
          <p:cNvSpPr>
            <a:spLocks noChangeShapeType="1"/>
          </p:cNvSpPr>
          <p:nvPr/>
        </p:nvSpPr>
        <p:spPr bwMode="auto">
          <a:xfrm flipH="1">
            <a:off x="1981200" y="2667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40" name="Line 80"/>
          <p:cNvSpPr>
            <a:spLocks noChangeShapeType="1"/>
          </p:cNvSpPr>
          <p:nvPr/>
        </p:nvSpPr>
        <p:spPr bwMode="auto">
          <a:xfrm>
            <a:off x="2590800" y="2667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41" name="Line 81"/>
          <p:cNvSpPr>
            <a:spLocks noChangeShapeType="1"/>
          </p:cNvSpPr>
          <p:nvPr/>
        </p:nvSpPr>
        <p:spPr bwMode="auto">
          <a:xfrm flipV="1">
            <a:off x="1828800" y="2667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42" name="Line 82"/>
          <p:cNvSpPr>
            <a:spLocks noChangeShapeType="1"/>
          </p:cNvSpPr>
          <p:nvPr/>
        </p:nvSpPr>
        <p:spPr bwMode="auto">
          <a:xfrm flipH="1" flipV="1">
            <a:off x="2743200" y="2667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43" name="Line 83"/>
          <p:cNvSpPr>
            <a:spLocks noChangeShapeType="1"/>
          </p:cNvSpPr>
          <p:nvPr/>
        </p:nvSpPr>
        <p:spPr bwMode="auto">
          <a:xfrm flipH="1">
            <a:off x="4953000" y="3352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44" name="Line 84"/>
          <p:cNvSpPr>
            <a:spLocks noChangeShapeType="1"/>
          </p:cNvSpPr>
          <p:nvPr/>
        </p:nvSpPr>
        <p:spPr bwMode="auto">
          <a:xfrm>
            <a:off x="5562600" y="3352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45" name="Line 85"/>
          <p:cNvSpPr>
            <a:spLocks noChangeShapeType="1"/>
          </p:cNvSpPr>
          <p:nvPr/>
        </p:nvSpPr>
        <p:spPr bwMode="auto">
          <a:xfrm flipV="1">
            <a:off x="4800600" y="33528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46" name="Line 86"/>
          <p:cNvSpPr>
            <a:spLocks noChangeShapeType="1"/>
          </p:cNvSpPr>
          <p:nvPr/>
        </p:nvSpPr>
        <p:spPr bwMode="auto">
          <a:xfrm flipH="1" flipV="1">
            <a:off x="5715000" y="3352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47" name="Line 87"/>
          <p:cNvSpPr>
            <a:spLocks noChangeShapeType="1"/>
          </p:cNvSpPr>
          <p:nvPr/>
        </p:nvSpPr>
        <p:spPr bwMode="auto">
          <a:xfrm flipH="1">
            <a:off x="6781800" y="3352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48" name="Line 88"/>
          <p:cNvSpPr>
            <a:spLocks noChangeShapeType="1"/>
          </p:cNvSpPr>
          <p:nvPr/>
        </p:nvSpPr>
        <p:spPr bwMode="auto">
          <a:xfrm>
            <a:off x="7391400" y="3352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49" name="Line 89"/>
          <p:cNvSpPr>
            <a:spLocks noChangeShapeType="1"/>
          </p:cNvSpPr>
          <p:nvPr/>
        </p:nvSpPr>
        <p:spPr bwMode="auto">
          <a:xfrm flipV="1">
            <a:off x="6629400" y="33528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50" name="Line 90"/>
          <p:cNvSpPr>
            <a:spLocks noChangeShapeType="1"/>
          </p:cNvSpPr>
          <p:nvPr/>
        </p:nvSpPr>
        <p:spPr bwMode="auto">
          <a:xfrm flipH="1" flipV="1">
            <a:off x="7543800" y="3352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51" name="Line 91"/>
          <p:cNvSpPr>
            <a:spLocks noChangeShapeType="1"/>
          </p:cNvSpPr>
          <p:nvPr/>
        </p:nvSpPr>
        <p:spPr bwMode="auto">
          <a:xfrm flipH="1">
            <a:off x="1905000" y="5715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52" name="Line 92"/>
          <p:cNvSpPr>
            <a:spLocks noChangeShapeType="1"/>
          </p:cNvSpPr>
          <p:nvPr/>
        </p:nvSpPr>
        <p:spPr bwMode="auto">
          <a:xfrm>
            <a:off x="2514600" y="5715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53" name="Line 93"/>
          <p:cNvSpPr>
            <a:spLocks noChangeShapeType="1"/>
          </p:cNvSpPr>
          <p:nvPr/>
        </p:nvSpPr>
        <p:spPr bwMode="auto">
          <a:xfrm flipV="1">
            <a:off x="1752600" y="5715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54" name="Line 94"/>
          <p:cNvSpPr>
            <a:spLocks noChangeShapeType="1"/>
          </p:cNvSpPr>
          <p:nvPr/>
        </p:nvSpPr>
        <p:spPr bwMode="auto">
          <a:xfrm flipH="1" flipV="1">
            <a:off x="2667000" y="5715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55" name="Line 95"/>
          <p:cNvSpPr>
            <a:spLocks noChangeShapeType="1"/>
          </p:cNvSpPr>
          <p:nvPr/>
        </p:nvSpPr>
        <p:spPr bwMode="auto">
          <a:xfrm flipH="1">
            <a:off x="3733800" y="5715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56" name="Line 96"/>
          <p:cNvSpPr>
            <a:spLocks noChangeShapeType="1"/>
          </p:cNvSpPr>
          <p:nvPr/>
        </p:nvSpPr>
        <p:spPr bwMode="auto">
          <a:xfrm>
            <a:off x="4343400" y="5715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57" name="Line 97"/>
          <p:cNvSpPr>
            <a:spLocks noChangeShapeType="1"/>
          </p:cNvSpPr>
          <p:nvPr/>
        </p:nvSpPr>
        <p:spPr bwMode="auto">
          <a:xfrm flipV="1">
            <a:off x="3581400" y="5715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58" name="Line 98"/>
          <p:cNvSpPr>
            <a:spLocks noChangeShapeType="1"/>
          </p:cNvSpPr>
          <p:nvPr/>
        </p:nvSpPr>
        <p:spPr bwMode="auto">
          <a:xfrm flipH="1" flipV="1">
            <a:off x="4495800" y="5715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59" name="Line 99"/>
          <p:cNvSpPr>
            <a:spLocks noChangeShapeType="1"/>
          </p:cNvSpPr>
          <p:nvPr/>
        </p:nvSpPr>
        <p:spPr bwMode="auto">
          <a:xfrm flipH="1">
            <a:off x="5638800" y="5715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60" name="Line 100"/>
          <p:cNvSpPr>
            <a:spLocks noChangeShapeType="1"/>
          </p:cNvSpPr>
          <p:nvPr/>
        </p:nvSpPr>
        <p:spPr bwMode="auto">
          <a:xfrm>
            <a:off x="6248400" y="5715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61" name="Line 101"/>
          <p:cNvSpPr>
            <a:spLocks noChangeShapeType="1"/>
          </p:cNvSpPr>
          <p:nvPr/>
        </p:nvSpPr>
        <p:spPr bwMode="auto">
          <a:xfrm flipV="1">
            <a:off x="5486400" y="5715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62" name="Line 102"/>
          <p:cNvSpPr>
            <a:spLocks noChangeShapeType="1"/>
          </p:cNvSpPr>
          <p:nvPr/>
        </p:nvSpPr>
        <p:spPr bwMode="auto">
          <a:xfrm flipH="1" flipV="1">
            <a:off x="6400800" y="5715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63" name="Line 103"/>
          <p:cNvSpPr>
            <a:spLocks noChangeShapeType="1"/>
          </p:cNvSpPr>
          <p:nvPr/>
        </p:nvSpPr>
        <p:spPr bwMode="auto">
          <a:xfrm flipH="1">
            <a:off x="6248400" y="5029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64" name="Line 104"/>
          <p:cNvSpPr>
            <a:spLocks noChangeShapeType="1"/>
          </p:cNvSpPr>
          <p:nvPr/>
        </p:nvSpPr>
        <p:spPr bwMode="auto">
          <a:xfrm>
            <a:off x="6858000" y="5029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65" name="Line 105"/>
          <p:cNvSpPr>
            <a:spLocks noChangeShapeType="1"/>
          </p:cNvSpPr>
          <p:nvPr/>
        </p:nvSpPr>
        <p:spPr bwMode="auto">
          <a:xfrm flipH="1">
            <a:off x="6248400" y="5029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66" name="Line 106"/>
          <p:cNvSpPr>
            <a:spLocks noChangeShapeType="1"/>
          </p:cNvSpPr>
          <p:nvPr/>
        </p:nvSpPr>
        <p:spPr bwMode="auto">
          <a:xfrm>
            <a:off x="6858000" y="5029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67" name="Line 107"/>
          <p:cNvSpPr>
            <a:spLocks noChangeShapeType="1"/>
          </p:cNvSpPr>
          <p:nvPr/>
        </p:nvSpPr>
        <p:spPr bwMode="auto">
          <a:xfrm flipV="1">
            <a:off x="6096000" y="5029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68" name="Line 108"/>
          <p:cNvSpPr>
            <a:spLocks noChangeShapeType="1"/>
          </p:cNvSpPr>
          <p:nvPr/>
        </p:nvSpPr>
        <p:spPr bwMode="auto">
          <a:xfrm flipH="1" flipV="1">
            <a:off x="7010400" y="5029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Huffman’s Algorithm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01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Algorithm</a:t>
            </a:r>
          </a:p>
          <a:p>
            <a:pPr lvl="1" eaLnBrk="1" hangingPunct="1">
              <a:defRPr/>
            </a:pPr>
            <a:r>
              <a:rPr lang="en-US" sz="1600" smtClean="0"/>
              <a:t>2.  Building the </a:t>
            </a:r>
            <a:r>
              <a:rPr lang="en-US" sz="1600" i="1" smtClean="0"/>
              <a:t>Huffman Tree</a:t>
            </a:r>
            <a:r>
              <a:rPr lang="en-US" sz="1600" smtClean="0"/>
              <a:t>.  </a:t>
            </a:r>
          </a:p>
          <a:p>
            <a:pPr lvl="2" eaLnBrk="1" hangingPunct="1">
              <a:defRPr/>
            </a:pPr>
            <a:r>
              <a:rPr lang="en-US" sz="1800" smtClean="0"/>
              <a:t>Final Huffman Tree : 1 Item Left / Tree Complete</a:t>
            </a:r>
          </a:p>
        </p:txBody>
      </p:sp>
      <p:sp>
        <p:nvSpPr>
          <p:cNvPr id="16388" name="Rectangle 16"/>
          <p:cNvSpPr>
            <a:spLocks noChangeArrowheads="1"/>
          </p:cNvSpPr>
          <p:nvPr/>
        </p:nvSpPr>
        <p:spPr bwMode="auto">
          <a:xfrm>
            <a:off x="52578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6389" name="Rectangle 17"/>
          <p:cNvSpPr>
            <a:spLocks noChangeArrowheads="1"/>
          </p:cNvSpPr>
          <p:nvPr/>
        </p:nvSpPr>
        <p:spPr bwMode="auto">
          <a:xfrm>
            <a:off x="52578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16390" name="Line 18"/>
          <p:cNvSpPr>
            <a:spLocks noChangeShapeType="1"/>
          </p:cNvSpPr>
          <p:nvPr/>
        </p:nvSpPr>
        <p:spPr bwMode="auto">
          <a:xfrm flipH="1">
            <a:off x="5105400" y="5257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Line 19"/>
          <p:cNvSpPr>
            <a:spLocks noChangeShapeType="1"/>
          </p:cNvSpPr>
          <p:nvPr/>
        </p:nvSpPr>
        <p:spPr bwMode="auto">
          <a:xfrm>
            <a:off x="5715000" y="5257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Rectangle 20"/>
          <p:cNvSpPr>
            <a:spLocks noChangeArrowheads="1"/>
          </p:cNvSpPr>
          <p:nvPr/>
        </p:nvSpPr>
        <p:spPr bwMode="auto">
          <a:xfrm>
            <a:off x="4800600" y="54102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</a:t>
            </a:r>
          </a:p>
        </p:txBody>
      </p:sp>
      <p:sp>
        <p:nvSpPr>
          <p:cNvPr id="16393" name="Rectangle 21"/>
          <p:cNvSpPr>
            <a:spLocks noChangeArrowheads="1"/>
          </p:cNvSpPr>
          <p:nvPr/>
        </p:nvSpPr>
        <p:spPr bwMode="auto">
          <a:xfrm>
            <a:off x="4800600" y="57150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6394" name="Rectangle 22"/>
          <p:cNvSpPr>
            <a:spLocks noChangeArrowheads="1"/>
          </p:cNvSpPr>
          <p:nvPr/>
        </p:nvSpPr>
        <p:spPr bwMode="auto">
          <a:xfrm>
            <a:off x="5791200" y="54102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U</a:t>
            </a:r>
          </a:p>
        </p:txBody>
      </p:sp>
      <p:sp>
        <p:nvSpPr>
          <p:cNvPr id="16395" name="Rectangle 23"/>
          <p:cNvSpPr>
            <a:spLocks noChangeArrowheads="1"/>
          </p:cNvSpPr>
          <p:nvPr/>
        </p:nvSpPr>
        <p:spPr bwMode="auto">
          <a:xfrm>
            <a:off x="5791200" y="57150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6396" name="Rectangle 24"/>
          <p:cNvSpPr>
            <a:spLocks noChangeArrowheads="1"/>
          </p:cNvSpPr>
          <p:nvPr/>
        </p:nvSpPr>
        <p:spPr bwMode="auto">
          <a:xfrm>
            <a:off x="15240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6397" name="Rectangle 25"/>
          <p:cNvSpPr>
            <a:spLocks noChangeArrowheads="1"/>
          </p:cNvSpPr>
          <p:nvPr/>
        </p:nvSpPr>
        <p:spPr bwMode="auto">
          <a:xfrm>
            <a:off x="15240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16398" name="Line 26"/>
          <p:cNvSpPr>
            <a:spLocks noChangeShapeType="1"/>
          </p:cNvSpPr>
          <p:nvPr/>
        </p:nvSpPr>
        <p:spPr bwMode="auto">
          <a:xfrm flipH="1">
            <a:off x="1371600" y="5257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Line 27"/>
          <p:cNvSpPr>
            <a:spLocks noChangeShapeType="1"/>
          </p:cNvSpPr>
          <p:nvPr/>
        </p:nvSpPr>
        <p:spPr bwMode="auto">
          <a:xfrm>
            <a:off x="1981200" y="5257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Rectangle 28"/>
          <p:cNvSpPr>
            <a:spLocks noChangeArrowheads="1"/>
          </p:cNvSpPr>
          <p:nvPr/>
        </p:nvSpPr>
        <p:spPr bwMode="auto">
          <a:xfrm>
            <a:off x="1066800" y="54102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Sp</a:t>
            </a:r>
          </a:p>
        </p:txBody>
      </p:sp>
      <p:sp>
        <p:nvSpPr>
          <p:cNvPr id="16401" name="Rectangle 29"/>
          <p:cNvSpPr>
            <a:spLocks noChangeArrowheads="1"/>
          </p:cNvSpPr>
          <p:nvPr/>
        </p:nvSpPr>
        <p:spPr bwMode="auto">
          <a:xfrm>
            <a:off x="1066800" y="57150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6402" name="Rectangle 30"/>
          <p:cNvSpPr>
            <a:spLocks noChangeArrowheads="1"/>
          </p:cNvSpPr>
          <p:nvPr/>
        </p:nvSpPr>
        <p:spPr bwMode="auto">
          <a:xfrm>
            <a:off x="2057400" y="54102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A</a:t>
            </a:r>
          </a:p>
        </p:txBody>
      </p:sp>
      <p:sp>
        <p:nvSpPr>
          <p:cNvPr id="16403" name="Rectangle 31"/>
          <p:cNvSpPr>
            <a:spLocks noChangeArrowheads="1"/>
          </p:cNvSpPr>
          <p:nvPr/>
        </p:nvSpPr>
        <p:spPr bwMode="auto">
          <a:xfrm>
            <a:off x="2057400" y="57150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6404" name="Rectangle 32"/>
          <p:cNvSpPr>
            <a:spLocks noChangeArrowheads="1"/>
          </p:cNvSpPr>
          <p:nvPr/>
        </p:nvSpPr>
        <p:spPr bwMode="auto">
          <a:xfrm>
            <a:off x="33528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6405" name="Rectangle 33"/>
          <p:cNvSpPr>
            <a:spLocks noChangeArrowheads="1"/>
          </p:cNvSpPr>
          <p:nvPr/>
        </p:nvSpPr>
        <p:spPr bwMode="auto">
          <a:xfrm>
            <a:off x="33528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16406" name="Line 34"/>
          <p:cNvSpPr>
            <a:spLocks noChangeShapeType="1"/>
          </p:cNvSpPr>
          <p:nvPr/>
        </p:nvSpPr>
        <p:spPr bwMode="auto">
          <a:xfrm flipH="1">
            <a:off x="3200400" y="5257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07" name="Line 35"/>
          <p:cNvSpPr>
            <a:spLocks noChangeShapeType="1"/>
          </p:cNvSpPr>
          <p:nvPr/>
        </p:nvSpPr>
        <p:spPr bwMode="auto">
          <a:xfrm>
            <a:off x="3810000" y="5257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08" name="Rectangle 36"/>
          <p:cNvSpPr>
            <a:spLocks noChangeArrowheads="1"/>
          </p:cNvSpPr>
          <p:nvPr/>
        </p:nvSpPr>
        <p:spPr bwMode="auto">
          <a:xfrm>
            <a:off x="2895600" y="54102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F</a:t>
            </a:r>
          </a:p>
        </p:txBody>
      </p:sp>
      <p:sp>
        <p:nvSpPr>
          <p:cNvPr id="16409" name="Rectangle 37"/>
          <p:cNvSpPr>
            <a:spLocks noChangeArrowheads="1"/>
          </p:cNvSpPr>
          <p:nvPr/>
        </p:nvSpPr>
        <p:spPr bwMode="auto">
          <a:xfrm>
            <a:off x="2895600" y="57150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6410" name="Rectangle 38"/>
          <p:cNvSpPr>
            <a:spLocks noChangeArrowheads="1"/>
          </p:cNvSpPr>
          <p:nvPr/>
        </p:nvSpPr>
        <p:spPr bwMode="auto">
          <a:xfrm>
            <a:off x="3886200" y="54102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I</a:t>
            </a:r>
          </a:p>
        </p:txBody>
      </p:sp>
      <p:sp>
        <p:nvSpPr>
          <p:cNvPr id="16411" name="Rectangle 39"/>
          <p:cNvSpPr>
            <a:spLocks noChangeArrowheads="1"/>
          </p:cNvSpPr>
          <p:nvPr/>
        </p:nvSpPr>
        <p:spPr bwMode="auto">
          <a:xfrm>
            <a:off x="3886200" y="57150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6412" name="Rectangle 40"/>
          <p:cNvSpPr>
            <a:spLocks noChangeArrowheads="1"/>
          </p:cNvSpPr>
          <p:nvPr/>
        </p:nvSpPr>
        <p:spPr bwMode="auto">
          <a:xfrm>
            <a:off x="25146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6413" name="Rectangle 41"/>
          <p:cNvSpPr>
            <a:spLocks noChangeArrowheads="1"/>
          </p:cNvSpPr>
          <p:nvPr/>
        </p:nvSpPr>
        <p:spPr bwMode="auto">
          <a:xfrm>
            <a:off x="25146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4</a:t>
            </a:r>
          </a:p>
        </p:txBody>
      </p:sp>
      <p:sp>
        <p:nvSpPr>
          <p:cNvPr id="16414" name="Line 42"/>
          <p:cNvSpPr>
            <a:spLocks noChangeShapeType="1"/>
          </p:cNvSpPr>
          <p:nvPr/>
        </p:nvSpPr>
        <p:spPr bwMode="auto">
          <a:xfrm flipH="1">
            <a:off x="1828800" y="45720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15" name="Line 43"/>
          <p:cNvSpPr>
            <a:spLocks noChangeShapeType="1"/>
          </p:cNvSpPr>
          <p:nvPr/>
        </p:nvSpPr>
        <p:spPr bwMode="auto">
          <a:xfrm>
            <a:off x="2971800" y="45720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16" name="Rectangle 44"/>
          <p:cNvSpPr>
            <a:spLocks noChangeArrowheads="1"/>
          </p:cNvSpPr>
          <p:nvPr/>
        </p:nvSpPr>
        <p:spPr bwMode="auto">
          <a:xfrm>
            <a:off x="65532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L</a:t>
            </a:r>
          </a:p>
        </p:txBody>
      </p:sp>
      <p:sp>
        <p:nvSpPr>
          <p:cNvPr id="16417" name="Rectangle 45"/>
          <p:cNvSpPr>
            <a:spLocks noChangeArrowheads="1"/>
          </p:cNvSpPr>
          <p:nvPr/>
        </p:nvSpPr>
        <p:spPr bwMode="auto">
          <a:xfrm>
            <a:off x="65532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3</a:t>
            </a:r>
          </a:p>
        </p:txBody>
      </p:sp>
      <p:sp>
        <p:nvSpPr>
          <p:cNvPr id="16418" name="Rectangle 46"/>
          <p:cNvSpPr>
            <a:spLocks noChangeArrowheads="1"/>
          </p:cNvSpPr>
          <p:nvPr/>
        </p:nvSpPr>
        <p:spPr bwMode="auto">
          <a:xfrm>
            <a:off x="59436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6419" name="Rectangle 47"/>
          <p:cNvSpPr>
            <a:spLocks noChangeArrowheads="1"/>
          </p:cNvSpPr>
          <p:nvPr/>
        </p:nvSpPr>
        <p:spPr bwMode="auto">
          <a:xfrm>
            <a:off x="59436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5</a:t>
            </a:r>
          </a:p>
        </p:txBody>
      </p:sp>
      <p:sp>
        <p:nvSpPr>
          <p:cNvPr id="16420" name="Rectangle 48"/>
          <p:cNvSpPr>
            <a:spLocks noChangeArrowheads="1"/>
          </p:cNvSpPr>
          <p:nvPr/>
        </p:nvSpPr>
        <p:spPr bwMode="auto">
          <a:xfrm>
            <a:off x="4267200" y="3200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6421" name="Rectangle 49"/>
          <p:cNvSpPr>
            <a:spLocks noChangeArrowheads="1"/>
          </p:cNvSpPr>
          <p:nvPr/>
        </p:nvSpPr>
        <p:spPr bwMode="auto">
          <a:xfrm>
            <a:off x="4267200" y="3505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9</a:t>
            </a:r>
          </a:p>
        </p:txBody>
      </p:sp>
      <p:sp>
        <p:nvSpPr>
          <p:cNvPr id="16422" name="Line 50"/>
          <p:cNvSpPr>
            <a:spLocks noChangeShapeType="1"/>
          </p:cNvSpPr>
          <p:nvPr/>
        </p:nvSpPr>
        <p:spPr bwMode="auto">
          <a:xfrm>
            <a:off x="4648200" y="3733800"/>
            <a:ext cx="1524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23" name="Line 51"/>
          <p:cNvSpPr>
            <a:spLocks noChangeShapeType="1"/>
          </p:cNvSpPr>
          <p:nvPr/>
        </p:nvSpPr>
        <p:spPr bwMode="auto">
          <a:xfrm flipH="1">
            <a:off x="2819400" y="3733800"/>
            <a:ext cx="16002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24" name="Line 52"/>
          <p:cNvSpPr>
            <a:spLocks noChangeShapeType="1"/>
          </p:cNvSpPr>
          <p:nvPr/>
        </p:nvSpPr>
        <p:spPr bwMode="auto">
          <a:xfrm flipH="1">
            <a:off x="5105400" y="5257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25" name="Line 53"/>
          <p:cNvSpPr>
            <a:spLocks noChangeShapeType="1"/>
          </p:cNvSpPr>
          <p:nvPr/>
        </p:nvSpPr>
        <p:spPr bwMode="auto">
          <a:xfrm>
            <a:off x="5715000" y="5257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26" name="Line 54"/>
          <p:cNvSpPr>
            <a:spLocks noChangeShapeType="1"/>
          </p:cNvSpPr>
          <p:nvPr/>
        </p:nvSpPr>
        <p:spPr bwMode="auto">
          <a:xfrm flipH="1">
            <a:off x="5105400" y="5257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27" name="Line 55"/>
          <p:cNvSpPr>
            <a:spLocks noChangeShapeType="1"/>
          </p:cNvSpPr>
          <p:nvPr/>
        </p:nvSpPr>
        <p:spPr bwMode="auto">
          <a:xfrm>
            <a:off x="5715000" y="5257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28" name="Line 56"/>
          <p:cNvSpPr>
            <a:spLocks noChangeShapeType="1"/>
          </p:cNvSpPr>
          <p:nvPr/>
        </p:nvSpPr>
        <p:spPr bwMode="auto">
          <a:xfrm flipV="1">
            <a:off x="4953000" y="52578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29" name="Line 57"/>
          <p:cNvSpPr>
            <a:spLocks noChangeShapeType="1"/>
          </p:cNvSpPr>
          <p:nvPr/>
        </p:nvSpPr>
        <p:spPr bwMode="auto">
          <a:xfrm flipH="1" flipV="1">
            <a:off x="5867400" y="5257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30" name="Line 58"/>
          <p:cNvSpPr>
            <a:spLocks noChangeShapeType="1"/>
          </p:cNvSpPr>
          <p:nvPr/>
        </p:nvSpPr>
        <p:spPr bwMode="auto">
          <a:xfrm flipH="1">
            <a:off x="3200400" y="5257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31" name="Line 59"/>
          <p:cNvSpPr>
            <a:spLocks noChangeShapeType="1"/>
          </p:cNvSpPr>
          <p:nvPr/>
        </p:nvSpPr>
        <p:spPr bwMode="auto">
          <a:xfrm>
            <a:off x="3810000" y="5257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32" name="Line 60"/>
          <p:cNvSpPr>
            <a:spLocks noChangeShapeType="1"/>
          </p:cNvSpPr>
          <p:nvPr/>
        </p:nvSpPr>
        <p:spPr bwMode="auto">
          <a:xfrm flipH="1">
            <a:off x="3200400" y="5257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33" name="Line 61"/>
          <p:cNvSpPr>
            <a:spLocks noChangeShapeType="1"/>
          </p:cNvSpPr>
          <p:nvPr/>
        </p:nvSpPr>
        <p:spPr bwMode="auto">
          <a:xfrm>
            <a:off x="3810000" y="5257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34" name="Line 62"/>
          <p:cNvSpPr>
            <a:spLocks noChangeShapeType="1"/>
          </p:cNvSpPr>
          <p:nvPr/>
        </p:nvSpPr>
        <p:spPr bwMode="auto">
          <a:xfrm flipV="1">
            <a:off x="3048000" y="52578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35" name="Line 63"/>
          <p:cNvSpPr>
            <a:spLocks noChangeShapeType="1"/>
          </p:cNvSpPr>
          <p:nvPr/>
        </p:nvSpPr>
        <p:spPr bwMode="auto">
          <a:xfrm flipH="1" flipV="1">
            <a:off x="3962400" y="5257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36" name="Line 64"/>
          <p:cNvSpPr>
            <a:spLocks noChangeShapeType="1"/>
          </p:cNvSpPr>
          <p:nvPr/>
        </p:nvSpPr>
        <p:spPr bwMode="auto">
          <a:xfrm flipH="1">
            <a:off x="1371600" y="5257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37" name="Line 65"/>
          <p:cNvSpPr>
            <a:spLocks noChangeShapeType="1"/>
          </p:cNvSpPr>
          <p:nvPr/>
        </p:nvSpPr>
        <p:spPr bwMode="auto">
          <a:xfrm>
            <a:off x="1981200" y="5257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38" name="Line 66"/>
          <p:cNvSpPr>
            <a:spLocks noChangeShapeType="1"/>
          </p:cNvSpPr>
          <p:nvPr/>
        </p:nvSpPr>
        <p:spPr bwMode="auto">
          <a:xfrm flipH="1">
            <a:off x="1371600" y="5257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39" name="Line 67"/>
          <p:cNvSpPr>
            <a:spLocks noChangeShapeType="1"/>
          </p:cNvSpPr>
          <p:nvPr/>
        </p:nvSpPr>
        <p:spPr bwMode="auto">
          <a:xfrm>
            <a:off x="1981200" y="5257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40" name="Line 68"/>
          <p:cNvSpPr>
            <a:spLocks noChangeShapeType="1"/>
          </p:cNvSpPr>
          <p:nvPr/>
        </p:nvSpPr>
        <p:spPr bwMode="auto">
          <a:xfrm flipV="1">
            <a:off x="1219200" y="52578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41" name="Line 69"/>
          <p:cNvSpPr>
            <a:spLocks noChangeShapeType="1"/>
          </p:cNvSpPr>
          <p:nvPr/>
        </p:nvSpPr>
        <p:spPr bwMode="auto">
          <a:xfrm flipH="1" flipV="1">
            <a:off x="2133600" y="5257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42" name="Line 70"/>
          <p:cNvSpPr>
            <a:spLocks noChangeShapeType="1"/>
          </p:cNvSpPr>
          <p:nvPr/>
        </p:nvSpPr>
        <p:spPr bwMode="auto">
          <a:xfrm flipH="1">
            <a:off x="1828800" y="45720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43" name="Line 71"/>
          <p:cNvSpPr>
            <a:spLocks noChangeShapeType="1"/>
          </p:cNvSpPr>
          <p:nvPr/>
        </p:nvSpPr>
        <p:spPr bwMode="auto">
          <a:xfrm>
            <a:off x="2971800" y="45720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44" name="Line 72"/>
          <p:cNvSpPr>
            <a:spLocks noChangeShapeType="1"/>
          </p:cNvSpPr>
          <p:nvPr/>
        </p:nvSpPr>
        <p:spPr bwMode="auto">
          <a:xfrm flipH="1">
            <a:off x="1828800" y="45720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45" name="Line 73"/>
          <p:cNvSpPr>
            <a:spLocks noChangeShapeType="1"/>
          </p:cNvSpPr>
          <p:nvPr/>
        </p:nvSpPr>
        <p:spPr bwMode="auto">
          <a:xfrm>
            <a:off x="2971800" y="45720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46" name="Line 74"/>
          <p:cNvSpPr>
            <a:spLocks noChangeShapeType="1"/>
          </p:cNvSpPr>
          <p:nvPr/>
        </p:nvSpPr>
        <p:spPr bwMode="auto">
          <a:xfrm flipH="1" flipV="1">
            <a:off x="3124200" y="45720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47" name="Line 75"/>
          <p:cNvSpPr>
            <a:spLocks noChangeShapeType="1"/>
          </p:cNvSpPr>
          <p:nvPr/>
        </p:nvSpPr>
        <p:spPr bwMode="auto">
          <a:xfrm flipV="1">
            <a:off x="1600200" y="4572000"/>
            <a:ext cx="990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48" name="Line 76"/>
          <p:cNvSpPr>
            <a:spLocks noChangeShapeType="1"/>
          </p:cNvSpPr>
          <p:nvPr/>
        </p:nvSpPr>
        <p:spPr bwMode="auto">
          <a:xfrm flipH="1">
            <a:off x="5791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49" name="Line 77"/>
          <p:cNvSpPr>
            <a:spLocks noChangeShapeType="1"/>
          </p:cNvSpPr>
          <p:nvPr/>
        </p:nvSpPr>
        <p:spPr bwMode="auto">
          <a:xfrm>
            <a:off x="6400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50" name="Line 78"/>
          <p:cNvSpPr>
            <a:spLocks noChangeShapeType="1"/>
          </p:cNvSpPr>
          <p:nvPr/>
        </p:nvSpPr>
        <p:spPr bwMode="auto">
          <a:xfrm flipH="1">
            <a:off x="5791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51" name="Line 79"/>
          <p:cNvSpPr>
            <a:spLocks noChangeShapeType="1"/>
          </p:cNvSpPr>
          <p:nvPr/>
        </p:nvSpPr>
        <p:spPr bwMode="auto">
          <a:xfrm>
            <a:off x="6400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52" name="Line 80"/>
          <p:cNvSpPr>
            <a:spLocks noChangeShapeType="1"/>
          </p:cNvSpPr>
          <p:nvPr/>
        </p:nvSpPr>
        <p:spPr bwMode="auto">
          <a:xfrm flipV="1">
            <a:off x="5638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53" name="Line 81"/>
          <p:cNvSpPr>
            <a:spLocks noChangeShapeType="1"/>
          </p:cNvSpPr>
          <p:nvPr/>
        </p:nvSpPr>
        <p:spPr bwMode="auto">
          <a:xfrm flipH="1" flipV="1">
            <a:off x="6553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54" name="Line 82"/>
          <p:cNvSpPr>
            <a:spLocks noChangeShapeType="1"/>
          </p:cNvSpPr>
          <p:nvPr/>
        </p:nvSpPr>
        <p:spPr bwMode="auto">
          <a:xfrm flipV="1">
            <a:off x="3048000" y="37338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55" name="Line 83"/>
          <p:cNvSpPr>
            <a:spLocks noChangeShapeType="1"/>
          </p:cNvSpPr>
          <p:nvPr/>
        </p:nvSpPr>
        <p:spPr bwMode="auto">
          <a:xfrm flipH="1" flipV="1">
            <a:off x="4800600" y="3733800"/>
            <a:ext cx="1524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56" name="Rectangle 84"/>
          <p:cNvSpPr>
            <a:spLocks noChangeArrowheads="1"/>
          </p:cNvSpPr>
          <p:nvPr/>
        </p:nvSpPr>
        <p:spPr bwMode="auto">
          <a:xfrm>
            <a:off x="1371600" y="3124200"/>
            <a:ext cx="64770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57" name="Line 85"/>
          <p:cNvSpPr>
            <a:spLocks noChangeShapeType="1"/>
          </p:cNvSpPr>
          <p:nvPr/>
        </p:nvSpPr>
        <p:spPr bwMode="auto">
          <a:xfrm flipH="1">
            <a:off x="457200" y="3429000"/>
            <a:ext cx="879475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Huffman’s Algorithm</a:t>
            </a:r>
          </a:p>
        </p:txBody>
      </p:sp>
      <p:sp>
        <p:nvSpPr>
          <p:cNvPr id="17411" name="Rectangle 15"/>
          <p:cNvSpPr>
            <a:spLocks noChangeArrowheads="1"/>
          </p:cNvSpPr>
          <p:nvPr/>
        </p:nvSpPr>
        <p:spPr bwMode="auto">
          <a:xfrm>
            <a:off x="5638800" y="4800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7412" name="Rectangle 16"/>
          <p:cNvSpPr>
            <a:spLocks noChangeArrowheads="1"/>
          </p:cNvSpPr>
          <p:nvPr/>
        </p:nvSpPr>
        <p:spPr bwMode="auto">
          <a:xfrm>
            <a:off x="5638800" y="5105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17413" name="Line 17"/>
          <p:cNvSpPr>
            <a:spLocks noChangeShapeType="1"/>
          </p:cNvSpPr>
          <p:nvPr/>
        </p:nvSpPr>
        <p:spPr bwMode="auto">
          <a:xfrm flipH="1">
            <a:off x="5486400" y="5334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Line 18"/>
          <p:cNvSpPr>
            <a:spLocks noChangeShapeType="1"/>
          </p:cNvSpPr>
          <p:nvPr/>
        </p:nvSpPr>
        <p:spPr bwMode="auto">
          <a:xfrm>
            <a:off x="6096000" y="5334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Rectangle 19"/>
          <p:cNvSpPr>
            <a:spLocks noChangeArrowheads="1"/>
          </p:cNvSpPr>
          <p:nvPr/>
        </p:nvSpPr>
        <p:spPr bwMode="auto">
          <a:xfrm>
            <a:off x="5181600" y="5486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</a:t>
            </a:r>
          </a:p>
        </p:txBody>
      </p:sp>
      <p:sp>
        <p:nvSpPr>
          <p:cNvPr id="17416" name="Rectangle 20"/>
          <p:cNvSpPr>
            <a:spLocks noChangeArrowheads="1"/>
          </p:cNvSpPr>
          <p:nvPr/>
        </p:nvSpPr>
        <p:spPr bwMode="auto">
          <a:xfrm>
            <a:off x="5181600" y="5791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7417" name="Rectangle 21"/>
          <p:cNvSpPr>
            <a:spLocks noChangeArrowheads="1"/>
          </p:cNvSpPr>
          <p:nvPr/>
        </p:nvSpPr>
        <p:spPr bwMode="auto">
          <a:xfrm>
            <a:off x="6172200" y="5486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U</a:t>
            </a:r>
          </a:p>
        </p:txBody>
      </p:sp>
      <p:sp>
        <p:nvSpPr>
          <p:cNvPr id="17418" name="Rectangle 22"/>
          <p:cNvSpPr>
            <a:spLocks noChangeArrowheads="1"/>
          </p:cNvSpPr>
          <p:nvPr/>
        </p:nvSpPr>
        <p:spPr bwMode="auto">
          <a:xfrm>
            <a:off x="6172200" y="5791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7419" name="Rectangle 23"/>
          <p:cNvSpPr>
            <a:spLocks noChangeArrowheads="1"/>
          </p:cNvSpPr>
          <p:nvPr/>
        </p:nvSpPr>
        <p:spPr bwMode="auto">
          <a:xfrm>
            <a:off x="1905000" y="4800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7420" name="Rectangle 24"/>
          <p:cNvSpPr>
            <a:spLocks noChangeArrowheads="1"/>
          </p:cNvSpPr>
          <p:nvPr/>
        </p:nvSpPr>
        <p:spPr bwMode="auto">
          <a:xfrm>
            <a:off x="1905000" y="5105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17421" name="Line 25"/>
          <p:cNvSpPr>
            <a:spLocks noChangeShapeType="1"/>
          </p:cNvSpPr>
          <p:nvPr/>
        </p:nvSpPr>
        <p:spPr bwMode="auto">
          <a:xfrm flipH="1">
            <a:off x="1752600" y="5334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Line 26"/>
          <p:cNvSpPr>
            <a:spLocks noChangeShapeType="1"/>
          </p:cNvSpPr>
          <p:nvPr/>
        </p:nvSpPr>
        <p:spPr bwMode="auto">
          <a:xfrm>
            <a:off x="2362200" y="5334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Rectangle 27"/>
          <p:cNvSpPr>
            <a:spLocks noChangeArrowheads="1"/>
          </p:cNvSpPr>
          <p:nvPr/>
        </p:nvSpPr>
        <p:spPr bwMode="auto">
          <a:xfrm>
            <a:off x="1447800" y="5486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Sp</a:t>
            </a:r>
          </a:p>
        </p:txBody>
      </p:sp>
      <p:sp>
        <p:nvSpPr>
          <p:cNvPr id="17424" name="Rectangle 28"/>
          <p:cNvSpPr>
            <a:spLocks noChangeArrowheads="1"/>
          </p:cNvSpPr>
          <p:nvPr/>
        </p:nvSpPr>
        <p:spPr bwMode="auto">
          <a:xfrm>
            <a:off x="1447800" y="5791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7425" name="Rectangle 29"/>
          <p:cNvSpPr>
            <a:spLocks noChangeArrowheads="1"/>
          </p:cNvSpPr>
          <p:nvPr/>
        </p:nvSpPr>
        <p:spPr bwMode="auto">
          <a:xfrm>
            <a:off x="2438400" y="5486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A</a:t>
            </a:r>
          </a:p>
        </p:txBody>
      </p:sp>
      <p:sp>
        <p:nvSpPr>
          <p:cNvPr id="17426" name="Rectangle 30"/>
          <p:cNvSpPr>
            <a:spLocks noChangeArrowheads="1"/>
          </p:cNvSpPr>
          <p:nvPr/>
        </p:nvSpPr>
        <p:spPr bwMode="auto">
          <a:xfrm>
            <a:off x="2438400" y="5791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7427" name="Rectangle 31"/>
          <p:cNvSpPr>
            <a:spLocks noChangeArrowheads="1"/>
          </p:cNvSpPr>
          <p:nvPr/>
        </p:nvSpPr>
        <p:spPr bwMode="auto">
          <a:xfrm>
            <a:off x="3733800" y="4800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7428" name="Rectangle 32"/>
          <p:cNvSpPr>
            <a:spLocks noChangeArrowheads="1"/>
          </p:cNvSpPr>
          <p:nvPr/>
        </p:nvSpPr>
        <p:spPr bwMode="auto">
          <a:xfrm>
            <a:off x="3733800" y="5105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17429" name="Line 33"/>
          <p:cNvSpPr>
            <a:spLocks noChangeShapeType="1"/>
          </p:cNvSpPr>
          <p:nvPr/>
        </p:nvSpPr>
        <p:spPr bwMode="auto">
          <a:xfrm flipH="1">
            <a:off x="3581400" y="5334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30" name="Line 34"/>
          <p:cNvSpPr>
            <a:spLocks noChangeShapeType="1"/>
          </p:cNvSpPr>
          <p:nvPr/>
        </p:nvSpPr>
        <p:spPr bwMode="auto">
          <a:xfrm>
            <a:off x="4191000" y="5334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31" name="Rectangle 35"/>
          <p:cNvSpPr>
            <a:spLocks noChangeArrowheads="1"/>
          </p:cNvSpPr>
          <p:nvPr/>
        </p:nvSpPr>
        <p:spPr bwMode="auto">
          <a:xfrm>
            <a:off x="3276600" y="5486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F</a:t>
            </a:r>
          </a:p>
        </p:txBody>
      </p:sp>
      <p:sp>
        <p:nvSpPr>
          <p:cNvPr id="17432" name="Rectangle 36"/>
          <p:cNvSpPr>
            <a:spLocks noChangeArrowheads="1"/>
          </p:cNvSpPr>
          <p:nvPr/>
        </p:nvSpPr>
        <p:spPr bwMode="auto">
          <a:xfrm>
            <a:off x="3276600" y="5791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7433" name="Rectangle 37"/>
          <p:cNvSpPr>
            <a:spLocks noChangeArrowheads="1"/>
          </p:cNvSpPr>
          <p:nvPr/>
        </p:nvSpPr>
        <p:spPr bwMode="auto">
          <a:xfrm>
            <a:off x="4267200" y="5486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I</a:t>
            </a:r>
          </a:p>
        </p:txBody>
      </p:sp>
      <p:sp>
        <p:nvSpPr>
          <p:cNvPr id="17434" name="Rectangle 38"/>
          <p:cNvSpPr>
            <a:spLocks noChangeArrowheads="1"/>
          </p:cNvSpPr>
          <p:nvPr/>
        </p:nvSpPr>
        <p:spPr bwMode="auto">
          <a:xfrm>
            <a:off x="4267200" y="5791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7435" name="Rectangle 39"/>
          <p:cNvSpPr>
            <a:spLocks noChangeArrowheads="1"/>
          </p:cNvSpPr>
          <p:nvPr/>
        </p:nvSpPr>
        <p:spPr bwMode="auto">
          <a:xfrm>
            <a:off x="2895600" y="41148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7436" name="Rectangle 40"/>
          <p:cNvSpPr>
            <a:spLocks noChangeArrowheads="1"/>
          </p:cNvSpPr>
          <p:nvPr/>
        </p:nvSpPr>
        <p:spPr bwMode="auto">
          <a:xfrm>
            <a:off x="2895600" y="44196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4</a:t>
            </a:r>
          </a:p>
        </p:txBody>
      </p:sp>
      <p:sp>
        <p:nvSpPr>
          <p:cNvPr id="17437" name="Line 41"/>
          <p:cNvSpPr>
            <a:spLocks noChangeShapeType="1"/>
          </p:cNvSpPr>
          <p:nvPr/>
        </p:nvSpPr>
        <p:spPr bwMode="auto">
          <a:xfrm flipH="1">
            <a:off x="2209800" y="4648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38" name="Line 42"/>
          <p:cNvSpPr>
            <a:spLocks noChangeShapeType="1"/>
          </p:cNvSpPr>
          <p:nvPr/>
        </p:nvSpPr>
        <p:spPr bwMode="auto">
          <a:xfrm>
            <a:off x="3352800" y="4648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39" name="Rectangle 43"/>
          <p:cNvSpPr>
            <a:spLocks noChangeArrowheads="1"/>
          </p:cNvSpPr>
          <p:nvPr/>
        </p:nvSpPr>
        <p:spPr bwMode="auto">
          <a:xfrm>
            <a:off x="6934200" y="4800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L</a:t>
            </a:r>
          </a:p>
        </p:txBody>
      </p:sp>
      <p:sp>
        <p:nvSpPr>
          <p:cNvPr id="17440" name="Rectangle 44"/>
          <p:cNvSpPr>
            <a:spLocks noChangeArrowheads="1"/>
          </p:cNvSpPr>
          <p:nvPr/>
        </p:nvSpPr>
        <p:spPr bwMode="auto">
          <a:xfrm>
            <a:off x="6934200" y="5105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3</a:t>
            </a:r>
          </a:p>
        </p:txBody>
      </p:sp>
      <p:sp>
        <p:nvSpPr>
          <p:cNvPr id="17441" name="Rectangle 45"/>
          <p:cNvSpPr>
            <a:spLocks noChangeArrowheads="1"/>
          </p:cNvSpPr>
          <p:nvPr/>
        </p:nvSpPr>
        <p:spPr bwMode="auto">
          <a:xfrm>
            <a:off x="6324600" y="41148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7442" name="Rectangle 46"/>
          <p:cNvSpPr>
            <a:spLocks noChangeArrowheads="1"/>
          </p:cNvSpPr>
          <p:nvPr/>
        </p:nvSpPr>
        <p:spPr bwMode="auto">
          <a:xfrm>
            <a:off x="6324600" y="44196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5</a:t>
            </a:r>
          </a:p>
        </p:txBody>
      </p:sp>
      <p:sp>
        <p:nvSpPr>
          <p:cNvPr id="17443" name="Rectangle 47"/>
          <p:cNvSpPr>
            <a:spLocks noChangeArrowheads="1"/>
          </p:cNvSpPr>
          <p:nvPr/>
        </p:nvSpPr>
        <p:spPr bwMode="auto">
          <a:xfrm>
            <a:off x="4648200" y="3276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7444" name="Rectangle 48"/>
          <p:cNvSpPr>
            <a:spLocks noChangeArrowheads="1"/>
          </p:cNvSpPr>
          <p:nvPr/>
        </p:nvSpPr>
        <p:spPr bwMode="auto">
          <a:xfrm>
            <a:off x="4648200" y="3581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9</a:t>
            </a:r>
          </a:p>
        </p:txBody>
      </p:sp>
      <p:sp>
        <p:nvSpPr>
          <p:cNvPr id="17445" name="Line 49"/>
          <p:cNvSpPr>
            <a:spLocks noChangeShapeType="1"/>
          </p:cNvSpPr>
          <p:nvPr/>
        </p:nvSpPr>
        <p:spPr bwMode="auto">
          <a:xfrm>
            <a:off x="5029200" y="3810000"/>
            <a:ext cx="1524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46" name="Line 50"/>
          <p:cNvSpPr>
            <a:spLocks noChangeShapeType="1"/>
          </p:cNvSpPr>
          <p:nvPr/>
        </p:nvSpPr>
        <p:spPr bwMode="auto">
          <a:xfrm flipH="1">
            <a:off x="3200400" y="3810000"/>
            <a:ext cx="16002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47" name="Line 51"/>
          <p:cNvSpPr>
            <a:spLocks noChangeShapeType="1"/>
          </p:cNvSpPr>
          <p:nvPr/>
        </p:nvSpPr>
        <p:spPr bwMode="auto">
          <a:xfrm flipH="1">
            <a:off x="5486400" y="5334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48" name="Line 52"/>
          <p:cNvSpPr>
            <a:spLocks noChangeShapeType="1"/>
          </p:cNvSpPr>
          <p:nvPr/>
        </p:nvSpPr>
        <p:spPr bwMode="auto">
          <a:xfrm>
            <a:off x="6096000" y="5334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49" name="Line 53"/>
          <p:cNvSpPr>
            <a:spLocks noChangeShapeType="1"/>
          </p:cNvSpPr>
          <p:nvPr/>
        </p:nvSpPr>
        <p:spPr bwMode="auto">
          <a:xfrm flipH="1">
            <a:off x="5486400" y="5334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50" name="Line 54"/>
          <p:cNvSpPr>
            <a:spLocks noChangeShapeType="1"/>
          </p:cNvSpPr>
          <p:nvPr/>
        </p:nvSpPr>
        <p:spPr bwMode="auto">
          <a:xfrm>
            <a:off x="6096000" y="5334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51" name="Line 55"/>
          <p:cNvSpPr>
            <a:spLocks noChangeShapeType="1"/>
          </p:cNvSpPr>
          <p:nvPr/>
        </p:nvSpPr>
        <p:spPr bwMode="auto">
          <a:xfrm flipV="1">
            <a:off x="5334000" y="5334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52" name="Line 56"/>
          <p:cNvSpPr>
            <a:spLocks noChangeShapeType="1"/>
          </p:cNvSpPr>
          <p:nvPr/>
        </p:nvSpPr>
        <p:spPr bwMode="auto">
          <a:xfrm flipH="1" flipV="1">
            <a:off x="6248400" y="5334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53" name="Line 57"/>
          <p:cNvSpPr>
            <a:spLocks noChangeShapeType="1"/>
          </p:cNvSpPr>
          <p:nvPr/>
        </p:nvSpPr>
        <p:spPr bwMode="auto">
          <a:xfrm flipH="1">
            <a:off x="3581400" y="5334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54" name="Line 58"/>
          <p:cNvSpPr>
            <a:spLocks noChangeShapeType="1"/>
          </p:cNvSpPr>
          <p:nvPr/>
        </p:nvSpPr>
        <p:spPr bwMode="auto">
          <a:xfrm>
            <a:off x="4191000" y="5334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55" name="Line 59"/>
          <p:cNvSpPr>
            <a:spLocks noChangeShapeType="1"/>
          </p:cNvSpPr>
          <p:nvPr/>
        </p:nvSpPr>
        <p:spPr bwMode="auto">
          <a:xfrm flipH="1">
            <a:off x="3581400" y="5334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56" name="Line 60"/>
          <p:cNvSpPr>
            <a:spLocks noChangeShapeType="1"/>
          </p:cNvSpPr>
          <p:nvPr/>
        </p:nvSpPr>
        <p:spPr bwMode="auto">
          <a:xfrm>
            <a:off x="4191000" y="5334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57" name="Line 61"/>
          <p:cNvSpPr>
            <a:spLocks noChangeShapeType="1"/>
          </p:cNvSpPr>
          <p:nvPr/>
        </p:nvSpPr>
        <p:spPr bwMode="auto">
          <a:xfrm flipV="1">
            <a:off x="3429000" y="5334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58" name="Line 62"/>
          <p:cNvSpPr>
            <a:spLocks noChangeShapeType="1"/>
          </p:cNvSpPr>
          <p:nvPr/>
        </p:nvSpPr>
        <p:spPr bwMode="auto">
          <a:xfrm flipH="1" flipV="1">
            <a:off x="4343400" y="5334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59" name="Line 63"/>
          <p:cNvSpPr>
            <a:spLocks noChangeShapeType="1"/>
          </p:cNvSpPr>
          <p:nvPr/>
        </p:nvSpPr>
        <p:spPr bwMode="auto">
          <a:xfrm flipH="1">
            <a:off x="1752600" y="5334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60" name="Line 64"/>
          <p:cNvSpPr>
            <a:spLocks noChangeShapeType="1"/>
          </p:cNvSpPr>
          <p:nvPr/>
        </p:nvSpPr>
        <p:spPr bwMode="auto">
          <a:xfrm>
            <a:off x="2362200" y="5334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61" name="Line 65"/>
          <p:cNvSpPr>
            <a:spLocks noChangeShapeType="1"/>
          </p:cNvSpPr>
          <p:nvPr/>
        </p:nvSpPr>
        <p:spPr bwMode="auto">
          <a:xfrm flipH="1">
            <a:off x="1752600" y="5334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62" name="Line 66"/>
          <p:cNvSpPr>
            <a:spLocks noChangeShapeType="1"/>
          </p:cNvSpPr>
          <p:nvPr/>
        </p:nvSpPr>
        <p:spPr bwMode="auto">
          <a:xfrm>
            <a:off x="2362200" y="5334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63" name="Line 67"/>
          <p:cNvSpPr>
            <a:spLocks noChangeShapeType="1"/>
          </p:cNvSpPr>
          <p:nvPr/>
        </p:nvSpPr>
        <p:spPr bwMode="auto">
          <a:xfrm flipV="1">
            <a:off x="1600200" y="5334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64" name="Line 68"/>
          <p:cNvSpPr>
            <a:spLocks noChangeShapeType="1"/>
          </p:cNvSpPr>
          <p:nvPr/>
        </p:nvSpPr>
        <p:spPr bwMode="auto">
          <a:xfrm flipH="1" flipV="1">
            <a:off x="2514600" y="5334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65" name="Line 69"/>
          <p:cNvSpPr>
            <a:spLocks noChangeShapeType="1"/>
          </p:cNvSpPr>
          <p:nvPr/>
        </p:nvSpPr>
        <p:spPr bwMode="auto">
          <a:xfrm flipH="1">
            <a:off x="2209800" y="4648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66" name="Line 70"/>
          <p:cNvSpPr>
            <a:spLocks noChangeShapeType="1"/>
          </p:cNvSpPr>
          <p:nvPr/>
        </p:nvSpPr>
        <p:spPr bwMode="auto">
          <a:xfrm>
            <a:off x="3352800" y="4648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67" name="Line 71"/>
          <p:cNvSpPr>
            <a:spLocks noChangeShapeType="1"/>
          </p:cNvSpPr>
          <p:nvPr/>
        </p:nvSpPr>
        <p:spPr bwMode="auto">
          <a:xfrm flipH="1">
            <a:off x="2209800" y="4648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68" name="Line 72"/>
          <p:cNvSpPr>
            <a:spLocks noChangeShapeType="1"/>
          </p:cNvSpPr>
          <p:nvPr/>
        </p:nvSpPr>
        <p:spPr bwMode="auto">
          <a:xfrm>
            <a:off x="3352800" y="4648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69" name="Line 73"/>
          <p:cNvSpPr>
            <a:spLocks noChangeShapeType="1"/>
          </p:cNvSpPr>
          <p:nvPr/>
        </p:nvSpPr>
        <p:spPr bwMode="auto">
          <a:xfrm flipH="1" flipV="1">
            <a:off x="3505200" y="4648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70" name="Line 74"/>
          <p:cNvSpPr>
            <a:spLocks noChangeShapeType="1"/>
          </p:cNvSpPr>
          <p:nvPr/>
        </p:nvSpPr>
        <p:spPr bwMode="auto">
          <a:xfrm flipV="1">
            <a:off x="1981200" y="4648200"/>
            <a:ext cx="990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71" name="Line 75"/>
          <p:cNvSpPr>
            <a:spLocks noChangeShapeType="1"/>
          </p:cNvSpPr>
          <p:nvPr/>
        </p:nvSpPr>
        <p:spPr bwMode="auto">
          <a:xfrm flipH="1">
            <a:off x="6172200" y="4648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72" name="Line 76"/>
          <p:cNvSpPr>
            <a:spLocks noChangeShapeType="1"/>
          </p:cNvSpPr>
          <p:nvPr/>
        </p:nvSpPr>
        <p:spPr bwMode="auto">
          <a:xfrm>
            <a:off x="6781800" y="4648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73" name="Line 77"/>
          <p:cNvSpPr>
            <a:spLocks noChangeShapeType="1"/>
          </p:cNvSpPr>
          <p:nvPr/>
        </p:nvSpPr>
        <p:spPr bwMode="auto">
          <a:xfrm flipH="1">
            <a:off x="6172200" y="4648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74" name="Line 78"/>
          <p:cNvSpPr>
            <a:spLocks noChangeShapeType="1"/>
          </p:cNvSpPr>
          <p:nvPr/>
        </p:nvSpPr>
        <p:spPr bwMode="auto">
          <a:xfrm>
            <a:off x="6781800" y="4648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75" name="Line 79"/>
          <p:cNvSpPr>
            <a:spLocks noChangeShapeType="1"/>
          </p:cNvSpPr>
          <p:nvPr/>
        </p:nvSpPr>
        <p:spPr bwMode="auto">
          <a:xfrm flipV="1">
            <a:off x="6019800" y="4648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76" name="Line 80"/>
          <p:cNvSpPr>
            <a:spLocks noChangeShapeType="1"/>
          </p:cNvSpPr>
          <p:nvPr/>
        </p:nvSpPr>
        <p:spPr bwMode="auto">
          <a:xfrm flipH="1" flipV="1">
            <a:off x="6934200" y="4648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77" name="Line 81"/>
          <p:cNvSpPr>
            <a:spLocks noChangeShapeType="1"/>
          </p:cNvSpPr>
          <p:nvPr/>
        </p:nvSpPr>
        <p:spPr bwMode="auto">
          <a:xfrm flipV="1">
            <a:off x="3429000" y="38100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78" name="Line 82"/>
          <p:cNvSpPr>
            <a:spLocks noChangeShapeType="1"/>
          </p:cNvSpPr>
          <p:nvPr/>
        </p:nvSpPr>
        <p:spPr bwMode="auto">
          <a:xfrm flipH="1" flipV="1">
            <a:off x="5181600" y="3810000"/>
            <a:ext cx="1524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949" name="Rectangle 109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8001000" cy="16764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400" dirty="0" smtClean="0"/>
              <a:t>Completed Huffman Tree Observations</a:t>
            </a:r>
            <a:endParaRPr lang="en-US" sz="1800" dirty="0" smtClean="0"/>
          </a:p>
          <a:p>
            <a:pPr lvl="2" eaLnBrk="1" hangingPunct="1">
              <a:defRPr/>
            </a:pPr>
            <a:r>
              <a:rPr lang="en-US" sz="1400" dirty="0" smtClean="0"/>
              <a:t>The root’s frequency is the same as our total count of characters</a:t>
            </a:r>
          </a:p>
          <a:p>
            <a:pPr lvl="2" eaLnBrk="1" hangingPunct="1">
              <a:defRPr/>
            </a:pPr>
            <a:r>
              <a:rPr lang="en-US" sz="1400" dirty="0" smtClean="0"/>
              <a:t>Only leaf nodes represent characters, all parent nodes have -1 values  </a:t>
            </a:r>
          </a:p>
          <a:p>
            <a:pPr lvl="2" eaLnBrk="1" hangingPunct="1">
              <a:defRPr/>
            </a:pPr>
            <a:r>
              <a:rPr lang="en-US" sz="1400" dirty="0" smtClean="0"/>
              <a:t>No left sibling has a higher frequency than its right sibling</a:t>
            </a:r>
          </a:p>
          <a:p>
            <a:pPr lvl="2" eaLnBrk="1" hangingPunct="1">
              <a:defRPr/>
            </a:pPr>
            <a:r>
              <a:rPr lang="en-US" sz="1400" dirty="0" smtClean="0"/>
              <a:t>Parent Nodes will ALWAYS have </a:t>
            </a:r>
            <a:r>
              <a:rPr lang="en-US" sz="1400" smtClean="0"/>
              <a:t>both children 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Huffman’s Algorithm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590800" y="3200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066800" y="3962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28600" y="46482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2057400" y="46482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962400" y="46482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4648200" y="3962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4419600" y="3200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5715000" y="3962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5105400" y="46482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3200400" y="46482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1371600" y="46482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2438400" y="3962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4343400" y="4343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4343400" y="4648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 flipH="1">
            <a:off x="4191000" y="4876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4800600" y="4876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3886200" y="50292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</a:t>
            </a:r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3886200" y="53340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4876800" y="50292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U</a:t>
            </a:r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4876800" y="53340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609600" y="4343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609600" y="4648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 flipH="1">
            <a:off x="457200" y="4876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1066800" y="4876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152400" y="50292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Sp</a:t>
            </a:r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152400" y="53340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1143000" y="50292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A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1143000" y="53340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2438400" y="4343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2438400" y="4648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 flipH="1">
            <a:off x="2286000" y="4876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2895600" y="4876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1981200" y="50292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F</a:t>
            </a:r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1981200" y="53340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2971800" y="50292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I</a:t>
            </a:r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2971800" y="53340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1600200" y="3657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1600200" y="3962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4</a:t>
            </a:r>
          </a:p>
        </p:txBody>
      </p:sp>
      <p:sp>
        <p:nvSpPr>
          <p:cNvPr id="18473" name="Line 41"/>
          <p:cNvSpPr>
            <a:spLocks noChangeShapeType="1"/>
          </p:cNvSpPr>
          <p:nvPr/>
        </p:nvSpPr>
        <p:spPr bwMode="auto">
          <a:xfrm flipH="1">
            <a:off x="914400" y="41910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>
            <a:off x="2057400" y="41910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Rectangle 43"/>
          <p:cNvSpPr>
            <a:spLocks noChangeArrowheads="1"/>
          </p:cNvSpPr>
          <p:nvPr/>
        </p:nvSpPr>
        <p:spPr bwMode="auto">
          <a:xfrm>
            <a:off x="5638800" y="4343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L</a:t>
            </a:r>
          </a:p>
        </p:txBody>
      </p:sp>
      <p:sp>
        <p:nvSpPr>
          <p:cNvPr id="18476" name="Rectangle 44"/>
          <p:cNvSpPr>
            <a:spLocks noChangeArrowheads="1"/>
          </p:cNvSpPr>
          <p:nvPr/>
        </p:nvSpPr>
        <p:spPr bwMode="auto">
          <a:xfrm>
            <a:off x="5638800" y="4648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3</a:t>
            </a:r>
          </a:p>
        </p:txBody>
      </p:sp>
      <p:sp>
        <p:nvSpPr>
          <p:cNvPr id="18477" name="Rectangle 45"/>
          <p:cNvSpPr>
            <a:spLocks noChangeArrowheads="1"/>
          </p:cNvSpPr>
          <p:nvPr/>
        </p:nvSpPr>
        <p:spPr bwMode="auto">
          <a:xfrm>
            <a:off x="5029200" y="3657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8478" name="Rectangle 46"/>
          <p:cNvSpPr>
            <a:spLocks noChangeArrowheads="1"/>
          </p:cNvSpPr>
          <p:nvPr/>
        </p:nvSpPr>
        <p:spPr bwMode="auto">
          <a:xfrm>
            <a:off x="5029200" y="3962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5</a:t>
            </a:r>
          </a:p>
        </p:txBody>
      </p:sp>
      <p:sp>
        <p:nvSpPr>
          <p:cNvPr id="18479" name="Rectangle 47"/>
          <p:cNvSpPr>
            <a:spLocks noChangeArrowheads="1"/>
          </p:cNvSpPr>
          <p:nvPr/>
        </p:nvSpPr>
        <p:spPr bwMode="auto">
          <a:xfrm>
            <a:off x="3352800" y="2819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8480" name="Rectangle 48"/>
          <p:cNvSpPr>
            <a:spLocks noChangeArrowheads="1"/>
          </p:cNvSpPr>
          <p:nvPr/>
        </p:nvSpPr>
        <p:spPr bwMode="auto">
          <a:xfrm>
            <a:off x="3352800" y="3124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9</a:t>
            </a:r>
          </a:p>
        </p:txBody>
      </p:sp>
      <p:sp>
        <p:nvSpPr>
          <p:cNvPr id="18481" name="Line 49"/>
          <p:cNvSpPr>
            <a:spLocks noChangeShapeType="1"/>
          </p:cNvSpPr>
          <p:nvPr/>
        </p:nvSpPr>
        <p:spPr bwMode="auto">
          <a:xfrm>
            <a:off x="3733800" y="3352800"/>
            <a:ext cx="1524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82" name="Line 50"/>
          <p:cNvSpPr>
            <a:spLocks noChangeShapeType="1"/>
          </p:cNvSpPr>
          <p:nvPr/>
        </p:nvSpPr>
        <p:spPr bwMode="auto">
          <a:xfrm flipH="1">
            <a:off x="1905000" y="3352800"/>
            <a:ext cx="16002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83" name="Line 51"/>
          <p:cNvSpPr>
            <a:spLocks noChangeShapeType="1"/>
          </p:cNvSpPr>
          <p:nvPr/>
        </p:nvSpPr>
        <p:spPr bwMode="auto">
          <a:xfrm flipH="1">
            <a:off x="4191000" y="4876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84" name="Line 52"/>
          <p:cNvSpPr>
            <a:spLocks noChangeShapeType="1"/>
          </p:cNvSpPr>
          <p:nvPr/>
        </p:nvSpPr>
        <p:spPr bwMode="auto">
          <a:xfrm>
            <a:off x="4800600" y="4876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85" name="Line 53"/>
          <p:cNvSpPr>
            <a:spLocks noChangeShapeType="1"/>
          </p:cNvSpPr>
          <p:nvPr/>
        </p:nvSpPr>
        <p:spPr bwMode="auto">
          <a:xfrm flipH="1">
            <a:off x="4191000" y="4876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86" name="Line 54"/>
          <p:cNvSpPr>
            <a:spLocks noChangeShapeType="1"/>
          </p:cNvSpPr>
          <p:nvPr/>
        </p:nvSpPr>
        <p:spPr bwMode="auto">
          <a:xfrm>
            <a:off x="4800600" y="4876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87" name="Line 55"/>
          <p:cNvSpPr>
            <a:spLocks noChangeShapeType="1"/>
          </p:cNvSpPr>
          <p:nvPr/>
        </p:nvSpPr>
        <p:spPr bwMode="auto">
          <a:xfrm flipV="1">
            <a:off x="4038600" y="48768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88" name="Line 56"/>
          <p:cNvSpPr>
            <a:spLocks noChangeShapeType="1"/>
          </p:cNvSpPr>
          <p:nvPr/>
        </p:nvSpPr>
        <p:spPr bwMode="auto">
          <a:xfrm flipH="1" flipV="1">
            <a:off x="4953000" y="4876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Line 57"/>
          <p:cNvSpPr>
            <a:spLocks noChangeShapeType="1"/>
          </p:cNvSpPr>
          <p:nvPr/>
        </p:nvSpPr>
        <p:spPr bwMode="auto">
          <a:xfrm flipH="1">
            <a:off x="2286000" y="4876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90" name="Line 58"/>
          <p:cNvSpPr>
            <a:spLocks noChangeShapeType="1"/>
          </p:cNvSpPr>
          <p:nvPr/>
        </p:nvSpPr>
        <p:spPr bwMode="auto">
          <a:xfrm>
            <a:off x="2895600" y="4876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91" name="Line 59"/>
          <p:cNvSpPr>
            <a:spLocks noChangeShapeType="1"/>
          </p:cNvSpPr>
          <p:nvPr/>
        </p:nvSpPr>
        <p:spPr bwMode="auto">
          <a:xfrm flipH="1">
            <a:off x="2286000" y="4876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92" name="Line 60"/>
          <p:cNvSpPr>
            <a:spLocks noChangeShapeType="1"/>
          </p:cNvSpPr>
          <p:nvPr/>
        </p:nvSpPr>
        <p:spPr bwMode="auto">
          <a:xfrm>
            <a:off x="2895600" y="4876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93" name="Line 61"/>
          <p:cNvSpPr>
            <a:spLocks noChangeShapeType="1"/>
          </p:cNvSpPr>
          <p:nvPr/>
        </p:nvSpPr>
        <p:spPr bwMode="auto">
          <a:xfrm flipV="1">
            <a:off x="2133600" y="48768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94" name="Line 62"/>
          <p:cNvSpPr>
            <a:spLocks noChangeShapeType="1"/>
          </p:cNvSpPr>
          <p:nvPr/>
        </p:nvSpPr>
        <p:spPr bwMode="auto">
          <a:xfrm flipH="1" flipV="1">
            <a:off x="3048000" y="4876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95" name="Line 63"/>
          <p:cNvSpPr>
            <a:spLocks noChangeShapeType="1"/>
          </p:cNvSpPr>
          <p:nvPr/>
        </p:nvSpPr>
        <p:spPr bwMode="auto">
          <a:xfrm flipH="1">
            <a:off x="457200" y="4876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96" name="Line 64"/>
          <p:cNvSpPr>
            <a:spLocks noChangeShapeType="1"/>
          </p:cNvSpPr>
          <p:nvPr/>
        </p:nvSpPr>
        <p:spPr bwMode="auto">
          <a:xfrm>
            <a:off x="1066800" y="4876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97" name="Line 65"/>
          <p:cNvSpPr>
            <a:spLocks noChangeShapeType="1"/>
          </p:cNvSpPr>
          <p:nvPr/>
        </p:nvSpPr>
        <p:spPr bwMode="auto">
          <a:xfrm flipH="1">
            <a:off x="457200" y="4876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98" name="Line 66"/>
          <p:cNvSpPr>
            <a:spLocks noChangeShapeType="1"/>
          </p:cNvSpPr>
          <p:nvPr/>
        </p:nvSpPr>
        <p:spPr bwMode="auto">
          <a:xfrm>
            <a:off x="1066800" y="4876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99" name="Line 67"/>
          <p:cNvSpPr>
            <a:spLocks noChangeShapeType="1"/>
          </p:cNvSpPr>
          <p:nvPr/>
        </p:nvSpPr>
        <p:spPr bwMode="auto">
          <a:xfrm flipV="1">
            <a:off x="304800" y="48768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00" name="Line 68"/>
          <p:cNvSpPr>
            <a:spLocks noChangeShapeType="1"/>
          </p:cNvSpPr>
          <p:nvPr/>
        </p:nvSpPr>
        <p:spPr bwMode="auto">
          <a:xfrm flipH="1" flipV="1">
            <a:off x="1219200" y="4876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01" name="Line 69"/>
          <p:cNvSpPr>
            <a:spLocks noChangeShapeType="1"/>
          </p:cNvSpPr>
          <p:nvPr/>
        </p:nvSpPr>
        <p:spPr bwMode="auto">
          <a:xfrm flipH="1">
            <a:off x="914400" y="41910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02" name="Line 70"/>
          <p:cNvSpPr>
            <a:spLocks noChangeShapeType="1"/>
          </p:cNvSpPr>
          <p:nvPr/>
        </p:nvSpPr>
        <p:spPr bwMode="auto">
          <a:xfrm>
            <a:off x="2057400" y="41910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03" name="Line 71"/>
          <p:cNvSpPr>
            <a:spLocks noChangeShapeType="1"/>
          </p:cNvSpPr>
          <p:nvPr/>
        </p:nvSpPr>
        <p:spPr bwMode="auto">
          <a:xfrm flipH="1">
            <a:off x="914400" y="41910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04" name="Line 72"/>
          <p:cNvSpPr>
            <a:spLocks noChangeShapeType="1"/>
          </p:cNvSpPr>
          <p:nvPr/>
        </p:nvSpPr>
        <p:spPr bwMode="auto">
          <a:xfrm>
            <a:off x="2057400" y="41910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05" name="Line 73"/>
          <p:cNvSpPr>
            <a:spLocks noChangeShapeType="1"/>
          </p:cNvSpPr>
          <p:nvPr/>
        </p:nvSpPr>
        <p:spPr bwMode="auto">
          <a:xfrm flipH="1" flipV="1">
            <a:off x="2209800" y="41910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06" name="Line 74"/>
          <p:cNvSpPr>
            <a:spLocks noChangeShapeType="1"/>
          </p:cNvSpPr>
          <p:nvPr/>
        </p:nvSpPr>
        <p:spPr bwMode="auto">
          <a:xfrm flipV="1">
            <a:off x="685800" y="4191000"/>
            <a:ext cx="990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07" name="Line 75"/>
          <p:cNvSpPr>
            <a:spLocks noChangeShapeType="1"/>
          </p:cNvSpPr>
          <p:nvPr/>
        </p:nvSpPr>
        <p:spPr bwMode="auto">
          <a:xfrm flipH="1">
            <a:off x="4876800" y="4191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08" name="Line 76"/>
          <p:cNvSpPr>
            <a:spLocks noChangeShapeType="1"/>
          </p:cNvSpPr>
          <p:nvPr/>
        </p:nvSpPr>
        <p:spPr bwMode="auto">
          <a:xfrm>
            <a:off x="5486400" y="4191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09" name="Line 77"/>
          <p:cNvSpPr>
            <a:spLocks noChangeShapeType="1"/>
          </p:cNvSpPr>
          <p:nvPr/>
        </p:nvSpPr>
        <p:spPr bwMode="auto">
          <a:xfrm flipH="1">
            <a:off x="4876800" y="4191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10" name="Line 78"/>
          <p:cNvSpPr>
            <a:spLocks noChangeShapeType="1"/>
          </p:cNvSpPr>
          <p:nvPr/>
        </p:nvSpPr>
        <p:spPr bwMode="auto">
          <a:xfrm>
            <a:off x="5486400" y="4191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11" name="Line 79"/>
          <p:cNvSpPr>
            <a:spLocks noChangeShapeType="1"/>
          </p:cNvSpPr>
          <p:nvPr/>
        </p:nvSpPr>
        <p:spPr bwMode="auto">
          <a:xfrm flipV="1">
            <a:off x="4724400" y="4191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12" name="Line 80"/>
          <p:cNvSpPr>
            <a:spLocks noChangeShapeType="1"/>
          </p:cNvSpPr>
          <p:nvPr/>
        </p:nvSpPr>
        <p:spPr bwMode="auto">
          <a:xfrm flipH="1" flipV="1">
            <a:off x="5638800" y="4191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13" name="Line 81"/>
          <p:cNvSpPr>
            <a:spLocks noChangeShapeType="1"/>
          </p:cNvSpPr>
          <p:nvPr/>
        </p:nvSpPr>
        <p:spPr bwMode="auto">
          <a:xfrm flipV="1">
            <a:off x="2133600" y="33528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14" name="Line 82"/>
          <p:cNvSpPr>
            <a:spLocks noChangeShapeType="1"/>
          </p:cNvSpPr>
          <p:nvPr/>
        </p:nvSpPr>
        <p:spPr bwMode="auto">
          <a:xfrm flipH="1" flipV="1">
            <a:off x="3886200" y="3352800"/>
            <a:ext cx="1524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8543" name="Group 111"/>
          <p:cNvGraphicFramePr>
            <a:graphicFrameLocks noGrp="1"/>
          </p:cNvGraphicFramePr>
          <p:nvPr>
            <p:ph sz="half" idx="2"/>
          </p:nvPr>
        </p:nvGraphicFramePr>
        <p:xfrm>
          <a:off x="6400800" y="2819400"/>
          <a:ext cx="2590800" cy="277368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8541" name="Rectangle 109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01000" cy="4122738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000" smtClean="0"/>
              <a:t>Embedded within the Huffman Tree are the bit codes for each character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Huffman’s Algorithm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590800" y="42672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066800" y="50292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28600" y="57150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057400" y="57150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3962400" y="57150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648200" y="50292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419600" y="42672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5715000" y="50292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105400" y="57150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3200400" y="57150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1371600" y="57150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2438400" y="50292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4343400" y="54102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4343400" y="57150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 flipH="1">
            <a:off x="4191000" y="59436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4800600" y="59436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3886200" y="60960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</a:t>
            </a: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3886200" y="64008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4876800" y="60960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U</a:t>
            </a: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4876800" y="64008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609600" y="54102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609600" y="57150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 flipH="1">
            <a:off x="457200" y="59436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>
            <a:off x="1066800" y="59436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152400" y="60960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Sp</a:t>
            </a:r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152400" y="64008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1143000" y="60960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A</a:t>
            </a:r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1143000" y="64008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2438400" y="54102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2438400" y="57150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19489" name="Line 33"/>
          <p:cNvSpPr>
            <a:spLocks noChangeShapeType="1"/>
          </p:cNvSpPr>
          <p:nvPr/>
        </p:nvSpPr>
        <p:spPr bwMode="auto">
          <a:xfrm flipH="1">
            <a:off x="2286000" y="59436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490" name="Line 34"/>
          <p:cNvSpPr>
            <a:spLocks noChangeShapeType="1"/>
          </p:cNvSpPr>
          <p:nvPr/>
        </p:nvSpPr>
        <p:spPr bwMode="auto">
          <a:xfrm>
            <a:off x="2895600" y="59436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1981200" y="60960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F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1981200" y="64008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2971800" y="60960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I</a:t>
            </a:r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2971800" y="64008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16002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16002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4</a:t>
            </a:r>
          </a:p>
        </p:txBody>
      </p:sp>
      <p:sp>
        <p:nvSpPr>
          <p:cNvPr id="19497" name="Line 41"/>
          <p:cNvSpPr>
            <a:spLocks noChangeShapeType="1"/>
          </p:cNvSpPr>
          <p:nvPr/>
        </p:nvSpPr>
        <p:spPr bwMode="auto">
          <a:xfrm flipH="1">
            <a:off x="914400" y="52578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498" name="Line 42"/>
          <p:cNvSpPr>
            <a:spLocks noChangeShapeType="1"/>
          </p:cNvSpPr>
          <p:nvPr/>
        </p:nvSpPr>
        <p:spPr bwMode="auto">
          <a:xfrm>
            <a:off x="2057400" y="52578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499" name="Rectangle 43"/>
          <p:cNvSpPr>
            <a:spLocks noChangeArrowheads="1"/>
          </p:cNvSpPr>
          <p:nvPr/>
        </p:nvSpPr>
        <p:spPr bwMode="auto">
          <a:xfrm>
            <a:off x="5638800" y="54102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L</a:t>
            </a:r>
          </a:p>
        </p:txBody>
      </p:sp>
      <p:sp>
        <p:nvSpPr>
          <p:cNvPr id="19500" name="Rectangle 44"/>
          <p:cNvSpPr>
            <a:spLocks noChangeArrowheads="1"/>
          </p:cNvSpPr>
          <p:nvPr/>
        </p:nvSpPr>
        <p:spPr bwMode="auto">
          <a:xfrm>
            <a:off x="5638800" y="57150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3</a:t>
            </a:r>
          </a:p>
        </p:txBody>
      </p:sp>
      <p:sp>
        <p:nvSpPr>
          <p:cNvPr id="19501" name="Rectangle 45"/>
          <p:cNvSpPr>
            <a:spLocks noChangeArrowheads="1"/>
          </p:cNvSpPr>
          <p:nvPr/>
        </p:nvSpPr>
        <p:spPr bwMode="auto">
          <a:xfrm>
            <a:off x="50292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9502" name="Rectangle 46"/>
          <p:cNvSpPr>
            <a:spLocks noChangeArrowheads="1"/>
          </p:cNvSpPr>
          <p:nvPr/>
        </p:nvSpPr>
        <p:spPr bwMode="auto">
          <a:xfrm>
            <a:off x="50292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5</a:t>
            </a:r>
          </a:p>
        </p:txBody>
      </p:sp>
      <p:sp>
        <p:nvSpPr>
          <p:cNvPr id="19503" name="Rectangle 47"/>
          <p:cNvSpPr>
            <a:spLocks noChangeArrowheads="1"/>
          </p:cNvSpPr>
          <p:nvPr/>
        </p:nvSpPr>
        <p:spPr bwMode="auto">
          <a:xfrm>
            <a:off x="3352800" y="38862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9504" name="Rectangle 48"/>
          <p:cNvSpPr>
            <a:spLocks noChangeArrowheads="1"/>
          </p:cNvSpPr>
          <p:nvPr/>
        </p:nvSpPr>
        <p:spPr bwMode="auto">
          <a:xfrm>
            <a:off x="3352800" y="41910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9</a:t>
            </a:r>
          </a:p>
        </p:txBody>
      </p:sp>
      <p:sp>
        <p:nvSpPr>
          <p:cNvPr id="19505" name="Line 49"/>
          <p:cNvSpPr>
            <a:spLocks noChangeShapeType="1"/>
          </p:cNvSpPr>
          <p:nvPr/>
        </p:nvSpPr>
        <p:spPr bwMode="auto">
          <a:xfrm>
            <a:off x="3733800" y="4419600"/>
            <a:ext cx="1524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06" name="Line 50"/>
          <p:cNvSpPr>
            <a:spLocks noChangeShapeType="1"/>
          </p:cNvSpPr>
          <p:nvPr/>
        </p:nvSpPr>
        <p:spPr bwMode="auto">
          <a:xfrm flipH="1">
            <a:off x="1905000" y="4419600"/>
            <a:ext cx="16002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07" name="Line 51"/>
          <p:cNvSpPr>
            <a:spLocks noChangeShapeType="1"/>
          </p:cNvSpPr>
          <p:nvPr/>
        </p:nvSpPr>
        <p:spPr bwMode="auto">
          <a:xfrm flipH="1">
            <a:off x="4191000" y="59436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08" name="Line 52"/>
          <p:cNvSpPr>
            <a:spLocks noChangeShapeType="1"/>
          </p:cNvSpPr>
          <p:nvPr/>
        </p:nvSpPr>
        <p:spPr bwMode="auto">
          <a:xfrm>
            <a:off x="4800600" y="59436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09" name="Line 53"/>
          <p:cNvSpPr>
            <a:spLocks noChangeShapeType="1"/>
          </p:cNvSpPr>
          <p:nvPr/>
        </p:nvSpPr>
        <p:spPr bwMode="auto">
          <a:xfrm flipH="1">
            <a:off x="4191000" y="59436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10" name="Line 54"/>
          <p:cNvSpPr>
            <a:spLocks noChangeShapeType="1"/>
          </p:cNvSpPr>
          <p:nvPr/>
        </p:nvSpPr>
        <p:spPr bwMode="auto">
          <a:xfrm>
            <a:off x="4800600" y="59436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11" name="Line 55"/>
          <p:cNvSpPr>
            <a:spLocks noChangeShapeType="1"/>
          </p:cNvSpPr>
          <p:nvPr/>
        </p:nvSpPr>
        <p:spPr bwMode="auto">
          <a:xfrm flipV="1">
            <a:off x="4038600" y="59436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12" name="Line 56"/>
          <p:cNvSpPr>
            <a:spLocks noChangeShapeType="1"/>
          </p:cNvSpPr>
          <p:nvPr/>
        </p:nvSpPr>
        <p:spPr bwMode="auto">
          <a:xfrm flipH="1" flipV="1">
            <a:off x="4953000" y="59436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13" name="Line 57"/>
          <p:cNvSpPr>
            <a:spLocks noChangeShapeType="1"/>
          </p:cNvSpPr>
          <p:nvPr/>
        </p:nvSpPr>
        <p:spPr bwMode="auto">
          <a:xfrm flipH="1">
            <a:off x="2286000" y="59436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14" name="Line 58"/>
          <p:cNvSpPr>
            <a:spLocks noChangeShapeType="1"/>
          </p:cNvSpPr>
          <p:nvPr/>
        </p:nvSpPr>
        <p:spPr bwMode="auto">
          <a:xfrm>
            <a:off x="2895600" y="59436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15" name="Line 59"/>
          <p:cNvSpPr>
            <a:spLocks noChangeShapeType="1"/>
          </p:cNvSpPr>
          <p:nvPr/>
        </p:nvSpPr>
        <p:spPr bwMode="auto">
          <a:xfrm flipH="1">
            <a:off x="2286000" y="59436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16" name="Line 60"/>
          <p:cNvSpPr>
            <a:spLocks noChangeShapeType="1"/>
          </p:cNvSpPr>
          <p:nvPr/>
        </p:nvSpPr>
        <p:spPr bwMode="auto">
          <a:xfrm>
            <a:off x="2895600" y="59436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17" name="Line 61"/>
          <p:cNvSpPr>
            <a:spLocks noChangeShapeType="1"/>
          </p:cNvSpPr>
          <p:nvPr/>
        </p:nvSpPr>
        <p:spPr bwMode="auto">
          <a:xfrm flipV="1">
            <a:off x="2133600" y="59436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18" name="Line 62"/>
          <p:cNvSpPr>
            <a:spLocks noChangeShapeType="1"/>
          </p:cNvSpPr>
          <p:nvPr/>
        </p:nvSpPr>
        <p:spPr bwMode="auto">
          <a:xfrm flipH="1" flipV="1">
            <a:off x="3048000" y="59436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19" name="Line 63"/>
          <p:cNvSpPr>
            <a:spLocks noChangeShapeType="1"/>
          </p:cNvSpPr>
          <p:nvPr/>
        </p:nvSpPr>
        <p:spPr bwMode="auto">
          <a:xfrm flipH="1">
            <a:off x="457200" y="59436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20" name="Line 64"/>
          <p:cNvSpPr>
            <a:spLocks noChangeShapeType="1"/>
          </p:cNvSpPr>
          <p:nvPr/>
        </p:nvSpPr>
        <p:spPr bwMode="auto">
          <a:xfrm>
            <a:off x="1066800" y="59436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21" name="Line 65"/>
          <p:cNvSpPr>
            <a:spLocks noChangeShapeType="1"/>
          </p:cNvSpPr>
          <p:nvPr/>
        </p:nvSpPr>
        <p:spPr bwMode="auto">
          <a:xfrm flipH="1">
            <a:off x="457200" y="59436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22" name="Line 66"/>
          <p:cNvSpPr>
            <a:spLocks noChangeShapeType="1"/>
          </p:cNvSpPr>
          <p:nvPr/>
        </p:nvSpPr>
        <p:spPr bwMode="auto">
          <a:xfrm>
            <a:off x="1066800" y="59436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23" name="Line 67"/>
          <p:cNvSpPr>
            <a:spLocks noChangeShapeType="1"/>
          </p:cNvSpPr>
          <p:nvPr/>
        </p:nvSpPr>
        <p:spPr bwMode="auto">
          <a:xfrm flipV="1">
            <a:off x="304800" y="59436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24" name="Line 68"/>
          <p:cNvSpPr>
            <a:spLocks noChangeShapeType="1"/>
          </p:cNvSpPr>
          <p:nvPr/>
        </p:nvSpPr>
        <p:spPr bwMode="auto">
          <a:xfrm flipH="1" flipV="1">
            <a:off x="1219200" y="59436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25" name="Line 69"/>
          <p:cNvSpPr>
            <a:spLocks noChangeShapeType="1"/>
          </p:cNvSpPr>
          <p:nvPr/>
        </p:nvSpPr>
        <p:spPr bwMode="auto">
          <a:xfrm flipH="1">
            <a:off x="914400" y="52578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26" name="Line 70"/>
          <p:cNvSpPr>
            <a:spLocks noChangeShapeType="1"/>
          </p:cNvSpPr>
          <p:nvPr/>
        </p:nvSpPr>
        <p:spPr bwMode="auto">
          <a:xfrm>
            <a:off x="2057400" y="52578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27" name="Line 71"/>
          <p:cNvSpPr>
            <a:spLocks noChangeShapeType="1"/>
          </p:cNvSpPr>
          <p:nvPr/>
        </p:nvSpPr>
        <p:spPr bwMode="auto">
          <a:xfrm flipH="1">
            <a:off x="914400" y="52578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28" name="Line 72"/>
          <p:cNvSpPr>
            <a:spLocks noChangeShapeType="1"/>
          </p:cNvSpPr>
          <p:nvPr/>
        </p:nvSpPr>
        <p:spPr bwMode="auto">
          <a:xfrm>
            <a:off x="2057400" y="52578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29" name="Line 73"/>
          <p:cNvSpPr>
            <a:spLocks noChangeShapeType="1"/>
          </p:cNvSpPr>
          <p:nvPr/>
        </p:nvSpPr>
        <p:spPr bwMode="auto">
          <a:xfrm flipH="1" flipV="1">
            <a:off x="2209800" y="52578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30" name="Line 74"/>
          <p:cNvSpPr>
            <a:spLocks noChangeShapeType="1"/>
          </p:cNvSpPr>
          <p:nvPr/>
        </p:nvSpPr>
        <p:spPr bwMode="auto">
          <a:xfrm flipV="1">
            <a:off x="685800" y="5257800"/>
            <a:ext cx="990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31" name="Line 75"/>
          <p:cNvSpPr>
            <a:spLocks noChangeShapeType="1"/>
          </p:cNvSpPr>
          <p:nvPr/>
        </p:nvSpPr>
        <p:spPr bwMode="auto">
          <a:xfrm flipH="1">
            <a:off x="4876800" y="5257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32" name="Line 76"/>
          <p:cNvSpPr>
            <a:spLocks noChangeShapeType="1"/>
          </p:cNvSpPr>
          <p:nvPr/>
        </p:nvSpPr>
        <p:spPr bwMode="auto">
          <a:xfrm>
            <a:off x="5486400" y="5257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33" name="Line 77"/>
          <p:cNvSpPr>
            <a:spLocks noChangeShapeType="1"/>
          </p:cNvSpPr>
          <p:nvPr/>
        </p:nvSpPr>
        <p:spPr bwMode="auto">
          <a:xfrm flipH="1">
            <a:off x="4876800" y="5257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34" name="Line 78"/>
          <p:cNvSpPr>
            <a:spLocks noChangeShapeType="1"/>
          </p:cNvSpPr>
          <p:nvPr/>
        </p:nvSpPr>
        <p:spPr bwMode="auto">
          <a:xfrm>
            <a:off x="5486400" y="5257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35" name="Line 79"/>
          <p:cNvSpPr>
            <a:spLocks noChangeShapeType="1"/>
          </p:cNvSpPr>
          <p:nvPr/>
        </p:nvSpPr>
        <p:spPr bwMode="auto">
          <a:xfrm flipV="1">
            <a:off x="4724400" y="5257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36" name="Line 80"/>
          <p:cNvSpPr>
            <a:spLocks noChangeShapeType="1"/>
          </p:cNvSpPr>
          <p:nvPr/>
        </p:nvSpPr>
        <p:spPr bwMode="auto">
          <a:xfrm flipH="1" flipV="1">
            <a:off x="5638800" y="52578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37" name="Line 81"/>
          <p:cNvSpPr>
            <a:spLocks noChangeShapeType="1"/>
          </p:cNvSpPr>
          <p:nvPr/>
        </p:nvSpPr>
        <p:spPr bwMode="auto">
          <a:xfrm flipV="1">
            <a:off x="2133600" y="44196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38" name="Line 82"/>
          <p:cNvSpPr>
            <a:spLocks noChangeShapeType="1"/>
          </p:cNvSpPr>
          <p:nvPr/>
        </p:nvSpPr>
        <p:spPr bwMode="auto">
          <a:xfrm flipH="1" flipV="1">
            <a:off x="3886200" y="4419600"/>
            <a:ext cx="1524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9539" name="Group 83"/>
          <p:cNvGraphicFramePr>
            <a:graphicFrameLocks noGrp="1"/>
          </p:cNvGraphicFramePr>
          <p:nvPr>
            <p:ph sz="half" idx="2"/>
          </p:nvPr>
        </p:nvGraphicFramePr>
        <p:xfrm>
          <a:off x="6400800" y="3886200"/>
          <a:ext cx="2590800" cy="277368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9565" name="Rectangle 109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01000" cy="4122738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400" smtClean="0"/>
              <a:t>Algorithm</a:t>
            </a:r>
          </a:p>
          <a:p>
            <a:pPr lvl="1" eaLnBrk="1" hangingPunct="1">
              <a:defRPr/>
            </a:pPr>
            <a:r>
              <a:rPr lang="en-US" sz="1600" smtClean="0"/>
              <a:t>3.  Building the </a:t>
            </a:r>
            <a:r>
              <a:rPr lang="en-US" sz="1600" i="1" smtClean="0"/>
              <a:t>Encoding Table</a:t>
            </a:r>
            <a:r>
              <a:rPr lang="en-US" sz="1600" smtClean="0"/>
              <a:t>.  </a:t>
            </a:r>
          </a:p>
          <a:p>
            <a:pPr lvl="2" eaLnBrk="1" hangingPunct="1">
              <a:defRPr/>
            </a:pPr>
            <a:r>
              <a:rPr lang="en-US" sz="1400" smtClean="0"/>
              <a:t>For each original node (the leaves), traverse from the node to the root.</a:t>
            </a:r>
          </a:p>
          <a:p>
            <a:pPr lvl="2" eaLnBrk="1" hangingPunct="1">
              <a:defRPr/>
            </a:pPr>
            <a:r>
              <a:rPr lang="en-US" sz="1400" smtClean="0"/>
              <a:t>Append a 0 to the code passing through a left child connection, and a 1 for passing through a right child connection.  </a:t>
            </a:r>
          </a:p>
          <a:p>
            <a:pPr lvl="2" eaLnBrk="1" hangingPunct="1">
              <a:defRPr/>
            </a:pPr>
            <a:r>
              <a:rPr lang="en-US" sz="1400" smtClean="0"/>
              <a:t>Once you hit root, stop and </a:t>
            </a:r>
            <a:r>
              <a:rPr lang="en-US" sz="1400" u="sng" smtClean="0"/>
              <a:t>reverse</a:t>
            </a:r>
            <a:r>
              <a:rPr lang="en-US" sz="1400" smtClean="0"/>
              <a:t> the code you just created.</a:t>
            </a:r>
            <a:endParaRPr lang="en-US" sz="1800" smtClean="0"/>
          </a:p>
          <a:p>
            <a:pPr lvl="2" eaLnBrk="1" hangingPunct="1">
              <a:defRPr/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Huffman’s Algorithm</a:t>
            </a:r>
          </a:p>
        </p:txBody>
      </p:sp>
      <p:graphicFrame>
        <p:nvGraphicFramePr>
          <p:cNvPr id="20566" name="Group 86"/>
          <p:cNvGraphicFramePr>
            <a:graphicFrameLocks noGrp="1"/>
          </p:cNvGraphicFramePr>
          <p:nvPr>
            <p:ph sz="half" idx="2"/>
          </p:nvPr>
        </p:nvGraphicFramePr>
        <p:xfrm>
          <a:off x="6400800" y="2819400"/>
          <a:ext cx="2590800" cy="277368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0509" name="Rectangle 29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01000" cy="4122738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400" smtClean="0"/>
              <a:t>Algorithm</a:t>
            </a:r>
          </a:p>
          <a:p>
            <a:pPr lvl="1" eaLnBrk="1" hangingPunct="1">
              <a:defRPr/>
            </a:pPr>
            <a:r>
              <a:rPr lang="en-US" sz="1600" smtClean="0"/>
              <a:t>4.  Generate the </a:t>
            </a:r>
            <a:r>
              <a:rPr lang="en-US" sz="1600" i="1" smtClean="0"/>
              <a:t>Huffman Stream</a:t>
            </a:r>
            <a:r>
              <a:rPr lang="en-US" sz="1600" smtClean="0"/>
              <a:t> from the file and encoding table  </a:t>
            </a:r>
            <a:endParaRPr lang="en-US" sz="1800" smtClean="0"/>
          </a:p>
        </p:txBody>
      </p:sp>
      <p:graphicFrame>
        <p:nvGraphicFramePr>
          <p:cNvPr id="20564" name="Group 84"/>
          <p:cNvGraphicFramePr>
            <a:graphicFrameLocks noGrp="1"/>
          </p:cNvGraphicFramePr>
          <p:nvPr/>
        </p:nvGraphicFramePr>
        <p:xfrm>
          <a:off x="914400" y="3276600"/>
          <a:ext cx="3040063" cy="396240"/>
        </p:xfrm>
        <a:graphic>
          <a:graphicData uri="http://schemas.openxmlformats.org/drawingml/2006/table">
            <a:tbl>
              <a:tblPr/>
              <a:tblGrid>
                <a:gridCol w="336550"/>
                <a:gridCol w="339725"/>
                <a:gridCol w="338138"/>
                <a:gridCol w="339725"/>
                <a:gridCol w="336550"/>
                <a:gridCol w="338137"/>
                <a:gridCol w="336550"/>
                <a:gridCol w="338138"/>
                <a:gridCol w="3365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U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0532" name="Text Box 52"/>
          <p:cNvSpPr txBox="1">
            <a:spLocks noChangeArrowheads="1"/>
          </p:cNvSpPr>
          <p:nvPr/>
        </p:nvSpPr>
        <p:spPr bwMode="auto">
          <a:xfrm>
            <a:off x="838200" y="2971800"/>
            <a:ext cx="1828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Original File</a:t>
            </a:r>
          </a:p>
        </p:txBody>
      </p:sp>
      <p:graphicFrame>
        <p:nvGraphicFramePr>
          <p:cNvPr id="20565" name="Group 85"/>
          <p:cNvGraphicFramePr>
            <a:graphicFrameLocks noGrp="1"/>
          </p:cNvGraphicFramePr>
          <p:nvPr/>
        </p:nvGraphicFramePr>
        <p:xfrm>
          <a:off x="914400" y="4419600"/>
          <a:ext cx="3238500" cy="396240"/>
        </p:xfrm>
        <a:graphic>
          <a:graphicData uri="http://schemas.openxmlformats.org/drawingml/2006/table">
            <a:tbl>
              <a:tblPr/>
              <a:tblGrid>
                <a:gridCol w="1079500"/>
                <a:gridCol w="1079500"/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57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2F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0543" name="Text Box 63"/>
          <p:cNvSpPr txBox="1">
            <a:spLocks noChangeArrowheads="1"/>
          </p:cNvSpPr>
          <p:nvPr/>
        </p:nvSpPr>
        <p:spPr bwMode="auto">
          <a:xfrm>
            <a:off x="838200" y="4114800"/>
            <a:ext cx="2286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Huffman Stream</a:t>
            </a:r>
          </a:p>
        </p:txBody>
      </p:sp>
      <p:sp>
        <p:nvSpPr>
          <p:cNvPr id="20544" name="Text Box 64"/>
          <p:cNvSpPr txBox="1">
            <a:spLocks noChangeArrowheads="1"/>
          </p:cNvSpPr>
          <p:nvPr/>
        </p:nvSpPr>
        <p:spPr bwMode="auto">
          <a:xfrm>
            <a:off x="914400" y="48006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01010111</a:t>
            </a:r>
          </a:p>
        </p:txBody>
      </p:sp>
      <p:sp>
        <p:nvSpPr>
          <p:cNvPr id="20545" name="Text Box 65"/>
          <p:cNvSpPr txBox="1">
            <a:spLocks noChangeArrowheads="1"/>
          </p:cNvSpPr>
          <p:nvPr/>
        </p:nvSpPr>
        <p:spPr bwMode="auto">
          <a:xfrm>
            <a:off x="1981200" y="48006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11000100</a:t>
            </a:r>
          </a:p>
        </p:txBody>
      </p:sp>
      <p:sp>
        <p:nvSpPr>
          <p:cNvPr id="20546" name="Text Box 66"/>
          <p:cNvSpPr txBox="1">
            <a:spLocks noChangeArrowheads="1"/>
          </p:cNvSpPr>
          <p:nvPr/>
        </p:nvSpPr>
        <p:spPr bwMode="auto">
          <a:xfrm>
            <a:off x="3048000" y="48006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00101111</a:t>
            </a:r>
          </a:p>
        </p:txBody>
      </p:sp>
      <p:sp>
        <p:nvSpPr>
          <p:cNvPr id="20547" name="AutoShape 67"/>
          <p:cNvSpPr>
            <a:spLocks/>
          </p:cNvSpPr>
          <p:nvPr/>
        </p:nvSpPr>
        <p:spPr bwMode="auto">
          <a:xfrm rot="-5400000" flipH="1" flipV="1">
            <a:off x="1066800" y="5105400"/>
            <a:ext cx="309563" cy="309563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8" name="AutoShape 68"/>
          <p:cNvSpPr>
            <a:spLocks/>
          </p:cNvSpPr>
          <p:nvPr/>
        </p:nvSpPr>
        <p:spPr bwMode="auto">
          <a:xfrm rot="-5400000" flipH="1" flipV="1">
            <a:off x="1369218" y="5107782"/>
            <a:ext cx="309563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9" name="AutoShape 69"/>
          <p:cNvSpPr>
            <a:spLocks/>
          </p:cNvSpPr>
          <p:nvPr/>
        </p:nvSpPr>
        <p:spPr bwMode="auto">
          <a:xfrm rot="-5400000" flipH="1" flipV="1">
            <a:off x="1712118" y="5145882"/>
            <a:ext cx="309563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0" name="AutoShape 70"/>
          <p:cNvSpPr>
            <a:spLocks/>
          </p:cNvSpPr>
          <p:nvPr/>
        </p:nvSpPr>
        <p:spPr bwMode="auto">
          <a:xfrm rot="-5400000" flipH="1" flipV="1">
            <a:off x="2667000" y="5105400"/>
            <a:ext cx="309563" cy="309563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1" name="AutoShape 71"/>
          <p:cNvSpPr>
            <a:spLocks/>
          </p:cNvSpPr>
          <p:nvPr/>
        </p:nvSpPr>
        <p:spPr bwMode="auto">
          <a:xfrm rot="-5400000" flipH="1" flipV="1">
            <a:off x="2283618" y="5107782"/>
            <a:ext cx="309563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2" name="AutoShape 72"/>
          <p:cNvSpPr>
            <a:spLocks/>
          </p:cNvSpPr>
          <p:nvPr/>
        </p:nvSpPr>
        <p:spPr bwMode="auto">
          <a:xfrm rot="-5400000" flipH="1" flipV="1">
            <a:off x="2016918" y="5145882"/>
            <a:ext cx="309563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3" name="AutoShape 73"/>
          <p:cNvSpPr>
            <a:spLocks/>
          </p:cNvSpPr>
          <p:nvPr/>
        </p:nvSpPr>
        <p:spPr bwMode="auto">
          <a:xfrm rot="-5400000" flipH="1" flipV="1">
            <a:off x="3124200" y="5105400"/>
            <a:ext cx="309563" cy="309563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4" name="AutoShape 74"/>
          <p:cNvSpPr>
            <a:spLocks/>
          </p:cNvSpPr>
          <p:nvPr/>
        </p:nvSpPr>
        <p:spPr bwMode="auto">
          <a:xfrm rot="-5400000" flipH="1" flipV="1">
            <a:off x="3505200" y="5105400"/>
            <a:ext cx="309563" cy="309563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5" name="AutoShape 75"/>
          <p:cNvSpPr>
            <a:spLocks/>
          </p:cNvSpPr>
          <p:nvPr/>
        </p:nvSpPr>
        <p:spPr bwMode="auto">
          <a:xfrm rot="-5400000" flipH="1" flipV="1">
            <a:off x="3845718" y="5145882"/>
            <a:ext cx="309563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6" name="Rectangle 76"/>
          <p:cNvSpPr>
            <a:spLocks noChangeArrowheads="1"/>
          </p:cNvSpPr>
          <p:nvPr/>
        </p:nvSpPr>
        <p:spPr bwMode="auto">
          <a:xfrm>
            <a:off x="1066800" y="5410200"/>
            <a:ext cx="3063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b="1">
                <a:latin typeface="Lucida Console" pitchFamily="49" charset="0"/>
              </a:rPr>
              <a:t>F</a:t>
            </a:r>
          </a:p>
        </p:txBody>
      </p:sp>
      <p:sp>
        <p:nvSpPr>
          <p:cNvPr id="20557" name="Rectangle 77"/>
          <p:cNvSpPr>
            <a:spLocks noChangeArrowheads="1"/>
          </p:cNvSpPr>
          <p:nvPr/>
        </p:nvSpPr>
        <p:spPr bwMode="auto">
          <a:xfrm>
            <a:off x="1371600" y="5410200"/>
            <a:ext cx="3063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b="1">
                <a:latin typeface="Lucida Console" pitchFamily="49" charset="0"/>
              </a:rPr>
              <a:t>U</a:t>
            </a:r>
          </a:p>
        </p:txBody>
      </p:sp>
      <p:sp>
        <p:nvSpPr>
          <p:cNvPr id="20558" name="Rectangle 78"/>
          <p:cNvSpPr>
            <a:spLocks noChangeArrowheads="1"/>
          </p:cNvSpPr>
          <p:nvPr/>
        </p:nvSpPr>
        <p:spPr bwMode="auto">
          <a:xfrm>
            <a:off x="1676400" y="5410200"/>
            <a:ext cx="3063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b="1">
                <a:latin typeface="Lucida Console" pitchFamily="49" charset="0"/>
              </a:rPr>
              <a:t>L</a:t>
            </a:r>
          </a:p>
        </p:txBody>
      </p:sp>
      <p:sp>
        <p:nvSpPr>
          <p:cNvPr id="20559" name="Rectangle 79"/>
          <p:cNvSpPr>
            <a:spLocks noChangeArrowheads="1"/>
          </p:cNvSpPr>
          <p:nvPr/>
        </p:nvSpPr>
        <p:spPr bwMode="auto">
          <a:xfrm>
            <a:off x="1981200" y="5410200"/>
            <a:ext cx="3063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b="1">
                <a:latin typeface="Lucida Console" pitchFamily="49" charset="0"/>
              </a:rPr>
              <a:t>L</a:t>
            </a:r>
          </a:p>
        </p:txBody>
      </p:sp>
      <p:sp>
        <p:nvSpPr>
          <p:cNvPr id="20560" name="Rectangle 80"/>
          <p:cNvSpPr>
            <a:spLocks noChangeArrowheads="1"/>
          </p:cNvSpPr>
          <p:nvPr/>
        </p:nvSpPr>
        <p:spPr bwMode="auto">
          <a:xfrm>
            <a:off x="2667000" y="5410200"/>
            <a:ext cx="3063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b="1">
                <a:latin typeface="Lucida Console" pitchFamily="49" charset="0"/>
              </a:rPr>
              <a:t>S</a:t>
            </a:r>
          </a:p>
        </p:txBody>
      </p:sp>
      <p:sp>
        <p:nvSpPr>
          <p:cNvPr id="20561" name="Rectangle 81"/>
          <p:cNvSpPr>
            <a:spLocks noChangeArrowheads="1"/>
          </p:cNvSpPr>
          <p:nvPr/>
        </p:nvSpPr>
        <p:spPr bwMode="auto">
          <a:xfrm>
            <a:off x="3124200" y="5410200"/>
            <a:ext cx="3063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b="1">
                <a:latin typeface="Lucida Console" pitchFamily="49" charset="0"/>
              </a:rPr>
              <a:t>A</a:t>
            </a:r>
          </a:p>
        </p:txBody>
      </p:sp>
      <p:sp>
        <p:nvSpPr>
          <p:cNvPr id="20562" name="Rectangle 82"/>
          <p:cNvSpPr>
            <a:spLocks noChangeArrowheads="1"/>
          </p:cNvSpPr>
          <p:nvPr/>
        </p:nvSpPr>
        <p:spPr bwMode="auto">
          <a:xfrm>
            <a:off x="3505200" y="5410200"/>
            <a:ext cx="3063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b="1">
                <a:latin typeface="Lucida Console" pitchFamily="49" charset="0"/>
              </a:rPr>
              <a:t>I</a:t>
            </a:r>
          </a:p>
        </p:txBody>
      </p:sp>
      <p:sp>
        <p:nvSpPr>
          <p:cNvPr id="20563" name="Rectangle 83"/>
          <p:cNvSpPr>
            <a:spLocks noChangeArrowheads="1"/>
          </p:cNvSpPr>
          <p:nvPr/>
        </p:nvSpPr>
        <p:spPr bwMode="auto">
          <a:xfrm>
            <a:off x="3886200" y="5410200"/>
            <a:ext cx="3063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b="1">
                <a:latin typeface="Lucida Console" pitchFamily="49" charset="0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Huffman’s Algorithm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01000" cy="4122738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000" dirty="0" smtClean="0"/>
              <a:t>Not Finished Yet!!!</a:t>
            </a:r>
          </a:p>
          <a:p>
            <a:pPr lvl="2" eaLnBrk="1" hangingPunct="1">
              <a:defRPr/>
            </a:pPr>
            <a:r>
              <a:rPr lang="en-US" sz="1600" dirty="0" smtClean="0"/>
              <a:t>A Huffman Stream needs a header – extra information at the beginning of file – to have enough information to be decompressed later :</a:t>
            </a:r>
          </a:p>
        </p:txBody>
      </p:sp>
      <p:graphicFrame>
        <p:nvGraphicFramePr>
          <p:cNvPr id="21587" name="Group 83"/>
          <p:cNvGraphicFramePr>
            <a:graphicFrameLocks noGrp="1"/>
          </p:cNvGraphicFramePr>
          <p:nvPr/>
        </p:nvGraphicFramePr>
        <p:xfrm>
          <a:off x="914400" y="3581400"/>
          <a:ext cx="3040063" cy="396240"/>
        </p:xfrm>
        <a:graphic>
          <a:graphicData uri="http://schemas.openxmlformats.org/drawingml/2006/table">
            <a:tbl>
              <a:tblPr/>
              <a:tblGrid>
                <a:gridCol w="336550"/>
                <a:gridCol w="339725"/>
                <a:gridCol w="338138"/>
                <a:gridCol w="339725"/>
                <a:gridCol w="336550"/>
                <a:gridCol w="338137"/>
                <a:gridCol w="336550"/>
                <a:gridCol w="338138"/>
                <a:gridCol w="3365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U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838200" y="3276600"/>
            <a:ext cx="1828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Original File</a:t>
            </a:r>
          </a:p>
        </p:txBody>
      </p:sp>
      <p:graphicFrame>
        <p:nvGraphicFramePr>
          <p:cNvPr id="21588" name="Group 84"/>
          <p:cNvGraphicFramePr>
            <a:graphicFrameLocks noGrp="1"/>
          </p:cNvGraphicFramePr>
          <p:nvPr/>
        </p:nvGraphicFramePr>
        <p:xfrm>
          <a:off x="4800600" y="3581400"/>
          <a:ext cx="3238500" cy="396240"/>
        </p:xfrm>
        <a:graphic>
          <a:graphicData uri="http://schemas.openxmlformats.org/drawingml/2006/table">
            <a:tbl>
              <a:tblPr/>
              <a:tblGrid>
                <a:gridCol w="1079500"/>
                <a:gridCol w="1079500"/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57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2F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1541" name="Text Box 37"/>
          <p:cNvSpPr txBox="1">
            <a:spLocks noChangeArrowheads="1"/>
          </p:cNvSpPr>
          <p:nvPr/>
        </p:nvSpPr>
        <p:spPr bwMode="auto">
          <a:xfrm>
            <a:off x="4724400" y="3276600"/>
            <a:ext cx="2590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Huffman Stream</a:t>
            </a:r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4800600" y="3962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01010111</a:t>
            </a:r>
          </a:p>
        </p:txBody>
      </p: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5867400" y="3962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11000100</a:t>
            </a:r>
          </a:p>
        </p:txBody>
      </p:sp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6934200" y="3962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00101111</a:t>
            </a:r>
          </a:p>
        </p:txBody>
      </p:sp>
      <p:sp>
        <p:nvSpPr>
          <p:cNvPr id="21545" name="AutoShape 41"/>
          <p:cNvSpPr>
            <a:spLocks/>
          </p:cNvSpPr>
          <p:nvPr/>
        </p:nvSpPr>
        <p:spPr bwMode="auto">
          <a:xfrm rot="-5400000" flipH="1" flipV="1">
            <a:off x="4953000" y="4267200"/>
            <a:ext cx="309563" cy="309563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6" name="AutoShape 42"/>
          <p:cNvSpPr>
            <a:spLocks/>
          </p:cNvSpPr>
          <p:nvPr/>
        </p:nvSpPr>
        <p:spPr bwMode="auto">
          <a:xfrm rot="-5400000" flipH="1" flipV="1">
            <a:off x="5255418" y="4269582"/>
            <a:ext cx="309563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7" name="AutoShape 43"/>
          <p:cNvSpPr>
            <a:spLocks/>
          </p:cNvSpPr>
          <p:nvPr/>
        </p:nvSpPr>
        <p:spPr bwMode="auto">
          <a:xfrm rot="-5400000" flipH="1" flipV="1">
            <a:off x="5598318" y="4307682"/>
            <a:ext cx="309563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8" name="AutoShape 44"/>
          <p:cNvSpPr>
            <a:spLocks/>
          </p:cNvSpPr>
          <p:nvPr/>
        </p:nvSpPr>
        <p:spPr bwMode="auto">
          <a:xfrm rot="-5400000" flipH="1" flipV="1">
            <a:off x="6553200" y="4267200"/>
            <a:ext cx="309563" cy="309563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9" name="AutoShape 45"/>
          <p:cNvSpPr>
            <a:spLocks/>
          </p:cNvSpPr>
          <p:nvPr/>
        </p:nvSpPr>
        <p:spPr bwMode="auto">
          <a:xfrm rot="-5400000" flipH="1" flipV="1">
            <a:off x="6169818" y="4269582"/>
            <a:ext cx="309563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0" name="AutoShape 46"/>
          <p:cNvSpPr>
            <a:spLocks/>
          </p:cNvSpPr>
          <p:nvPr/>
        </p:nvSpPr>
        <p:spPr bwMode="auto">
          <a:xfrm rot="-5400000" flipH="1" flipV="1">
            <a:off x="5903118" y="4307682"/>
            <a:ext cx="309563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1" name="AutoShape 47"/>
          <p:cNvSpPr>
            <a:spLocks/>
          </p:cNvSpPr>
          <p:nvPr/>
        </p:nvSpPr>
        <p:spPr bwMode="auto">
          <a:xfrm rot="-5400000" flipH="1" flipV="1">
            <a:off x="7010400" y="4267200"/>
            <a:ext cx="309563" cy="309563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2" name="AutoShape 48"/>
          <p:cNvSpPr>
            <a:spLocks/>
          </p:cNvSpPr>
          <p:nvPr/>
        </p:nvSpPr>
        <p:spPr bwMode="auto">
          <a:xfrm rot="-5400000" flipH="1" flipV="1">
            <a:off x="7391400" y="4267200"/>
            <a:ext cx="309563" cy="309563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3" name="AutoShape 49"/>
          <p:cNvSpPr>
            <a:spLocks/>
          </p:cNvSpPr>
          <p:nvPr/>
        </p:nvSpPr>
        <p:spPr bwMode="auto">
          <a:xfrm rot="-5400000" flipH="1" flipV="1">
            <a:off x="7731918" y="4307682"/>
            <a:ext cx="309563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4" name="Rectangle 50"/>
          <p:cNvSpPr>
            <a:spLocks noChangeArrowheads="1"/>
          </p:cNvSpPr>
          <p:nvPr/>
        </p:nvSpPr>
        <p:spPr bwMode="auto">
          <a:xfrm>
            <a:off x="4953000" y="4572000"/>
            <a:ext cx="3063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b="1">
                <a:latin typeface="Lucida Console" pitchFamily="49" charset="0"/>
              </a:rPr>
              <a:t>F</a:t>
            </a:r>
          </a:p>
        </p:txBody>
      </p:sp>
      <p:sp>
        <p:nvSpPr>
          <p:cNvPr id="21555" name="Rectangle 51"/>
          <p:cNvSpPr>
            <a:spLocks noChangeArrowheads="1"/>
          </p:cNvSpPr>
          <p:nvPr/>
        </p:nvSpPr>
        <p:spPr bwMode="auto">
          <a:xfrm>
            <a:off x="5257800" y="4572000"/>
            <a:ext cx="3063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b="1">
                <a:latin typeface="Lucida Console" pitchFamily="49" charset="0"/>
              </a:rPr>
              <a:t>U</a:t>
            </a:r>
          </a:p>
        </p:txBody>
      </p:sp>
      <p:sp>
        <p:nvSpPr>
          <p:cNvPr id="21556" name="Rectangle 52"/>
          <p:cNvSpPr>
            <a:spLocks noChangeArrowheads="1"/>
          </p:cNvSpPr>
          <p:nvPr/>
        </p:nvSpPr>
        <p:spPr bwMode="auto">
          <a:xfrm>
            <a:off x="5562600" y="4572000"/>
            <a:ext cx="3063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b="1">
                <a:latin typeface="Lucida Console" pitchFamily="49" charset="0"/>
              </a:rPr>
              <a:t>L</a:t>
            </a:r>
          </a:p>
        </p:txBody>
      </p:sp>
      <p:sp>
        <p:nvSpPr>
          <p:cNvPr id="21557" name="Rectangle 53"/>
          <p:cNvSpPr>
            <a:spLocks noChangeArrowheads="1"/>
          </p:cNvSpPr>
          <p:nvPr/>
        </p:nvSpPr>
        <p:spPr bwMode="auto">
          <a:xfrm>
            <a:off x="5867400" y="4572000"/>
            <a:ext cx="3063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b="1">
                <a:latin typeface="Lucida Console" pitchFamily="49" charset="0"/>
              </a:rPr>
              <a:t>L</a:t>
            </a:r>
          </a:p>
        </p:txBody>
      </p:sp>
      <p:sp>
        <p:nvSpPr>
          <p:cNvPr id="21558" name="Rectangle 54"/>
          <p:cNvSpPr>
            <a:spLocks noChangeArrowheads="1"/>
          </p:cNvSpPr>
          <p:nvPr/>
        </p:nvSpPr>
        <p:spPr bwMode="auto">
          <a:xfrm>
            <a:off x="6553200" y="4572000"/>
            <a:ext cx="3063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b="1">
                <a:latin typeface="Lucida Console" pitchFamily="49" charset="0"/>
              </a:rPr>
              <a:t>S</a:t>
            </a:r>
          </a:p>
        </p:txBody>
      </p:sp>
      <p:sp>
        <p:nvSpPr>
          <p:cNvPr id="21559" name="Rectangle 55"/>
          <p:cNvSpPr>
            <a:spLocks noChangeArrowheads="1"/>
          </p:cNvSpPr>
          <p:nvPr/>
        </p:nvSpPr>
        <p:spPr bwMode="auto">
          <a:xfrm>
            <a:off x="7010400" y="4572000"/>
            <a:ext cx="3063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b="1">
                <a:latin typeface="Lucida Console" pitchFamily="49" charset="0"/>
              </a:rPr>
              <a:t>A</a:t>
            </a:r>
          </a:p>
        </p:txBody>
      </p:sp>
      <p:sp>
        <p:nvSpPr>
          <p:cNvPr id="21560" name="Rectangle 56"/>
          <p:cNvSpPr>
            <a:spLocks noChangeArrowheads="1"/>
          </p:cNvSpPr>
          <p:nvPr/>
        </p:nvSpPr>
        <p:spPr bwMode="auto">
          <a:xfrm>
            <a:off x="7391400" y="4572000"/>
            <a:ext cx="3063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b="1">
                <a:latin typeface="Lucida Console" pitchFamily="49" charset="0"/>
              </a:rPr>
              <a:t>I</a:t>
            </a:r>
          </a:p>
        </p:txBody>
      </p:sp>
      <p:sp>
        <p:nvSpPr>
          <p:cNvPr id="21561" name="Rectangle 57"/>
          <p:cNvSpPr>
            <a:spLocks noChangeArrowheads="1"/>
          </p:cNvSpPr>
          <p:nvPr/>
        </p:nvSpPr>
        <p:spPr bwMode="auto">
          <a:xfrm>
            <a:off x="7772400" y="4572000"/>
            <a:ext cx="3063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b="1">
                <a:latin typeface="Lucida Console" pitchFamily="49" charset="0"/>
              </a:rPr>
              <a:t>L</a:t>
            </a:r>
          </a:p>
        </p:txBody>
      </p:sp>
      <p:graphicFrame>
        <p:nvGraphicFramePr>
          <p:cNvPr id="21591" name="Group 87"/>
          <p:cNvGraphicFramePr>
            <a:graphicFrameLocks noGrp="1"/>
          </p:cNvGraphicFramePr>
          <p:nvPr/>
        </p:nvGraphicFramePr>
        <p:xfrm>
          <a:off x="990600" y="5302250"/>
          <a:ext cx="7239000" cy="396240"/>
        </p:xfrm>
        <a:graphic>
          <a:graphicData uri="http://schemas.openxmlformats.org/drawingml/2006/table">
            <a:tbl>
              <a:tblPr/>
              <a:tblGrid>
                <a:gridCol w="3886200"/>
                <a:gridCol w="609600"/>
                <a:gridCol w="914400"/>
                <a:gridCol w="914400"/>
                <a:gridCol w="914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Frequency Info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57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2F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1576" name="Text Box 72"/>
          <p:cNvSpPr txBox="1">
            <a:spLocks noChangeArrowheads="1"/>
          </p:cNvSpPr>
          <p:nvPr/>
        </p:nvSpPr>
        <p:spPr bwMode="auto">
          <a:xfrm>
            <a:off x="914400" y="4572000"/>
            <a:ext cx="3124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Huffman File Format</a:t>
            </a:r>
          </a:p>
        </p:txBody>
      </p:sp>
      <p:sp>
        <p:nvSpPr>
          <p:cNvPr id="21577" name="Text Box 73"/>
          <p:cNvSpPr txBox="1">
            <a:spLocks noChangeArrowheads="1"/>
          </p:cNvSpPr>
          <p:nvPr/>
        </p:nvSpPr>
        <p:spPr bwMode="auto">
          <a:xfrm>
            <a:off x="1828800" y="5683250"/>
            <a:ext cx="2290763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1024 bytes</a:t>
            </a:r>
          </a:p>
        </p:txBody>
      </p:sp>
      <p:sp>
        <p:nvSpPr>
          <p:cNvPr id="21578" name="Text Box 74"/>
          <p:cNvSpPr txBox="1">
            <a:spLocks noChangeArrowheads="1"/>
          </p:cNvSpPr>
          <p:nvPr/>
        </p:nvSpPr>
        <p:spPr bwMode="auto">
          <a:xfrm>
            <a:off x="4724400" y="4953000"/>
            <a:ext cx="9906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Length</a:t>
            </a:r>
          </a:p>
        </p:txBody>
      </p:sp>
      <p:sp>
        <p:nvSpPr>
          <p:cNvPr id="21579" name="Text Box 75"/>
          <p:cNvSpPr txBox="1">
            <a:spLocks noChangeArrowheads="1"/>
          </p:cNvSpPr>
          <p:nvPr/>
        </p:nvSpPr>
        <p:spPr bwMode="auto">
          <a:xfrm>
            <a:off x="4648200" y="5715000"/>
            <a:ext cx="1143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4 bytes</a:t>
            </a:r>
          </a:p>
        </p:txBody>
      </p:sp>
      <p:sp>
        <p:nvSpPr>
          <p:cNvPr id="21580" name="Text Box 76"/>
          <p:cNvSpPr txBox="1">
            <a:spLocks noChangeArrowheads="1"/>
          </p:cNvSpPr>
          <p:nvPr/>
        </p:nvSpPr>
        <p:spPr bwMode="auto">
          <a:xfrm>
            <a:off x="5867400" y="4953000"/>
            <a:ext cx="2590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Huffman Stream</a:t>
            </a:r>
          </a:p>
        </p:txBody>
      </p:sp>
      <p:sp>
        <p:nvSpPr>
          <p:cNvPr id="21581" name="AutoShape 77"/>
          <p:cNvSpPr>
            <a:spLocks/>
          </p:cNvSpPr>
          <p:nvPr/>
        </p:nvSpPr>
        <p:spPr bwMode="auto">
          <a:xfrm rot="-5400000" flipH="1" flipV="1">
            <a:off x="6703218" y="4726782"/>
            <a:ext cx="309563" cy="2438400"/>
          </a:xfrm>
          <a:prstGeom prst="rightBrace">
            <a:avLst>
              <a:gd name="adj1" fmla="val 65641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82" name="Text Box 78"/>
          <p:cNvSpPr txBox="1">
            <a:spLocks noChangeArrowheads="1"/>
          </p:cNvSpPr>
          <p:nvPr/>
        </p:nvSpPr>
        <p:spPr bwMode="auto">
          <a:xfrm>
            <a:off x="6248400" y="6096000"/>
            <a:ext cx="1143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3 bytes</a:t>
            </a:r>
          </a:p>
        </p:txBody>
      </p:sp>
      <p:sp>
        <p:nvSpPr>
          <p:cNvPr id="21583" name="AutoShape 79"/>
          <p:cNvSpPr>
            <a:spLocks/>
          </p:cNvSpPr>
          <p:nvPr/>
        </p:nvSpPr>
        <p:spPr bwMode="auto">
          <a:xfrm rot="-5400000" flipH="1" flipV="1">
            <a:off x="3083718" y="3926682"/>
            <a:ext cx="309563" cy="4495800"/>
          </a:xfrm>
          <a:prstGeom prst="rightBrace">
            <a:avLst>
              <a:gd name="adj1" fmla="val 12102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84" name="Text Box 80"/>
          <p:cNvSpPr txBox="1">
            <a:spLocks noChangeArrowheads="1"/>
          </p:cNvSpPr>
          <p:nvPr/>
        </p:nvSpPr>
        <p:spPr bwMode="auto">
          <a:xfrm>
            <a:off x="2209800" y="6276975"/>
            <a:ext cx="2595563" cy="581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Frequency Table (1028 bytes)</a:t>
            </a:r>
          </a:p>
        </p:txBody>
      </p:sp>
      <p:sp>
        <p:nvSpPr>
          <p:cNvPr id="21585" name="Text Box 81"/>
          <p:cNvSpPr txBox="1">
            <a:spLocks noChangeArrowheads="1"/>
          </p:cNvSpPr>
          <p:nvPr/>
        </p:nvSpPr>
        <p:spPr bwMode="auto">
          <a:xfrm>
            <a:off x="914400" y="4953000"/>
            <a:ext cx="3124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Frequency Table</a:t>
            </a:r>
          </a:p>
        </p:txBody>
      </p:sp>
      <p:sp>
        <p:nvSpPr>
          <p:cNvPr id="21586" name="Line 82"/>
          <p:cNvSpPr>
            <a:spLocks noChangeShapeType="1"/>
          </p:cNvSpPr>
          <p:nvPr/>
        </p:nvSpPr>
        <p:spPr bwMode="auto">
          <a:xfrm>
            <a:off x="990600" y="4953000"/>
            <a:ext cx="2743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Topics To Cover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Basics of Compression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Huffman’s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Huffman’s Algorithm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01000" cy="4122738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000" smtClean="0"/>
              <a:t>Results and Observations :</a:t>
            </a:r>
          </a:p>
          <a:p>
            <a:pPr lvl="2" eaLnBrk="1" hangingPunct="1">
              <a:defRPr/>
            </a:pPr>
            <a:r>
              <a:rPr lang="en-US" sz="1600" smtClean="0"/>
              <a:t>Our finished Huffman File is 1031 bytes, vs 9 to start</a:t>
            </a:r>
          </a:p>
          <a:p>
            <a:pPr lvl="2" eaLnBrk="1" hangingPunct="1">
              <a:defRPr/>
            </a:pPr>
            <a:r>
              <a:rPr lang="en-US" sz="1600" smtClean="0"/>
              <a:t>Huffman Coding (and many other compression schemes) is not useful for small files because of the header information</a:t>
            </a:r>
          </a:p>
          <a:p>
            <a:pPr lvl="2" eaLnBrk="1" hangingPunct="1">
              <a:defRPr/>
            </a:pPr>
            <a:r>
              <a:rPr lang="en-US" sz="1600" smtClean="0"/>
              <a:t>Tested : engldict.txt close to 50% smaller (1.175MB -&gt; 641KB)</a:t>
            </a:r>
          </a:p>
          <a:p>
            <a:pPr lvl="2" eaLnBrk="1" hangingPunct="1">
              <a:defRPr/>
            </a:pPr>
            <a:r>
              <a:rPr lang="en-US" sz="1600" smtClean="0"/>
              <a:t>Further Optimization of Header is possible for some applications.</a:t>
            </a:r>
          </a:p>
        </p:txBody>
      </p:sp>
      <p:graphicFrame>
        <p:nvGraphicFramePr>
          <p:cNvPr id="22556" name="Group 28"/>
          <p:cNvGraphicFramePr>
            <a:graphicFrameLocks noGrp="1"/>
          </p:cNvGraphicFramePr>
          <p:nvPr/>
        </p:nvGraphicFramePr>
        <p:xfrm>
          <a:off x="914400" y="4692650"/>
          <a:ext cx="7239000" cy="396240"/>
        </p:xfrm>
        <a:graphic>
          <a:graphicData uri="http://schemas.openxmlformats.org/drawingml/2006/table">
            <a:tbl>
              <a:tblPr/>
              <a:tblGrid>
                <a:gridCol w="3886200"/>
                <a:gridCol w="609600"/>
                <a:gridCol w="914400"/>
                <a:gridCol w="914400"/>
                <a:gridCol w="914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Frequency Info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57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2F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762000" y="4343400"/>
            <a:ext cx="3124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Huffman File Format</a:t>
            </a: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1752600" y="5073650"/>
            <a:ext cx="2290763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1024 bytes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4648200" y="4343400"/>
            <a:ext cx="9906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Length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4572000" y="5105400"/>
            <a:ext cx="1143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4 bytes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6096000" y="4343400"/>
            <a:ext cx="2590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Huffman Stream</a:t>
            </a:r>
          </a:p>
        </p:txBody>
      </p:sp>
      <p:sp>
        <p:nvSpPr>
          <p:cNvPr id="22551" name="AutoShape 23"/>
          <p:cNvSpPr>
            <a:spLocks/>
          </p:cNvSpPr>
          <p:nvPr/>
        </p:nvSpPr>
        <p:spPr bwMode="auto">
          <a:xfrm rot="-5400000" flipH="1" flipV="1">
            <a:off x="6627018" y="4117182"/>
            <a:ext cx="309563" cy="2438400"/>
          </a:xfrm>
          <a:prstGeom prst="rightBrace">
            <a:avLst>
              <a:gd name="adj1" fmla="val 65641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6172200" y="5486400"/>
            <a:ext cx="1143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3 bytes</a:t>
            </a:r>
          </a:p>
        </p:txBody>
      </p:sp>
      <p:sp>
        <p:nvSpPr>
          <p:cNvPr id="22553" name="AutoShape 25"/>
          <p:cNvSpPr>
            <a:spLocks/>
          </p:cNvSpPr>
          <p:nvPr/>
        </p:nvSpPr>
        <p:spPr bwMode="auto">
          <a:xfrm rot="-5400000" flipH="1" flipV="1">
            <a:off x="3007518" y="3317082"/>
            <a:ext cx="309563" cy="4495800"/>
          </a:xfrm>
          <a:prstGeom prst="rightBrace">
            <a:avLst>
              <a:gd name="adj1" fmla="val 12102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2133600" y="5715000"/>
            <a:ext cx="2595563" cy="581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Frequency Table (1028 bytes)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Huffman’s Algorithm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01000" cy="4122738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000" dirty="0" smtClean="0"/>
              <a:t>Decompression Algorithm:</a:t>
            </a:r>
          </a:p>
          <a:p>
            <a:pPr lvl="2" eaLnBrk="1" hangingPunct="1">
              <a:defRPr/>
            </a:pPr>
            <a:r>
              <a:rPr lang="en-US" sz="1600" dirty="0" smtClean="0"/>
              <a:t>1. Load the header</a:t>
            </a:r>
          </a:p>
          <a:p>
            <a:pPr lvl="2" eaLnBrk="1" hangingPunct="1">
              <a:defRPr/>
            </a:pPr>
            <a:r>
              <a:rPr lang="en-US" sz="1600" dirty="0" smtClean="0"/>
              <a:t>2. Use the frequency table to build the </a:t>
            </a:r>
            <a:r>
              <a:rPr lang="en-US" sz="1600" i="1" dirty="0" smtClean="0"/>
              <a:t>Huffman Tree</a:t>
            </a:r>
            <a:r>
              <a:rPr lang="en-US" sz="1600" dirty="0" smtClean="0"/>
              <a:t>, in </a:t>
            </a:r>
            <a:r>
              <a:rPr lang="en-US" sz="1600" u="sng" dirty="0" smtClean="0"/>
              <a:t>exactly</a:t>
            </a:r>
            <a:r>
              <a:rPr lang="en-US" sz="1600" dirty="0" smtClean="0"/>
              <a:t> the same way done in the compression algorithm</a:t>
            </a:r>
            <a:endParaRPr lang="en-US" sz="1600" i="1" dirty="0" smtClean="0"/>
          </a:p>
          <a:p>
            <a:pPr lvl="2" eaLnBrk="1" hangingPunct="1">
              <a:defRPr/>
            </a:pPr>
            <a:r>
              <a:rPr lang="en-US" sz="1600" dirty="0" smtClean="0"/>
              <a:t>3. Start at the root of the </a:t>
            </a:r>
            <a:r>
              <a:rPr lang="en-US" sz="1600" i="1" dirty="0" smtClean="0"/>
              <a:t>Huffman Tree</a:t>
            </a:r>
            <a:r>
              <a:rPr lang="en-US" sz="1600" dirty="0" smtClean="0"/>
              <a:t>, for each bit in the stream, go left (0) or right (1) in the tree.  Each time a non -1 value (Leaf Node) is found, print that value to the output and restart at the root.</a:t>
            </a:r>
          </a:p>
        </p:txBody>
      </p:sp>
      <p:graphicFrame>
        <p:nvGraphicFramePr>
          <p:cNvPr id="23581" name="Group 29"/>
          <p:cNvGraphicFramePr>
            <a:graphicFrameLocks noGrp="1"/>
          </p:cNvGraphicFramePr>
          <p:nvPr/>
        </p:nvGraphicFramePr>
        <p:xfrm>
          <a:off x="914400" y="4692650"/>
          <a:ext cx="7239000" cy="396240"/>
        </p:xfrm>
        <a:graphic>
          <a:graphicData uri="http://schemas.openxmlformats.org/drawingml/2006/table">
            <a:tbl>
              <a:tblPr/>
              <a:tblGrid>
                <a:gridCol w="3886200"/>
                <a:gridCol w="609600"/>
                <a:gridCol w="914400"/>
                <a:gridCol w="914400"/>
                <a:gridCol w="914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Frequency Table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57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2F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762000" y="4343400"/>
            <a:ext cx="3124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Huffman File Format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1752600" y="5073650"/>
            <a:ext cx="2290763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1024 bytes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4648200" y="4343400"/>
            <a:ext cx="9906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Length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4572000" y="5105400"/>
            <a:ext cx="1143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4 bytes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6096000" y="4343400"/>
            <a:ext cx="2590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Huffman Stream</a:t>
            </a:r>
          </a:p>
        </p:txBody>
      </p:sp>
      <p:sp>
        <p:nvSpPr>
          <p:cNvPr id="23575" name="AutoShape 23"/>
          <p:cNvSpPr>
            <a:spLocks/>
          </p:cNvSpPr>
          <p:nvPr/>
        </p:nvSpPr>
        <p:spPr bwMode="auto">
          <a:xfrm rot="-5400000" flipH="1" flipV="1">
            <a:off x="6627018" y="4117182"/>
            <a:ext cx="309563" cy="2438400"/>
          </a:xfrm>
          <a:prstGeom prst="rightBrace">
            <a:avLst>
              <a:gd name="adj1" fmla="val 65641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6172200" y="5486400"/>
            <a:ext cx="1143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3 bytes</a:t>
            </a:r>
          </a:p>
        </p:txBody>
      </p:sp>
      <p:sp>
        <p:nvSpPr>
          <p:cNvPr id="23577" name="AutoShape 25"/>
          <p:cNvSpPr>
            <a:spLocks/>
          </p:cNvSpPr>
          <p:nvPr/>
        </p:nvSpPr>
        <p:spPr bwMode="auto">
          <a:xfrm rot="-5400000" flipH="1" flipV="1">
            <a:off x="3007518" y="3317082"/>
            <a:ext cx="309563" cy="4495800"/>
          </a:xfrm>
          <a:prstGeom prst="rightBrace">
            <a:avLst>
              <a:gd name="adj1" fmla="val 12102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2133600" y="5715000"/>
            <a:ext cx="2595563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Header (1028 bytes)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Huffman’s Algorithm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01000" cy="4122738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000" smtClean="0"/>
              <a:t>Decompression Algorithm: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667000" y="2895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1430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048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133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4038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47244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4495800" y="2895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57912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5181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3276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14478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25146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44196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44196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39624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</a:t>
            </a: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39624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49530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U</a:t>
            </a: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49530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6858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6858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2286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Sp</a:t>
            </a:r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2286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12192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A</a:t>
            </a: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12192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4608" name="Rectangle 32"/>
          <p:cNvSpPr>
            <a:spLocks noChangeArrowheads="1"/>
          </p:cNvSpPr>
          <p:nvPr/>
        </p:nvSpPr>
        <p:spPr bwMode="auto">
          <a:xfrm>
            <a:off x="25146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25146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24610" name="Line 34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20574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F</a:t>
            </a:r>
          </a:p>
        </p:txBody>
      </p:sp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20574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4614" name="Rectangle 38"/>
          <p:cNvSpPr>
            <a:spLocks noChangeArrowheads="1"/>
          </p:cNvSpPr>
          <p:nvPr/>
        </p:nvSpPr>
        <p:spPr bwMode="auto">
          <a:xfrm>
            <a:off x="30480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I</a:t>
            </a: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30480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1676400" y="33528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1676400" y="36576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4</a:t>
            </a:r>
          </a:p>
        </p:txBody>
      </p:sp>
      <p:sp>
        <p:nvSpPr>
          <p:cNvPr id="24618" name="Line 42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19" name="Line 43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57150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L</a:t>
            </a: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57150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3</a:t>
            </a:r>
          </a:p>
        </p:txBody>
      </p:sp>
      <p:sp>
        <p:nvSpPr>
          <p:cNvPr id="24622" name="Rectangle 46"/>
          <p:cNvSpPr>
            <a:spLocks noChangeArrowheads="1"/>
          </p:cNvSpPr>
          <p:nvPr/>
        </p:nvSpPr>
        <p:spPr bwMode="auto">
          <a:xfrm>
            <a:off x="5105400" y="33528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5105400" y="36576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5</a:t>
            </a:r>
          </a:p>
        </p:txBody>
      </p:sp>
      <p:sp>
        <p:nvSpPr>
          <p:cNvPr id="24624" name="Rectangle 48"/>
          <p:cNvSpPr>
            <a:spLocks noChangeArrowheads="1"/>
          </p:cNvSpPr>
          <p:nvPr/>
        </p:nvSpPr>
        <p:spPr bwMode="auto">
          <a:xfrm>
            <a:off x="3429000" y="2514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3429000" y="2819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9</a:t>
            </a:r>
          </a:p>
        </p:txBody>
      </p:sp>
      <p:sp>
        <p:nvSpPr>
          <p:cNvPr id="24626" name="Line 50"/>
          <p:cNvSpPr>
            <a:spLocks noChangeShapeType="1"/>
          </p:cNvSpPr>
          <p:nvPr/>
        </p:nvSpPr>
        <p:spPr bwMode="auto">
          <a:xfrm>
            <a:off x="3810000" y="3048000"/>
            <a:ext cx="1524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27" name="Line 51"/>
          <p:cNvSpPr>
            <a:spLocks noChangeShapeType="1"/>
          </p:cNvSpPr>
          <p:nvPr/>
        </p:nvSpPr>
        <p:spPr bwMode="auto">
          <a:xfrm flipH="1">
            <a:off x="1981200" y="3048000"/>
            <a:ext cx="16002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28" name="Line 52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29" name="Line 53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30" name="Line 54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32" name="Line 56"/>
          <p:cNvSpPr>
            <a:spLocks noChangeShapeType="1"/>
          </p:cNvSpPr>
          <p:nvPr/>
        </p:nvSpPr>
        <p:spPr bwMode="auto">
          <a:xfrm flipV="1">
            <a:off x="41148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33" name="Line 57"/>
          <p:cNvSpPr>
            <a:spLocks noChangeShapeType="1"/>
          </p:cNvSpPr>
          <p:nvPr/>
        </p:nvSpPr>
        <p:spPr bwMode="auto">
          <a:xfrm flipH="1" flipV="1">
            <a:off x="5029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34" name="Line 58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35" name="Line 59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36" name="Line 60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37" name="Line 61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38" name="Line 62"/>
          <p:cNvSpPr>
            <a:spLocks noChangeShapeType="1"/>
          </p:cNvSpPr>
          <p:nvPr/>
        </p:nvSpPr>
        <p:spPr bwMode="auto">
          <a:xfrm flipV="1">
            <a:off x="22098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39" name="Line 63"/>
          <p:cNvSpPr>
            <a:spLocks noChangeShapeType="1"/>
          </p:cNvSpPr>
          <p:nvPr/>
        </p:nvSpPr>
        <p:spPr bwMode="auto">
          <a:xfrm flipH="1" flipV="1">
            <a:off x="3124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40" name="Line 64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41" name="Line 65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42" name="Line 66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44" name="Line 68"/>
          <p:cNvSpPr>
            <a:spLocks noChangeShapeType="1"/>
          </p:cNvSpPr>
          <p:nvPr/>
        </p:nvSpPr>
        <p:spPr bwMode="auto">
          <a:xfrm flipV="1">
            <a:off x="3810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45" name="Line 69"/>
          <p:cNvSpPr>
            <a:spLocks noChangeShapeType="1"/>
          </p:cNvSpPr>
          <p:nvPr/>
        </p:nvSpPr>
        <p:spPr bwMode="auto">
          <a:xfrm flipH="1" flipV="1">
            <a:off x="1295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46" name="Line 70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47" name="Line 71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48" name="Line 72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49" name="Line 73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50" name="Line 74"/>
          <p:cNvSpPr>
            <a:spLocks noChangeShapeType="1"/>
          </p:cNvSpPr>
          <p:nvPr/>
        </p:nvSpPr>
        <p:spPr bwMode="auto">
          <a:xfrm flipH="1" flipV="1">
            <a:off x="22860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51" name="Line 75"/>
          <p:cNvSpPr>
            <a:spLocks noChangeShapeType="1"/>
          </p:cNvSpPr>
          <p:nvPr/>
        </p:nvSpPr>
        <p:spPr bwMode="auto">
          <a:xfrm flipV="1">
            <a:off x="762000" y="3886200"/>
            <a:ext cx="990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52" name="Line 76"/>
          <p:cNvSpPr>
            <a:spLocks noChangeShapeType="1"/>
          </p:cNvSpPr>
          <p:nvPr/>
        </p:nvSpPr>
        <p:spPr bwMode="auto">
          <a:xfrm flipH="1">
            <a:off x="4953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53" name="Line 77"/>
          <p:cNvSpPr>
            <a:spLocks noChangeShapeType="1"/>
          </p:cNvSpPr>
          <p:nvPr/>
        </p:nvSpPr>
        <p:spPr bwMode="auto">
          <a:xfrm>
            <a:off x="5562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54" name="Line 78"/>
          <p:cNvSpPr>
            <a:spLocks noChangeShapeType="1"/>
          </p:cNvSpPr>
          <p:nvPr/>
        </p:nvSpPr>
        <p:spPr bwMode="auto">
          <a:xfrm flipH="1">
            <a:off x="4953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55" name="Line 79"/>
          <p:cNvSpPr>
            <a:spLocks noChangeShapeType="1"/>
          </p:cNvSpPr>
          <p:nvPr/>
        </p:nvSpPr>
        <p:spPr bwMode="auto">
          <a:xfrm>
            <a:off x="5562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56" name="Line 80"/>
          <p:cNvSpPr>
            <a:spLocks noChangeShapeType="1"/>
          </p:cNvSpPr>
          <p:nvPr/>
        </p:nvSpPr>
        <p:spPr bwMode="auto">
          <a:xfrm flipV="1">
            <a:off x="4800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57" name="Line 81"/>
          <p:cNvSpPr>
            <a:spLocks noChangeShapeType="1"/>
          </p:cNvSpPr>
          <p:nvPr/>
        </p:nvSpPr>
        <p:spPr bwMode="auto">
          <a:xfrm flipH="1" flipV="1">
            <a:off x="5715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58" name="Line 82"/>
          <p:cNvSpPr>
            <a:spLocks noChangeShapeType="1"/>
          </p:cNvSpPr>
          <p:nvPr/>
        </p:nvSpPr>
        <p:spPr bwMode="auto">
          <a:xfrm flipV="1">
            <a:off x="2209800" y="30480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59" name="Line 83"/>
          <p:cNvSpPr>
            <a:spLocks noChangeShapeType="1"/>
          </p:cNvSpPr>
          <p:nvPr/>
        </p:nvSpPr>
        <p:spPr bwMode="auto">
          <a:xfrm flipH="1" flipV="1">
            <a:off x="3962400" y="3048000"/>
            <a:ext cx="1524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60" name="Text Box 38"/>
          <p:cNvSpPr txBox="1">
            <a:spLocks noChangeArrowheads="1"/>
          </p:cNvSpPr>
          <p:nvPr/>
        </p:nvSpPr>
        <p:spPr bwMode="auto">
          <a:xfrm>
            <a:off x="54102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01010111</a:t>
            </a:r>
          </a:p>
        </p:txBody>
      </p:sp>
      <p:sp>
        <p:nvSpPr>
          <p:cNvPr id="24661" name="Text Box 39"/>
          <p:cNvSpPr txBox="1">
            <a:spLocks noChangeArrowheads="1"/>
          </p:cNvSpPr>
          <p:nvPr/>
        </p:nvSpPr>
        <p:spPr bwMode="auto">
          <a:xfrm>
            <a:off x="64770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11000100</a:t>
            </a:r>
          </a:p>
        </p:txBody>
      </p:sp>
      <p:sp>
        <p:nvSpPr>
          <p:cNvPr id="24662" name="Text Box 40"/>
          <p:cNvSpPr txBox="1">
            <a:spLocks noChangeArrowheads="1"/>
          </p:cNvSpPr>
          <p:nvPr/>
        </p:nvSpPr>
        <p:spPr bwMode="auto">
          <a:xfrm>
            <a:off x="75438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00101111</a:t>
            </a:r>
          </a:p>
        </p:txBody>
      </p:sp>
      <p:sp>
        <p:nvSpPr>
          <p:cNvPr id="24663" name="TextBox 88"/>
          <p:cNvSpPr txBox="1">
            <a:spLocks noChangeArrowheads="1"/>
          </p:cNvSpPr>
          <p:nvPr/>
        </p:nvSpPr>
        <p:spPr bwMode="auto">
          <a:xfrm>
            <a:off x="2438400" y="5791200"/>
            <a:ext cx="510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</p:txBody>
      </p:sp>
      <p:cxnSp>
        <p:nvCxnSpPr>
          <p:cNvPr id="24664" name="Straight Arrow Connector 93"/>
          <p:cNvCxnSpPr>
            <a:cxnSpLocks noChangeShapeType="1"/>
            <a:endCxn id="24624" idx="3"/>
          </p:cNvCxnSpPr>
          <p:nvPr/>
        </p:nvCxnSpPr>
        <p:spPr bwMode="auto">
          <a:xfrm rot="10800000" flipV="1">
            <a:off x="4038600" y="23622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Huffman’s Algorithm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01000" cy="4122738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000" smtClean="0"/>
              <a:t>Decompression Algorithm: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667000" y="2895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1430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048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133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038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7244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4495800" y="2895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57912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5181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3276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14478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25146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44196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44196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39624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</a:t>
            </a: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39624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49530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U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49530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6858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6858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2286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Sp</a:t>
            </a: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2286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12192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A</a:t>
            </a:r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12192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25146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25146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36" name="Rectangle 36"/>
          <p:cNvSpPr>
            <a:spLocks noChangeArrowheads="1"/>
          </p:cNvSpPr>
          <p:nvPr/>
        </p:nvSpPr>
        <p:spPr bwMode="auto">
          <a:xfrm>
            <a:off x="20574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F</a:t>
            </a:r>
          </a:p>
        </p:txBody>
      </p:sp>
      <p:sp>
        <p:nvSpPr>
          <p:cNvPr id="25637" name="Rectangle 37"/>
          <p:cNvSpPr>
            <a:spLocks noChangeArrowheads="1"/>
          </p:cNvSpPr>
          <p:nvPr/>
        </p:nvSpPr>
        <p:spPr bwMode="auto">
          <a:xfrm>
            <a:off x="20574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5638" name="Rectangle 38"/>
          <p:cNvSpPr>
            <a:spLocks noChangeArrowheads="1"/>
          </p:cNvSpPr>
          <p:nvPr/>
        </p:nvSpPr>
        <p:spPr bwMode="auto">
          <a:xfrm>
            <a:off x="30480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I</a:t>
            </a:r>
          </a:p>
        </p:txBody>
      </p:sp>
      <p:sp>
        <p:nvSpPr>
          <p:cNvPr id="25639" name="Rectangle 39"/>
          <p:cNvSpPr>
            <a:spLocks noChangeArrowheads="1"/>
          </p:cNvSpPr>
          <p:nvPr/>
        </p:nvSpPr>
        <p:spPr bwMode="auto">
          <a:xfrm>
            <a:off x="30480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5640" name="Rectangle 40"/>
          <p:cNvSpPr>
            <a:spLocks noChangeArrowheads="1"/>
          </p:cNvSpPr>
          <p:nvPr/>
        </p:nvSpPr>
        <p:spPr bwMode="auto">
          <a:xfrm>
            <a:off x="1676400" y="33528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5641" name="Rectangle 41"/>
          <p:cNvSpPr>
            <a:spLocks noChangeArrowheads="1"/>
          </p:cNvSpPr>
          <p:nvPr/>
        </p:nvSpPr>
        <p:spPr bwMode="auto">
          <a:xfrm>
            <a:off x="1676400" y="36576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4</a:t>
            </a:r>
          </a:p>
        </p:txBody>
      </p:sp>
      <p:sp>
        <p:nvSpPr>
          <p:cNvPr id="25642" name="Line 42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43" name="Line 43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44" name="Rectangle 44"/>
          <p:cNvSpPr>
            <a:spLocks noChangeArrowheads="1"/>
          </p:cNvSpPr>
          <p:nvPr/>
        </p:nvSpPr>
        <p:spPr bwMode="auto">
          <a:xfrm>
            <a:off x="57150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L</a:t>
            </a:r>
          </a:p>
        </p:txBody>
      </p:sp>
      <p:sp>
        <p:nvSpPr>
          <p:cNvPr id="25645" name="Rectangle 45"/>
          <p:cNvSpPr>
            <a:spLocks noChangeArrowheads="1"/>
          </p:cNvSpPr>
          <p:nvPr/>
        </p:nvSpPr>
        <p:spPr bwMode="auto">
          <a:xfrm>
            <a:off x="57150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3</a:t>
            </a:r>
          </a:p>
        </p:txBody>
      </p:sp>
      <p:sp>
        <p:nvSpPr>
          <p:cNvPr id="25646" name="Rectangle 46"/>
          <p:cNvSpPr>
            <a:spLocks noChangeArrowheads="1"/>
          </p:cNvSpPr>
          <p:nvPr/>
        </p:nvSpPr>
        <p:spPr bwMode="auto">
          <a:xfrm>
            <a:off x="5105400" y="33528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5105400" y="36576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5</a:t>
            </a:r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3429000" y="2514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5649" name="Rectangle 49"/>
          <p:cNvSpPr>
            <a:spLocks noChangeArrowheads="1"/>
          </p:cNvSpPr>
          <p:nvPr/>
        </p:nvSpPr>
        <p:spPr bwMode="auto">
          <a:xfrm>
            <a:off x="3429000" y="2819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9</a:t>
            </a:r>
          </a:p>
        </p:txBody>
      </p:sp>
      <p:sp>
        <p:nvSpPr>
          <p:cNvPr id="25650" name="Line 50"/>
          <p:cNvSpPr>
            <a:spLocks noChangeShapeType="1"/>
          </p:cNvSpPr>
          <p:nvPr/>
        </p:nvSpPr>
        <p:spPr bwMode="auto">
          <a:xfrm>
            <a:off x="3810000" y="3048000"/>
            <a:ext cx="1524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51" name="Line 51"/>
          <p:cNvSpPr>
            <a:spLocks noChangeShapeType="1"/>
          </p:cNvSpPr>
          <p:nvPr/>
        </p:nvSpPr>
        <p:spPr bwMode="auto">
          <a:xfrm flipH="1">
            <a:off x="1981200" y="3048000"/>
            <a:ext cx="16002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52" name="Line 52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53" name="Line 53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54" name="Line 54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55" name="Line 55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56" name="Line 56"/>
          <p:cNvSpPr>
            <a:spLocks noChangeShapeType="1"/>
          </p:cNvSpPr>
          <p:nvPr/>
        </p:nvSpPr>
        <p:spPr bwMode="auto">
          <a:xfrm flipV="1">
            <a:off x="41148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57" name="Line 57"/>
          <p:cNvSpPr>
            <a:spLocks noChangeShapeType="1"/>
          </p:cNvSpPr>
          <p:nvPr/>
        </p:nvSpPr>
        <p:spPr bwMode="auto">
          <a:xfrm flipH="1" flipV="1">
            <a:off x="5029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58" name="Line 58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59" name="Line 59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60" name="Line 60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61" name="Line 61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62" name="Line 62"/>
          <p:cNvSpPr>
            <a:spLocks noChangeShapeType="1"/>
          </p:cNvSpPr>
          <p:nvPr/>
        </p:nvSpPr>
        <p:spPr bwMode="auto">
          <a:xfrm flipV="1">
            <a:off x="22098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63" name="Line 63"/>
          <p:cNvSpPr>
            <a:spLocks noChangeShapeType="1"/>
          </p:cNvSpPr>
          <p:nvPr/>
        </p:nvSpPr>
        <p:spPr bwMode="auto">
          <a:xfrm flipH="1" flipV="1">
            <a:off x="3124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64" name="Line 64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65" name="Line 65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66" name="Line 66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67" name="Line 67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68" name="Line 68"/>
          <p:cNvSpPr>
            <a:spLocks noChangeShapeType="1"/>
          </p:cNvSpPr>
          <p:nvPr/>
        </p:nvSpPr>
        <p:spPr bwMode="auto">
          <a:xfrm flipV="1">
            <a:off x="3810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69" name="Line 69"/>
          <p:cNvSpPr>
            <a:spLocks noChangeShapeType="1"/>
          </p:cNvSpPr>
          <p:nvPr/>
        </p:nvSpPr>
        <p:spPr bwMode="auto">
          <a:xfrm flipH="1" flipV="1">
            <a:off x="1295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70" name="Line 70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71" name="Line 71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72" name="Line 72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73" name="Line 73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74" name="Line 74"/>
          <p:cNvSpPr>
            <a:spLocks noChangeShapeType="1"/>
          </p:cNvSpPr>
          <p:nvPr/>
        </p:nvSpPr>
        <p:spPr bwMode="auto">
          <a:xfrm flipH="1" flipV="1">
            <a:off x="22860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75" name="Line 75"/>
          <p:cNvSpPr>
            <a:spLocks noChangeShapeType="1"/>
          </p:cNvSpPr>
          <p:nvPr/>
        </p:nvSpPr>
        <p:spPr bwMode="auto">
          <a:xfrm flipV="1">
            <a:off x="762000" y="3886200"/>
            <a:ext cx="990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76" name="Line 76"/>
          <p:cNvSpPr>
            <a:spLocks noChangeShapeType="1"/>
          </p:cNvSpPr>
          <p:nvPr/>
        </p:nvSpPr>
        <p:spPr bwMode="auto">
          <a:xfrm flipH="1">
            <a:off x="4953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77" name="Line 77"/>
          <p:cNvSpPr>
            <a:spLocks noChangeShapeType="1"/>
          </p:cNvSpPr>
          <p:nvPr/>
        </p:nvSpPr>
        <p:spPr bwMode="auto">
          <a:xfrm>
            <a:off x="5562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78" name="Line 78"/>
          <p:cNvSpPr>
            <a:spLocks noChangeShapeType="1"/>
          </p:cNvSpPr>
          <p:nvPr/>
        </p:nvSpPr>
        <p:spPr bwMode="auto">
          <a:xfrm flipH="1">
            <a:off x="4953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79" name="Line 79"/>
          <p:cNvSpPr>
            <a:spLocks noChangeShapeType="1"/>
          </p:cNvSpPr>
          <p:nvPr/>
        </p:nvSpPr>
        <p:spPr bwMode="auto">
          <a:xfrm>
            <a:off x="5562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80" name="Line 80"/>
          <p:cNvSpPr>
            <a:spLocks noChangeShapeType="1"/>
          </p:cNvSpPr>
          <p:nvPr/>
        </p:nvSpPr>
        <p:spPr bwMode="auto">
          <a:xfrm flipV="1">
            <a:off x="4800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81" name="Line 81"/>
          <p:cNvSpPr>
            <a:spLocks noChangeShapeType="1"/>
          </p:cNvSpPr>
          <p:nvPr/>
        </p:nvSpPr>
        <p:spPr bwMode="auto">
          <a:xfrm flipH="1" flipV="1">
            <a:off x="5715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82" name="Line 82"/>
          <p:cNvSpPr>
            <a:spLocks noChangeShapeType="1"/>
          </p:cNvSpPr>
          <p:nvPr/>
        </p:nvSpPr>
        <p:spPr bwMode="auto">
          <a:xfrm flipV="1">
            <a:off x="2209800" y="30480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83" name="Line 83"/>
          <p:cNvSpPr>
            <a:spLocks noChangeShapeType="1"/>
          </p:cNvSpPr>
          <p:nvPr/>
        </p:nvSpPr>
        <p:spPr bwMode="auto">
          <a:xfrm flipH="1" flipV="1">
            <a:off x="3962400" y="3048000"/>
            <a:ext cx="1524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84" name="Text Box 38"/>
          <p:cNvSpPr txBox="1">
            <a:spLocks noChangeArrowheads="1"/>
          </p:cNvSpPr>
          <p:nvPr/>
        </p:nvSpPr>
        <p:spPr bwMode="auto">
          <a:xfrm>
            <a:off x="54102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01010111</a:t>
            </a:r>
          </a:p>
        </p:txBody>
      </p:sp>
      <p:sp>
        <p:nvSpPr>
          <p:cNvPr id="25685" name="Text Box 39"/>
          <p:cNvSpPr txBox="1">
            <a:spLocks noChangeArrowheads="1"/>
          </p:cNvSpPr>
          <p:nvPr/>
        </p:nvSpPr>
        <p:spPr bwMode="auto">
          <a:xfrm>
            <a:off x="64770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11000100</a:t>
            </a:r>
          </a:p>
        </p:txBody>
      </p:sp>
      <p:sp>
        <p:nvSpPr>
          <p:cNvPr id="25686" name="Text Box 40"/>
          <p:cNvSpPr txBox="1">
            <a:spLocks noChangeArrowheads="1"/>
          </p:cNvSpPr>
          <p:nvPr/>
        </p:nvSpPr>
        <p:spPr bwMode="auto">
          <a:xfrm>
            <a:off x="75438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00101111</a:t>
            </a:r>
          </a:p>
        </p:txBody>
      </p:sp>
      <p:cxnSp>
        <p:nvCxnSpPr>
          <p:cNvPr id="25687" name="Straight Arrow Connector 87"/>
          <p:cNvCxnSpPr>
            <a:cxnSpLocks noChangeShapeType="1"/>
          </p:cNvCxnSpPr>
          <p:nvPr/>
        </p:nvCxnSpPr>
        <p:spPr bwMode="auto">
          <a:xfrm rot="5400000">
            <a:off x="5410201" y="2362200"/>
            <a:ext cx="3048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88" name="TextBox 88"/>
          <p:cNvSpPr txBox="1">
            <a:spLocks noChangeArrowheads="1"/>
          </p:cNvSpPr>
          <p:nvPr/>
        </p:nvSpPr>
        <p:spPr bwMode="auto">
          <a:xfrm>
            <a:off x="2438400" y="5791200"/>
            <a:ext cx="510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</p:txBody>
      </p:sp>
      <p:cxnSp>
        <p:nvCxnSpPr>
          <p:cNvPr id="25689" name="Straight Arrow Connector 90"/>
          <p:cNvCxnSpPr>
            <a:cxnSpLocks noChangeShapeType="1"/>
          </p:cNvCxnSpPr>
          <p:nvPr/>
        </p:nvCxnSpPr>
        <p:spPr bwMode="auto">
          <a:xfrm rot="5400000">
            <a:off x="1638301" y="3086100"/>
            <a:ext cx="3810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Huffman’s Algorithm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01000" cy="4122738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000" smtClean="0"/>
              <a:t>Decompression Algorithm: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667000" y="2895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1430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048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133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4038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7244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495800" y="2895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57912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181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276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14478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25146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44196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44196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39624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</a:t>
            </a: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39624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49530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U</a:t>
            </a: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49530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6858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6858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51" name="Line 27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2286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Sp</a:t>
            </a:r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2286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12192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A</a:t>
            </a:r>
          </a:p>
        </p:txBody>
      </p: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12192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25146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25146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60" name="Rectangle 36"/>
          <p:cNvSpPr>
            <a:spLocks noChangeArrowheads="1"/>
          </p:cNvSpPr>
          <p:nvPr/>
        </p:nvSpPr>
        <p:spPr bwMode="auto">
          <a:xfrm>
            <a:off x="20574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F</a:t>
            </a:r>
          </a:p>
        </p:txBody>
      </p:sp>
      <p:sp>
        <p:nvSpPr>
          <p:cNvPr id="26661" name="Rectangle 37"/>
          <p:cNvSpPr>
            <a:spLocks noChangeArrowheads="1"/>
          </p:cNvSpPr>
          <p:nvPr/>
        </p:nvSpPr>
        <p:spPr bwMode="auto">
          <a:xfrm>
            <a:off x="20574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30480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I</a:t>
            </a:r>
          </a:p>
        </p:txBody>
      </p:sp>
      <p:sp>
        <p:nvSpPr>
          <p:cNvPr id="26663" name="Rectangle 39"/>
          <p:cNvSpPr>
            <a:spLocks noChangeArrowheads="1"/>
          </p:cNvSpPr>
          <p:nvPr/>
        </p:nvSpPr>
        <p:spPr bwMode="auto">
          <a:xfrm>
            <a:off x="30480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6664" name="Rectangle 40"/>
          <p:cNvSpPr>
            <a:spLocks noChangeArrowheads="1"/>
          </p:cNvSpPr>
          <p:nvPr/>
        </p:nvSpPr>
        <p:spPr bwMode="auto">
          <a:xfrm>
            <a:off x="1676400" y="33528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6665" name="Rectangle 41"/>
          <p:cNvSpPr>
            <a:spLocks noChangeArrowheads="1"/>
          </p:cNvSpPr>
          <p:nvPr/>
        </p:nvSpPr>
        <p:spPr bwMode="auto">
          <a:xfrm>
            <a:off x="1676400" y="36576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4</a:t>
            </a:r>
          </a:p>
        </p:txBody>
      </p:sp>
      <p:sp>
        <p:nvSpPr>
          <p:cNvPr id="26666" name="Line 42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67" name="Line 43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68" name="Rectangle 44"/>
          <p:cNvSpPr>
            <a:spLocks noChangeArrowheads="1"/>
          </p:cNvSpPr>
          <p:nvPr/>
        </p:nvSpPr>
        <p:spPr bwMode="auto">
          <a:xfrm>
            <a:off x="57150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L</a:t>
            </a:r>
          </a:p>
        </p:txBody>
      </p:sp>
      <p:sp>
        <p:nvSpPr>
          <p:cNvPr id="26669" name="Rectangle 45"/>
          <p:cNvSpPr>
            <a:spLocks noChangeArrowheads="1"/>
          </p:cNvSpPr>
          <p:nvPr/>
        </p:nvSpPr>
        <p:spPr bwMode="auto">
          <a:xfrm>
            <a:off x="57150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3</a:t>
            </a:r>
          </a:p>
        </p:txBody>
      </p:sp>
      <p:sp>
        <p:nvSpPr>
          <p:cNvPr id="26670" name="Rectangle 46"/>
          <p:cNvSpPr>
            <a:spLocks noChangeArrowheads="1"/>
          </p:cNvSpPr>
          <p:nvPr/>
        </p:nvSpPr>
        <p:spPr bwMode="auto">
          <a:xfrm>
            <a:off x="5105400" y="33528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6671" name="Rectangle 47"/>
          <p:cNvSpPr>
            <a:spLocks noChangeArrowheads="1"/>
          </p:cNvSpPr>
          <p:nvPr/>
        </p:nvSpPr>
        <p:spPr bwMode="auto">
          <a:xfrm>
            <a:off x="5105400" y="36576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5</a:t>
            </a:r>
          </a:p>
        </p:txBody>
      </p:sp>
      <p:sp>
        <p:nvSpPr>
          <p:cNvPr id="26672" name="Rectangle 48"/>
          <p:cNvSpPr>
            <a:spLocks noChangeArrowheads="1"/>
          </p:cNvSpPr>
          <p:nvPr/>
        </p:nvSpPr>
        <p:spPr bwMode="auto">
          <a:xfrm>
            <a:off x="3429000" y="2514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6673" name="Rectangle 49"/>
          <p:cNvSpPr>
            <a:spLocks noChangeArrowheads="1"/>
          </p:cNvSpPr>
          <p:nvPr/>
        </p:nvSpPr>
        <p:spPr bwMode="auto">
          <a:xfrm>
            <a:off x="3429000" y="2819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9</a:t>
            </a:r>
          </a:p>
        </p:txBody>
      </p:sp>
      <p:sp>
        <p:nvSpPr>
          <p:cNvPr id="26674" name="Line 50"/>
          <p:cNvSpPr>
            <a:spLocks noChangeShapeType="1"/>
          </p:cNvSpPr>
          <p:nvPr/>
        </p:nvSpPr>
        <p:spPr bwMode="auto">
          <a:xfrm>
            <a:off x="3810000" y="3048000"/>
            <a:ext cx="1524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75" name="Line 51"/>
          <p:cNvSpPr>
            <a:spLocks noChangeShapeType="1"/>
          </p:cNvSpPr>
          <p:nvPr/>
        </p:nvSpPr>
        <p:spPr bwMode="auto">
          <a:xfrm flipH="1">
            <a:off x="1981200" y="3048000"/>
            <a:ext cx="16002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76" name="Line 52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77" name="Line 53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78" name="Line 54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79" name="Line 55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80" name="Line 56"/>
          <p:cNvSpPr>
            <a:spLocks noChangeShapeType="1"/>
          </p:cNvSpPr>
          <p:nvPr/>
        </p:nvSpPr>
        <p:spPr bwMode="auto">
          <a:xfrm flipV="1">
            <a:off x="41148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81" name="Line 57"/>
          <p:cNvSpPr>
            <a:spLocks noChangeShapeType="1"/>
          </p:cNvSpPr>
          <p:nvPr/>
        </p:nvSpPr>
        <p:spPr bwMode="auto">
          <a:xfrm flipH="1" flipV="1">
            <a:off x="5029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82" name="Line 58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83" name="Line 59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84" name="Line 60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85" name="Line 61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86" name="Line 62"/>
          <p:cNvSpPr>
            <a:spLocks noChangeShapeType="1"/>
          </p:cNvSpPr>
          <p:nvPr/>
        </p:nvSpPr>
        <p:spPr bwMode="auto">
          <a:xfrm flipV="1">
            <a:off x="22098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87" name="Line 63"/>
          <p:cNvSpPr>
            <a:spLocks noChangeShapeType="1"/>
          </p:cNvSpPr>
          <p:nvPr/>
        </p:nvSpPr>
        <p:spPr bwMode="auto">
          <a:xfrm flipH="1" flipV="1">
            <a:off x="3124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88" name="Line 64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89" name="Line 65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90" name="Line 66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91" name="Line 67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92" name="Line 68"/>
          <p:cNvSpPr>
            <a:spLocks noChangeShapeType="1"/>
          </p:cNvSpPr>
          <p:nvPr/>
        </p:nvSpPr>
        <p:spPr bwMode="auto">
          <a:xfrm flipV="1">
            <a:off x="3810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93" name="Line 69"/>
          <p:cNvSpPr>
            <a:spLocks noChangeShapeType="1"/>
          </p:cNvSpPr>
          <p:nvPr/>
        </p:nvSpPr>
        <p:spPr bwMode="auto">
          <a:xfrm flipH="1" flipV="1">
            <a:off x="1295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94" name="Line 70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95" name="Line 71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96" name="Line 72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97" name="Line 73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98" name="Line 74"/>
          <p:cNvSpPr>
            <a:spLocks noChangeShapeType="1"/>
          </p:cNvSpPr>
          <p:nvPr/>
        </p:nvSpPr>
        <p:spPr bwMode="auto">
          <a:xfrm flipH="1" flipV="1">
            <a:off x="22860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99" name="Line 75"/>
          <p:cNvSpPr>
            <a:spLocks noChangeShapeType="1"/>
          </p:cNvSpPr>
          <p:nvPr/>
        </p:nvSpPr>
        <p:spPr bwMode="auto">
          <a:xfrm flipV="1">
            <a:off x="762000" y="3886200"/>
            <a:ext cx="990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700" name="Line 76"/>
          <p:cNvSpPr>
            <a:spLocks noChangeShapeType="1"/>
          </p:cNvSpPr>
          <p:nvPr/>
        </p:nvSpPr>
        <p:spPr bwMode="auto">
          <a:xfrm flipH="1">
            <a:off x="4953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701" name="Line 77"/>
          <p:cNvSpPr>
            <a:spLocks noChangeShapeType="1"/>
          </p:cNvSpPr>
          <p:nvPr/>
        </p:nvSpPr>
        <p:spPr bwMode="auto">
          <a:xfrm>
            <a:off x="5562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702" name="Line 78"/>
          <p:cNvSpPr>
            <a:spLocks noChangeShapeType="1"/>
          </p:cNvSpPr>
          <p:nvPr/>
        </p:nvSpPr>
        <p:spPr bwMode="auto">
          <a:xfrm flipH="1">
            <a:off x="4953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703" name="Line 79"/>
          <p:cNvSpPr>
            <a:spLocks noChangeShapeType="1"/>
          </p:cNvSpPr>
          <p:nvPr/>
        </p:nvSpPr>
        <p:spPr bwMode="auto">
          <a:xfrm>
            <a:off x="5562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704" name="Line 80"/>
          <p:cNvSpPr>
            <a:spLocks noChangeShapeType="1"/>
          </p:cNvSpPr>
          <p:nvPr/>
        </p:nvSpPr>
        <p:spPr bwMode="auto">
          <a:xfrm flipV="1">
            <a:off x="4800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705" name="Line 81"/>
          <p:cNvSpPr>
            <a:spLocks noChangeShapeType="1"/>
          </p:cNvSpPr>
          <p:nvPr/>
        </p:nvSpPr>
        <p:spPr bwMode="auto">
          <a:xfrm flipH="1" flipV="1">
            <a:off x="5715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706" name="Line 82"/>
          <p:cNvSpPr>
            <a:spLocks noChangeShapeType="1"/>
          </p:cNvSpPr>
          <p:nvPr/>
        </p:nvSpPr>
        <p:spPr bwMode="auto">
          <a:xfrm flipV="1">
            <a:off x="2209800" y="30480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707" name="Line 83"/>
          <p:cNvSpPr>
            <a:spLocks noChangeShapeType="1"/>
          </p:cNvSpPr>
          <p:nvPr/>
        </p:nvSpPr>
        <p:spPr bwMode="auto">
          <a:xfrm flipH="1" flipV="1">
            <a:off x="3962400" y="3048000"/>
            <a:ext cx="1524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708" name="Text Box 38"/>
          <p:cNvSpPr txBox="1">
            <a:spLocks noChangeArrowheads="1"/>
          </p:cNvSpPr>
          <p:nvPr/>
        </p:nvSpPr>
        <p:spPr bwMode="auto">
          <a:xfrm>
            <a:off x="54102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01010111</a:t>
            </a:r>
          </a:p>
        </p:txBody>
      </p:sp>
      <p:sp>
        <p:nvSpPr>
          <p:cNvPr id="26709" name="Text Box 39"/>
          <p:cNvSpPr txBox="1">
            <a:spLocks noChangeArrowheads="1"/>
          </p:cNvSpPr>
          <p:nvPr/>
        </p:nvSpPr>
        <p:spPr bwMode="auto">
          <a:xfrm>
            <a:off x="64770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11000100</a:t>
            </a:r>
          </a:p>
        </p:txBody>
      </p:sp>
      <p:sp>
        <p:nvSpPr>
          <p:cNvPr id="26710" name="Text Box 40"/>
          <p:cNvSpPr txBox="1">
            <a:spLocks noChangeArrowheads="1"/>
          </p:cNvSpPr>
          <p:nvPr/>
        </p:nvSpPr>
        <p:spPr bwMode="auto">
          <a:xfrm>
            <a:off x="75438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00101111</a:t>
            </a:r>
          </a:p>
        </p:txBody>
      </p:sp>
      <p:cxnSp>
        <p:nvCxnSpPr>
          <p:cNvPr id="26711" name="Straight Arrow Connector 87"/>
          <p:cNvCxnSpPr>
            <a:cxnSpLocks noChangeShapeType="1"/>
          </p:cNvCxnSpPr>
          <p:nvPr/>
        </p:nvCxnSpPr>
        <p:spPr bwMode="auto">
          <a:xfrm rot="5400000">
            <a:off x="5563394" y="2361406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712" name="TextBox 88"/>
          <p:cNvSpPr txBox="1">
            <a:spLocks noChangeArrowheads="1"/>
          </p:cNvSpPr>
          <p:nvPr/>
        </p:nvSpPr>
        <p:spPr bwMode="auto">
          <a:xfrm>
            <a:off x="2438400" y="5791200"/>
            <a:ext cx="510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</p:txBody>
      </p:sp>
      <p:cxnSp>
        <p:nvCxnSpPr>
          <p:cNvPr id="26713" name="Straight Arrow Connector 90"/>
          <p:cNvCxnSpPr>
            <a:cxnSpLocks noChangeShapeType="1"/>
          </p:cNvCxnSpPr>
          <p:nvPr/>
        </p:nvCxnSpPr>
        <p:spPr bwMode="auto">
          <a:xfrm rot="5400000">
            <a:off x="2782094" y="3771106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Huffman’s Algorithm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01000" cy="4122738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000" smtClean="0"/>
              <a:t>Decompression Algorithm: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667000" y="2895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1430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048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133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038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7244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4495800" y="2895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57912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5181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3276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14478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25146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44196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44196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39624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</a:t>
            </a: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39624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49530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U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49530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6858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6858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2286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Sp</a:t>
            </a: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2286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12192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A</a:t>
            </a: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12192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25146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25146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83" name="Line 35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20574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F</a:t>
            </a:r>
          </a:p>
        </p:txBody>
      </p:sp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20574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30480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I</a:t>
            </a:r>
          </a:p>
        </p:txBody>
      </p:sp>
      <p:sp>
        <p:nvSpPr>
          <p:cNvPr id="27687" name="Rectangle 39"/>
          <p:cNvSpPr>
            <a:spLocks noChangeArrowheads="1"/>
          </p:cNvSpPr>
          <p:nvPr/>
        </p:nvSpPr>
        <p:spPr bwMode="auto">
          <a:xfrm>
            <a:off x="30480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7688" name="Rectangle 40"/>
          <p:cNvSpPr>
            <a:spLocks noChangeArrowheads="1"/>
          </p:cNvSpPr>
          <p:nvPr/>
        </p:nvSpPr>
        <p:spPr bwMode="auto">
          <a:xfrm>
            <a:off x="1676400" y="33528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7689" name="Rectangle 41"/>
          <p:cNvSpPr>
            <a:spLocks noChangeArrowheads="1"/>
          </p:cNvSpPr>
          <p:nvPr/>
        </p:nvSpPr>
        <p:spPr bwMode="auto">
          <a:xfrm>
            <a:off x="1676400" y="36576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4</a:t>
            </a:r>
          </a:p>
        </p:txBody>
      </p:sp>
      <p:sp>
        <p:nvSpPr>
          <p:cNvPr id="27690" name="Line 42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91" name="Line 43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57150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L</a:t>
            </a:r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57150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3</a:t>
            </a:r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5105400" y="33528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5105400" y="36576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5</a:t>
            </a:r>
          </a:p>
        </p:txBody>
      </p:sp>
      <p:sp>
        <p:nvSpPr>
          <p:cNvPr id="27696" name="Rectangle 48"/>
          <p:cNvSpPr>
            <a:spLocks noChangeArrowheads="1"/>
          </p:cNvSpPr>
          <p:nvPr/>
        </p:nvSpPr>
        <p:spPr bwMode="auto">
          <a:xfrm>
            <a:off x="3429000" y="2514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7697" name="Rectangle 49"/>
          <p:cNvSpPr>
            <a:spLocks noChangeArrowheads="1"/>
          </p:cNvSpPr>
          <p:nvPr/>
        </p:nvSpPr>
        <p:spPr bwMode="auto">
          <a:xfrm>
            <a:off x="3429000" y="2819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9</a:t>
            </a:r>
          </a:p>
        </p:txBody>
      </p:sp>
      <p:sp>
        <p:nvSpPr>
          <p:cNvPr id="27698" name="Line 50"/>
          <p:cNvSpPr>
            <a:spLocks noChangeShapeType="1"/>
          </p:cNvSpPr>
          <p:nvPr/>
        </p:nvSpPr>
        <p:spPr bwMode="auto">
          <a:xfrm>
            <a:off x="3810000" y="3048000"/>
            <a:ext cx="1524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99" name="Line 51"/>
          <p:cNvSpPr>
            <a:spLocks noChangeShapeType="1"/>
          </p:cNvSpPr>
          <p:nvPr/>
        </p:nvSpPr>
        <p:spPr bwMode="auto">
          <a:xfrm flipH="1">
            <a:off x="1981200" y="3048000"/>
            <a:ext cx="16002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00" name="Line 52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01" name="Line 53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02" name="Line 54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03" name="Line 55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04" name="Line 56"/>
          <p:cNvSpPr>
            <a:spLocks noChangeShapeType="1"/>
          </p:cNvSpPr>
          <p:nvPr/>
        </p:nvSpPr>
        <p:spPr bwMode="auto">
          <a:xfrm flipV="1">
            <a:off x="41148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05" name="Line 57"/>
          <p:cNvSpPr>
            <a:spLocks noChangeShapeType="1"/>
          </p:cNvSpPr>
          <p:nvPr/>
        </p:nvSpPr>
        <p:spPr bwMode="auto">
          <a:xfrm flipH="1" flipV="1">
            <a:off x="5029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06" name="Line 58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07" name="Line 59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08" name="Line 60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09" name="Line 61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10" name="Line 62"/>
          <p:cNvSpPr>
            <a:spLocks noChangeShapeType="1"/>
          </p:cNvSpPr>
          <p:nvPr/>
        </p:nvSpPr>
        <p:spPr bwMode="auto">
          <a:xfrm flipV="1">
            <a:off x="22098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11" name="Line 63"/>
          <p:cNvSpPr>
            <a:spLocks noChangeShapeType="1"/>
          </p:cNvSpPr>
          <p:nvPr/>
        </p:nvSpPr>
        <p:spPr bwMode="auto">
          <a:xfrm flipH="1" flipV="1">
            <a:off x="3124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12" name="Line 64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13" name="Line 65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14" name="Line 66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15" name="Line 67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16" name="Line 68"/>
          <p:cNvSpPr>
            <a:spLocks noChangeShapeType="1"/>
          </p:cNvSpPr>
          <p:nvPr/>
        </p:nvSpPr>
        <p:spPr bwMode="auto">
          <a:xfrm flipV="1">
            <a:off x="3810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17" name="Line 69"/>
          <p:cNvSpPr>
            <a:spLocks noChangeShapeType="1"/>
          </p:cNvSpPr>
          <p:nvPr/>
        </p:nvSpPr>
        <p:spPr bwMode="auto">
          <a:xfrm flipH="1" flipV="1">
            <a:off x="1295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18" name="Line 70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19" name="Line 71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20" name="Line 72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21" name="Line 73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22" name="Line 74"/>
          <p:cNvSpPr>
            <a:spLocks noChangeShapeType="1"/>
          </p:cNvSpPr>
          <p:nvPr/>
        </p:nvSpPr>
        <p:spPr bwMode="auto">
          <a:xfrm flipH="1" flipV="1">
            <a:off x="22860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23" name="Line 75"/>
          <p:cNvSpPr>
            <a:spLocks noChangeShapeType="1"/>
          </p:cNvSpPr>
          <p:nvPr/>
        </p:nvSpPr>
        <p:spPr bwMode="auto">
          <a:xfrm flipV="1">
            <a:off x="762000" y="3886200"/>
            <a:ext cx="990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24" name="Line 76"/>
          <p:cNvSpPr>
            <a:spLocks noChangeShapeType="1"/>
          </p:cNvSpPr>
          <p:nvPr/>
        </p:nvSpPr>
        <p:spPr bwMode="auto">
          <a:xfrm flipH="1">
            <a:off x="4953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25" name="Line 77"/>
          <p:cNvSpPr>
            <a:spLocks noChangeShapeType="1"/>
          </p:cNvSpPr>
          <p:nvPr/>
        </p:nvSpPr>
        <p:spPr bwMode="auto">
          <a:xfrm>
            <a:off x="5562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26" name="Line 78"/>
          <p:cNvSpPr>
            <a:spLocks noChangeShapeType="1"/>
          </p:cNvSpPr>
          <p:nvPr/>
        </p:nvSpPr>
        <p:spPr bwMode="auto">
          <a:xfrm flipH="1">
            <a:off x="4953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27" name="Line 79"/>
          <p:cNvSpPr>
            <a:spLocks noChangeShapeType="1"/>
          </p:cNvSpPr>
          <p:nvPr/>
        </p:nvSpPr>
        <p:spPr bwMode="auto">
          <a:xfrm>
            <a:off x="5562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28" name="Line 80"/>
          <p:cNvSpPr>
            <a:spLocks noChangeShapeType="1"/>
          </p:cNvSpPr>
          <p:nvPr/>
        </p:nvSpPr>
        <p:spPr bwMode="auto">
          <a:xfrm flipV="1">
            <a:off x="4800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29" name="Line 81"/>
          <p:cNvSpPr>
            <a:spLocks noChangeShapeType="1"/>
          </p:cNvSpPr>
          <p:nvPr/>
        </p:nvSpPr>
        <p:spPr bwMode="auto">
          <a:xfrm flipH="1" flipV="1">
            <a:off x="5715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30" name="Line 82"/>
          <p:cNvSpPr>
            <a:spLocks noChangeShapeType="1"/>
          </p:cNvSpPr>
          <p:nvPr/>
        </p:nvSpPr>
        <p:spPr bwMode="auto">
          <a:xfrm flipV="1">
            <a:off x="2209800" y="30480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31" name="Line 83"/>
          <p:cNvSpPr>
            <a:spLocks noChangeShapeType="1"/>
          </p:cNvSpPr>
          <p:nvPr/>
        </p:nvSpPr>
        <p:spPr bwMode="auto">
          <a:xfrm flipH="1" flipV="1">
            <a:off x="3962400" y="3048000"/>
            <a:ext cx="1524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732" name="Text Box 38"/>
          <p:cNvSpPr txBox="1">
            <a:spLocks noChangeArrowheads="1"/>
          </p:cNvSpPr>
          <p:nvPr/>
        </p:nvSpPr>
        <p:spPr bwMode="auto">
          <a:xfrm>
            <a:off x="54102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01010111</a:t>
            </a:r>
          </a:p>
        </p:txBody>
      </p:sp>
      <p:sp>
        <p:nvSpPr>
          <p:cNvPr id="27733" name="Text Box 39"/>
          <p:cNvSpPr txBox="1">
            <a:spLocks noChangeArrowheads="1"/>
          </p:cNvSpPr>
          <p:nvPr/>
        </p:nvSpPr>
        <p:spPr bwMode="auto">
          <a:xfrm>
            <a:off x="64770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11000100</a:t>
            </a:r>
          </a:p>
        </p:txBody>
      </p:sp>
      <p:sp>
        <p:nvSpPr>
          <p:cNvPr id="27734" name="Text Box 40"/>
          <p:cNvSpPr txBox="1">
            <a:spLocks noChangeArrowheads="1"/>
          </p:cNvSpPr>
          <p:nvPr/>
        </p:nvSpPr>
        <p:spPr bwMode="auto">
          <a:xfrm>
            <a:off x="75438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00101111</a:t>
            </a:r>
          </a:p>
        </p:txBody>
      </p:sp>
      <p:cxnSp>
        <p:nvCxnSpPr>
          <p:cNvPr id="27735" name="Straight Arrow Connector 87"/>
          <p:cNvCxnSpPr>
            <a:cxnSpLocks noChangeShapeType="1"/>
          </p:cNvCxnSpPr>
          <p:nvPr/>
        </p:nvCxnSpPr>
        <p:spPr bwMode="auto">
          <a:xfrm rot="5400000">
            <a:off x="5639594" y="2361406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736" name="TextBox 88"/>
          <p:cNvSpPr txBox="1">
            <a:spLocks noChangeArrowheads="1"/>
          </p:cNvSpPr>
          <p:nvPr/>
        </p:nvSpPr>
        <p:spPr bwMode="auto">
          <a:xfrm>
            <a:off x="2438400" y="5791200"/>
            <a:ext cx="510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Output: F</a:t>
            </a:r>
          </a:p>
        </p:txBody>
      </p:sp>
      <p:cxnSp>
        <p:nvCxnSpPr>
          <p:cNvPr id="27737" name="Straight Arrow Connector 90"/>
          <p:cNvCxnSpPr>
            <a:cxnSpLocks noChangeShapeType="1"/>
          </p:cNvCxnSpPr>
          <p:nvPr/>
        </p:nvCxnSpPr>
        <p:spPr bwMode="auto">
          <a:xfrm rot="5400000">
            <a:off x="1943894" y="4456906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Huffman’s Algorithm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01000" cy="4122738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000" smtClean="0"/>
              <a:t>Decompression Algorithm: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667000" y="2895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1430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048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2133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038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47244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4495800" y="2895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57912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5181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3276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4478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25146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44196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44196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39624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39624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49530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U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49530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6858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6858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2286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Sp</a:t>
            </a: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2286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12192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A</a:t>
            </a: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12192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25146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25146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28706" name="Line 34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07" name="Line 35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20574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F</a:t>
            </a: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20574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30480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I</a:t>
            </a:r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30480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8712" name="Rectangle 40"/>
          <p:cNvSpPr>
            <a:spLocks noChangeArrowheads="1"/>
          </p:cNvSpPr>
          <p:nvPr/>
        </p:nvSpPr>
        <p:spPr bwMode="auto">
          <a:xfrm>
            <a:off x="1676400" y="33528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1676400" y="36576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4</a:t>
            </a:r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15" name="Line 43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57150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L</a:t>
            </a: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57150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3</a:t>
            </a:r>
          </a:p>
        </p:txBody>
      </p:sp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5105400" y="33528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8719" name="Rectangle 47"/>
          <p:cNvSpPr>
            <a:spLocks noChangeArrowheads="1"/>
          </p:cNvSpPr>
          <p:nvPr/>
        </p:nvSpPr>
        <p:spPr bwMode="auto">
          <a:xfrm>
            <a:off x="5105400" y="36576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5</a:t>
            </a:r>
          </a:p>
        </p:txBody>
      </p:sp>
      <p:sp>
        <p:nvSpPr>
          <p:cNvPr id="28720" name="Rectangle 48"/>
          <p:cNvSpPr>
            <a:spLocks noChangeArrowheads="1"/>
          </p:cNvSpPr>
          <p:nvPr/>
        </p:nvSpPr>
        <p:spPr bwMode="auto">
          <a:xfrm>
            <a:off x="3429000" y="2514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8721" name="Rectangle 49"/>
          <p:cNvSpPr>
            <a:spLocks noChangeArrowheads="1"/>
          </p:cNvSpPr>
          <p:nvPr/>
        </p:nvSpPr>
        <p:spPr bwMode="auto">
          <a:xfrm>
            <a:off x="3429000" y="2819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9</a:t>
            </a:r>
          </a:p>
        </p:txBody>
      </p:sp>
      <p:sp>
        <p:nvSpPr>
          <p:cNvPr id="28722" name="Line 50"/>
          <p:cNvSpPr>
            <a:spLocks noChangeShapeType="1"/>
          </p:cNvSpPr>
          <p:nvPr/>
        </p:nvSpPr>
        <p:spPr bwMode="auto">
          <a:xfrm>
            <a:off x="3810000" y="3048000"/>
            <a:ext cx="1524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23" name="Line 51"/>
          <p:cNvSpPr>
            <a:spLocks noChangeShapeType="1"/>
          </p:cNvSpPr>
          <p:nvPr/>
        </p:nvSpPr>
        <p:spPr bwMode="auto">
          <a:xfrm flipH="1">
            <a:off x="1981200" y="3048000"/>
            <a:ext cx="16002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24" name="Line 52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25" name="Line 53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26" name="Line 54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27" name="Line 55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28" name="Line 56"/>
          <p:cNvSpPr>
            <a:spLocks noChangeShapeType="1"/>
          </p:cNvSpPr>
          <p:nvPr/>
        </p:nvSpPr>
        <p:spPr bwMode="auto">
          <a:xfrm flipV="1">
            <a:off x="41148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29" name="Line 57"/>
          <p:cNvSpPr>
            <a:spLocks noChangeShapeType="1"/>
          </p:cNvSpPr>
          <p:nvPr/>
        </p:nvSpPr>
        <p:spPr bwMode="auto">
          <a:xfrm flipH="1" flipV="1">
            <a:off x="5029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30" name="Line 58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31" name="Line 59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32" name="Line 60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33" name="Line 61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34" name="Line 62"/>
          <p:cNvSpPr>
            <a:spLocks noChangeShapeType="1"/>
          </p:cNvSpPr>
          <p:nvPr/>
        </p:nvSpPr>
        <p:spPr bwMode="auto">
          <a:xfrm flipV="1">
            <a:off x="22098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35" name="Line 63"/>
          <p:cNvSpPr>
            <a:spLocks noChangeShapeType="1"/>
          </p:cNvSpPr>
          <p:nvPr/>
        </p:nvSpPr>
        <p:spPr bwMode="auto">
          <a:xfrm flipH="1" flipV="1">
            <a:off x="3124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36" name="Line 64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37" name="Line 65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38" name="Line 66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39" name="Line 67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40" name="Line 68"/>
          <p:cNvSpPr>
            <a:spLocks noChangeShapeType="1"/>
          </p:cNvSpPr>
          <p:nvPr/>
        </p:nvSpPr>
        <p:spPr bwMode="auto">
          <a:xfrm flipV="1">
            <a:off x="3810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41" name="Line 69"/>
          <p:cNvSpPr>
            <a:spLocks noChangeShapeType="1"/>
          </p:cNvSpPr>
          <p:nvPr/>
        </p:nvSpPr>
        <p:spPr bwMode="auto">
          <a:xfrm flipH="1" flipV="1">
            <a:off x="1295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42" name="Line 70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43" name="Line 71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44" name="Line 72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45" name="Line 73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46" name="Line 74"/>
          <p:cNvSpPr>
            <a:spLocks noChangeShapeType="1"/>
          </p:cNvSpPr>
          <p:nvPr/>
        </p:nvSpPr>
        <p:spPr bwMode="auto">
          <a:xfrm flipH="1" flipV="1">
            <a:off x="22860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47" name="Line 75"/>
          <p:cNvSpPr>
            <a:spLocks noChangeShapeType="1"/>
          </p:cNvSpPr>
          <p:nvPr/>
        </p:nvSpPr>
        <p:spPr bwMode="auto">
          <a:xfrm flipV="1">
            <a:off x="762000" y="3886200"/>
            <a:ext cx="990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48" name="Line 76"/>
          <p:cNvSpPr>
            <a:spLocks noChangeShapeType="1"/>
          </p:cNvSpPr>
          <p:nvPr/>
        </p:nvSpPr>
        <p:spPr bwMode="auto">
          <a:xfrm flipH="1">
            <a:off x="4953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49" name="Line 77"/>
          <p:cNvSpPr>
            <a:spLocks noChangeShapeType="1"/>
          </p:cNvSpPr>
          <p:nvPr/>
        </p:nvSpPr>
        <p:spPr bwMode="auto">
          <a:xfrm>
            <a:off x="5562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50" name="Line 78"/>
          <p:cNvSpPr>
            <a:spLocks noChangeShapeType="1"/>
          </p:cNvSpPr>
          <p:nvPr/>
        </p:nvSpPr>
        <p:spPr bwMode="auto">
          <a:xfrm flipH="1">
            <a:off x="4953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51" name="Line 79"/>
          <p:cNvSpPr>
            <a:spLocks noChangeShapeType="1"/>
          </p:cNvSpPr>
          <p:nvPr/>
        </p:nvSpPr>
        <p:spPr bwMode="auto">
          <a:xfrm>
            <a:off x="5562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52" name="Line 80"/>
          <p:cNvSpPr>
            <a:spLocks noChangeShapeType="1"/>
          </p:cNvSpPr>
          <p:nvPr/>
        </p:nvSpPr>
        <p:spPr bwMode="auto">
          <a:xfrm flipV="1">
            <a:off x="4800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53" name="Line 81"/>
          <p:cNvSpPr>
            <a:spLocks noChangeShapeType="1"/>
          </p:cNvSpPr>
          <p:nvPr/>
        </p:nvSpPr>
        <p:spPr bwMode="auto">
          <a:xfrm flipH="1" flipV="1">
            <a:off x="5715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54" name="Line 82"/>
          <p:cNvSpPr>
            <a:spLocks noChangeShapeType="1"/>
          </p:cNvSpPr>
          <p:nvPr/>
        </p:nvSpPr>
        <p:spPr bwMode="auto">
          <a:xfrm flipV="1">
            <a:off x="2209800" y="30480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55" name="Line 83"/>
          <p:cNvSpPr>
            <a:spLocks noChangeShapeType="1"/>
          </p:cNvSpPr>
          <p:nvPr/>
        </p:nvSpPr>
        <p:spPr bwMode="auto">
          <a:xfrm flipH="1" flipV="1">
            <a:off x="3962400" y="3048000"/>
            <a:ext cx="1524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56" name="Text Box 38"/>
          <p:cNvSpPr txBox="1">
            <a:spLocks noChangeArrowheads="1"/>
          </p:cNvSpPr>
          <p:nvPr/>
        </p:nvSpPr>
        <p:spPr bwMode="auto">
          <a:xfrm>
            <a:off x="54102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01010111</a:t>
            </a:r>
          </a:p>
        </p:txBody>
      </p:sp>
      <p:sp>
        <p:nvSpPr>
          <p:cNvPr id="28757" name="Text Box 39"/>
          <p:cNvSpPr txBox="1">
            <a:spLocks noChangeArrowheads="1"/>
          </p:cNvSpPr>
          <p:nvPr/>
        </p:nvSpPr>
        <p:spPr bwMode="auto">
          <a:xfrm>
            <a:off x="64770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11000100</a:t>
            </a:r>
          </a:p>
        </p:txBody>
      </p:sp>
      <p:sp>
        <p:nvSpPr>
          <p:cNvPr id="28758" name="Text Box 40"/>
          <p:cNvSpPr txBox="1">
            <a:spLocks noChangeArrowheads="1"/>
          </p:cNvSpPr>
          <p:nvPr/>
        </p:nvSpPr>
        <p:spPr bwMode="auto">
          <a:xfrm>
            <a:off x="75438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00101111</a:t>
            </a:r>
          </a:p>
        </p:txBody>
      </p:sp>
      <p:cxnSp>
        <p:nvCxnSpPr>
          <p:cNvPr id="28759" name="Straight Arrow Connector 87"/>
          <p:cNvCxnSpPr>
            <a:cxnSpLocks noChangeShapeType="1"/>
          </p:cNvCxnSpPr>
          <p:nvPr/>
        </p:nvCxnSpPr>
        <p:spPr bwMode="auto">
          <a:xfrm rot="5400000">
            <a:off x="5639594" y="2361406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760" name="TextBox 88"/>
          <p:cNvSpPr txBox="1">
            <a:spLocks noChangeArrowheads="1"/>
          </p:cNvSpPr>
          <p:nvPr/>
        </p:nvSpPr>
        <p:spPr bwMode="auto">
          <a:xfrm>
            <a:off x="2438400" y="5791200"/>
            <a:ext cx="510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Output: F</a:t>
            </a:r>
          </a:p>
        </p:txBody>
      </p:sp>
      <p:cxnSp>
        <p:nvCxnSpPr>
          <p:cNvPr id="28762" name="Straight Arrow Connector 91"/>
          <p:cNvCxnSpPr>
            <a:cxnSpLocks noChangeShapeType="1"/>
            <a:endCxn id="28720" idx="3"/>
          </p:cNvCxnSpPr>
          <p:nvPr/>
        </p:nvCxnSpPr>
        <p:spPr bwMode="auto">
          <a:xfrm rot="10800000" flipV="1">
            <a:off x="4038600" y="2438400"/>
            <a:ext cx="3810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Huffman’s Algorithm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01000" cy="4122738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000" smtClean="0"/>
              <a:t>Decompression Algorithm: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667000" y="2895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1430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3048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133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4038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47244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4495800" y="2895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57912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5181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3276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14478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25146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44196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44196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39624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</a:t>
            </a:r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39624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49530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U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49530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6858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6858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29722" name="Line 26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2286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Sp</a:t>
            </a: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2286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12192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A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12192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25146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25146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32" name="Rectangle 36"/>
          <p:cNvSpPr>
            <a:spLocks noChangeArrowheads="1"/>
          </p:cNvSpPr>
          <p:nvPr/>
        </p:nvSpPr>
        <p:spPr bwMode="auto">
          <a:xfrm>
            <a:off x="20574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F</a:t>
            </a:r>
          </a:p>
        </p:txBody>
      </p:sp>
      <p:sp>
        <p:nvSpPr>
          <p:cNvPr id="29733" name="Rectangle 37"/>
          <p:cNvSpPr>
            <a:spLocks noChangeArrowheads="1"/>
          </p:cNvSpPr>
          <p:nvPr/>
        </p:nvSpPr>
        <p:spPr bwMode="auto">
          <a:xfrm>
            <a:off x="20574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9734" name="Rectangle 38"/>
          <p:cNvSpPr>
            <a:spLocks noChangeArrowheads="1"/>
          </p:cNvSpPr>
          <p:nvPr/>
        </p:nvSpPr>
        <p:spPr bwMode="auto">
          <a:xfrm>
            <a:off x="30480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I</a:t>
            </a:r>
          </a:p>
        </p:txBody>
      </p:sp>
      <p:sp>
        <p:nvSpPr>
          <p:cNvPr id="29735" name="Rectangle 39"/>
          <p:cNvSpPr>
            <a:spLocks noChangeArrowheads="1"/>
          </p:cNvSpPr>
          <p:nvPr/>
        </p:nvSpPr>
        <p:spPr bwMode="auto">
          <a:xfrm>
            <a:off x="30480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29736" name="Rectangle 40"/>
          <p:cNvSpPr>
            <a:spLocks noChangeArrowheads="1"/>
          </p:cNvSpPr>
          <p:nvPr/>
        </p:nvSpPr>
        <p:spPr bwMode="auto">
          <a:xfrm>
            <a:off x="1676400" y="33528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9737" name="Rectangle 41"/>
          <p:cNvSpPr>
            <a:spLocks noChangeArrowheads="1"/>
          </p:cNvSpPr>
          <p:nvPr/>
        </p:nvSpPr>
        <p:spPr bwMode="auto">
          <a:xfrm>
            <a:off x="1676400" y="36576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4</a:t>
            </a:r>
          </a:p>
        </p:txBody>
      </p:sp>
      <p:sp>
        <p:nvSpPr>
          <p:cNvPr id="29738" name="Line 42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39" name="Line 43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40" name="Rectangle 44"/>
          <p:cNvSpPr>
            <a:spLocks noChangeArrowheads="1"/>
          </p:cNvSpPr>
          <p:nvPr/>
        </p:nvSpPr>
        <p:spPr bwMode="auto">
          <a:xfrm>
            <a:off x="57150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L</a:t>
            </a:r>
          </a:p>
        </p:txBody>
      </p:sp>
      <p:sp>
        <p:nvSpPr>
          <p:cNvPr id="29741" name="Rectangle 45"/>
          <p:cNvSpPr>
            <a:spLocks noChangeArrowheads="1"/>
          </p:cNvSpPr>
          <p:nvPr/>
        </p:nvSpPr>
        <p:spPr bwMode="auto">
          <a:xfrm>
            <a:off x="57150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3</a:t>
            </a:r>
          </a:p>
        </p:txBody>
      </p:sp>
      <p:sp>
        <p:nvSpPr>
          <p:cNvPr id="29742" name="Rectangle 46"/>
          <p:cNvSpPr>
            <a:spLocks noChangeArrowheads="1"/>
          </p:cNvSpPr>
          <p:nvPr/>
        </p:nvSpPr>
        <p:spPr bwMode="auto">
          <a:xfrm>
            <a:off x="5105400" y="33528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9743" name="Rectangle 47"/>
          <p:cNvSpPr>
            <a:spLocks noChangeArrowheads="1"/>
          </p:cNvSpPr>
          <p:nvPr/>
        </p:nvSpPr>
        <p:spPr bwMode="auto">
          <a:xfrm>
            <a:off x="5105400" y="36576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5</a:t>
            </a:r>
          </a:p>
        </p:txBody>
      </p:sp>
      <p:sp>
        <p:nvSpPr>
          <p:cNvPr id="29744" name="Rectangle 48"/>
          <p:cNvSpPr>
            <a:spLocks noChangeArrowheads="1"/>
          </p:cNvSpPr>
          <p:nvPr/>
        </p:nvSpPr>
        <p:spPr bwMode="auto">
          <a:xfrm>
            <a:off x="3429000" y="2514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29745" name="Rectangle 49"/>
          <p:cNvSpPr>
            <a:spLocks noChangeArrowheads="1"/>
          </p:cNvSpPr>
          <p:nvPr/>
        </p:nvSpPr>
        <p:spPr bwMode="auto">
          <a:xfrm>
            <a:off x="3429000" y="2819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9</a:t>
            </a:r>
          </a:p>
        </p:txBody>
      </p:sp>
      <p:sp>
        <p:nvSpPr>
          <p:cNvPr id="29746" name="Line 50"/>
          <p:cNvSpPr>
            <a:spLocks noChangeShapeType="1"/>
          </p:cNvSpPr>
          <p:nvPr/>
        </p:nvSpPr>
        <p:spPr bwMode="auto">
          <a:xfrm>
            <a:off x="3810000" y="3048000"/>
            <a:ext cx="1524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47" name="Line 51"/>
          <p:cNvSpPr>
            <a:spLocks noChangeShapeType="1"/>
          </p:cNvSpPr>
          <p:nvPr/>
        </p:nvSpPr>
        <p:spPr bwMode="auto">
          <a:xfrm flipH="1">
            <a:off x="1981200" y="3048000"/>
            <a:ext cx="16002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48" name="Line 52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49" name="Line 53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50" name="Line 54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51" name="Line 55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52" name="Line 56"/>
          <p:cNvSpPr>
            <a:spLocks noChangeShapeType="1"/>
          </p:cNvSpPr>
          <p:nvPr/>
        </p:nvSpPr>
        <p:spPr bwMode="auto">
          <a:xfrm flipV="1">
            <a:off x="41148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53" name="Line 57"/>
          <p:cNvSpPr>
            <a:spLocks noChangeShapeType="1"/>
          </p:cNvSpPr>
          <p:nvPr/>
        </p:nvSpPr>
        <p:spPr bwMode="auto">
          <a:xfrm flipH="1" flipV="1">
            <a:off x="5029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54" name="Line 58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55" name="Line 59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56" name="Line 60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57" name="Line 61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58" name="Line 62"/>
          <p:cNvSpPr>
            <a:spLocks noChangeShapeType="1"/>
          </p:cNvSpPr>
          <p:nvPr/>
        </p:nvSpPr>
        <p:spPr bwMode="auto">
          <a:xfrm flipV="1">
            <a:off x="22098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59" name="Line 63"/>
          <p:cNvSpPr>
            <a:spLocks noChangeShapeType="1"/>
          </p:cNvSpPr>
          <p:nvPr/>
        </p:nvSpPr>
        <p:spPr bwMode="auto">
          <a:xfrm flipH="1" flipV="1">
            <a:off x="3124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60" name="Line 64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61" name="Line 65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62" name="Line 66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63" name="Line 67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64" name="Line 68"/>
          <p:cNvSpPr>
            <a:spLocks noChangeShapeType="1"/>
          </p:cNvSpPr>
          <p:nvPr/>
        </p:nvSpPr>
        <p:spPr bwMode="auto">
          <a:xfrm flipV="1">
            <a:off x="3810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65" name="Line 69"/>
          <p:cNvSpPr>
            <a:spLocks noChangeShapeType="1"/>
          </p:cNvSpPr>
          <p:nvPr/>
        </p:nvSpPr>
        <p:spPr bwMode="auto">
          <a:xfrm flipH="1" flipV="1">
            <a:off x="1295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66" name="Line 70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67" name="Line 71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68" name="Line 72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69" name="Line 73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70" name="Line 74"/>
          <p:cNvSpPr>
            <a:spLocks noChangeShapeType="1"/>
          </p:cNvSpPr>
          <p:nvPr/>
        </p:nvSpPr>
        <p:spPr bwMode="auto">
          <a:xfrm flipH="1" flipV="1">
            <a:off x="22860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71" name="Line 75"/>
          <p:cNvSpPr>
            <a:spLocks noChangeShapeType="1"/>
          </p:cNvSpPr>
          <p:nvPr/>
        </p:nvSpPr>
        <p:spPr bwMode="auto">
          <a:xfrm flipV="1">
            <a:off x="762000" y="3886200"/>
            <a:ext cx="990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72" name="Line 76"/>
          <p:cNvSpPr>
            <a:spLocks noChangeShapeType="1"/>
          </p:cNvSpPr>
          <p:nvPr/>
        </p:nvSpPr>
        <p:spPr bwMode="auto">
          <a:xfrm flipH="1">
            <a:off x="4953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73" name="Line 77"/>
          <p:cNvSpPr>
            <a:spLocks noChangeShapeType="1"/>
          </p:cNvSpPr>
          <p:nvPr/>
        </p:nvSpPr>
        <p:spPr bwMode="auto">
          <a:xfrm>
            <a:off x="5562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74" name="Line 78"/>
          <p:cNvSpPr>
            <a:spLocks noChangeShapeType="1"/>
          </p:cNvSpPr>
          <p:nvPr/>
        </p:nvSpPr>
        <p:spPr bwMode="auto">
          <a:xfrm flipH="1">
            <a:off x="4953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75" name="Line 79"/>
          <p:cNvSpPr>
            <a:spLocks noChangeShapeType="1"/>
          </p:cNvSpPr>
          <p:nvPr/>
        </p:nvSpPr>
        <p:spPr bwMode="auto">
          <a:xfrm>
            <a:off x="5562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76" name="Line 80"/>
          <p:cNvSpPr>
            <a:spLocks noChangeShapeType="1"/>
          </p:cNvSpPr>
          <p:nvPr/>
        </p:nvSpPr>
        <p:spPr bwMode="auto">
          <a:xfrm flipV="1">
            <a:off x="4800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77" name="Line 81"/>
          <p:cNvSpPr>
            <a:spLocks noChangeShapeType="1"/>
          </p:cNvSpPr>
          <p:nvPr/>
        </p:nvSpPr>
        <p:spPr bwMode="auto">
          <a:xfrm flipH="1" flipV="1">
            <a:off x="5715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78" name="Line 82"/>
          <p:cNvSpPr>
            <a:spLocks noChangeShapeType="1"/>
          </p:cNvSpPr>
          <p:nvPr/>
        </p:nvSpPr>
        <p:spPr bwMode="auto">
          <a:xfrm flipV="1">
            <a:off x="2209800" y="30480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79" name="Line 83"/>
          <p:cNvSpPr>
            <a:spLocks noChangeShapeType="1"/>
          </p:cNvSpPr>
          <p:nvPr/>
        </p:nvSpPr>
        <p:spPr bwMode="auto">
          <a:xfrm flipH="1" flipV="1">
            <a:off x="3962400" y="3048000"/>
            <a:ext cx="1524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80" name="Text Box 38"/>
          <p:cNvSpPr txBox="1">
            <a:spLocks noChangeArrowheads="1"/>
          </p:cNvSpPr>
          <p:nvPr/>
        </p:nvSpPr>
        <p:spPr bwMode="auto">
          <a:xfrm>
            <a:off x="54102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01010111</a:t>
            </a:r>
          </a:p>
        </p:txBody>
      </p:sp>
      <p:sp>
        <p:nvSpPr>
          <p:cNvPr id="29781" name="Text Box 39"/>
          <p:cNvSpPr txBox="1">
            <a:spLocks noChangeArrowheads="1"/>
          </p:cNvSpPr>
          <p:nvPr/>
        </p:nvSpPr>
        <p:spPr bwMode="auto">
          <a:xfrm>
            <a:off x="64770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11000100</a:t>
            </a:r>
          </a:p>
        </p:txBody>
      </p:sp>
      <p:sp>
        <p:nvSpPr>
          <p:cNvPr id="29782" name="Text Box 40"/>
          <p:cNvSpPr txBox="1">
            <a:spLocks noChangeArrowheads="1"/>
          </p:cNvSpPr>
          <p:nvPr/>
        </p:nvSpPr>
        <p:spPr bwMode="auto">
          <a:xfrm>
            <a:off x="75438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00101111</a:t>
            </a:r>
          </a:p>
        </p:txBody>
      </p:sp>
      <p:cxnSp>
        <p:nvCxnSpPr>
          <p:cNvPr id="29783" name="Straight Arrow Connector 87"/>
          <p:cNvCxnSpPr>
            <a:cxnSpLocks noChangeShapeType="1"/>
          </p:cNvCxnSpPr>
          <p:nvPr/>
        </p:nvCxnSpPr>
        <p:spPr bwMode="auto">
          <a:xfrm rot="5400000">
            <a:off x="5791994" y="2361406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784" name="TextBox 88"/>
          <p:cNvSpPr txBox="1">
            <a:spLocks noChangeArrowheads="1"/>
          </p:cNvSpPr>
          <p:nvPr/>
        </p:nvSpPr>
        <p:spPr bwMode="auto">
          <a:xfrm>
            <a:off x="2438400" y="5791200"/>
            <a:ext cx="510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Output: F</a:t>
            </a:r>
          </a:p>
        </p:txBody>
      </p:sp>
      <p:cxnSp>
        <p:nvCxnSpPr>
          <p:cNvPr id="29785" name="Straight Arrow Connector 90"/>
          <p:cNvCxnSpPr>
            <a:cxnSpLocks noChangeShapeType="1"/>
          </p:cNvCxnSpPr>
          <p:nvPr/>
        </p:nvCxnSpPr>
        <p:spPr bwMode="auto">
          <a:xfrm rot="5400000">
            <a:off x="5372894" y="3161506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Huffman’s Algorithm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01000" cy="4122738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000" smtClean="0"/>
              <a:t>Decompression Algorithm: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667000" y="2895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1430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3048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2133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4038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47244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4495800" y="2895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57912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5181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3276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14478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25146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44196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44196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39624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</a:t>
            </a:r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39624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49530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U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49530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6858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6858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2286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Sp</a:t>
            </a:r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2286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12192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A</a:t>
            </a: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12192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25146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25146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30754" name="Line 34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56" name="Rectangle 36"/>
          <p:cNvSpPr>
            <a:spLocks noChangeArrowheads="1"/>
          </p:cNvSpPr>
          <p:nvPr/>
        </p:nvSpPr>
        <p:spPr bwMode="auto">
          <a:xfrm>
            <a:off x="20574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F</a:t>
            </a: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20574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0758" name="Rectangle 38"/>
          <p:cNvSpPr>
            <a:spLocks noChangeArrowheads="1"/>
          </p:cNvSpPr>
          <p:nvPr/>
        </p:nvSpPr>
        <p:spPr bwMode="auto">
          <a:xfrm>
            <a:off x="30480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I</a:t>
            </a:r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30480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0760" name="Rectangle 40"/>
          <p:cNvSpPr>
            <a:spLocks noChangeArrowheads="1"/>
          </p:cNvSpPr>
          <p:nvPr/>
        </p:nvSpPr>
        <p:spPr bwMode="auto">
          <a:xfrm>
            <a:off x="1676400" y="33528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0761" name="Rectangle 41"/>
          <p:cNvSpPr>
            <a:spLocks noChangeArrowheads="1"/>
          </p:cNvSpPr>
          <p:nvPr/>
        </p:nvSpPr>
        <p:spPr bwMode="auto">
          <a:xfrm>
            <a:off x="1676400" y="36576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4</a:t>
            </a:r>
          </a:p>
        </p:txBody>
      </p:sp>
      <p:sp>
        <p:nvSpPr>
          <p:cNvPr id="30762" name="Line 42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63" name="Line 43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64" name="Rectangle 44"/>
          <p:cNvSpPr>
            <a:spLocks noChangeArrowheads="1"/>
          </p:cNvSpPr>
          <p:nvPr/>
        </p:nvSpPr>
        <p:spPr bwMode="auto">
          <a:xfrm>
            <a:off x="57150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L</a:t>
            </a:r>
          </a:p>
        </p:txBody>
      </p:sp>
      <p:sp>
        <p:nvSpPr>
          <p:cNvPr id="30765" name="Rectangle 45"/>
          <p:cNvSpPr>
            <a:spLocks noChangeArrowheads="1"/>
          </p:cNvSpPr>
          <p:nvPr/>
        </p:nvSpPr>
        <p:spPr bwMode="auto">
          <a:xfrm>
            <a:off x="57150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3</a:t>
            </a:r>
          </a:p>
        </p:txBody>
      </p:sp>
      <p:sp>
        <p:nvSpPr>
          <p:cNvPr id="30766" name="Rectangle 46"/>
          <p:cNvSpPr>
            <a:spLocks noChangeArrowheads="1"/>
          </p:cNvSpPr>
          <p:nvPr/>
        </p:nvSpPr>
        <p:spPr bwMode="auto">
          <a:xfrm>
            <a:off x="5105400" y="33528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0767" name="Rectangle 47"/>
          <p:cNvSpPr>
            <a:spLocks noChangeArrowheads="1"/>
          </p:cNvSpPr>
          <p:nvPr/>
        </p:nvSpPr>
        <p:spPr bwMode="auto">
          <a:xfrm>
            <a:off x="5105400" y="36576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5</a:t>
            </a:r>
          </a:p>
        </p:txBody>
      </p:sp>
      <p:sp>
        <p:nvSpPr>
          <p:cNvPr id="30768" name="Rectangle 48"/>
          <p:cNvSpPr>
            <a:spLocks noChangeArrowheads="1"/>
          </p:cNvSpPr>
          <p:nvPr/>
        </p:nvSpPr>
        <p:spPr bwMode="auto">
          <a:xfrm>
            <a:off x="3429000" y="2514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0769" name="Rectangle 49"/>
          <p:cNvSpPr>
            <a:spLocks noChangeArrowheads="1"/>
          </p:cNvSpPr>
          <p:nvPr/>
        </p:nvSpPr>
        <p:spPr bwMode="auto">
          <a:xfrm>
            <a:off x="3429000" y="2819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9</a:t>
            </a:r>
          </a:p>
        </p:txBody>
      </p:sp>
      <p:sp>
        <p:nvSpPr>
          <p:cNvPr id="30770" name="Line 50"/>
          <p:cNvSpPr>
            <a:spLocks noChangeShapeType="1"/>
          </p:cNvSpPr>
          <p:nvPr/>
        </p:nvSpPr>
        <p:spPr bwMode="auto">
          <a:xfrm>
            <a:off x="3810000" y="3048000"/>
            <a:ext cx="1524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71" name="Line 51"/>
          <p:cNvSpPr>
            <a:spLocks noChangeShapeType="1"/>
          </p:cNvSpPr>
          <p:nvPr/>
        </p:nvSpPr>
        <p:spPr bwMode="auto">
          <a:xfrm flipH="1">
            <a:off x="1981200" y="3048000"/>
            <a:ext cx="16002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72" name="Line 52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73" name="Line 53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74" name="Line 54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75" name="Line 55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76" name="Line 56"/>
          <p:cNvSpPr>
            <a:spLocks noChangeShapeType="1"/>
          </p:cNvSpPr>
          <p:nvPr/>
        </p:nvSpPr>
        <p:spPr bwMode="auto">
          <a:xfrm flipV="1">
            <a:off x="41148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77" name="Line 57"/>
          <p:cNvSpPr>
            <a:spLocks noChangeShapeType="1"/>
          </p:cNvSpPr>
          <p:nvPr/>
        </p:nvSpPr>
        <p:spPr bwMode="auto">
          <a:xfrm flipH="1" flipV="1">
            <a:off x="5029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78" name="Line 58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79" name="Line 59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80" name="Line 60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81" name="Line 61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82" name="Line 62"/>
          <p:cNvSpPr>
            <a:spLocks noChangeShapeType="1"/>
          </p:cNvSpPr>
          <p:nvPr/>
        </p:nvSpPr>
        <p:spPr bwMode="auto">
          <a:xfrm flipV="1">
            <a:off x="22098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83" name="Line 63"/>
          <p:cNvSpPr>
            <a:spLocks noChangeShapeType="1"/>
          </p:cNvSpPr>
          <p:nvPr/>
        </p:nvSpPr>
        <p:spPr bwMode="auto">
          <a:xfrm flipH="1" flipV="1">
            <a:off x="3124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84" name="Line 64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85" name="Line 65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86" name="Line 66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87" name="Line 67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88" name="Line 68"/>
          <p:cNvSpPr>
            <a:spLocks noChangeShapeType="1"/>
          </p:cNvSpPr>
          <p:nvPr/>
        </p:nvSpPr>
        <p:spPr bwMode="auto">
          <a:xfrm flipV="1">
            <a:off x="3810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89" name="Line 69"/>
          <p:cNvSpPr>
            <a:spLocks noChangeShapeType="1"/>
          </p:cNvSpPr>
          <p:nvPr/>
        </p:nvSpPr>
        <p:spPr bwMode="auto">
          <a:xfrm flipH="1" flipV="1">
            <a:off x="1295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90" name="Line 70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91" name="Line 71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92" name="Line 72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93" name="Line 73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94" name="Line 74"/>
          <p:cNvSpPr>
            <a:spLocks noChangeShapeType="1"/>
          </p:cNvSpPr>
          <p:nvPr/>
        </p:nvSpPr>
        <p:spPr bwMode="auto">
          <a:xfrm flipH="1" flipV="1">
            <a:off x="22860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95" name="Line 75"/>
          <p:cNvSpPr>
            <a:spLocks noChangeShapeType="1"/>
          </p:cNvSpPr>
          <p:nvPr/>
        </p:nvSpPr>
        <p:spPr bwMode="auto">
          <a:xfrm flipV="1">
            <a:off x="762000" y="3886200"/>
            <a:ext cx="990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96" name="Line 76"/>
          <p:cNvSpPr>
            <a:spLocks noChangeShapeType="1"/>
          </p:cNvSpPr>
          <p:nvPr/>
        </p:nvSpPr>
        <p:spPr bwMode="auto">
          <a:xfrm flipH="1">
            <a:off x="4953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97" name="Line 77"/>
          <p:cNvSpPr>
            <a:spLocks noChangeShapeType="1"/>
          </p:cNvSpPr>
          <p:nvPr/>
        </p:nvSpPr>
        <p:spPr bwMode="auto">
          <a:xfrm>
            <a:off x="5562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98" name="Line 78"/>
          <p:cNvSpPr>
            <a:spLocks noChangeShapeType="1"/>
          </p:cNvSpPr>
          <p:nvPr/>
        </p:nvSpPr>
        <p:spPr bwMode="auto">
          <a:xfrm flipH="1">
            <a:off x="4953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99" name="Line 79"/>
          <p:cNvSpPr>
            <a:spLocks noChangeShapeType="1"/>
          </p:cNvSpPr>
          <p:nvPr/>
        </p:nvSpPr>
        <p:spPr bwMode="auto">
          <a:xfrm>
            <a:off x="5562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800" name="Line 80"/>
          <p:cNvSpPr>
            <a:spLocks noChangeShapeType="1"/>
          </p:cNvSpPr>
          <p:nvPr/>
        </p:nvSpPr>
        <p:spPr bwMode="auto">
          <a:xfrm flipV="1">
            <a:off x="4800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801" name="Line 81"/>
          <p:cNvSpPr>
            <a:spLocks noChangeShapeType="1"/>
          </p:cNvSpPr>
          <p:nvPr/>
        </p:nvSpPr>
        <p:spPr bwMode="auto">
          <a:xfrm flipH="1" flipV="1">
            <a:off x="5715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802" name="Line 82"/>
          <p:cNvSpPr>
            <a:spLocks noChangeShapeType="1"/>
          </p:cNvSpPr>
          <p:nvPr/>
        </p:nvSpPr>
        <p:spPr bwMode="auto">
          <a:xfrm flipV="1">
            <a:off x="2209800" y="30480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803" name="Line 83"/>
          <p:cNvSpPr>
            <a:spLocks noChangeShapeType="1"/>
          </p:cNvSpPr>
          <p:nvPr/>
        </p:nvSpPr>
        <p:spPr bwMode="auto">
          <a:xfrm flipH="1" flipV="1">
            <a:off x="3962400" y="3048000"/>
            <a:ext cx="1524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804" name="Text Box 38"/>
          <p:cNvSpPr txBox="1">
            <a:spLocks noChangeArrowheads="1"/>
          </p:cNvSpPr>
          <p:nvPr/>
        </p:nvSpPr>
        <p:spPr bwMode="auto">
          <a:xfrm>
            <a:off x="54102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01010111</a:t>
            </a:r>
          </a:p>
        </p:txBody>
      </p:sp>
      <p:sp>
        <p:nvSpPr>
          <p:cNvPr id="30805" name="Text Box 39"/>
          <p:cNvSpPr txBox="1">
            <a:spLocks noChangeArrowheads="1"/>
          </p:cNvSpPr>
          <p:nvPr/>
        </p:nvSpPr>
        <p:spPr bwMode="auto">
          <a:xfrm>
            <a:off x="64770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11000100</a:t>
            </a:r>
          </a:p>
        </p:txBody>
      </p:sp>
      <p:sp>
        <p:nvSpPr>
          <p:cNvPr id="30806" name="Text Box 40"/>
          <p:cNvSpPr txBox="1">
            <a:spLocks noChangeArrowheads="1"/>
          </p:cNvSpPr>
          <p:nvPr/>
        </p:nvSpPr>
        <p:spPr bwMode="auto">
          <a:xfrm>
            <a:off x="75438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00101111</a:t>
            </a:r>
          </a:p>
        </p:txBody>
      </p:sp>
      <p:cxnSp>
        <p:nvCxnSpPr>
          <p:cNvPr id="30807" name="Straight Arrow Connector 87"/>
          <p:cNvCxnSpPr>
            <a:cxnSpLocks noChangeShapeType="1"/>
          </p:cNvCxnSpPr>
          <p:nvPr/>
        </p:nvCxnSpPr>
        <p:spPr bwMode="auto">
          <a:xfrm rot="5400000">
            <a:off x="5944394" y="2361406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808" name="TextBox 88"/>
          <p:cNvSpPr txBox="1">
            <a:spLocks noChangeArrowheads="1"/>
          </p:cNvSpPr>
          <p:nvPr/>
        </p:nvSpPr>
        <p:spPr bwMode="auto">
          <a:xfrm>
            <a:off x="2438400" y="5791200"/>
            <a:ext cx="510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Output: F</a:t>
            </a:r>
          </a:p>
        </p:txBody>
      </p:sp>
      <p:cxnSp>
        <p:nvCxnSpPr>
          <p:cNvPr id="30809" name="Straight Arrow Connector 90"/>
          <p:cNvCxnSpPr>
            <a:cxnSpLocks noChangeShapeType="1"/>
          </p:cNvCxnSpPr>
          <p:nvPr/>
        </p:nvCxnSpPr>
        <p:spPr bwMode="auto">
          <a:xfrm rot="5400000">
            <a:off x="4382294" y="3847306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Huffman’s Algorithm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01000" cy="4122738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000" smtClean="0"/>
              <a:t>Decompression Algorithm: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667000" y="2895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1430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048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2133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4038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47244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4495800" y="2895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57912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5181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276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14478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25146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44196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44196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39624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</a:t>
            </a:r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39624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49530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U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49530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6858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6858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2286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Sp</a:t>
            </a:r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2286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1774" name="Rectangle 30"/>
          <p:cNvSpPr>
            <a:spLocks noChangeArrowheads="1"/>
          </p:cNvSpPr>
          <p:nvPr/>
        </p:nvSpPr>
        <p:spPr bwMode="auto">
          <a:xfrm>
            <a:off x="12192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A</a:t>
            </a:r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12192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1776" name="Rectangle 32"/>
          <p:cNvSpPr>
            <a:spLocks noChangeArrowheads="1"/>
          </p:cNvSpPr>
          <p:nvPr/>
        </p:nvSpPr>
        <p:spPr bwMode="auto">
          <a:xfrm>
            <a:off x="25146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25146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79" name="Line 35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80" name="Rectangle 36"/>
          <p:cNvSpPr>
            <a:spLocks noChangeArrowheads="1"/>
          </p:cNvSpPr>
          <p:nvPr/>
        </p:nvSpPr>
        <p:spPr bwMode="auto">
          <a:xfrm>
            <a:off x="20574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F</a:t>
            </a:r>
          </a:p>
        </p:txBody>
      </p:sp>
      <p:sp>
        <p:nvSpPr>
          <p:cNvPr id="31781" name="Rectangle 37"/>
          <p:cNvSpPr>
            <a:spLocks noChangeArrowheads="1"/>
          </p:cNvSpPr>
          <p:nvPr/>
        </p:nvSpPr>
        <p:spPr bwMode="auto">
          <a:xfrm>
            <a:off x="20574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1782" name="Rectangle 38"/>
          <p:cNvSpPr>
            <a:spLocks noChangeArrowheads="1"/>
          </p:cNvSpPr>
          <p:nvPr/>
        </p:nvSpPr>
        <p:spPr bwMode="auto">
          <a:xfrm>
            <a:off x="30480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I</a:t>
            </a:r>
          </a:p>
        </p:txBody>
      </p:sp>
      <p:sp>
        <p:nvSpPr>
          <p:cNvPr id="31783" name="Rectangle 39"/>
          <p:cNvSpPr>
            <a:spLocks noChangeArrowheads="1"/>
          </p:cNvSpPr>
          <p:nvPr/>
        </p:nvSpPr>
        <p:spPr bwMode="auto">
          <a:xfrm>
            <a:off x="30480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1784" name="Rectangle 40"/>
          <p:cNvSpPr>
            <a:spLocks noChangeArrowheads="1"/>
          </p:cNvSpPr>
          <p:nvPr/>
        </p:nvSpPr>
        <p:spPr bwMode="auto">
          <a:xfrm>
            <a:off x="1676400" y="33528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1785" name="Rectangle 41"/>
          <p:cNvSpPr>
            <a:spLocks noChangeArrowheads="1"/>
          </p:cNvSpPr>
          <p:nvPr/>
        </p:nvSpPr>
        <p:spPr bwMode="auto">
          <a:xfrm>
            <a:off x="1676400" y="36576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4</a:t>
            </a:r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87" name="Line 43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88" name="Rectangle 44"/>
          <p:cNvSpPr>
            <a:spLocks noChangeArrowheads="1"/>
          </p:cNvSpPr>
          <p:nvPr/>
        </p:nvSpPr>
        <p:spPr bwMode="auto">
          <a:xfrm>
            <a:off x="57150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L</a:t>
            </a:r>
          </a:p>
        </p:txBody>
      </p:sp>
      <p:sp>
        <p:nvSpPr>
          <p:cNvPr id="31789" name="Rectangle 45"/>
          <p:cNvSpPr>
            <a:spLocks noChangeArrowheads="1"/>
          </p:cNvSpPr>
          <p:nvPr/>
        </p:nvSpPr>
        <p:spPr bwMode="auto">
          <a:xfrm>
            <a:off x="57150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3</a:t>
            </a:r>
          </a:p>
        </p:txBody>
      </p:sp>
      <p:sp>
        <p:nvSpPr>
          <p:cNvPr id="31790" name="Rectangle 46"/>
          <p:cNvSpPr>
            <a:spLocks noChangeArrowheads="1"/>
          </p:cNvSpPr>
          <p:nvPr/>
        </p:nvSpPr>
        <p:spPr bwMode="auto">
          <a:xfrm>
            <a:off x="5105400" y="33528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1791" name="Rectangle 47"/>
          <p:cNvSpPr>
            <a:spLocks noChangeArrowheads="1"/>
          </p:cNvSpPr>
          <p:nvPr/>
        </p:nvSpPr>
        <p:spPr bwMode="auto">
          <a:xfrm>
            <a:off x="5105400" y="36576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5</a:t>
            </a:r>
          </a:p>
        </p:txBody>
      </p:sp>
      <p:sp>
        <p:nvSpPr>
          <p:cNvPr id="31792" name="Rectangle 48"/>
          <p:cNvSpPr>
            <a:spLocks noChangeArrowheads="1"/>
          </p:cNvSpPr>
          <p:nvPr/>
        </p:nvSpPr>
        <p:spPr bwMode="auto">
          <a:xfrm>
            <a:off x="3429000" y="2514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1793" name="Rectangle 49"/>
          <p:cNvSpPr>
            <a:spLocks noChangeArrowheads="1"/>
          </p:cNvSpPr>
          <p:nvPr/>
        </p:nvSpPr>
        <p:spPr bwMode="auto">
          <a:xfrm>
            <a:off x="3429000" y="2819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9</a:t>
            </a:r>
          </a:p>
        </p:txBody>
      </p:sp>
      <p:sp>
        <p:nvSpPr>
          <p:cNvPr id="31794" name="Line 50"/>
          <p:cNvSpPr>
            <a:spLocks noChangeShapeType="1"/>
          </p:cNvSpPr>
          <p:nvPr/>
        </p:nvSpPr>
        <p:spPr bwMode="auto">
          <a:xfrm>
            <a:off x="3810000" y="3048000"/>
            <a:ext cx="1524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95" name="Line 51"/>
          <p:cNvSpPr>
            <a:spLocks noChangeShapeType="1"/>
          </p:cNvSpPr>
          <p:nvPr/>
        </p:nvSpPr>
        <p:spPr bwMode="auto">
          <a:xfrm flipH="1">
            <a:off x="1981200" y="3048000"/>
            <a:ext cx="16002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96" name="Line 52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97" name="Line 53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98" name="Line 54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99" name="Line 55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800" name="Line 56"/>
          <p:cNvSpPr>
            <a:spLocks noChangeShapeType="1"/>
          </p:cNvSpPr>
          <p:nvPr/>
        </p:nvSpPr>
        <p:spPr bwMode="auto">
          <a:xfrm flipV="1">
            <a:off x="41148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801" name="Line 57"/>
          <p:cNvSpPr>
            <a:spLocks noChangeShapeType="1"/>
          </p:cNvSpPr>
          <p:nvPr/>
        </p:nvSpPr>
        <p:spPr bwMode="auto">
          <a:xfrm flipH="1" flipV="1">
            <a:off x="5029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802" name="Line 58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803" name="Line 59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804" name="Line 60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805" name="Line 61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806" name="Line 62"/>
          <p:cNvSpPr>
            <a:spLocks noChangeShapeType="1"/>
          </p:cNvSpPr>
          <p:nvPr/>
        </p:nvSpPr>
        <p:spPr bwMode="auto">
          <a:xfrm flipV="1">
            <a:off x="22098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807" name="Line 63"/>
          <p:cNvSpPr>
            <a:spLocks noChangeShapeType="1"/>
          </p:cNvSpPr>
          <p:nvPr/>
        </p:nvSpPr>
        <p:spPr bwMode="auto">
          <a:xfrm flipH="1" flipV="1">
            <a:off x="3124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808" name="Line 64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811" name="Line 67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812" name="Line 68"/>
          <p:cNvSpPr>
            <a:spLocks noChangeShapeType="1"/>
          </p:cNvSpPr>
          <p:nvPr/>
        </p:nvSpPr>
        <p:spPr bwMode="auto">
          <a:xfrm flipV="1">
            <a:off x="3810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813" name="Line 69"/>
          <p:cNvSpPr>
            <a:spLocks noChangeShapeType="1"/>
          </p:cNvSpPr>
          <p:nvPr/>
        </p:nvSpPr>
        <p:spPr bwMode="auto">
          <a:xfrm flipH="1" flipV="1">
            <a:off x="1295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814" name="Line 70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815" name="Line 71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816" name="Line 72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817" name="Line 73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818" name="Line 74"/>
          <p:cNvSpPr>
            <a:spLocks noChangeShapeType="1"/>
          </p:cNvSpPr>
          <p:nvPr/>
        </p:nvSpPr>
        <p:spPr bwMode="auto">
          <a:xfrm flipH="1" flipV="1">
            <a:off x="22860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819" name="Line 75"/>
          <p:cNvSpPr>
            <a:spLocks noChangeShapeType="1"/>
          </p:cNvSpPr>
          <p:nvPr/>
        </p:nvSpPr>
        <p:spPr bwMode="auto">
          <a:xfrm flipV="1">
            <a:off x="762000" y="3886200"/>
            <a:ext cx="990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820" name="Line 76"/>
          <p:cNvSpPr>
            <a:spLocks noChangeShapeType="1"/>
          </p:cNvSpPr>
          <p:nvPr/>
        </p:nvSpPr>
        <p:spPr bwMode="auto">
          <a:xfrm flipH="1">
            <a:off x="4953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821" name="Line 77"/>
          <p:cNvSpPr>
            <a:spLocks noChangeShapeType="1"/>
          </p:cNvSpPr>
          <p:nvPr/>
        </p:nvSpPr>
        <p:spPr bwMode="auto">
          <a:xfrm>
            <a:off x="5562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822" name="Line 78"/>
          <p:cNvSpPr>
            <a:spLocks noChangeShapeType="1"/>
          </p:cNvSpPr>
          <p:nvPr/>
        </p:nvSpPr>
        <p:spPr bwMode="auto">
          <a:xfrm flipH="1">
            <a:off x="4953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823" name="Line 79"/>
          <p:cNvSpPr>
            <a:spLocks noChangeShapeType="1"/>
          </p:cNvSpPr>
          <p:nvPr/>
        </p:nvSpPr>
        <p:spPr bwMode="auto">
          <a:xfrm>
            <a:off x="5562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824" name="Line 80"/>
          <p:cNvSpPr>
            <a:spLocks noChangeShapeType="1"/>
          </p:cNvSpPr>
          <p:nvPr/>
        </p:nvSpPr>
        <p:spPr bwMode="auto">
          <a:xfrm flipV="1">
            <a:off x="4800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825" name="Line 81"/>
          <p:cNvSpPr>
            <a:spLocks noChangeShapeType="1"/>
          </p:cNvSpPr>
          <p:nvPr/>
        </p:nvSpPr>
        <p:spPr bwMode="auto">
          <a:xfrm flipH="1" flipV="1">
            <a:off x="5715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826" name="Line 82"/>
          <p:cNvSpPr>
            <a:spLocks noChangeShapeType="1"/>
          </p:cNvSpPr>
          <p:nvPr/>
        </p:nvSpPr>
        <p:spPr bwMode="auto">
          <a:xfrm flipV="1">
            <a:off x="2209800" y="30480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827" name="Line 83"/>
          <p:cNvSpPr>
            <a:spLocks noChangeShapeType="1"/>
          </p:cNvSpPr>
          <p:nvPr/>
        </p:nvSpPr>
        <p:spPr bwMode="auto">
          <a:xfrm flipH="1" flipV="1">
            <a:off x="3962400" y="3048000"/>
            <a:ext cx="1524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828" name="Text Box 38"/>
          <p:cNvSpPr txBox="1">
            <a:spLocks noChangeArrowheads="1"/>
          </p:cNvSpPr>
          <p:nvPr/>
        </p:nvSpPr>
        <p:spPr bwMode="auto">
          <a:xfrm>
            <a:off x="54102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01010111</a:t>
            </a:r>
          </a:p>
        </p:txBody>
      </p:sp>
      <p:sp>
        <p:nvSpPr>
          <p:cNvPr id="31829" name="Text Box 39"/>
          <p:cNvSpPr txBox="1">
            <a:spLocks noChangeArrowheads="1"/>
          </p:cNvSpPr>
          <p:nvPr/>
        </p:nvSpPr>
        <p:spPr bwMode="auto">
          <a:xfrm>
            <a:off x="64770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11000100</a:t>
            </a:r>
          </a:p>
        </p:txBody>
      </p:sp>
      <p:sp>
        <p:nvSpPr>
          <p:cNvPr id="31830" name="Text Box 40"/>
          <p:cNvSpPr txBox="1">
            <a:spLocks noChangeArrowheads="1"/>
          </p:cNvSpPr>
          <p:nvPr/>
        </p:nvSpPr>
        <p:spPr bwMode="auto">
          <a:xfrm>
            <a:off x="75438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00101111</a:t>
            </a:r>
          </a:p>
        </p:txBody>
      </p:sp>
      <p:cxnSp>
        <p:nvCxnSpPr>
          <p:cNvPr id="31831" name="Straight Arrow Connector 87"/>
          <p:cNvCxnSpPr>
            <a:cxnSpLocks noChangeShapeType="1"/>
          </p:cNvCxnSpPr>
          <p:nvPr/>
        </p:nvCxnSpPr>
        <p:spPr bwMode="auto">
          <a:xfrm rot="5400000">
            <a:off x="6020594" y="2361406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1832" name="TextBox 88"/>
          <p:cNvSpPr txBox="1">
            <a:spLocks noChangeArrowheads="1"/>
          </p:cNvSpPr>
          <p:nvPr/>
        </p:nvSpPr>
        <p:spPr bwMode="auto">
          <a:xfrm>
            <a:off x="2438400" y="5791200"/>
            <a:ext cx="510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Output: FU</a:t>
            </a:r>
          </a:p>
        </p:txBody>
      </p:sp>
      <p:cxnSp>
        <p:nvCxnSpPr>
          <p:cNvPr id="31833" name="Straight Arrow Connector 90"/>
          <p:cNvCxnSpPr>
            <a:cxnSpLocks noChangeShapeType="1"/>
          </p:cNvCxnSpPr>
          <p:nvPr/>
        </p:nvCxnSpPr>
        <p:spPr bwMode="auto">
          <a:xfrm rot="5400000">
            <a:off x="5296694" y="4533106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Intro to Compression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Making something take up less space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Why Bother? (Games)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smtClean="0"/>
              <a:t>Smaller File Size (Hard Drive)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smtClean="0"/>
              <a:t>Limited Space Available in RAM or Drives (see Day 1)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smtClean="0"/>
              <a:t>Limited Transfer Rate (Networking)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History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smtClean="0"/>
              <a:t>Late 1940’s Bell Labs (Claude Shannon)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smtClean="0"/>
              <a:t>Richard Fano, David Huffman (1950’s)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smtClean="0"/>
              <a:t>LZ77/78 (1977, 1978), LZW (1984)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smtClean="0"/>
              <a:t>JPEG / MPEG (1990’s – 2000’s++)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Huffman’s Algorithm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01000" cy="4122738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000" smtClean="0"/>
              <a:t>Decompression Algorithm: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667000" y="2895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1430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048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2133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4038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47244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4495800" y="2895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57912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5181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3276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14478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25146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44196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44196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39624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</a:t>
            </a: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39624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49530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U</a:t>
            </a:r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49530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6858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6858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2286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Sp</a:t>
            </a:r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2286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12192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A</a:t>
            </a:r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12192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25146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25146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32802" name="Line 34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03" name="Line 35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20574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F</a:t>
            </a:r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20574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2806" name="Rectangle 38"/>
          <p:cNvSpPr>
            <a:spLocks noChangeArrowheads="1"/>
          </p:cNvSpPr>
          <p:nvPr/>
        </p:nvSpPr>
        <p:spPr bwMode="auto">
          <a:xfrm>
            <a:off x="30480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I</a:t>
            </a:r>
          </a:p>
        </p:txBody>
      </p:sp>
      <p:sp>
        <p:nvSpPr>
          <p:cNvPr id="32807" name="Rectangle 39"/>
          <p:cNvSpPr>
            <a:spLocks noChangeArrowheads="1"/>
          </p:cNvSpPr>
          <p:nvPr/>
        </p:nvSpPr>
        <p:spPr bwMode="auto">
          <a:xfrm>
            <a:off x="30480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1676400" y="33528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2809" name="Rectangle 41"/>
          <p:cNvSpPr>
            <a:spLocks noChangeArrowheads="1"/>
          </p:cNvSpPr>
          <p:nvPr/>
        </p:nvSpPr>
        <p:spPr bwMode="auto">
          <a:xfrm>
            <a:off x="1676400" y="36576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4</a:t>
            </a:r>
          </a:p>
        </p:txBody>
      </p:sp>
      <p:sp>
        <p:nvSpPr>
          <p:cNvPr id="32810" name="Line 42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11" name="Line 43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12" name="Rectangle 44"/>
          <p:cNvSpPr>
            <a:spLocks noChangeArrowheads="1"/>
          </p:cNvSpPr>
          <p:nvPr/>
        </p:nvSpPr>
        <p:spPr bwMode="auto">
          <a:xfrm>
            <a:off x="57150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L</a:t>
            </a:r>
          </a:p>
        </p:txBody>
      </p:sp>
      <p:sp>
        <p:nvSpPr>
          <p:cNvPr id="32813" name="Rectangle 45"/>
          <p:cNvSpPr>
            <a:spLocks noChangeArrowheads="1"/>
          </p:cNvSpPr>
          <p:nvPr/>
        </p:nvSpPr>
        <p:spPr bwMode="auto">
          <a:xfrm>
            <a:off x="57150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3</a:t>
            </a:r>
          </a:p>
        </p:txBody>
      </p:sp>
      <p:sp>
        <p:nvSpPr>
          <p:cNvPr id="32814" name="Rectangle 46"/>
          <p:cNvSpPr>
            <a:spLocks noChangeArrowheads="1"/>
          </p:cNvSpPr>
          <p:nvPr/>
        </p:nvSpPr>
        <p:spPr bwMode="auto">
          <a:xfrm>
            <a:off x="5105400" y="33528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2815" name="Rectangle 47"/>
          <p:cNvSpPr>
            <a:spLocks noChangeArrowheads="1"/>
          </p:cNvSpPr>
          <p:nvPr/>
        </p:nvSpPr>
        <p:spPr bwMode="auto">
          <a:xfrm>
            <a:off x="5105400" y="36576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5</a:t>
            </a:r>
          </a:p>
        </p:txBody>
      </p:sp>
      <p:sp>
        <p:nvSpPr>
          <p:cNvPr id="32816" name="Rectangle 48"/>
          <p:cNvSpPr>
            <a:spLocks noChangeArrowheads="1"/>
          </p:cNvSpPr>
          <p:nvPr/>
        </p:nvSpPr>
        <p:spPr bwMode="auto">
          <a:xfrm>
            <a:off x="3429000" y="2514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2817" name="Rectangle 49"/>
          <p:cNvSpPr>
            <a:spLocks noChangeArrowheads="1"/>
          </p:cNvSpPr>
          <p:nvPr/>
        </p:nvSpPr>
        <p:spPr bwMode="auto">
          <a:xfrm>
            <a:off x="3429000" y="2819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9</a:t>
            </a:r>
          </a:p>
        </p:txBody>
      </p:sp>
      <p:sp>
        <p:nvSpPr>
          <p:cNvPr id="32818" name="Line 50"/>
          <p:cNvSpPr>
            <a:spLocks noChangeShapeType="1"/>
          </p:cNvSpPr>
          <p:nvPr/>
        </p:nvSpPr>
        <p:spPr bwMode="auto">
          <a:xfrm>
            <a:off x="3810000" y="3048000"/>
            <a:ext cx="1524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19" name="Line 51"/>
          <p:cNvSpPr>
            <a:spLocks noChangeShapeType="1"/>
          </p:cNvSpPr>
          <p:nvPr/>
        </p:nvSpPr>
        <p:spPr bwMode="auto">
          <a:xfrm flipH="1">
            <a:off x="1981200" y="3048000"/>
            <a:ext cx="16002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20" name="Line 52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21" name="Line 53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22" name="Line 54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23" name="Line 55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24" name="Line 56"/>
          <p:cNvSpPr>
            <a:spLocks noChangeShapeType="1"/>
          </p:cNvSpPr>
          <p:nvPr/>
        </p:nvSpPr>
        <p:spPr bwMode="auto">
          <a:xfrm flipV="1">
            <a:off x="41148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25" name="Line 57"/>
          <p:cNvSpPr>
            <a:spLocks noChangeShapeType="1"/>
          </p:cNvSpPr>
          <p:nvPr/>
        </p:nvSpPr>
        <p:spPr bwMode="auto">
          <a:xfrm flipH="1" flipV="1">
            <a:off x="5029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26" name="Line 58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27" name="Line 59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28" name="Line 60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29" name="Line 61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30" name="Line 62"/>
          <p:cNvSpPr>
            <a:spLocks noChangeShapeType="1"/>
          </p:cNvSpPr>
          <p:nvPr/>
        </p:nvSpPr>
        <p:spPr bwMode="auto">
          <a:xfrm flipV="1">
            <a:off x="22098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31" name="Line 63"/>
          <p:cNvSpPr>
            <a:spLocks noChangeShapeType="1"/>
          </p:cNvSpPr>
          <p:nvPr/>
        </p:nvSpPr>
        <p:spPr bwMode="auto">
          <a:xfrm flipH="1" flipV="1">
            <a:off x="3124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32" name="Line 64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33" name="Line 65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34" name="Line 66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35" name="Line 67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36" name="Line 68"/>
          <p:cNvSpPr>
            <a:spLocks noChangeShapeType="1"/>
          </p:cNvSpPr>
          <p:nvPr/>
        </p:nvSpPr>
        <p:spPr bwMode="auto">
          <a:xfrm flipV="1">
            <a:off x="3810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37" name="Line 69"/>
          <p:cNvSpPr>
            <a:spLocks noChangeShapeType="1"/>
          </p:cNvSpPr>
          <p:nvPr/>
        </p:nvSpPr>
        <p:spPr bwMode="auto">
          <a:xfrm flipH="1" flipV="1">
            <a:off x="1295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38" name="Line 70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39" name="Line 71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40" name="Line 72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41" name="Line 73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42" name="Line 74"/>
          <p:cNvSpPr>
            <a:spLocks noChangeShapeType="1"/>
          </p:cNvSpPr>
          <p:nvPr/>
        </p:nvSpPr>
        <p:spPr bwMode="auto">
          <a:xfrm flipH="1" flipV="1">
            <a:off x="22860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43" name="Line 75"/>
          <p:cNvSpPr>
            <a:spLocks noChangeShapeType="1"/>
          </p:cNvSpPr>
          <p:nvPr/>
        </p:nvSpPr>
        <p:spPr bwMode="auto">
          <a:xfrm flipV="1">
            <a:off x="762000" y="3886200"/>
            <a:ext cx="990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44" name="Line 76"/>
          <p:cNvSpPr>
            <a:spLocks noChangeShapeType="1"/>
          </p:cNvSpPr>
          <p:nvPr/>
        </p:nvSpPr>
        <p:spPr bwMode="auto">
          <a:xfrm flipH="1">
            <a:off x="4953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45" name="Line 77"/>
          <p:cNvSpPr>
            <a:spLocks noChangeShapeType="1"/>
          </p:cNvSpPr>
          <p:nvPr/>
        </p:nvSpPr>
        <p:spPr bwMode="auto">
          <a:xfrm>
            <a:off x="5562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46" name="Line 78"/>
          <p:cNvSpPr>
            <a:spLocks noChangeShapeType="1"/>
          </p:cNvSpPr>
          <p:nvPr/>
        </p:nvSpPr>
        <p:spPr bwMode="auto">
          <a:xfrm flipH="1">
            <a:off x="4953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47" name="Line 79"/>
          <p:cNvSpPr>
            <a:spLocks noChangeShapeType="1"/>
          </p:cNvSpPr>
          <p:nvPr/>
        </p:nvSpPr>
        <p:spPr bwMode="auto">
          <a:xfrm>
            <a:off x="5562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48" name="Line 80"/>
          <p:cNvSpPr>
            <a:spLocks noChangeShapeType="1"/>
          </p:cNvSpPr>
          <p:nvPr/>
        </p:nvSpPr>
        <p:spPr bwMode="auto">
          <a:xfrm flipV="1">
            <a:off x="4800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49" name="Line 81"/>
          <p:cNvSpPr>
            <a:spLocks noChangeShapeType="1"/>
          </p:cNvSpPr>
          <p:nvPr/>
        </p:nvSpPr>
        <p:spPr bwMode="auto">
          <a:xfrm flipH="1" flipV="1">
            <a:off x="5715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50" name="Line 82"/>
          <p:cNvSpPr>
            <a:spLocks noChangeShapeType="1"/>
          </p:cNvSpPr>
          <p:nvPr/>
        </p:nvSpPr>
        <p:spPr bwMode="auto">
          <a:xfrm flipV="1">
            <a:off x="2209800" y="30480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51" name="Line 83"/>
          <p:cNvSpPr>
            <a:spLocks noChangeShapeType="1"/>
          </p:cNvSpPr>
          <p:nvPr/>
        </p:nvSpPr>
        <p:spPr bwMode="auto">
          <a:xfrm flipH="1" flipV="1">
            <a:off x="3962400" y="3048000"/>
            <a:ext cx="1524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852" name="Text Box 38"/>
          <p:cNvSpPr txBox="1">
            <a:spLocks noChangeArrowheads="1"/>
          </p:cNvSpPr>
          <p:nvPr/>
        </p:nvSpPr>
        <p:spPr bwMode="auto">
          <a:xfrm>
            <a:off x="54102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01010111</a:t>
            </a:r>
          </a:p>
        </p:txBody>
      </p:sp>
      <p:sp>
        <p:nvSpPr>
          <p:cNvPr id="32853" name="Text Box 39"/>
          <p:cNvSpPr txBox="1">
            <a:spLocks noChangeArrowheads="1"/>
          </p:cNvSpPr>
          <p:nvPr/>
        </p:nvSpPr>
        <p:spPr bwMode="auto">
          <a:xfrm>
            <a:off x="64770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11000100</a:t>
            </a:r>
          </a:p>
        </p:txBody>
      </p:sp>
      <p:sp>
        <p:nvSpPr>
          <p:cNvPr id="32854" name="Text Box 40"/>
          <p:cNvSpPr txBox="1">
            <a:spLocks noChangeArrowheads="1"/>
          </p:cNvSpPr>
          <p:nvPr/>
        </p:nvSpPr>
        <p:spPr bwMode="auto">
          <a:xfrm>
            <a:off x="75438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00101111</a:t>
            </a:r>
          </a:p>
        </p:txBody>
      </p:sp>
      <p:cxnSp>
        <p:nvCxnSpPr>
          <p:cNvPr id="32855" name="Straight Arrow Connector 87"/>
          <p:cNvCxnSpPr>
            <a:cxnSpLocks noChangeShapeType="1"/>
          </p:cNvCxnSpPr>
          <p:nvPr/>
        </p:nvCxnSpPr>
        <p:spPr bwMode="auto">
          <a:xfrm rot="5400000">
            <a:off x="6020594" y="2361406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2856" name="TextBox 88"/>
          <p:cNvSpPr txBox="1">
            <a:spLocks noChangeArrowheads="1"/>
          </p:cNvSpPr>
          <p:nvPr/>
        </p:nvSpPr>
        <p:spPr bwMode="auto">
          <a:xfrm>
            <a:off x="2438400" y="5791200"/>
            <a:ext cx="510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Output: FU</a:t>
            </a:r>
          </a:p>
        </p:txBody>
      </p:sp>
      <p:cxnSp>
        <p:nvCxnSpPr>
          <p:cNvPr id="32857" name="Straight Arrow Connector 91"/>
          <p:cNvCxnSpPr>
            <a:cxnSpLocks noChangeShapeType="1"/>
            <a:endCxn id="32816" idx="3"/>
          </p:cNvCxnSpPr>
          <p:nvPr/>
        </p:nvCxnSpPr>
        <p:spPr bwMode="auto">
          <a:xfrm rot="10800000" flipV="1">
            <a:off x="4038600" y="2514600"/>
            <a:ext cx="3810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Huffman’s Algorithm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01000" cy="4122738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000" smtClean="0"/>
              <a:t>Decompression Algorithm: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667000" y="2895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1430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048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2133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4038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47244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4495800" y="2895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57912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181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3276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14478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25146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4196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4196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39624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</a:t>
            </a:r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39624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49530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U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49530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6858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6858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2286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Sp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2286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12192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A</a:t>
            </a: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12192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25146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25146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33826" name="Line 34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27" name="Line 35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20574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F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20574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30480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I</a:t>
            </a:r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30480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3832" name="Rectangle 40"/>
          <p:cNvSpPr>
            <a:spLocks noChangeArrowheads="1"/>
          </p:cNvSpPr>
          <p:nvPr/>
        </p:nvSpPr>
        <p:spPr bwMode="auto">
          <a:xfrm>
            <a:off x="1676400" y="33528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1676400" y="36576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4</a:t>
            </a:r>
          </a:p>
        </p:txBody>
      </p:sp>
      <p:sp>
        <p:nvSpPr>
          <p:cNvPr id="33834" name="Line 42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35" name="Line 43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36" name="Rectangle 44"/>
          <p:cNvSpPr>
            <a:spLocks noChangeArrowheads="1"/>
          </p:cNvSpPr>
          <p:nvPr/>
        </p:nvSpPr>
        <p:spPr bwMode="auto">
          <a:xfrm>
            <a:off x="57150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L</a:t>
            </a:r>
          </a:p>
        </p:txBody>
      </p:sp>
      <p:sp>
        <p:nvSpPr>
          <p:cNvPr id="33837" name="Rectangle 45"/>
          <p:cNvSpPr>
            <a:spLocks noChangeArrowheads="1"/>
          </p:cNvSpPr>
          <p:nvPr/>
        </p:nvSpPr>
        <p:spPr bwMode="auto">
          <a:xfrm>
            <a:off x="57150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3</a:t>
            </a:r>
          </a:p>
        </p:txBody>
      </p:sp>
      <p:sp>
        <p:nvSpPr>
          <p:cNvPr id="33838" name="Rectangle 46"/>
          <p:cNvSpPr>
            <a:spLocks noChangeArrowheads="1"/>
          </p:cNvSpPr>
          <p:nvPr/>
        </p:nvSpPr>
        <p:spPr bwMode="auto">
          <a:xfrm>
            <a:off x="5105400" y="33528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3839" name="Rectangle 47"/>
          <p:cNvSpPr>
            <a:spLocks noChangeArrowheads="1"/>
          </p:cNvSpPr>
          <p:nvPr/>
        </p:nvSpPr>
        <p:spPr bwMode="auto">
          <a:xfrm>
            <a:off x="5105400" y="36576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5</a:t>
            </a:r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3429000" y="2514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3429000" y="2819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9</a:t>
            </a:r>
          </a:p>
        </p:txBody>
      </p:sp>
      <p:sp>
        <p:nvSpPr>
          <p:cNvPr id="33842" name="Line 50"/>
          <p:cNvSpPr>
            <a:spLocks noChangeShapeType="1"/>
          </p:cNvSpPr>
          <p:nvPr/>
        </p:nvSpPr>
        <p:spPr bwMode="auto">
          <a:xfrm>
            <a:off x="3810000" y="3048000"/>
            <a:ext cx="1524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43" name="Line 51"/>
          <p:cNvSpPr>
            <a:spLocks noChangeShapeType="1"/>
          </p:cNvSpPr>
          <p:nvPr/>
        </p:nvSpPr>
        <p:spPr bwMode="auto">
          <a:xfrm flipH="1">
            <a:off x="1981200" y="3048000"/>
            <a:ext cx="16002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44" name="Line 52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45" name="Line 53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46" name="Line 54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47" name="Line 55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48" name="Line 56"/>
          <p:cNvSpPr>
            <a:spLocks noChangeShapeType="1"/>
          </p:cNvSpPr>
          <p:nvPr/>
        </p:nvSpPr>
        <p:spPr bwMode="auto">
          <a:xfrm flipV="1">
            <a:off x="41148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49" name="Line 57"/>
          <p:cNvSpPr>
            <a:spLocks noChangeShapeType="1"/>
          </p:cNvSpPr>
          <p:nvPr/>
        </p:nvSpPr>
        <p:spPr bwMode="auto">
          <a:xfrm flipH="1" flipV="1">
            <a:off x="5029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50" name="Line 58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51" name="Line 59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52" name="Line 60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53" name="Line 61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54" name="Line 62"/>
          <p:cNvSpPr>
            <a:spLocks noChangeShapeType="1"/>
          </p:cNvSpPr>
          <p:nvPr/>
        </p:nvSpPr>
        <p:spPr bwMode="auto">
          <a:xfrm flipV="1">
            <a:off x="22098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55" name="Line 63"/>
          <p:cNvSpPr>
            <a:spLocks noChangeShapeType="1"/>
          </p:cNvSpPr>
          <p:nvPr/>
        </p:nvSpPr>
        <p:spPr bwMode="auto">
          <a:xfrm flipH="1" flipV="1">
            <a:off x="3124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56" name="Line 64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57" name="Line 65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58" name="Line 66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59" name="Line 67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60" name="Line 68"/>
          <p:cNvSpPr>
            <a:spLocks noChangeShapeType="1"/>
          </p:cNvSpPr>
          <p:nvPr/>
        </p:nvSpPr>
        <p:spPr bwMode="auto">
          <a:xfrm flipV="1">
            <a:off x="3810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61" name="Line 69"/>
          <p:cNvSpPr>
            <a:spLocks noChangeShapeType="1"/>
          </p:cNvSpPr>
          <p:nvPr/>
        </p:nvSpPr>
        <p:spPr bwMode="auto">
          <a:xfrm flipH="1" flipV="1">
            <a:off x="1295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62" name="Line 70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63" name="Line 71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64" name="Line 72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65" name="Line 73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66" name="Line 74"/>
          <p:cNvSpPr>
            <a:spLocks noChangeShapeType="1"/>
          </p:cNvSpPr>
          <p:nvPr/>
        </p:nvSpPr>
        <p:spPr bwMode="auto">
          <a:xfrm flipH="1" flipV="1">
            <a:off x="22860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67" name="Line 75"/>
          <p:cNvSpPr>
            <a:spLocks noChangeShapeType="1"/>
          </p:cNvSpPr>
          <p:nvPr/>
        </p:nvSpPr>
        <p:spPr bwMode="auto">
          <a:xfrm flipV="1">
            <a:off x="762000" y="3886200"/>
            <a:ext cx="990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68" name="Line 76"/>
          <p:cNvSpPr>
            <a:spLocks noChangeShapeType="1"/>
          </p:cNvSpPr>
          <p:nvPr/>
        </p:nvSpPr>
        <p:spPr bwMode="auto">
          <a:xfrm flipH="1">
            <a:off x="4953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69" name="Line 77"/>
          <p:cNvSpPr>
            <a:spLocks noChangeShapeType="1"/>
          </p:cNvSpPr>
          <p:nvPr/>
        </p:nvSpPr>
        <p:spPr bwMode="auto">
          <a:xfrm>
            <a:off x="5562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70" name="Line 78"/>
          <p:cNvSpPr>
            <a:spLocks noChangeShapeType="1"/>
          </p:cNvSpPr>
          <p:nvPr/>
        </p:nvSpPr>
        <p:spPr bwMode="auto">
          <a:xfrm flipH="1">
            <a:off x="4953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71" name="Line 79"/>
          <p:cNvSpPr>
            <a:spLocks noChangeShapeType="1"/>
          </p:cNvSpPr>
          <p:nvPr/>
        </p:nvSpPr>
        <p:spPr bwMode="auto">
          <a:xfrm>
            <a:off x="5562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72" name="Line 80"/>
          <p:cNvSpPr>
            <a:spLocks noChangeShapeType="1"/>
          </p:cNvSpPr>
          <p:nvPr/>
        </p:nvSpPr>
        <p:spPr bwMode="auto">
          <a:xfrm flipV="1">
            <a:off x="4800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73" name="Line 81"/>
          <p:cNvSpPr>
            <a:spLocks noChangeShapeType="1"/>
          </p:cNvSpPr>
          <p:nvPr/>
        </p:nvSpPr>
        <p:spPr bwMode="auto">
          <a:xfrm flipH="1" flipV="1">
            <a:off x="5715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74" name="Line 82"/>
          <p:cNvSpPr>
            <a:spLocks noChangeShapeType="1"/>
          </p:cNvSpPr>
          <p:nvPr/>
        </p:nvSpPr>
        <p:spPr bwMode="auto">
          <a:xfrm flipV="1">
            <a:off x="2209800" y="30480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75" name="Line 83"/>
          <p:cNvSpPr>
            <a:spLocks noChangeShapeType="1"/>
          </p:cNvSpPr>
          <p:nvPr/>
        </p:nvSpPr>
        <p:spPr bwMode="auto">
          <a:xfrm flipH="1" flipV="1">
            <a:off x="3962400" y="3048000"/>
            <a:ext cx="1524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76" name="Text Box 38"/>
          <p:cNvSpPr txBox="1">
            <a:spLocks noChangeArrowheads="1"/>
          </p:cNvSpPr>
          <p:nvPr/>
        </p:nvSpPr>
        <p:spPr bwMode="auto">
          <a:xfrm>
            <a:off x="54102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01010111</a:t>
            </a:r>
          </a:p>
        </p:txBody>
      </p:sp>
      <p:sp>
        <p:nvSpPr>
          <p:cNvPr id="33877" name="Text Box 39"/>
          <p:cNvSpPr txBox="1">
            <a:spLocks noChangeArrowheads="1"/>
          </p:cNvSpPr>
          <p:nvPr/>
        </p:nvSpPr>
        <p:spPr bwMode="auto">
          <a:xfrm>
            <a:off x="64770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11000100</a:t>
            </a:r>
          </a:p>
        </p:txBody>
      </p:sp>
      <p:sp>
        <p:nvSpPr>
          <p:cNvPr id="33878" name="Text Box 40"/>
          <p:cNvSpPr txBox="1">
            <a:spLocks noChangeArrowheads="1"/>
          </p:cNvSpPr>
          <p:nvPr/>
        </p:nvSpPr>
        <p:spPr bwMode="auto">
          <a:xfrm>
            <a:off x="75438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00101111</a:t>
            </a:r>
          </a:p>
        </p:txBody>
      </p:sp>
      <p:cxnSp>
        <p:nvCxnSpPr>
          <p:cNvPr id="33879" name="Straight Arrow Connector 87"/>
          <p:cNvCxnSpPr>
            <a:cxnSpLocks noChangeShapeType="1"/>
          </p:cNvCxnSpPr>
          <p:nvPr/>
        </p:nvCxnSpPr>
        <p:spPr bwMode="auto">
          <a:xfrm rot="5400000">
            <a:off x="6172994" y="2361406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3880" name="TextBox 88"/>
          <p:cNvSpPr txBox="1">
            <a:spLocks noChangeArrowheads="1"/>
          </p:cNvSpPr>
          <p:nvPr/>
        </p:nvSpPr>
        <p:spPr bwMode="auto">
          <a:xfrm>
            <a:off x="2438400" y="5791200"/>
            <a:ext cx="510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Output: FU</a:t>
            </a:r>
          </a:p>
        </p:txBody>
      </p:sp>
      <p:cxnSp>
        <p:nvCxnSpPr>
          <p:cNvPr id="33881" name="Straight Arrow Connector 90"/>
          <p:cNvCxnSpPr>
            <a:cxnSpLocks noChangeShapeType="1"/>
          </p:cNvCxnSpPr>
          <p:nvPr/>
        </p:nvCxnSpPr>
        <p:spPr bwMode="auto">
          <a:xfrm rot="5400000">
            <a:off x="5372894" y="3161506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Huffman’s Algorithm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01000" cy="4122738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000" dirty="0" smtClean="0"/>
              <a:t>Decompression Algorithm: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667000" y="2895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1430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3048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2133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4038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47244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4495800" y="2895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57912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5181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3276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14478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25146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44196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44196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39624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</a:t>
            </a:r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39624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49530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U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49530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6858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6858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43" name="Line 27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2286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Sp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2286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12192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A</a:t>
            </a:r>
          </a:p>
        </p:txBody>
      </p:sp>
      <p:sp>
        <p:nvSpPr>
          <p:cNvPr id="34847" name="Rectangle 31"/>
          <p:cNvSpPr>
            <a:spLocks noChangeArrowheads="1"/>
          </p:cNvSpPr>
          <p:nvPr/>
        </p:nvSpPr>
        <p:spPr bwMode="auto">
          <a:xfrm>
            <a:off x="12192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25146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4849" name="Rectangle 33"/>
          <p:cNvSpPr>
            <a:spLocks noChangeArrowheads="1"/>
          </p:cNvSpPr>
          <p:nvPr/>
        </p:nvSpPr>
        <p:spPr bwMode="auto">
          <a:xfrm>
            <a:off x="25146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20574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F</a:t>
            </a:r>
          </a:p>
        </p:txBody>
      </p:sp>
      <p:sp>
        <p:nvSpPr>
          <p:cNvPr id="34853" name="Rectangle 37"/>
          <p:cNvSpPr>
            <a:spLocks noChangeArrowheads="1"/>
          </p:cNvSpPr>
          <p:nvPr/>
        </p:nvSpPr>
        <p:spPr bwMode="auto">
          <a:xfrm>
            <a:off x="20574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4854" name="Rectangle 38"/>
          <p:cNvSpPr>
            <a:spLocks noChangeArrowheads="1"/>
          </p:cNvSpPr>
          <p:nvPr/>
        </p:nvSpPr>
        <p:spPr bwMode="auto">
          <a:xfrm>
            <a:off x="30480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I</a:t>
            </a:r>
          </a:p>
        </p:txBody>
      </p:sp>
      <p:sp>
        <p:nvSpPr>
          <p:cNvPr id="34855" name="Rectangle 39"/>
          <p:cNvSpPr>
            <a:spLocks noChangeArrowheads="1"/>
          </p:cNvSpPr>
          <p:nvPr/>
        </p:nvSpPr>
        <p:spPr bwMode="auto">
          <a:xfrm>
            <a:off x="30480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4856" name="Rectangle 40"/>
          <p:cNvSpPr>
            <a:spLocks noChangeArrowheads="1"/>
          </p:cNvSpPr>
          <p:nvPr/>
        </p:nvSpPr>
        <p:spPr bwMode="auto">
          <a:xfrm>
            <a:off x="1676400" y="33528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4857" name="Rectangle 41"/>
          <p:cNvSpPr>
            <a:spLocks noChangeArrowheads="1"/>
          </p:cNvSpPr>
          <p:nvPr/>
        </p:nvSpPr>
        <p:spPr bwMode="auto">
          <a:xfrm>
            <a:off x="1676400" y="36576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4</a:t>
            </a:r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59" name="Line 43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60" name="Rectangle 44"/>
          <p:cNvSpPr>
            <a:spLocks noChangeArrowheads="1"/>
          </p:cNvSpPr>
          <p:nvPr/>
        </p:nvSpPr>
        <p:spPr bwMode="auto">
          <a:xfrm>
            <a:off x="57150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L</a:t>
            </a:r>
          </a:p>
        </p:txBody>
      </p:sp>
      <p:sp>
        <p:nvSpPr>
          <p:cNvPr id="34861" name="Rectangle 45"/>
          <p:cNvSpPr>
            <a:spLocks noChangeArrowheads="1"/>
          </p:cNvSpPr>
          <p:nvPr/>
        </p:nvSpPr>
        <p:spPr bwMode="auto">
          <a:xfrm>
            <a:off x="57150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3</a:t>
            </a:r>
          </a:p>
        </p:txBody>
      </p:sp>
      <p:sp>
        <p:nvSpPr>
          <p:cNvPr id="34862" name="Rectangle 46"/>
          <p:cNvSpPr>
            <a:spLocks noChangeArrowheads="1"/>
          </p:cNvSpPr>
          <p:nvPr/>
        </p:nvSpPr>
        <p:spPr bwMode="auto">
          <a:xfrm>
            <a:off x="5105400" y="33528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4863" name="Rectangle 47"/>
          <p:cNvSpPr>
            <a:spLocks noChangeArrowheads="1"/>
          </p:cNvSpPr>
          <p:nvPr/>
        </p:nvSpPr>
        <p:spPr bwMode="auto">
          <a:xfrm>
            <a:off x="5105400" y="36576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5</a:t>
            </a:r>
          </a:p>
        </p:txBody>
      </p:sp>
      <p:sp>
        <p:nvSpPr>
          <p:cNvPr id="34864" name="Rectangle 48"/>
          <p:cNvSpPr>
            <a:spLocks noChangeArrowheads="1"/>
          </p:cNvSpPr>
          <p:nvPr/>
        </p:nvSpPr>
        <p:spPr bwMode="auto">
          <a:xfrm>
            <a:off x="3429000" y="2514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4865" name="Rectangle 49"/>
          <p:cNvSpPr>
            <a:spLocks noChangeArrowheads="1"/>
          </p:cNvSpPr>
          <p:nvPr/>
        </p:nvSpPr>
        <p:spPr bwMode="auto">
          <a:xfrm>
            <a:off x="3429000" y="2819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9</a:t>
            </a:r>
          </a:p>
        </p:txBody>
      </p:sp>
      <p:sp>
        <p:nvSpPr>
          <p:cNvPr id="34866" name="Line 50"/>
          <p:cNvSpPr>
            <a:spLocks noChangeShapeType="1"/>
          </p:cNvSpPr>
          <p:nvPr/>
        </p:nvSpPr>
        <p:spPr bwMode="auto">
          <a:xfrm>
            <a:off x="3810000" y="3048000"/>
            <a:ext cx="1524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67" name="Line 51"/>
          <p:cNvSpPr>
            <a:spLocks noChangeShapeType="1"/>
          </p:cNvSpPr>
          <p:nvPr/>
        </p:nvSpPr>
        <p:spPr bwMode="auto">
          <a:xfrm flipH="1">
            <a:off x="1981200" y="3048000"/>
            <a:ext cx="16002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68" name="Line 52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69" name="Line 53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70" name="Line 54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71" name="Line 55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72" name="Line 56"/>
          <p:cNvSpPr>
            <a:spLocks noChangeShapeType="1"/>
          </p:cNvSpPr>
          <p:nvPr/>
        </p:nvSpPr>
        <p:spPr bwMode="auto">
          <a:xfrm flipV="1">
            <a:off x="41148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73" name="Line 57"/>
          <p:cNvSpPr>
            <a:spLocks noChangeShapeType="1"/>
          </p:cNvSpPr>
          <p:nvPr/>
        </p:nvSpPr>
        <p:spPr bwMode="auto">
          <a:xfrm flipH="1" flipV="1">
            <a:off x="5029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74" name="Line 58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75" name="Line 59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76" name="Line 60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77" name="Line 61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78" name="Line 62"/>
          <p:cNvSpPr>
            <a:spLocks noChangeShapeType="1"/>
          </p:cNvSpPr>
          <p:nvPr/>
        </p:nvSpPr>
        <p:spPr bwMode="auto">
          <a:xfrm flipV="1">
            <a:off x="22098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79" name="Line 63"/>
          <p:cNvSpPr>
            <a:spLocks noChangeShapeType="1"/>
          </p:cNvSpPr>
          <p:nvPr/>
        </p:nvSpPr>
        <p:spPr bwMode="auto">
          <a:xfrm flipH="1" flipV="1">
            <a:off x="3124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80" name="Line 64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81" name="Line 65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82" name="Line 66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83" name="Line 67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84" name="Line 68"/>
          <p:cNvSpPr>
            <a:spLocks noChangeShapeType="1"/>
          </p:cNvSpPr>
          <p:nvPr/>
        </p:nvSpPr>
        <p:spPr bwMode="auto">
          <a:xfrm flipV="1">
            <a:off x="3810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85" name="Line 69"/>
          <p:cNvSpPr>
            <a:spLocks noChangeShapeType="1"/>
          </p:cNvSpPr>
          <p:nvPr/>
        </p:nvSpPr>
        <p:spPr bwMode="auto">
          <a:xfrm flipH="1" flipV="1">
            <a:off x="1295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86" name="Line 70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87" name="Line 71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88" name="Line 72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89" name="Line 73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90" name="Line 74"/>
          <p:cNvSpPr>
            <a:spLocks noChangeShapeType="1"/>
          </p:cNvSpPr>
          <p:nvPr/>
        </p:nvSpPr>
        <p:spPr bwMode="auto">
          <a:xfrm flipH="1" flipV="1">
            <a:off x="22860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91" name="Line 75"/>
          <p:cNvSpPr>
            <a:spLocks noChangeShapeType="1"/>
          </p:cNvSpPr>
          <p:nvPr/>
        </p:nvSpPr>
        <p:spPr bwMode="auto">
          <a:xfrm flipV="1">
            <a:off x="762000" y="3886200"/>
            <a:ext cx="990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92" name="Line 76"/>
          <p:cNvSpPr>
            <a:spLocks noChangeShapeType="1"/>
          </p:cNvSpPr>
          <p:nvPr/>
        </p:nvSpPr>
        <p:spPr bwMode="auto">
          <a:xfrm flipH="1">
            <a:off x="4953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93" name="Line 77"/>
          <p:cNvSpPr>
            <a:spLocks noChangeShapeType="1"/>
          </p:cNvSpPr>
          <p:nvPr/>
        </p:nvSpPr>
        <p:spPr bwMode="auto">
          <a:xfrm>
            <a:off x="5562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94" name="Line 78"/>
          <p:cNvSpPr>
            <a:spLocks noChangeShapeType="1"/>
          </p:cNvSpPr>
          <p:nvPr/>
        </p:nvSpPr>
        <p:spPr bwMode="auto">
          <a:xfrm flipH="1">
            <a:off x="4953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95" name="Line 79"/>
          <p:cNvSpPr>
            <a:spLocks noChangeShapeType="1"/>
          </p:cNvSpPr>
          <p:nvPr/>
        </p:nvSpPr>
        <p:spPr bwMode="auto">
          <a:xfrm>
            <a:off x="5562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96" name="Line 80"/>
          <p:cNvSpPr>
            <a:spLocks noChangeShapeType="1"/>
          </p:cNvSpPr>
          <p:nvPr/>
        </p:nvSpPr>
        <p:spPr bwMode="auto">
          <a:xfrm flipV="1">
            <a:off x="4800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97" name="Line 81"/>
          <p:cNvSpPr>
            <a:spLocks noChangeShapeType="1"/>
          </p:cNvSpPr>
          <p:nvPr/>
        </p:nvSpPr>
        <p:spPr bwMode="auto">
          <a:xfrm flipH="1" flipV="1">
            <a:off x="5715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98" name="Line 82"/>
          <p:cNvSpPr>
            <a:spLocks noChangeShapeType="1"/>
          </p:cNvSpPr>
          <p:nvPr/>
        </p:nvSpPr>
        <p:spPr bwMode="auto">
          <a:xfrm flipV="1">
            <a:off x="2209800" y="30480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99" name="Line 83"/>
          <p:cNvSpPr>
            <a:spLocks noChangeShapeType="1"/>
          </p:cNvSpPr>
          <p:nvPr/>
        </p:nvSpPr>
        <p:spPr bwMode="auto">
          <a:xfrm flipH="1" flipV="1">
            <a:off x="3962400" y="3048000"/>
            <a:ext cx="1524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900" name="Text Box 38"/>
          <p:cNvSpPr txBox="1">
            <a:spLocks noChangeArrowheads="1"/>
          </p:cNvSpPr>
          <p:nvPr/>
        </p:nvSpPr>
        <p:spPr bwMode="auto">
          <a:xfrm>
            <a:off x="54102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01010111</a:t>
            </a:r>
          </a:p>
        </p:txBody>
      </p:sp>
      <p:sp>
        <p:nvSpPr>
          <p:cNvPr id="34901" name="Text Box 39"/>
          <p:cNvSpPr txBox="1">
            <a:spLocks noChangeArrowheads="1"/>
          </p:cNvSpPr>
          <p:nvPr/>
        </p:nvSpPr>
        <p:spPr bwMode="auto">
          <a:xfrm>
            <a:off x="64770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11000100</a:t>
            </a:r>
          </a:p>
        </p:txBody>
      </p:sp>
      <p:sp>
        <p:nvSpPr>
          <p:cNvPr id="34902" name="Text Box 40"/>
          <p:cNvSpPr txBox="1">
            <a:spLocks noChangeArrowheads="1"/>
          </p:cNvSpPr>
          <p:nvPr/>
        </p:nvSpPr>
        <p:spPr bwMode="auto">
          <a:xfrm>
            <a:off x="75438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00101111</a:t>
            </a:r>
          </a:p>
        </p:txBody>
      </p:sp>
      <p:cxnSp>
        <p:nvCxnSpPr>
          <p:cNvPr id="34903" name="Straight Arrow Connector 87"/>
          <p:cNvCxnSpPr>
            <a:cxnSpLocks noChangeShapeType="1"/>
          </p:cNvCxnSpPr>
          <p:nvPr/>
        </p:nvCxnSpPr>
        <p:spPr bwMode="auto">
          <a:xfrm rot="5400000">
            <a:off x="6249194" y="2361406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4904" name="TextBox 88"/>
          <p:cNvSpPr txBox="1">
            <a:spLocks noChangeArrowheads="1"/>
          </p:cNvSpPr>
          <p:nvPr/>
        </p:nvSpPr>
        <p:spPr bwMode="auto">
          <a:xfrm>
            <a:off x="2438400" y="5791200"/>
            <a:ext cx="510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Output: FUL</a:t>
            </a:r>
          </a:p>
        </p:txBody>
      </p:sp>
      <p:cxnSp>
        <p:nvCxnSpPr>
          <p:cNvPr id="34905" name="Straight Arrow Connector 90"/>
          <p:cNvCxnSpPr>
            <a:cxnSpLocks noChangeShapeType="1"/>
          </p:cNvCxnSpPr>
          <p:nvPr/>
        </p:nvCxnSpPr>
        <p:spPr bwMode="auto">
          <a:xfrm rot="5400000">
            <a:off x="6058694" y="3847306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Huffman’s Algorithm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01000" cy="4122738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000" dirty="0" smtClean="0"/>
              <a:t>Decompression Algorithm:</a:t>
            </a:r>
          </a:p>
          <a:p>
            <a:pPr lvl="1" eaLnBrk="1" hangingPunct="1">
              <a:defRPr/>
            </a:pPr>
            <a:r>
              <a:rPr lang="en-US" sz="1600" dirty="0" smtClean="0"/>
              <a:t>The total count of characters (Frequency of the root Node) will tell you when to stop.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Huffman’s Algorithm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01000" cy="4122738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000" dirty="0" smtClean="0"/>
              <a:t>Decompression Algorithm: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667000" y="2895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1430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3048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2133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4038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47244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4495800" y="2895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57912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5181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32766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1447800" y="43434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2514600" y="3657600"/>
            <a:ext cx="30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44196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44196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39624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39624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49530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U</a:t>
            </a: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49530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6858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6858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2286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Sp</a:t>
            </a: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2286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12192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A</a:t>
            </a:r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12192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25146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25146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36898" name="Line 34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899" name="Line 35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20574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F</a:t>
            </a:r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20574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6902" name="Rectangle 38"/>
          <p:cNvSpPr>
            <a:spLocks noChangeArrowheads="1"/>
          </p:cNvSpPr>
          <p:nvPr/>
        </p:nvSpPr>
        <p:spPr bwMode="auto">
          <a:xfrm>
            <a:off x="3048000" y="47244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I</a:t>
            </a:r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3048000" y="50292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1676400" y="33528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6905" name="Rectangle 41"/>
          <p:cNvSpPr>
            <a:spLocks noChangeArrowheads="1"/>
          </p:cNvSpPr>
          <p:nvPr/>
        </p:nvSpPr>
        <p:spPr bwMode="auto">
          <a:xfrm>
            <a:off x="1676400" y="36576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4</a:t>
            </a:r>
          </a:p>
        </p:txBody>
      </p:sp>
      <p:sp>
        <p:nvSpPr>
          <p:cNvPr id="36906" name="Line 42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07" name="Line 43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08" name="Rectangle 44"/>
          <p:cNvSpPr>
            <a:spLocks noChangeArrowheads="1"/>
          </p:cNvSpPr>
          <p:nvPr/>
        </p:nvSpPr>
        <p:spPr bwMode="auto">
          <a:xfrm>
            <a:off x="5715000" y="4038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L</a:t>
            </a:r>
          </a:p>
        </p:txBody>
      </p:sp>
      <p:sp>
        <p:nvSpPr>
          <p:cNvPr id="36909" name="Rectangle 45"/>
          <p:cNvSpPr>
            <a:spLocks noChangeArrowheads="1"/>
          </p:cNvSpPr>
          <p:nvPr/>
        </p:nvSpPr>
        <p:spPr bwMode="auto">
          <a:xfrm>
            <a:off x="5715000" y="4343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3</a:t>
            </a:r>
          </a:p>
        </p:txBody>
      </p:sp>
      <p:sp>
        <p:nvSpPr>
          <p:cNvPr id="36910" name="Rectangle 46"/>
          <p:cNvSpPr>
            <a:spLocks noChangeArrowheads="1"/>
          </p:cNvSpPr>
          <p:nvPr/>
        </p:nvSpPr>
        <p:spPr bwMode="auto">
          <a:xfrm>
            <a:off x="5105400" y="33528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6911" name="Rectangle 47"/>
          <p:cNvSpPr>
            <a:spLocks noChangeArrowheads="1"/>
          </p:cNvSpPr>
          <p:nvPr/>
        </p:nvSpPr>
        <p:spPr bwMode="auto">
          <a:xfrm>
            <a:off x="5105400" y="36576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5</a:t>
            </a:r>
          </a:p>
        </p:txBody>
      </p:sp>
      <p:sp>
        <p:nvSpPr>
          <p:cNvPr id="36912" name="Rectangle 48"/>
          <p:cNvSpPr>
            <a:spLocks noChangeArrowheads="1"/>
          </p:cNvSpPr>
          <p:nvPr/>
        </p:nvSpPr>
        <p:spPr bwMode="auto">
          <a:xfrm>
            <a:off x="3429000" y="2514600"/>
            <a:ext cx="6096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36913" name="Rectangle 49"/>
          <p:cNvSpPr>
            <a:spLocks noChangeArrowheads="1"/>
          </p:cNvSpPr>
          <p:nvPr/>
        </p:nvSpPr>
        <p:spPr bwMode="auto">
          <a:xfrm>
            <a:off x="3429000" y="2819400"/>
            <a:ext cx="609600" cy="2286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9</a:t>
            </a:r>
          </a:p>
        </p:txBody>
      </p:sp>
      <p:sp>
        <p:nvSpPr>
          <p:cNvPr id="36914" name="Line 50"/>
          <p:cNvSpPr>
            <a:spLocks noChangeShapeType="1"/>
          </p:cNvSpPr>
          <p:nvPr/>
        </p:nvSpPr>
        <p:spPr bwMode="auto">
          <a:xfrm>
            <a:off x="3810000" y="3048000"/>
            <a:ext cx="1524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15" name="Line 51"/>
          <p:cNvSpPr>
            <a:spLocks noChangeShapeType="1"/>
          </p:cNvSpPr>
          <p:nvPr/>
        </p:nvSpPr>
        <p:spPr bwMode="auto">
          <a:xfrm flipH="1">
            <a:off x="1981200" y="3048000"/>
            <a:ext cx="16002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16" name="Line 52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17" name="Line 53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18" name="Line 54"/>
          <p:cNvSpPr>
            <a:spLocks noChangeShapeType="1"/>
          </p:cNvSpPr>
          <p:nvPr/>
        </p:nvSpPr>
        <p:spPr bwMode="auto">
          <a:xfrm flipH="1">
            <a:off x="4267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19" name="Line 55"/>
          <p:cNvSpPr>
            <a:spLocks noChangeShapeType="1"/>
          </p:cNvSpPr>
          <p:nvPr/>
        </p:nvSpPr>
        <p:spPr bwMode="auto">
          <a:xfrm>
            <a:off x="4876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20" name="Line 56"/>
          <p:cNvSpPr>
            <a:spLocks noChangeShapeType="1"/>
          </p:cNvSpPr>
          <p:nvPr/>
        </p:nvSpPr>
        <p:spPr bwMode="auto">
          <a:xfrm flipV="1">
            <a:off x="41148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21" name="Line 57"/>
          <p:cNvSpPr>
            <a:spLocks noChangeShapeType="1"/>
          </p:cNvSpPr>
          <p:nvPr/>
        </p:nvSpPr>
        <p:spPr bwMode="auto">
          <a:xfrm flipH="1" flipV="1">
            <a:off x="5029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22" name="Line 58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23" name="Line 59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24" name="Line 60"/>
          <p:cNvSpPr>
            <a:spLocks noChangeShapeType="1"/>
          </p:cNvSpPr>
          <p:nvPr/>
        </p:nvSpPr>
        <p:spPr bwMode="auto">
          <a:xfrm flipH="1">
            <a:off x="2362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25" name="Line 61"/>
          <p:cNvSpPr>
            <a:spLocks noChangeShapeType="1"/>
          </p:cNvSpPr>
          <p:nvPr/>
        </p:nvSpPr>
        <p:spPr bwMode="auto">
          <a:xfrm>
            <a:off x="29718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26" name="Line 62"/>
          <p:cNvSpPr>
            <a:spLocks noChangeShapeType="1"/>
          </p:cNvSpPr>
          <p:nvPr/>
        </p:nvSpPr>
        <p:spPr bwMode="auto">
          <a:xfrm flipV="1">
            <a:off x="22098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27" name="Line 63"/>
          <p:cNvSpPr>
            <a:spLocks noChangeShapeType="1"/>
          </p:cNvSpPr>
          <p:nvPr/>
        </p:nvSpPr>
        <p:spPr bwMode="auto">
          <a:xfrm flipH="1" flipV="1">
            <a:off x="31242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28" name="Line 64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29" name="Line 65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30" name="Line 66"/>
          <p:cNvSpPr>
            <a:spLocks noChangeShapeType="1"/>
          </p:cNvSpPr>
          <p:nvPr/>
        </p:nvSpPr>
        <p:spPr bwMode="auto">
          <a:xfrm flipH="1">
            <a:off x="533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31" name="Line 67"/>
          <p:cNvSpPr>
            <a:spLocks noChangeShapeType="1"/>
          </p:cNvSpPr>
          <p:nvPr/>
        </p:nvSpPr>
        <p:spPr bwMode="auto">
          <a:xfrm>
            <a:off x="11430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32" name="Line 68"/>
          <p:cNvSpPr>
            <a:spLocks noChangeShapeType="1"/>
          </p:cNvSpPr>
          <p:nvPr/>
        </p:nvSpPr>
        <p:spPr bwMode="auto">
          <a:xfrm flipV="1">
            <a:off x="381000" y="45720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33" name="Line 69"/>
          <p:cNvSpPr>
            <a:spLocks noChangeShapeType="1"/>
          </p:cNvSpPr>
          <p:nvPr/>
        </p:nvSpPr>
        <p:spPr bwMode="auto">
          <a:xfrm flipH="1" flipV="1">
            <a:off x="1295400" y="45720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34" name="Line 70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35" name="Line 71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36" name="Line 72"/>
          <p:cNvSpPr>
            <a:spLocks noChangeShapeType="1"/>
          </p:cNvSpPr>
          <p:nvPr/>
        </p:nvSpPr>
        <p:spPr bwMode="auto">
          <a:xfrm flipH="1">
            <a:off x="990600" y="3886200"/>
            <a:ext cx="914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37" name="Line 73"/>
          <p:cNvSpPr>
            <a:spLocks noChangeShapeType="1"/>
          </p:cNvSpPr>
          <p:nvPr/>
        </p:nvSpPr>
        <p:spPr bwMode="auto">
          <a:xfrm>
            <a:off x="21336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38" name="Line 74"/>
          <p:cNvSpPr>
            <a:spLocks noChangeShapeType="1"/>
          </p:cNvSpPr>
          <p:nvPr/>
        </p:nvSpPr>
        <p:spPr bwMode="auto">
          <a:xfrm flipH="1" flipV="1">
            <a:off x="2286000" y="3886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39" name="Line 75"/>
          <p:cNvSpPr>
            <a:spLocks noChangeShapeType="1"/>
          </p:cNvSpPr>
          <p:nvPr/>
        </p:nvSpPr>
        <p:spPr bwMode="auto">
          <a:xfrm flipV="1">
            <a:off x="762000" y="3886200"/>
            <a:ext cx="990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40" name="Line 76"/>
          <p:cNvSpPr>
            <a:spLocks noChangeShapeType="1"/>
          </p:cNvSpPr>
          <p:nvPr/>
        </p:nvSpPr>
        <p:spPr bwMode="auto">
          <a:xfrm flipH="1">
            <a:off x="4953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41" name="Line 77"/>
          <p:cNvSpPr>
            <a:spLocks noChangeShapeType="1"/>
          </p:cNvSpPr>
          <p:nvPr/>
        </p:nvSpPr>
        <p:spPr bwMode="auto">
          <a:xfrm>
            <a:off x="5562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42" name="Line 78"/>
          <p:cNvSpPr>
            <a:spLocks noChangeShapeType="1"/>
          </p:cNvSpPr>
          <p:nvPr/>
        </p:nvSpPr>
        <p:spPr bwMode="auto">
          <a:xfrm flipH="1">
            <a:off x="4953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43" name="Line 79"/>
          <p:cNvSpPr>
            <a:spLocks noChangeShapeType="1"/>
          </p:cNvSpPr>
          <p:nvPr/>
        </p:nvSpPr>
        <p:spPr bwMode="auto">
          <a:xfrm>
            <a:off x="5562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44" name="Line 80"/>
          <p:cNvSpPr>
            <a:spLocks noChangeShapeType="1"/>
          </p:cNvSpPr>
          <p:nvPr/>
        </p:nvSpPr>
        <p:spPr bwMode="auto">
          <a:xfrm flipV="1">
            <a:off x="48006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45" name="Line 81"/>
          <p:cNvSpPr>
            <a:spLocks noChangeShapeType="1"/>
          </p:cNvSpPr>
          <p:nvPr/>
        </p:nvSpPr>
        <p:spPr bwMode="auto">
          <a:xfrm flipH="1" flipV="1">
            <a:off x="5715000" y="38862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46" name="Line 82"/>
          <p:cNvSpPr>
            <a:spLocks noChangeShapeType="1"/>
          </p:cNvSpPr>
          <p:nvPr/>
        </p:nvSpPr>
        <p:spPr bwMode="auto">
          <a:xfrm flipV="1">
            <a:off x="2209800" y="30480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47" name="Line 83"/>
          <p:cNvSpPr>
            <a:spLocks noChangeShapeType="1"/>
          </p:cNvSpPr>
          <p:nvPr/>
        </p:nvSpPr>
        <p:spPr bwMode="auto">
          <a:xfrm flipH="1" flipV="1">
            <a:off x="3962400" y="3048000"/>
            <a:ext cx="1524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48" name="Text Box 38"/>
          <p:cNvSpPr txBox="1">
            <a:spLocks noChangeArrowheads="1"/>
          </p:cNvSpPr>
          <p:nvPr/>
        </p:nvSpPr>
        <p:spPr bwMode="auto">
          <a:xfrm>
            <a:off x="54102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01010111</a:t>
            </a:r>
          </a:p>
        </p:txBody>
      </p:sp>
      <p:sp>
        <p:nvSpPr>
          <p:cNvPr id="36949" name="Text Box 39"/>
          <p:cNvSpPr txBox="1">
            <a:spLocks noChangeArrowheads="1"/>
          </p:cNvSpPr>
          <p:nvPr/>
        </p:nvSpPr>
        <p:spPr bwMode="auto">
          <a:xfrm>
            <a:off x="64770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11000100</a:t>
            </a:r>
          </a:p>
        </p:txBody>
      </p:sp>
      <p:sp>
        <p:nvSpPr>
          <p:cNvPr id="36950" name="Text Box 40"/>
          <p:cNvSpPr txBox="1">
            <a:spLocks noChangeArrowheads="1"/>
          </p:cNvSpPr>
          <p:nvPr/>
        </p:nvSpPr>
        <p:spPr bwMode="auto">
          <a:xfrm>
            <a:off x="7543800" y="2438400"/>
            <a:ext cx="1219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00101111</a:t>
            </a:r>
          </a:p>
        </p:txBody>
      </p:sp>
      <p:cxnSp>
        <p:nvCxnSpPr>
          <p:cNvPr id="36951" name="Straight Arrow Connector 87"/>
          <p:cNvCxnSpPr>
            <a:cxnSpLocks noChangeShapeType="1"/>
          </p:cNvCxnSpPr>
          <p:nvPr/>
        </p:nvCxnSpPr>
        <p:spPr bwMode="auto">
          <a:xfrm rot="5400000">
            <a:off x="8458994" y="2361406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6952" name="TextBox 88"/>
          <p:cNvSpPr txBox="1">
            <a:spLocks noChangeArrowheads="1"/>
          </p:cNvSpPr>
          <p:nvPr/>
        </p:nvSpPr>
        <p:spPr bwMode="auto">
          <a:xfrm>
            <a:off x="2438400" y="5791200"/>
            <a:ext cx="510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Output: FULL SAIL</a:t>
            </a:r>
          </a:p>
        </p:txBody>
      </p:sp>
      <p:cxnSp>
        <p:nvCxnSpPr>
          <p:cNvPr id="36953" name="Straight Arrow Connector 90"/>
          <p:cNvCxnSpPr>
            <a:cxnSpLocks noChangeShapeType="1"/>
          </p:cNvCxnSpPr>
          <p:nvPr/>
        </p:nvCxnSpPr>
        <p:spPr bwMode="auto">
          <a:xfrm rot="5400000">
            <a:off x="6058694" y="3847306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Future Topics and Schedule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Day 10 Test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Frequency Tables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848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Used by many compression algorithms (Shannon-Fano, Huffman, Arithmetic Coding)</a:t>
            </a:r>
          </a:p>
        </p:txBody>
      </p:sp>
      <p:graphicFrame>
        <p:nvGraphicFramePr>
          <p:cNvPr id="7222" name="Group 54"/>
          <p:cNvGraphicFramePr>
            <a:graphicFrameLocks noGrp="1"/>
          </p:cNvGraphicFramePr>
          <p:nvPr/>
        </p:nvGraphicFramePr>
        <p:xfrm>
          <a:off x="838200" y="3657600"/>
          <a:ext cx="3040063" cy="396240"/>
        </p:xfrm>
        <a:graphic>
          <a:graphicData uri="http://schemas.openxmlformats.org/drawingml/2006/table">
            <a:tbl>
              <a:tblPr/>
              <a:tblGrid>
                <a:gridCol w="336550"/>
                <a:gridCol w="339725"/>
                <a:gridCol w="338138"/>
                <a:gridCol w="339725"/>
                <a:gridCol w="336550"/>
                <a:gridCol w="338137"/>
                <a:gridCol w="336550"/>
                <a:gridCol w="338138"/>
                <a:gridCol w="3365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U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762000" y="3352800"/>
            <a:ext cx="411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Original File (9 bytes)</a:t>
            </a:r>
          </a:p>
        </p:txBody>
      </p:sp>
      <p:graphicFrame>
        <p:nvGraphicFramePr>
          <p:cNvPr id="7223" name="Group 55"/>
          <p:cNvGraphicFramePr>
            <a:graphicFrameLocks noGrp="1"/>
          </p:cNvGraphicFramePr>
          <p:nvPr>
            <p:ph sz="half" idx="2"/>
          </p:nvPr>
        </p:nvGraphicFramePr>
        <p:xfrm>
          <a:off x="4800600" y="3657600"/>
          <a:ext cx="2590800" cy="285369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6197" name="Text Box 53"/>
          <p:cNvSpPr txBox="1">
            <a:spLocks noChangeArrowheads="1"/>
          </p:cNvSpPr>
          <p:nvPr/>
        </p:nvSpPr>
        <p:spPr bwMode="auto">
          <a:xfrm>
            <a:off x="4724400" y="3276600"/>
            <a:ext cx="4114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Frequency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Huffman’s Algorithm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010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Introduction / Basic Concepts:</a:t>
            </a:r>
          </a:p>
          <a:p>
            <a:pPr lvl="1" eaLnBrk="1" hangingPunct="1">
              <a:defRPr/>
            </a:pPr>
            <a:r>
              <a:rPr lang="en-US" sz="1600" smtClean="0"/>
              <a:t>Create a frequency table / bit code for each unique value in the file</a:t>
            </a:r>
          </a:p>
          <a:p>
            <a:pPr lvl="1" eaLnBrk="1" hangingPunct="1">
              <a:defRPr/>
            </a:pPr>
            <a:r>
              <a:rPr lang="en-US" sz="1600" smtClean="0"/>
              <a:t>Enforce </a:t>
            </a:r>
            <a:r>
              <a:rPr lang="en-US" sz="1600" i="1" smtClean="0"/>
              <a:t>unique prefixes</a:t>
            </a:r>
            <a:r>
              <a:rPr lang="en-US" sz="1600" smtClean="0"/>
              <a:t> for each bit code to ensure no ambiguity in deciphering the file (Huffman Tree)</a:t>
            </a:r>
          </a:p>
          <a:p>
            <a:pPr lvl="1" eaLnBrk="1" hangingPunct="1">
              <a:defRPr/>
            </a:pPr>
            <a:r>
              <a:rPr lang="en-US" sz="1600" smtClean="0"/>
              <a:t>Compress a file : Write a Bit Stream containing the code of a message</a:t>
            </a:r>
            <a:endParaRPr lang="en-US" sz="2000" smtClean="0"/>
          </a:p>
        </p:txBody>
      </p:sp>
      <p:graphicFrame>
        <p:nvGraphicFramePr>
          <p:cNvPr id="8237" name="Group 45"/>
          <p:cNvGraphicFramePr>
            <a:graphicFrameLocks noGrp="1"/>
          </p:cNvGraphicFramePr>
          <p:nvPr>
            <p:ph sz="half" idx="2"/>
          </p:nvPr>
        </p:nvGraphicFramePr>
        <p:xfrm>
          <a:off x="1447800" y="3962400"/>
          <a:ext cx="3886200" cy="277368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7206" name="Text Box 38"/>
          <p:cNvSpPr txBox="1">
            <a:spLocks noChangeArrowheads="1"/>
          </p:cNvSpPr>
          <p:nvPr/>
        </p:nvSpPr>
        <p:spPr bwMode="auto">
          <a:xfrm>
            <a:off x="1371600" y="3581400"/>
            <a:ext cx="4191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Frequency Table      Bit Codes</a:t>
            </a:r>
          </a:p>
        </p:txBody>
      </p:sp>
      <p:sp>
        <p:nvSpPr>
          <p:cNvPr id="7207" name="Oval 39"/>
          <p:cNvSpPr>
            <a:spLocks noChangeArrowheads="1"/>
          </p:cNvSpPr>
          <p:nvPr/>
        </p:nvSpPr>
        <p:spPr bwMode="auto">
          <a:xfrm>
            <a:off x="3886200" y="4724400"/>
            <a:ext cx="10668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8" name="Line 40"/>
          <p:cNvSpPr>
            <a:spLocks noChangeShapeType="1"/>
          </p:cNvSpPr>
          <p:nvPr/>
        </p:nvSpPr>
        <p:spPr bwMode="auto">
          <a:xfrm flipV="1">
            <a:off x="4953000" y="4572000"/>
            <a:ext cx="1828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209" name="Text Box 41"/>
          <p:cNvSpPr txBox="1">
            <a:spLocks noChangeArrowheads="1"/>
          </p:cNvSpPr>
          <p:nvPr/>
        </p:nvSpPr>
        <p:spPr bwMode="auto">
          <a:xfrm>
            <a:off x="6781800" y="4191000"/>
            <a:ext cx="1905000" cy="825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No other code starts with ‘010’</a:t>
            </a:r>
          </a:p>
        </p:txBody>
      </p:sp>
      <p:sp>
        <p:nvSpPr>
          <p:cNvPr id="7210" name="Oval 42"/>
          <p:cNvSpPr>
            <a:spLocks noChangeArrowheads="1"/>
          </p:cNvSpPr>
          <p:nvPr/>
        </p:nvSpPr>
        <p:spPr bwMode="auto">
          <a:xfrm>
            <a:off x="3886200" y="5486400"/>
            <a:ext cx="7620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11" name="Line 43"/>
          <p:cNvSpPr>
            <a:spLocks noChangeShapeType="1"/>
          </p:cNvSpPr>
          <p:nvPr/>
        </p:nvSpPr>
        <p:spPr bwMode="auto">
          <a:xfrm>
            <a:off x="4648200" y="5715000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212" name="Text Box 44"/>
          <p:cNvSpPr txBox="1">
            <a:spLocks noChangeArrowheads="1"/>
          </p:cNvSpPr>
          <p:nvPr/>
        </p:nvSpPr>
        <p:spPr bwMode="auto">
          <a:xfrm>
            <a:off x="6705600" y="5334000"/>
            <a:ext cx="1905000" cy="825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No other code starts with ‘11’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Huffman’s Algorithm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80010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Algorithm</a:t>
            </a:r>
          </a:p>
          <a:p>
            <a:pPr lvl="1" eaLnBrk="1" hangingPunct="1">
              <a:defRPr/>
            </a:pPr>
            <a:r>
              <a:rPr lang="en-US" sz="1600" dirty="0" smtClean="0"/>
              <a:t>1.  Create a </a:t>
            </a:r>
            <a:r>
              <a:rPr lang="en-US" sz="1600" i="1" dirty="0" smtClean="0"/>
              <a:t>Frequency Table</a:t>
            </a:r>
            <a:r>
              <a:rPr lang="en-US" sz="1600" dirty="0" smtClean="0"/>
              <a:t> for the file.  Use the byte value being counted as the index into the table. (A is ASCII 65, so [65] would be the count of A’s in the file)</a:t>
            </a:r>
          </a:p>
          <a:p>
            <a:pPr lvl="1" eaLnBrk="1" hangingPunct="1">
              <a:defRPr/>
            </a:pPr>
            <a:endParaRPr lang="en-US" sz="1600" dirty="0" smtClean="0"/>
          </a:p>
          <a:p>
            <a:pPr lvl="1" eaLnBrk="1" hangingPunct="1">
              <a:defRPr/>
            </a:pPr>
            <a:endParaRPr lang="en-US" sz="1600" dirty="0" smtClean="0"/>
          </a:p>
          <a:p>
            <a:pPr lvl="1" eaLnBrk="1" hangingPunct="1">
              <a:defRPr/>
            </a:pPr>
            <a:endParaRPr lang="en-US" sz="1600" dirty="0" smtClean="0"/>
          </a:p>
          <a:p>
            <a:pPr lvl="1" eaLnBrk="1" hangingPunct="1">
              <a:defRPr/>
            </a:pPr>
            <a:endParaRPr lang="en-US" sz="1600" dirty="0" smtClean="0"/>
          </a:p>
          <a:p>
            <a:pPr lvl="1" eaLnBrk="1" hangingPunct="1">
              <a:defRPr/>
            </a:pPr>
            <a:endParaRPr lang="en-US" sz="1600" dirty="0" smtClean="0"/>
          </a:p>
          <a:p>
            <a:pPr lvl="1" eaLnBrk="1" hangingPunct="1">
              <a:defRPr/>
            </a:pPr>
            <a:endParaRPr lang="en-US" sz="1600" dirty="0" smtClean="0"/>
          </a:p>
          <a:p>
            <a:pPr lvl="1" eaLnBrk="1" hangingPunct="1">
              <a:defRPr/>
            </a:pPr>
            <a:endParaRPr lang="en-US" sz="1600" dirty="0" smtClean="0"/>
          </a:p>
          <a:p>
            <a:pPr lvl="1" eaLnBrk="1" hangingPunct="1">
              <a:defRPr/>
            </a:pPr>
            <a:endParaRPr lang="en-US" sz="1600" dirty="0" smtClean="0"/>
          </a:p>
          <a:p>
            <a:pPr lvl="1" eaLnBrk="1" hangingPunct="1">
              <a:defRPr/>
            </a:pPr>
            <a:endParaRPr lang="en-US" sz="1600" dirty="0" smtClean="0"/>
          </a:p>
          <a:p>
            <a:pPr lvl="1" eaLnBrk="1" hangingPunct="1">
              <a:defRPr/>
            </a:pPr>
            <a:endParaRPr lang="en-US" sz="1600" dirty="0" smtClean="0"/>
          </a:p>
          <a:p>
            <a:pPr lvl="1" eaLnBrk="1" hangingPunct="1">
              <a:defRPr/>
            </a:pPr>
            <a:r>
              <a:rPr lang="en-US" sz="1600" dirty="0" smtClean="0"/>
              <a:t>[0] – [255] represent the frequency of </a:t>
            </a:r>
            <a:br>
              <a:rPr lang="en-US" sz="1600" dirty="0" smtClean="0"/>
            </a:br>
            <a:r>
              <a:rPr lang="en-US" sz="1600" dirty="0" smtClean="0"/>
              <a:t>individual characters, [256] is the total </a:t>
            </a:r>
            <a:br>
              <a:rPr lang="en-US" sz="1600" dirty="0" smtClean="0"/>
            </a:br>
            <a:r>
              <a:rPr lang="en-US" sz="1600" dirty="0" smtClean="0"/>
              <a:t>count of characters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dirty="0" smtClean="0"/>
          </a:p>
        </p:txBody>
      </p:sp>
      <p:graphicFrame>
        <p:nvGraphicFramePr>
          <p:cNvPr id="9291" name="Group 75"/>
          <p:cNvGraphicFramePr>
            <a:graphicFrameLocks noGrp="1"/>
          </p:cNvGraphicFramePr>
          <p:nvPr>
            <p:ph sz="half" idx="2"/>
          </p:nvPr>
        </p:nvGraphicFramePr>
        <p:xfrm>
          <a:off x="6477000" y="2743200"/>
          <a:ext cx="1676400" cy="3962400"/>
        </p:xfrm>
        <a:graphic>
          <a:graphicData uri="http://schemas.openxmlformats.org/drawingml/2006/table">
            <a:tbl>
              <a:tblPr/>
              <a:tblGrid>
                <a:gridCol w="1219200"/>
                <a:gridCol w="45720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[0]</a:t>
                      </a:r>
                    </a:p>
                  </a:txBody>
                  <a:tcPr marR="1828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R="1828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[32]Sp</a:t>
                      </a:r>
                    </a:p>
                  </a:txBody>
                  <a:tcPr marR="1828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[65] A</a:t>
                      </a:r>
                    </a:p>
                  </a:txBody>
                  <a:tcPr marR="1828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[70] F</a:t>
                      </a:r>
                    </a:p>
                  </a:txBody>
                  <a:tcPr marR="1828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[73] I</a:t>
                      </a:r>
                    </a:p>
                  </a:txBody>
                  <a:tcPr marR="1828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[76] L</a:t>
                      </a:r>
                    </a:p>
                  </a:txBody>
                  <a:tcPr marR="1828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[83] S</a:t>
                      </a:r>
                    </a:p>
                  </a:txBody>
                  <a:tcPr marR="1828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[85] U</a:t>
                      </a:r>
                    </a:p>
                  </a:txBody>
                  <a:tcPr marR="1828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[256] 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8230" name="Text Box 49"/>
          <p:cNvSpPr txBox="1">
            <a:spLocks noChangeArrowheads="1"/>
          </p:cNvSpPr>
          <p:nvPr/>
        </p:nvSpPr>
        <p:spPr bwMode="auto">
          <a:xfrm>
            <a:off x="4191000" y="4114800"/>
            <a:ext cx="1676400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Frequency Table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Lucida Console" pitchFamily="49" charset="0"/>
              </a:rPr>
              <a:t>Array of 257 unsigned </a:t>
            </a:r>
            <a:r>
              <a:rPr lang="en-US" sz="1600" dirty="0" err="1" smtClean="0">
                <a:latin typeface="Lucida Console" pitchFamily="49" charset="0"/>
              </a:rPr>
              <a:t>int</a:t>
            </a:r>
            <a:endParaRPr lang="en-US" sz="1600" dirty="0">
              <a:latin typeface="Lucida Console" pitchFamily="49" charset="0"/>
            </a:endParaRPr>
          </a:p>
        </p:txBody>
      </p:sp>
      <p:sp>
        <p:nvSpPr>
          <p:cNvPr id="8231" name="AutoShape 50"/>
          <p:cNvSpPr>
            <a:spLocks/>
          </p:cNvSpPr>
          <p:nvPr/>
        </p:nvSpPr>
        <p:spPr bwMode="auto">
          <a:xfrm>
            <a:off x="5638800" y="2819400"/>
            <a:ext cx="457200" cy="3733800"/>
          </a:xfrm>
          <a:prstGeom prst="leftBrace">
            <a:avLst>
              <a:gd name="adj1" fmla="val 68056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92" name="Group 76"/>
          <p:cNvGraphicFramePr>
            <a:graphicFrameLocks noGrp="1"/>
          </p:cNvGraphicFramePr>
          <p:nvPr/>
        </p:nvGraphicFramePr>
        <p:xfrm>
          <a:off x="533400" y="3733800"/>
          <a:ext cx="3040063" cy="396240"/>
        </p:xfrm>
        <a:graphic>
          <a:graphicData uri="http://schemas.openxmlformats.org/drawingml/2006/table">
            <a:tbl>
              <a:tblPr/>
              <a:tblGrid>
                <a:gridCol w="336550"/>
                <a:gridCol w="339725"/>
                <a:gridCol w="338138"/>
                <a:gridCol w="339725"/>
                <a:gridCol w="336550"/>
                <a:gridCol w="338137"/>
                <a:gridCol w="336550"/>
                <a:gridCol w="338138"/>
                <a:gridCol w="3365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U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254" name="Text Box 73"/>
          <p:cNvSpPr txBox="1">
            <a:spLocks noChangeArrowheads="1"/>
          </p:cNvSpPr>
          <p:nvPr/>
        </p:nvSpPr>
        <p:spPr bwMode="auto">
          <a:xfrm>
            <a:off x="457200" y="3429000"/>
            <a:ext cx="1828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Original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Huffman’s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01000" cy="4122738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Algorithm</a:t>
            </a:r>
          </a:p>
          <a:p>
            <a:pPr lvl="1" eaLnBrk="1" hangingPunct="1">
              <a:defRPr/>
            </a:pPr>
            <a:r>
              <a:rPr lang="en-US" sz="1600" dirty="0" smtClean="0"/>
              <a:t>2.  Building the </a:t>
            </a:r>
            <a:r>
              <a:rPr lang="en-US" sz="1600" i="1" dirty="0" smtClean="0"/>
              <a:t>Huffman Tree</a:t>
            </a:r>
            <a:r>
              <a:rPr lang="en-US" sz="1600" dirty="0" smtClean="0"/>
              <a:t>.  </a:t>
            </a:r>
          </a:p>
          <a:p>
            <a:pPr lvl="2" eaLnBrk="1" hangingPunct="1">
              <a:defRPr/>
            </a:pPr>
            <a:r>
              <a:rPr lang="en-US" sz="1400" dirty="0" smtClean="0"/>
              <a:t>Create a vector of pointers to Huffman Binary Tree Nodes. 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400" dirty="0" smtClean="0"/>
              <a:t>Keep this vector of pointers even after completing step 2.</a:t>
            </a:r>
          </a:p>
          <a:p>
            <a:pPr lvl="2" eaLnBrk="1" hangingPunct="1">
              <a:defRPr/>
            </a:pPr>
            <a:r>
              <a:rPr lang="en-US" sz="1400" dirty="0" smtClean="0"/>
              <a:t>Allocate 1 Huffman tree node for each non-0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400" dirty="0" smtClean="0"/>
              <a:t>value in the table.  Store the value and frequency.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dirty="0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905000" y="5181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Sp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905000" y="5562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895600" y="5181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A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895600" y="5562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886200" y="5181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F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3886200" y="5562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876800" y="5181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I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4876800" y="5562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5867400" y="5181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L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5867400" y="5562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3</a:t>
            </a: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6858000" y="5181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6858000" y="5562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7848600" y="5181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7848600" y="5562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152400" y="5181600"/>
            <a:ext cx="1905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value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152400" y="5562600"/>
            <a:ext cx="1905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frequency</a:t>
            </a:r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1828800" y="4800600"/>
            <a:ext cx="533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2819400" y="4800600"/>
            <a:ext cx="533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3810000" y="4800600"/>
            <a:ext cx="533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4800600" y="4800600"/>
            <a:ext cx="533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5791200" y="4800600"/>
            <a:ext cx="533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6705600" y="4800600"/>
            <a:ext cx="533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7772400" y="4800600"/>
            <a:ext cx="533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1371600" y="4419600"/>
            <a:ext cx="9906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Node 0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7315200" y="4343400"/>
            <a:ext cx="9906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Node 6</a:t>
            </a: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4648200" y="4343400"/>
            <a:ext cx="9906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Lucida Console" pitchFamily="49" charset="0"/>
              </a:rPr>
              <a:t>  ...</a:t>
            </a:r>
          </a:p>
        </p:txBody>
      </p:sp>
      <p:graphicFrame>
        <p:nvGraphicFramePr>
          <p:cNvPr id="10316" name="Group 76"/>
          <p:cNvGraphicFramePr>
            <a:graphicFrameLocks noGrp="1"/>
          </p:cNvGraphicFramePr>
          <p:nvPr>
            <p:ph sz="half" idx="2"/>
          </p:nvPr>
        </p:nvGraphicFramePr>
        <p:xfrm>
          <a:off x="7086600" y="228600"/>
          <a:ext cx="1676400" cy="3962400"/>
        </p:xfrm>
        <a:graphic>
          <a:graphicData uri="http://schemas.openxmlformats.org/drawingml/2006/table">
            <a:tbl>
              <a:tblPr/>
              <a:tblGrid>
                <a:gridCol w="1219200"/>
                <a:gridCol w="45720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[0]</a:t>
                      </a:r>
                    </a:p>
                  </a:txBody>
                  <a:tcPr marR="1828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R="1828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[32]Sp</a:t>
                      </a:r>
                    </a:p>
                  </a:txBody>
                  <a:tcPr marR="1828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[65] A</a:t>
                      </a:r>
                    </a:p>
                  </a:txBody>
                  <a:tcPr marR="1828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[70] F</a:t>
                      </a:r>
                    </a:p>
                  </a:txBody>
                  <a:tcPr marR="1828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[73] I</a:t>
                      </a:r>
                    </a:p>
                  </a:txBody>
                  <a:tcPr marR="1828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[76] L</a:t>
                      </a:r>
                    </a:p>
                  </a:txBody>
                  <a:tcPr marR="1828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[83] S</a:t>
                      </a:r>
                    </a:p>
                  </a:txBody>
                  <a:tcPr marR="1828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[85] U</a:t>
                      </a:r>
                    </a:p>
                  </a:txBody>
                  <a:tcPr marR="1828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[256] 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Huffman’s Algorithm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01000" cy="4122738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Algorithm</a:t>
            </a:r>
          </a:p>
          <a:p>
            <a:pPr lvl="1" eaLnBrk="1" hangingPunct="1">
              <a:defRPr/>
            </a:pPr>
            <a:r>
              <a:rPr lang="en-US" sz="1600" smtClean="0"/>
              <a:t>2.  Building the </a:t>
            </a:r>
            <a:r>
              <a:rPr lang="en-US" sz="1600" i="1" smtClean="0"/>
              <a:t>Huffman Tree</a:t>
            </a:r>
            <a:r>
              <a:rPr lang="en-US" sz="1600" smtClean="0"/>
              <a:t>.  </a:t>
            </a:r>
          </a:p>
          <a:p>
            <a:pPr lvl="2" eaLnBrk="1" hangingPunct="1">
              <a:defRPr/>
            </a:pPr>
            <a:r>
              <a:rPr lang="en-US" sz="1400" smtClean="0"/>
              <a:t>Put the Nodes in a priority queue where they are ordered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400" smtClean="0"/>
              <a:t>by their frequency (lowest first).  </a:t>
            </a:r>
            <a:endParaRPr lang="en-US" sz="1800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828800" y="4419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Sp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828800" y="4800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819400" y="4419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A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819400" y="4800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810000" y="4419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F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810000" y="4800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4800600" y="4419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I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4800600" y="4800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7772400" y="4419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L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7772400" y="4800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3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5791200" y="4419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5791200" y="4800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6781800" y="44196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U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6781800" y="48006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1295400" y="4343400"/>
            <a:ext cx="7848600" cy="990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H="1">
            <a:off x="228600" y="4800600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1330" name="Group 66"/>
          <p:cNvGraphicFramePr>
            <a:graphicFrameLocks noGrp="1"/>
          </p:cNvGraphicFramePr>
          <p:nvPr>
            <p:ph sz="half" idx="2"/>
          </p:nvPr>
        </p:nvGraphicFramePr>
        <p:xfrm>
          <a:off x="7162800" y="152400"/>
          <a:ext cx="1676400" cy="3962400"/>
        </p:xfrm>
        <a:graphic>
          <a:graphicData uri="http://schemas.openxmlformats.org/drawingml/2006/table">
            <a:tbl>
              <a:tblPr/>
              <a:tblGrid>
                <a:gridCol w="1219200"/>
                <a:gridCol w="45720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[0]</a:t>
                      </a:r>
                    </a:p>
                  </a:txBody>
                  <a:tcPr marR="1828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R="1828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[32]Sp</a:t>
                      </a:r>
                    </a:p>
                  </a:txBody>
                  <a:tcPr marR="1828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[65] A</a:t>
                      </a:r>
                    </a:p>
                  </a:txBody>
                  <a:tcPr marR="1828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[70] F</a:t>
                      </a:r>
                    </a:p>
                  </a:txBody>
                  <a:tcPr marR="1828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[73] I</a:t>
                      </a:r>
                    </a:p>
                  </a:txBody>
                  <a:tcPr marR="1828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[76] L</a:t>
                      </a:r>
                    </a:p>
                  </a:txBody>
                  <a:tcPr marR="1828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[83] S</a:t>
                      </a:r>
                    </a:p>
                  </a:txBody>
                  <a:tcPr marR="1828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[85] U</a:t>
                      </a:r>
                    </a:p>
                  </a:txBody>
                  <a:tcPr marR="1828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[256] 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Huffman’s Algorithm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01000" cy="4122738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Algorithm</a:t>
            </a:r>
          </a:p>
          <a:p>
            <a:pPr lvl="1" eaLnBrk="1" hangingPunct="1">
              <a:defRPr/>
            </a:pPr>
            <a:r>
              <a:rPr lang="en-US" sz="1600" smtClean="0"/>
              <a:t>2.  Building the </a:t>
            </a:r>
            <a:r>
              <a:rPr lang="en-US" sz="1600" i="1" smtClean="0"/>
              <a:t>Huffman Tree</a:t>
            </a:r>
            <a:r>
              <a:rPr lang="en-US" sz="1600" smtClean="0"/>
              <a:t>.  </a:t>
            </a:r>
          </a:p>
          <a:p>
            <a:pPr lvl="2" eaLnBrk="1" hangingPunct="1">
              <a:defRPr/>
            </a:pPr>
            <a:r>
              <a:rPr lang="en-US" sz="1400" smtClean="0"/>
              <a:t>While the priority queue has more than 1 node left, pop the top two nodes.  </a:t>
            </a:r>
          </a:p>
          <a:p>
            <a:pPr lvl="2" eaLnBrk="1" hangingPunct="1">
              <a:defRPr/>
            </a:pPr>
            <a:r>
              <a:rPr lang="en-US" sz="1400" smtClean="0"/>
              <a:t>Create a new parent node, 1</a:t>
            </a:r>
            <a:r>
              <a:rPr lang="en-US" sz="1400" baseline="30000" smtClean="0"/>
              <a:t>st</a:t>
            </a:r>
            <a:r>
              <a:rPr lang="en-US" sz="1400" smtClean="0"/>
              <a:t> node is left child, 2</a:t>
            </a:r>
            <a:r>
              <a:rPr lang="en-US" sz="1400" baseline="30000" smtClean="0"/>
              <a:t>nd</a:t>
            </a:r>
            <a:r>
              <a:rPr lang="en-US" sz="1400" smtClean="0"/>
              <a:t> node is right child.</a:t>
            </a:r>
          </a:p>
          <a:p>
            <a:pPr lvl="2" eaLnBrk="1" hangingPunct="1">
              <a:defRPr/>
            </a:pPr>
            <a:r>
              <a:rPr lang="en-US" sz="1400" smtClean="0"/>
              <a:t>Set parent node value to -1 and frequency to SUM of children.</a:t>
            </a:r>
          </a:p>
          <a:p>
            <a:pPr lvl="2" eaLnBrk="1" hangingPunct="1">
              <a:defRPr/>
            </a:pPr>
            <a:r>
              <a:rPr lang="en-US" sz="1400" smtClean="0"/>
              <a:t>Reinsert the parent into the priority queue</a:t>
            </a:r>
            <a:endParaRPr lang="en-US" sz="180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676400" y="38100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Sp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676400" y="41910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667000" y="38100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A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667000" y="41910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3657600" y="38100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F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3657600" y="41910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4648200" y="38100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I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648200" y="41910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7620000" y="38100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L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7620000" y="41910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3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5638800" y="38100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</a:t>
            </a:r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5638800" y="41910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629400" y="38100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U</a:t>
            </a:r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6629400" y="41910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5638800" y="60198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Sp</a:t>
            </a: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5638800" y="64008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6629400" y="60198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A</a:t>
            </a:r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6629400" y="64008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1676400" y="49530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F</a:t>
            </a:r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1676400" y="53340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2667000" y="49530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I</a:t>
            </a:r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2667000" y="53340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7696200" y="49530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L</a:t>
            </a:r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7696200" y="53340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3</a:t>
            </a:r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3733800" y="49530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S</a:t>
            </a:r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3733800" y="53340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4724400" y="49530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U</a:t>
            </a:r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4724400" y="53340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1</a:t>
            </a:r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>
            <a:off x="6172200" y="4953000"/>
            <a:ext cx="762000" cy="3810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000">
              <a:latin typeface="Lucida Console" pitchFamily="49" charset="0"/>
            </a:endParaRPr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6172200" y="5334000"/>
            <a:ext cx="762000" cy="457200"/>
          </a:xfrm>
          <a:prstGeom prst="rect">
            <a:avLst/>
          </a:prstGeom>
          <a:solidFill>
            <a:srgbClr val="3333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Lucida Console" pitchFamily="49" charset="0"/>
              </a:rPr>
              <a:t>2</a:t>
            </a: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 flipH="1">
            <a:off x="6019800" y="57912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629400" y="57912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0" y="4800600"/>
            <a:ext cx="91440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1143000" y="3733800"/>
            <a:ext cx="7848600" cy="990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H="1">
            <a:off x="76200" y="4191000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1143000" y="4876800"/>
            <a:ext cx="7848600" cy="990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 flipH="1">
            <a:off x="76200" y="5334000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305" name="Line 41"/>
          <p:cNvSpPr>
            <a:spLocks noChangeShapeType="1"/>
          </p:cNvSpPr>
          <p:nvPr/>
        </p:nvSpPr>
        <p:spPr bwMode="auto">
          <a:xfrm flipH="1">
            <a:off x="5791200" y="57912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6" name="Line 42"/>
          <p:cNvSpPr>
            <a:spLocks noChangeShapeType="1"/>
          </p:cNvSpPr>
          <p:nvPr/>
        </p:nvSpPr>
        <p:spPr bwMode="auto">
          <a:xfrm>
            <a:off x="6858000" y="57912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222</TotalTime>
  <Words>1952</Words>
  <Application>Microsoft Office PowerPoint</Application>
  <PresentationFormat>On-screen Show (4:3)</PresentationFormat>
  <Paragraphs>1111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Digital Dots</vt:lpstr>
      <vt:lpstr>Compression Huffman’s Algorithm</vt:lpstr>
      <vt:lpstr>Topics To Cover</vt:lpstr>
      <vt:lpstr>Intro to Compression</vt:lpstr>
      <vt:lpstr>Frequency Tables</vt:lpstr>
      <vt:lpstr>Huffman’s Algorithm</vt:lpstr>
      <vt:lpstr>Huffman’s Algorithm</vt:lpstr>
      <vt:lpstr>Huffman’s Algorithm</vt:lpstr>
      <vt:lpstr>Huffman’s Algorithm</vt:lpstr>
      <vt:lpstr>Huffman’s Algorithm</vt:lpstr>
      <vt:lpstr>Huffman’s Algorithm</vt:lpstr>
      <vt:lpstr>Huffman’s Algorithm</vt:lpstr>
      <vt:lpstr>Huffman’s Algorithm</vt:lpstr>
      <vt:lpstr>Huffman’s Algorithm</vt:lpstr>
      <vt:lpstr>Huffman’s Algorithm</vt:lpstr>
      <vt:lpstr>Huffman’s Algorithm</vt:lpstr>
      <vt:lpstr>Huffman’s Algorithm</vt:lpstr>
      <vt:lpstr>Huffman’s Algorithm</vt:lpstr>
      <vt:lpstr>Huffman’s Algorithm</vt:lpstr>
      <vt:lpstr>Huffman’s Algorithm</vt:lpstr>
      <vt:lpstr>Huffman’s Algorithm</vt:lpstr>
      <vt:lpstr>Huffman’s Algorithm</vt:lpstr>
      <vt:lpstr>Huffman’s Algorithm</vt:lpstr>
      <vt:lpstr>Huffman’s Algorithm</vt:lpstr>
      <vt:lpstr>Huffman’s Algorithm</vt:lpstr>
      <vt:lpstr>Huffman’s Algorithm</vt:lpstr>
      <vt:lpstr>Huffman’s Algorithm</vt:lpstr>
      <vt:lpstr>Huffman’s Algorithm</vt:lpstr>
      <vt:lpstr>Huffman’s Algorithm</vt:lpstr>
      <vt:lpstr>Huffman’s Algorithm</vt:lpstr>
      <vt:lpstr>Huffman’s Algorithm</vt:lpstr>
      <vt:lpstr>Huffman’s Algorithm</vt:lpstr>
      <vt:lpstr>Huffman’s Algorithm</vt:lpstr>
      <vt:lpstr>Huffman’s Algorithm</vt:lpstr>
      <vt:lpstr>Huffman’s Algorithm</vt:lpstr>
      <vt:lpstr>Future Topics and Schedule</vt:lpstr>
    </vt:vector>
  </TitlesOfParts>
  <Company>Full Sail Real World 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9 Slides</dc:title>
  <dc:subject>Compression Techniques</dc:subject>
  <dc:creator>Rodney Stoeffler</dc:creator>
  <dc:description>Property of Full Sail University, Data Structures Course.</dc:description>
  <cp:lastModifiedBy>Rodney Stoeffler</cp:lastModifiedBy>
  <cp:revision>18</cp:revision>
  <dcterms:created xsi:type="dcterms:W3CDTF">2008-03-24T02:10:44Z</dcterms:created>
  <dcterms:modified xsi:type="dcterms:W3CDTF">2015-12-16T16:22:15Z</dcterms:modified>
</cp:coreProperties>
</file>