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notesMasterIdLst>
    <p:notesMasterId r:id="rId21"/>
  </p:notesMasterIdLst>
  <p:sldIdLst>
    <p:sldId id="262" r:id="rId2"/>
    <p:sldId id="260" r:id="rId3"/>
    <p:sldId id="263" r:id="rId4"/>
    <p:sldId id="273" r:id="rId5"/>
    <p:sldId id="270" r:id="rId6"/>
    <p:sldId id="271" r:id="rId7"/>
    <p:sldId id="272" r:id="rId8"/>
    <p:sldId id="286" r:id="rId9"/>
    <p:sldId id="275" r:id="rId10"/>
    <p:sldId id="274" r:id="rId11"/>
    <p:sldId id="276" r:id="rId12"/>
    <p:sldId id="285" r:id="rId13"/>
    <p:sldId id="278" r:id="rId14"/>
    <p:sldId id="279" r:id="rId15"/>
    <p:sldId id="280" r:id="rId16"/>
    <p:sldId id="281" r:id="rId17"/>
    <p:sldId id="282" r:id="rId18"/>
    <p:sldId id="284"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7E3"/>
    <a:srgbClr val="FAFA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660"/>
  </p:normalViewPr>
  <p:slideViewPr>
    <p:cSldViewPr snapToGrid="0">
      <p:cViewPr varScale="1">
        <p:scale>
          <a:sx n="40" d="100"/>
          <a:sy n="40" d="100"/>
        </p:scale>
        <p:origin x="48" y="5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2F701C42-C2D9-49EC-9A73-C4134299F328}" type="datetimeFigureOut">
              <a:rPr lang="he-IL" smtClean="0"/>
              <a:t>ו'/ניסן/תשע"ט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893DB71-E254-4F24-AED1-4B87406967C2}" type="slidenum">
              <a:rPr lang="he-IL" smtClean="0"/>
              <a:t>‹#›</a:t>
            </a:fld>
            <a:endParaRPr lang="he-IL"/>
          </a:p>
        </p:txBody>
      </p:sp>
    </p:spTree>
    <p:extLst>
      <p:ext uri="{BB962C8B-B14F-4D97-AF65-F5344CB8AC3E}">
        <p14:creationId xmlns:p14="http://schemas.microsoft.com/office/powerpoint/2010/main" val="210910773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2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2480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3602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9336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25800FE-691B-4AC0-9A71-06CF54473C64}" type="datetimeFigureOut">
              <a:rPr lang="he-IL" smtClean="0"/>
              <a:t>ו'/ניסן/תשע"ט</a:t>
            </a:fld>
            <a:endParaRPr lang="he-IL"/>
          </a:p>
        </p:txBody>
      </p:sp>
      <p:sp>
        <p:nvSpPr>
          <p:cNvPr id="5" name="Footer Placeholder 4"/>
          <p:cNvSpPr>
            <a:spLocks noGrp="1"/>
          </p:cNvSpPr>
          <p:nvPr>
            <p:ph type="ftr" sz="quarter" idx="11"/>
          </p:nvPr>
        </p:nvSpPr>
        <p:spPr>
          <a:xfrm>
            <a:off x="2493105" y="329307"/>
            <a:ext cx="4897310" cy="309201"/>
          </a:xfrm>
        </p:spPr>
        <p:txBody>
          <a:bodyPr/>
          <a:lstStyle/>
          <a:p>
            <a:endParaRPr lang="he-IL"/>
          </a:p>
        </p:txBody>
      </p:sp>
      <p:sp>
        <p:nvSpPr>
          <p:cNvPr id="6" name="Slide Number Placeholder 5"/>
          <p:cNvSpPr>
            <a:spLocks noGrp="1"/>
          </p:cNvSpPr>
          <p:nvPr>
            <p:ph type="sldNum" sz="quarter" idx="12"/>
          </p:nvPr>
        </p:nvSpPr>
        <p:spPr>
          <a:xfrm>
            <a:off x="1437664" y="798973"/>
            <a:ext cx="811019" cy="503578"/>
          </a:xfrm>
        </p:spPr>
        <p:txBody>
          <a:bodyPr/>
          <a:lstStyle/>
          <a:p>
            <a:fld id="{5FF6DE8E-8791-48C4-84F3-3F9E619A9649}" type="slidenum">
              <a:rPr lang="he-IL" smtClean="0"/>
              <a:t>‹#›</a:t>
            </a:fld>
            <a:endParaRPr lang="he-IL"/>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631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25800FE-691B-4AC0-9A71-06CF54473C64}" type="datetimeFigureOut">
              <a:rPr lang="he-IL" smtClean="0"/>
              <a:t>ו'/ניסן/תשע"ט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FF6DE8E-8791-48C4-84F3-3F9E619A9649}" type="slidenum">
              <a:rPr lang="he-IL" smtClean="0"/>
              <a:t>‹#›</a:t>
            </a:fld>
            <a:endParaRPr lang="he-IL"/>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970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25800FE-691B-4AC0-9A71-06CF54473C64}" type="datetimeFigureOut">
              <a:rPr lang="he-IL" smtClean="0"/>
              <a:t>ו'/ניסן/תשע"ט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FF6DE8E-8791-48C4-84F3-3F9E619A9649}" type="slidenum">
              <a:rPr lang="he-IL" smtClean="0"/>
              <a:t>‹#›</a:t>
            </a:fld>
            <a:endParaRPr lang="he-IL"/>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0607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25800FE-691B-4AC0-9A71-06CF54473C64}" type="datetimeFigureOut">
              <a:rPr lang="he-IL" smtClean="0"/>
              <a:t>ו'/ניסן/תשע"ט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FF6DE8E-8791-48C4-84F3-3F9E619A9649}" type="slidenum">
              <a:rPr lang="he-IL" smtClean="0"/>
              <a:t>‹#›</a:t>
            </a:fld>
            <a:endParaRPr lang="he-IL"/>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856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A25800FE-691B-4AC0-9A71-06CF54473C64}" type="datetimeFigureOut">
              <a:rPr lang="he-IL" smtClean="0"/>
              <a:t>ו'/ניסן/תשע"ט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FF6DE8E-8791-48C4-84F3-3F9E619A9649}" type="slidenum">
              <a:rPr lang="he-IL" smtClean="0"/>
              <a:t>‹#›</a:t>
            </a:fld>
            <a:endParaRPr lang="he-IL"/>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714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25800FE-691B-4AC0-9A71-06CF54473C64}" type="datetimeFigureOut">
              <a:rPr lang="he-IL" smtClean="0"/>
              <a:t>ו'/ניסן/תשע"ט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FF6DE8E-8791-48C4-84F3-3F9E619A9649}" type="slidenum">
              <a:rPr lang="he-IL" smtClean="0"/>
              <a:t>‹#›</a:t>
            </a:fld>
            <a:endParaRPr lang="he-IL"/>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64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534695" y="2824269"/>
            <a:ext cx="4608576" cy="264445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454792" y="2821491"/>
            <a:ext cx="4608576" cy="2637371"/>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A25800FE-691B-4AC0-9A71-06CF54473C64}" type="datetimeFigureOut">
              <a:rPr lang="he-IL" smtClean="0"/>
              <a:t>ו'/ניסן/תשע"ט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FF6DE8E-8791-48C4-84F3-3F9E619A9649}" type="slidenum">
              <a:rPr lang="he-IL" smtClean="0"/>
              <a:t>‹#›</a:t>
            </a:fld>
            <a:endParaRPr lang="he-IL"/>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669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25800FE-691B-4AC0-9A71-06CF54473C64}" type="datetimeFigureOut">
              <a:rPr lang="he-IL" smtClean="0"/>
              <a:t>ו'/ניסן/תשע"ט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FF6DE8E-8791-48C4-84F3-3F9E619A9649}" type="slidenum">
              <a:rPr lang="he-IL" smtClean="0"/>
              <a:t>‹#›</a:t>
            </a:fld>
            <a:endParaRPr lang="he-IL"/>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342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0FE-691B-4AC0-9A71-06CF54473C64}" type="datetimeFigureOut">
              <a:rPr lang="he-IL" smtClean="0"/>
              <a:t>ו'/ניסן/תשע"ט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FF6DE8E-8791-48C4-84F3-3F9E619A9649}" type="slidenum">
              <a:rPr lang="he-IL" smtClean="0"/>
              <a:t>‹#›</a:t>
            </a:fld>
            <a:endParaRPr lang="he-IL"/>
          </a:p>
        </p:txBody>
      </p:sp>
    </p:spTree>
    <p:extLst>
      <p:ext uri="{BB962C8B-B14F-4D97-AF65-F5344CB8AC3E}">
        <p14:creationId xmlns:p14="http://schemas.microsoft.com/office/powerpoint/2010/main" val="640490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A25800FE-691B-4AC0-9A71-06CF54473C64}" type="datetimeFigureOut">
              <a:rPr lang="he-IL" smtClean="0"/>
              <a:t>ו'/ניסן/תשע"ט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FF6DE8E-8791-48C4-84F3-3F9E619A9649}" type="slidenum">
              <a:rPr lang="he-IL" smtClean="0"/>
              <a:t>‹#›</a:t>
            </a:fld>
            <a:endParaRPr lang="he-IL"/>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61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A25800FE-691B-4AC0-9A71-06CF54473C64}" type="datetimeFigureOut">
              <a:rPr lang="he-IL" smtClean="0"/>
              <a:t>ו'/ניסן/תשע"ט</a:t>
            </a:fld>
            <a:endParaRPr lang="he-IL"/>
          </a:p>
        </p:txBody>
      </p:sp>
      <p:sp>
        <p:nvSpPr>
          <p:cNvPr id="6" name="Footer Placeholder 5"/>
          <p:cNvSpPr>
            <a:spLocks noGrp="1"/>
          </p:cNvSpPr>
          <p:nvPr>
            <p:ph type="ftr" sz="quarter" idx="11"/>
          </p:nvPr>
        </p:nvSpPr>
        <p:spPr>
          <a:xfrm>
            <a:off x="1534910" y="318640"/>
            <a:ext cx="5453475" cy="320931"/>
          </a:xfrm>
        </p:spPr>
        <p:txBody>
          <a:bodyPr/>
          <a:lstStyle/>
          <a:p>
            <a:endParaRPr lang="he-IL"/>
          </a:p>
        </p:txBody>
      </p:sp>
      <p:sp>
        <p:nvSpPr>
          <p:cNvPr id="7" name="Slide Number Placeholder 6"/>
          <p:cNvSpPr>
            <a:spLocks noGrp="1"/>
          </p:cNvSpPr>
          <p:nvPr>
            <p:ph type="sldNum" sz="quarter" idx="12"/>
          </p:nvPr>
        </p:nvSpPr>
        <p:spPr/>
        <p:txBody>
          <a:bodyPr/>
          <a:lstStyle/>
          <a:p>
            <a:fld id="{5FF6DE8E-8791-48C4-84F3-3F9E619A9649}" type="slidenum">
              <a:rPr lang="he-IL" smtClean="0"/>
              <a:t>‹#›</a:t>
            </a:fld>
            <a:endParaRPr lang="he-IL"/>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863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25800FE-691B-4AC0-9A71-06CF54473C64}" type="datetimeFigureOut">
              <a:rPr lang="he-IL" smtClean="0"/>
              <a:t>ו'/ניסן/תשע"ט</a:t>
            </a:fld>
            <a:endParaRPr lang="he-IL"/>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FF6DE8E-8791-48C4-84F3-3F9E619A9649}" type="slidenum">
              <a:rPr lang="he-IL" smtClean="0"/>
              <a:t>‹#›</a:t>
            </a:fld>
            <a:endParaRPr lang="he-IL"/>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8776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1"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mailto:https://www.youtube.com/watch?v=Ui2oCSB-rwo"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2443FE52-F558-4150-8EEF-3E363124B77A}"/>
              </a:ext>
            </a:extLst>
          </p:cNvPr>
          <p:cNvSpPr/>
          <p:nvPr/>
        </p:nvSpPr>
        <p:spPr>
          <a:xfrm>
            <a:off x="5346059" y="504660"/>
            <a:ext cx="6602580" cy="3769152"/>
          </a:xfrm>
          <a:prstGeom prst="rect">
            <a:avLst/>
          </a:prstGeom>
          <a:noFill/>
        </p:spPr>
        <p:txBody>
          <a:bodyPr wrap="square">
            <a:spAutoFit/>
          </a:bodyPr>
          <a:lstStyle/>
          <a:p>
            <a:pPr algn="ctr"/>
            <a:r>
              <a:rPr lang="he-IL" sz="11500" b="1" dirty="0" smtClean="0">
                <a:solidFill>
                  <a:srgbClr val="1D2129"/>
                </a:solidFill>
                <a:latin typeface="Calibri" panose="020F0502020204030204" pitchFamily="34" charset="0"/>
                <a:ea typeface="Calibri" panose="020F0502020204030204" pitchFamily="34" charset="0"/>
                <a:cs typeface="Calibri" panose="020F0502020204030204" pitchFamily="34" charset="0"/>
              </a:rPr>
              <a:t>אתיקה בארגון</a:t>
            </a:r>
            <a:endParaRPr lang="he-IL" sz="11500" b="1" dirty="0">
              <a:latin typeface="Calibri" panose="020F0502020204030204" pitchFamily="34" charset="0"/>
              <a:cs typeface="Calibri" panose="020F0502020204030204" pitchFamily="34" charset="0"/>
            </a:endParaRPr>
          </a:p>
        </p:txBody>
      </p:sp>
      <p:pic>
        <p:nvPicPr>
          <p:cNvPr id="1026" name="Picture 2" descr="×ª××¦××ª ×ª××× × ×¢×××¨ ××ª××§×"/>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6536"/>
            <a:ext cx="7726326" cy="4735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492359"/>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half" idx="1"/>
          </p:nvPr>
        </p:nvSpPr>
        <p:spPr>
          <a:xfrm>
            <a:off x="1180235" y="1927807"/>
            <a:ext cx="4688862" cy="4448698"/>
          </a:xfrm>
        </p:spPr>
        <p:txBody>
          <a:bodyPr>
            <a:normAutofit fontScale="92500" lnSpcReduction="10000"/>
          </a:bodyPr>
          <a:lstStyle/>
          <a:p>
            <a:pPr marL="0" indent="0" algn="ctr">
              <a:buNone/>
            </a:pPr>
            <a:r>
              <a:rPr lang="he-IL" sz="3500" b="1" dirty="0" smtClean="0">
                <a:latin typeface="BN Sharon New" panose="02000000000000000000" pitchFamily="2" charset="-79"/>
                <a:cs typeface="BN Sharon New" panose="02000000000000000000" pitchFamily="2" charset="-79"/>
              </a:rPr>
              <a:t>זכויות</a:t>
            </a:r>
          </a:p>
          <a:p>
            <a:pPr marL="0" indent="0" algn="ctr">
              <a:buNone/>
            </a:pPr>
            <a:r>
              <a:rPr lang="he-IL" sz="2500" dirty="0" smtClean="0"/>
              <a:t>שמירת </a:t>
            </a:r>
            <a:r>
              <a:rPr lang="he-IL" sz="2500" dirty="0"/>
              <a:t>זכויות העובדים, בעלי המניות וזכאות הלקוחות </a:t>
            </a:r>
            <a:r>
              <a:rPr lang="he-IL" sz="2500" dirty="0" smtClean="0"/>
              <a:t>להטבות.</a:t>
            </a:r>
            <a:endParaRPr lang="he-IL" sz="2500" dirty="0"/>
          </a:p>
          <a:p>
            <a:pPr algn="ctr"/>
            <a:endParaRPr lang="he-IL" sz="1200" dirty="0"/>
          </a:p>
          <a:p>
            <a:pPr marL="0" indent="0" algn="ctr">
              <a:buNone/>
            </a:pPr>
            <a:r>
              <a:rPr lang="he-IL" sz="3500" b="1" dirty="0">
                <a:latin typeface="BN Sharon New" panose="02000000000000000000" pitchFamily="2" charset="-79"/>
                <a:cs typeface="BN Sharon New" panose="02000000000000000000" pitchFamily="2" charset="-79"/>
              </a:rPr>
              <a:t>אתיקה </a:t>
            </a:r>
            <a:r>
              <a:rPr lang="he-IL" sz="3500" b="1" dirty="0" smtClean="0">
                <a:latin typeface="BN Sharon New" panose="02000000000000000000" pitchFamily="2" charset="-79"/>
                <a:cs typeface="BN Sharon New" panose="02000000000000000000" pitchFamily="2" charset="-79"/>
              </a:rPr>
              <a:t>מקצועית</a:t>
            </a:r>
          </a:p>
          <a:p>
            <a:pPr marL="0" indent="0" algn="ctr">
              <a:buNone/>
            </a:pPr>
            <a:r>
              <a:rPr lang="he-IL" sz="2500" dirty="0"/>
              <a:t> התנהגות ראויה של אנשים העוסקים באותו המקצוע. מסייעת לעובדים בקבלת החלטות מקצועיות תוך שמירה על קודים אתיים. </a:t>
            </a:r>
          </a:p>
        </p:txBody>
      </p:sp>
      <p:sp>
        <p:nvSpPr>
          <p:cNvPr id="4" name="מציין מיקום תוכן 3"/>
          <p:cNvSpPr>
            <a:spLocks noGrp="1"/>
          </p:cNvSpPr>
          <p:nvPr>
            <p:ph sz="half" idx="2"/>
          </p:nvPr>
        </p:nvSpPr>
        <p:spPr>
          <a:xfrm>
            <a:off x="6379535" y="2015899"/>
            <a:ext cx="4572000" cy="4038601"/>
          </a:xfrm>
        </p:spPr>
        <p:txBody>
          <a:bodyPr>
            <a:normAutofit fontScale="92500" lnSpcReduction="10000"/>
          </a:bodyPr>
          <a:lstStyle/>
          <a:p>
            <a:pPr marL="0" indent="0" algn="ctr">
              <a:buNone/>
            </a:pPr>
            <a:r>
              <a:rPr lang="he-IL" sz="3500" b="1" dirty="0" smtClean="0">
                <a:latin typeface="BN Sharon New" panose="02000000000000000000" pitchFamily="2" charset="-79"/>
                <a:cs typeface="BN Sharon New" panose="02000000000000000000" pitchFamily="2" charset="-79"/>
              </a:rPr>
              <a:t>הגינות</a:t>
            </a:r>
          </a:p>
          <a:p>
            <a:pPr marL="0" indent="0" algn="ctr">
              <a:buNone/>
            </a:pPr>
            <a:r>
              <a:rPr lang="he-IL" sz="2500" dirty="0" smtClean="0"/>
              <a:t>יחס </a:t>
            </a:r>
            <a:r>
              <a:rPr lang="he-IL" sz="2500" dirty="0"/>
              <a:t>הולם לאחרים: ספקים, </a:t>
            </a:r>
            <a:r>
              <a:rPr lang="he-IL" sz="2500" dirty="0" smtClean="0"/>
              <a:t>עובדים אחרים בארגון ולקוחות.</a:t>
            </a:r>
            <a:endParaRPr lang="he-IL" sz="2500" dirty="0"/>
          </a:p>
          <a:p>
            <a:pPr marL="45720" indent="0" algn="ctr">
              <a:buNone/>
            </a:pPr>
            <a:endParaRPr lang="he-IL" sz="1300" dirty="0"/>
          </a:p>
          <a:p>
            <a:pPr marL="0" indent="0" algn="ctr">
              <a:buNone/>
            </a:pPr>
            <a:r>
              <a:rPr lang="he-IL" sz="3500" b="1" dirty="0" smtClean="0">
                <a:latin typeface="BN Sharon New" panose="02000000000000000000" pitchFamily="2" charset="-79"/>
                <a:cs typeface="BN Sharon New" panose="02000000000000000000" pitchFamily="2" charset="-79"/>
              </a:rPr>
              <a:t>יושר</a:t>
            </a:r>
            <a:endParaRPr lang="he-IL" sz="3500" dirty="0"/>
          </a:p>
          <a:p>
            <a:pPr marL="0" indent="0" algn="ctr">
              <a:buNone/>
            </a:pPr>
            <a:r>
              <a:rPr lang="he-IL" sz="2500" dirty="0" smtClean="0"/>
              <a:t>דרישת </a:t>
            </a:r>
            <a:r>
              <a:rPr lang="he-IL" sz="2500" dirty="0"/>
              <a:t>הארגון מהעובדים לנהוג ביושר </a:t>
            </a:r>
            <a:r>
              <a:rPr lang="he-IL" sz="2500" dirty="0" smtClean="0"/>
              <a:t>מעבר </a:t>
            </a:r>
            <a:r>
              <a:rPr lang="he-IL" sz="2500" dirty="0"/>
              <a:t>הכתוב </a:t>
            </a:r>
            <a:r>
              <a:rPr lang="he-IL" sz="2500" dirty="0" smtClean="0"/>
              <a:t>בחוק.</a:t>
            </a:r>
            <a:endParaRPr lang="he-IL" sz="2500" dirty="0"/>
          </a:p>
          <a:p>
            <a:pPr algn="ctr"/>
            <a:endParaRPr lang="he-IL" dirty="0"/>
          </a:p>
          <a:p>
            <a:pPr marL="45720" indent="0" algn="ctr">
              <a:buNone/>
            </a:pPr>
            <a:endParaRPr lang="he-IL" dirty="0"/>
          </a:p>
        </p:txBody>
      </p:sp>
      <p:sp>
        <p:nvSpPr>
          <p:cNvPr id="6" name="מלבן: פינות מעוגלות 6">
            <a:extLst>
              <a:ext uri="{FF2B5EF4-FFF2-40B4-BE49-F238E27FC236}">
                <a16:creationId xmlns:a16="http://schemas.microsoft.com/office/drawing/2014/main" id="{715841D4-954E-44FB-A4BE-D70FBA8DA206}"/>
              </a:ext>
            </a:extLst>
          </p:cNvPr>
          <p:cNvSpPr/>
          <p:nvPr/>
        </p:nvSpPr>
        <p:spPr>
          <a:xfrm>
            <a:off x="633476" y="672968"/>
            <a:ext cx="10471242" cy="119078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4800" b="1" dirty="0" smtClean="0">
                <a:solidFill>
                  <a:schemeClr val="tx1"/>
                </a:solidFill>
                <a:latin typeface="Calibri" panose="020F0502020204030204" pitchFamily="34" charset="0"/>
                <a:cs typeface="Calibri" panose="020F0502020204030204" pitchFamily="34" charset="0"/>
              </a:rPr>
              <a:t>כיצד אתיקה באה לידי ביטוי בארגונים?</a:t>
            </a:r>
            <a:endParaRPr lang="he-IL" sz="48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9926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פינות מעוגלות 6">
            <a:extLst>
              <a:ext uri="{FF2B5EF4-FFF2-40B4-BE49-F238E27FC236}">
                <a16:creationId xmlns:a16="http://schemas.microsoft.com/office/drawing/2014/main" id="{715841D4-954E-44FB-A4BE-D70FBA8DA206}"/>
              </a:ext>
            </a:extLst>
          </p:cNvPr>
          <p:cNvSpPr/>
          <p:nvPr/>
        </p:nvSpPr>
        <p:spPr>
          <a:xfrm>
            <a:off x="1058779" y="832457"/>
            <a:ext cx="10471242" cy="119078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4800" b="1" dirty="0" smtClean="0">
                <a:solidFill>
                  <a:schemeClr val="tx1"/>
                </a:solidFill>
                <a:latin typeface="Calibri" panose="020F0502020204030204" pitchFamily="34" charset="0"/>
                <a:cs typeface="Calibri" panose="020F0502020204030204" pitchFamily="34" charset="0"/>
              </a:rPr>
              <a:t>קוד אתי בארגונים</a:t>
            </a:r>
            <a:endParaRPr lang="he-IL" sz="4800" b="1" dirty="0">
              <a:solidFill>
                <a:schemeClr val="tx1"/>
              </a:solidFill>
              <a:latin typeface="Calibri" panose="020F0502020204030204" pitchFamily="34" charset="0"/>
              <a:cs typeface="Calibri" panose="020F0502020204030204" pitchFamily="34" charset="0"/>
            </a:endParaRPr>
          </a:p>
        </p:txBody>
      </p:sp>
      <p:pic>
        <p:nvPicPr>
          <p:cNvPr id="4098" name="Picture 2" descr="×ª××¦××ª ×ª××× × ×¢×××¨ ××ª××§×"/>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194" y="2481760"/>
            <a:ext cx="2857500" cy="4038601"/>
          </a:xfrm>
          <a:prstGeom prst="rect">
            <a:avLst/>
          </a:prstGeom>
          <a:noFill/>
          <a:extLst>
            <a:ext uri="{909E8E84-426E-40DD-AFC4-6F175D3DCCD1}">
              <a14:hiddenFill xmlns:a14="http://schemas.microsoft.com/office/drawing/2010/main">
                <a:solidFill>
                  <a:srgbClr val="FFFFFF"/>
                </a:solidFill>
              </a14:hiddenFill>
            </a:ext>
          </a:extLst>
        </p:spPr>
      </p:pic>
      <p:pic>
        <p:nvPicPr>
          <p:cNvPr id="7" name="תמונה 6">
            <a:extLst>
              <a:ext uri="{FF2B5EF4-FFF2-40B4-BE49-F238E27FC236}">
                <a16:creationId xmlns:a16="http://schemas.microsoft.com/office/drawing/2014/main" id="{84832910-3A6E-45AE-A936-A1F340971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331" y="2539336"/>
            <a:ext cx="2976216" cy="3923451"/>
          </a:xfrm>
          <a:prstGeom prst="rect">
            <a:avLst/>
          </a:prstGeom>
        </p:spPr>
      </p:pic>
      <p:pic>
        <p:nvPicPr>
          <p:cNvPr id="8" name="תמונה 7">
            <a:extLst>
              <a:ext uri="{FF2B5EF4-FFF2-40B4-BE49-F238E27FC236}">
                <a16:creationId xmlns:a16="http://schemas.microsoft.com/office/drawing/2014/main" id="{40019B99-21DF-41E6-A14B-CC7409D3D7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5258" y="2645662"/>
            <a:ext cx="3384763" cy="3723241"/>
          </a:xfrm>
          <a:prstGeom prst="rect">
            <a:avLst/>
          </a:prstGeom>
        </p:spPr>
      </p:pic>
    </p:spTree>
    <p:extLst>
      <p:ext uri="{BB962C8B-B14F-4D97-AF65-F5344CB8AC3E}">
        <p14:creationId xmlns:p14="http://schemas.microsoft.com/office/powerpoint/2010/main" val="3709688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פינות מעוגלות 6">
            <a:extLst>
              <a:ext uri="{FF2B5EF4-FFF2-40B4-BE49-F238E27FC236}">
                <a16:creationId xmlns:a16="http://schemas.microsoft.com/office/drawing/2014/main" id="{715841D4-954E-44FB-A4BE-D70FBA8DA206}"/>
              </a:ext>
            </a:extLst>
          </p:cNvPr>
          <p:cNvSpPr/>
          <p:nvPr/>
        </p:nvSpPr>
        <p:spPr>
          <a:xfrm>
            <a:off x="2534653" y="832457"/>
            <a:ext cx="8995368" cy="119078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4800" b="1" dirty="0" smtClean="0">
                <a:solidFill>
                  <a:schemeClr val="tx1"/>
                </a:solidFill>
                <a:latin typeface="Calibri" panose="020F0502020204030204" pitchFamily="34" charset="0"/>
                <a:cs typeface="Calibri" panose="020F0502020204030204" pitchFamily="34" charset="0"/>
              </a:rPr>
              <a:t>תפקיד המנהל בפיתוח הקוד האתי</a:t>
            </a:r>
            <a:endParaRPr lang="he-IL" sz="4800" b="1" dirty="0">
              <a:solidFill>
                <a:schemeClr val="tx1"/>
              </a:solidFill>
              <a:latin typeface="Calibri" panose="020F0502020204030204" pitchFamily="34" charset="0"/>
              <a:cs typeface="Calibri" panose="020F0502020204030204" pitchFamily="34" charset="0"/>
            </a:endParaRPr>
          </a:p>
        </p:txBody>
      </p:sp>
      <p:sp>
        <p:nvSpPr>
          <p:cNvPr id="9" name="מציין מיקום תוכן 2"/>
          <p:cNvSpPr txBox="1">
            <a:spLocks/>
          </p:cNvSpPr>
          <p:nvPr/>
        </p:nvSpPr>
        <p:spPr>
          <a:xfrm>
            <a:off x="1323072" y="2148897"/>
            <a:ext cx="10006826" cy="3866891"/>
          </a:xfrm>
          <a:prstGeom prst="rect">
            <a:avLst/>
          </a:prstGeom>
        </p:spPr>
        <p:txBody>
          <a:bodyPr/>
          <a:lst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buFont typeface="Wingdings" panose="05000000000000000000" pitchFamily="2" charset="2"/>
              <a:buChar char="ü"/>
            </a:pPr>
            <a:r>
              <a:rPr lang="he-IL" sz="3600" dirty="0" smtClean="0">
                <a:latin typeface="Calibri" panose="020F0502020204030204" pitchFamily="34" charset="0"/>
                <a:cs typeface="Calibri" panose="020F0502020204030204" pitchFamily="34" charset="0"/>
              </a:rPr>
              <a:t>פיתוח קוד אתי והטמעתו.</a:t>
            </a:r>
          </a:p>
          <a:p>
            <a:pPr>
              <a:lnSpc>
                <a:spcPct val="100000"/>
              </a:lnSpc>
              <a:buFont typeface="Wingdings" panose="05000000000000000000" pitchFamily="2" charset="2"/>
              <a:buChar char="ü"/>
            </a:pPr>
            <a:r>
              <a:rPr lang="he-IL" sz="3600" dirty="0">
                <a:latin typeface="Calibri" panose="020F0502020204030204" pitchFamily="34" charset="0"/>
                <a:cs typeface="Calibri" panose="020F0502020204030204" pitchFamily="34" charset="0"/>
              </a:rPr>
              <a:t> </a:t>
            </a:r>
            <a:r>
              <a:rPr lang="he-IL" sz="3600" dirty="0" smtClean="0">
                <a:latin typeface="Calibri" panose="020F0502020204030204" pitchFamily="34" charset="0"/>
                <a:cs typeface="Calibri" panose="020F0502020204030204" pitchFamily="34" charset="0"/>
              </a:rPr>
              <a:t>יצירת שותפים לניהול תוכנית אתיקה בתוך הארגון.</a:t>
            </a:r>
          </a:p>
          <a:p>
            <a:pPr>
              <a:lnSpc>
                <a:spcPct val="100000"/>
              </a:lnSpc>
              <a:buFont typeface="Wingdings" panose="05000000000000000000" pitchFamily="2" charset="2"/>
              <a:buChar char="ü"/>
            </a:pPr>
            <a:r>
              <a:rPr lang="he-IL" sz="3600" dirty="0" smtClean="0">
                <a:latin typeface="Calibri" panose="020F0502020204030204" pitchFamily="34" charset="0"/>
                <a:cs typeface="Calibri" panose="020F0502020204030204" pitchFamily="34" charset="0"/>
              </a:rPr>
              <a:t> דוגמא אישית והתנהגות מוסרית.</a:t>
            </a:r>
          </a:p>
          <a:p>
            <a:pPr>
              <a:lnSpc>
                <a:spcPct val="100000"/>
              </a:lnSpc>
              <a:buFont typeface="Wingdings" panose="05000000000000000000" pitchFamily="2" charset="2"/>
              <a:buChar char="ü"/>
            </a:pPr>
            <a:r>
              <a:rPr lang="he-IL" sz="3600" dirty="0" smtClean="0">
                <a:latin typeface="Calibri" panose="020F0502020204030204" pitchFamily="34" charset="0"/>
                <a:cs typeface="Calibri" panose="020F0502020204030204" pitchFamily="34" charset="0"/>
              </a:rPr>
              <a:t>בניית מערכת בקרה להשגת ציות לקוד ההתנהגות.</a:t>
            </a:r>
          </a:p>
          <a:p>
            <a:pPr>
              <a:lnSpc>
                <a:spcPct val="100000"/>
              </a:lnSpc>
              <a:buFont typeface="Wingdings" panose="05000000000000000000" pitchFamily="2" charset="2"/>
              <a:buChar char="ü"/>
            </a:pPr>
            <a:r>
              <a:rPr lang="he-IL" sz="3600" dirty="0" smtClean="0">
                <a:latin typeface="Calibri" panose="020F0502020204030204" pitchFamily="34" charset="0"/>
                <a:cs typeface="Calibri" panose="020F0502020204030204" pitchFamily="34" charset="0"/>
              </a:rPr>
              <a:t>בניית תוכנית אכיפה של כללי האתיקה.</a:t>
            </a:r>
            <a:endParaRPr lang="he-IL"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0816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פינות מעוגלות 6">
            <a:hlinkClick r:id="rId2"/>
            <a:extLst>
              <a:ext uri="{FF2B5EF4-FFF2-40B4-BE49-F238E27FC236}">
                <a16:creationId xmlns:a16="http://schemas.microsoft.com/office/drawing/2014/main" id="{715841D4-954E-44FB-A4BE-D70FBA8DA206}"/>
              </a:ext>
            </a:extLst>
          </p:cNvPr>
          <p:cNvSpPr/>
          <p:nvPr/>
        </p:nvSpPr>
        <p:spPr>
          <a:xfrm>
            <a:off x="952454" y="651702"/>
            <a:ext cx="10250905" cy="463790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700" b="1" dirty="0" smtClean="0">
              <a:solidFill>
                <a:schemeClr val="tx1"/>
              </a:solidFill>
              <a:latin typeface="Calibri" panose="020F0502020204030204" pitchFamily="34" charset="0"/>
              <a:cs typeface="Calibri" panose="020F0502020204030204" pitchFamily="34" charset="0"/>
            </a:endParaRPr>
          </a:p>
          <a:p>
            <a:pPr algn="ctr"/>
            <a:r>
              <a:rPr lang="he-IL" sz="8800" b="1" dirty="0" smtClean="0">
                <a:solidFill>
                  <a:schemeClr val="tx1"/>
                </a:solidFill>
                <a:latin typeface="Calibri" panose="020F0502020204030204" pitchFamily="34" charset="0"/>
                <a:cs typeface="Calibri" panose="020F0502020204030204" pitchFamily="34" charset="0"/>
              </a:rPr>
              <a:t>מה אתם הייתם עושים?</a:t>
            </a:r>
          </a:p>
          <a:p>
            <a:pPr algn="ctr"/>
            <a:endParaRPr lang="he-IL" sz="3600" b="1" dirty="0" smtClean="0">
              <a:solidFill>
                <a:schemeClr val="tx1"/>
              </a:solidFill>
              <a:latin typeface="Calibri" panose="020F0502020204030204" pitchFamily="34" charset="0"/>
              <a:cs typeface="Calibri" panose="020F0502020204030204" pitchFamily="34" charset="0"/>
            </a:endParaRPr>
          </a:p>
          <a:p>
            <a:pPr algn="ctr"/>
            <a:r>
              <a:rPr lang="he-IL" sz="6000" b="1" dirty="0" smtClean="0">
                <a:solidFill>
                  <a:schemeClr val="tx1"/>
                </a:solidFill>
                <a:latin typeface="Calibri" panose="020F0502020204030204" pitchFamily="34" charset="0"/>
                <a:cs typeface="Calibri" panose="020F0502020204030204" pitchFamily="34" charset="0"/>
              </a:rPr>
              <a:t>דילמות אתיות</a:t>
            </a:r>
            <a:endParaRPr lang="he-IL" sz="6000" b="1" dirty="0">
              <a:solidFill>
                <a:schemeClr val="tx1"/>
              </a:solidFill>
              <a:latin typeface="Calibri" panose="020F0502020204030204" pitchFamily="34" charset="0"/>
              <a:cs typeface="Calibri" panose="020F0502020204030204" pitchFamily="34" charset="0"/>
            </a:endParaRPr>
          </a:p>
        </p:txBody>
      </p:sp>
      <p:sp>
        <p:nvSpPr>
          <p:cNvPr id="3" name="מלבן 2"/>
          <p:cNvSpPr/>
          <p:nvPr/>
        </p:nvSpPr>
        <p:spPr>
          <a:xfrm>
            <a:off x="305399" y="6349041"/>
            <a:ext cx="5307992" cy="369332"/>
          </a:xfrm>
          <a:prstGeom prst="rect">
            <a:avLst/>
          </a:prstGeom>
        </p:spPr>
        <p:txBody>
          <a:bodyPr wrap="none">
            <a:spAutoFit/>
          </a:bodyPr>
          <a:lstStyle/>
          <a:p>
            <a:r>
              <a:rPr lang="he-IL" dirty="0"/>
              <a:t>https://www.youtube.com/watch?v=Ui2oCSB-rwo</a:t>
            </a:r>
          </a:p>
        </p:txBody>
      </p:sp>
    </p:spTree>
    <p:extLst>
      <p:ext uri="{BB962C8B-B14F-4D97-AF65-F5344CB8AC3E}">
        <p14:creationId xmlns:p14="http://schemas.microsoft.com/office/powerpoint/2010/main" val="1492928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7836408" y="227965"/>
            <a:ext cx="3911092" cy="1325563"/>
          </a:xfrm>
          <a:prstGeom prst="rect">
            <a:avLst/>
          </a:prstGeom>
          <a:noFill/>
          <a:ln>
            <a:noFill/>
          </a:ln>
        </p:spPr>
        <p:txBody>
          <a:bodyPr spcFirstLastPara="1" wrap="square" lIns="91425" tIns="45700" rIns="91425" bIns="45700" anchor="ctr" anchorCtr="0">
            <a:noAutofit/>
          </a:bodyPr>
          <a:lstStyle/>
          <a:p>
            <a:pPr marL="0" lvl="0" indent="0" algn="r" rtl="1">
              <a:lnSpc>
                <a:spcPct val="90000"/>
              </a:lnSpc>
              <a:spcBef>
                <a:spcPts val="0"/>
              </a:spcBef>
              <a:spcAft>
                <a:spcPts val="0"/>
              </a:spcAft>
              <a:buClr>
                <a:schemeClr val="dk1"/>
              </a:buClr>
              <a:buSzPts val="4400"/>
              <a:buFont typeface="Arial"/>
              <a:buNone/>
            </a:pPr>
            <a:r>
              <a:rPr lang="iw-IL" b="1"/>
              <a:t> </a:t>
            </a:r>
            <a:endParaRPr/>
          </a:p>
        </p:txBody>
      </p:sp>
      <p:sp>
        <p:nvSpPr>
          <p:cNvPr id="124" name="Google Shape;124;p17"/>
          <p:cNvSpPr txBox="1"/>
          <p:nvPr/>
        </p:nvSpPr>
        <p:spPr>
          <a:xfrm>
            <a:off x="6933616" y="227965"/>
            <a:ext cx="4969332" cy="942468"/>
          </a:xfrm>
          <a:prstGeom prst="rect">
            <a:avLst/>
          </a:prstGeom>
          <a:noFill/>
          <a:ln>
            <a:noFill/>
          </a:ln>
        </p:spPr>
        <p:txBody>
          <a:bodyPr spcFirstLastPara="1" wrap="square" lIns="91425" tIns="45700" rIns="91425" bIns="45700" anchor="ctr" anchorCtr="0">
            <a:noAutofit/>
          </a:bodyPr>
          <a:lstStyle/>
          <a:p>
            <a:pPr marL="0" marR="0" lvl="0" indent="0" algn="ctr" rtl="1">
              <a:lnSpc>
                <a:spcPct val="90000"/>
              </a:lnSpc>
              <a:spcBef>
                <a:spcPts val="0"/>
              </a:spcBef>
              <a:spcAft>
                <a:spcPts val="0"/>
              </a:spcAft>
              <a:buClr>
                <a:schemeClr val="dk1"/>
              </a:buClr>
              <a:buSzPts val="4400"/>
              <a:buFont typeface="Arial"/>
              <a:buNone/>
            </a:pPr>
            <a:r>
              <a:rPr lang="he-IL" sz="4400" b="1" dirty="0" smtClean="0">
                <a:solidFill>
                  <a:schemeClr val="dk1"/>
                </a:solidFill>
                <a:latin typeface="Arial"/>
                <a:ea typeface="Arial"/>
                <a:cs typeface="Arial"/>
                <a:sym typeface="Arial"/>
              </a:rPr>
              <a:t>מה אתם הייתם עושים?</a:t>
            </a:r>
            <a:endParaRPr sz="4400" dirty="0">
              <a:solidFill>
                <a:schemeClr val="dk1"/>
              </a:solidFill>
              <a:latin typeface="Arial"/>
              <a:ea typeface="Arial"/>
              <a:cs typeface="Arial"/>
              <a:sym typeface="Arial"/>
            </a:endParaRPr>
          </a:p>
        </p:txBody>
      </p:sp>
      <p:pic>
        <p:nvPicPr>
          <p:cNvPr id="125" name="Google Shape;125;p17" descr="×ª××× × ×§×©××¨×"/>
          <p:cNvPicPr preferRelativeResize="0"/>
          <p:nvPr/>
        </p:nvPicPr>
        <p:blipFill rotWithShape="1">
          <a:blip r:embed="rId3">
            <a:alphaModFix/>
          </a:blip>
          <a:srcRect/>
          <a:stretch/>
        </p:blipFill>
        <p:spPr>
          <a:xfrm>
            <a:off x="-464820" y="2236"/>
            <a:ext cx="7398436" cy="6855764"/>
          </a:xfrm>
          <a:prstGeom prst="rect">
            <a:avLst/>
          </a:prstGeom>
          <a:noFill/>
          <a:ln>
            <a:noFill/>
          </a:ln>
        </p:spPr>
      </p:pic>
      <p:sp>
        <p:nvSpPr>
          <p:cNvPr id="3" name="מלבן 2"/>
          <p:cNvSpPr/>
          <p:nvPr/>
        </p:nvSpPr>
        <p:spPr>
          <a:xfrm>
            <a:off x="7122695" y="1553528"/>
            <a:ext cx="4957010" cy="3539430"/>
          </a:xfrm>
          <a:prstGeom prst="rect">
            <a:avLst/>
          </a:prstGeom>
        </p:spPr>
        <p:txBody>
          <a:bodyPr wrap="square">
            <a:spAutoFit/>
          </a:bodyPr>
          <a:lstStyle/>
          <a:p>
            <a:pPr algn="r"/>
            <a:r>
              <a:rPr lang="he-IL" sz="2800" dirty="0" smtClean="0">
                <a:solidFill>
                  <a:srgbClr val="000000"/>
                </a:solidFill>
                <a:latin typeface="Calibri" panose="020F0502020204030204" pitchFamily="34" charset="0"/>
                <a:cs typeface="Calibri" panose="020F0502020204030204" pitchFamily="34" charset="0"/>
              </a:rPr>
              <a:t>מזל טוב - קודמתם!  אתם מנהלים של בית ספר, לקראת טיול שנתי של כיתות </a:t>
            </a:r>
            <a:r>
              <a:rPr lang="he-IL" sz="2800" dirty="0" err="1" smtClean="0">
                <a:solidFill>
                  <a:srgbClr val="000000"/>
                </a:solidFill>
                <a:latin typeface="Calibri" panose="020F0502020204030204" pitchFamily="34" charset="0"/>
                <a:cs typeface="Calibri" panose="020F0502020204030204" pitchFamily="34" charset="0"/>
              </a:rPr>
              <a:t>יב</a:t>
            </a:r>
            <a:r>
              <a:rPr lang="he-IL" sz="2800" dirty="0" smtClean="0">
                <a:solidFill>
                  <a:srgbClr val="000000"/>
                </a:solidFill>
                <a:latin typeface="Calibri" panose="020F0502020204030204" pitchFamily="34" charset="0"/>
                <a:cs typeface="Calibri" panose="020F0502020204030204" pitchFamily="34" charset="0"/>
              </a:rPr>
              <a:t>', אתם פונים לכמה ספקי אוטובוסים שיתנו לכם הצעות מחיר. אחד הספקים מבקש את המחיר היקר מבין כל הספקים, אבל הוא מציע לכם מתנה שווה לכם באופן אישי בתמורה לכך שתיקחו את השירותים שלו.</a:t>
            </a:r>
            <a:endParaRPr lang="he-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0907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7836408" y="227965"/>
            <a:ext cx="3911092" cy="1325563"/>
          </a:xfrm>
          <a:prstGeom prst="rect">
            <a:avLst/>
          </a:prstGeom>
          <a:noFill/>
          <a:ln>
            <a:noFill/>
          </a:ln>
        </p:spPr>
        <p:txBody>
          <a:bodyPr spcFirstLastPara="1" wrap="square" lIns="91425" tIns="45700" rIns="91425" bIns="45700" anchor="ctr" anchorCtr="0">
            <a:noAutofit/>
          </a:bodyPr>
          <a:lstStyle/>
          <a:p>
            <a:pPr marL="0" lvl="0" indent="0" algn="r" rtl="1">
              <a:lnSpc>
                <a:spcPct val="90000"/>
              </a:lnSpc>
              <a:spcBef>
                <a:spcPts val="0"/>
              </a:spcBef>
              <a:spcAft>
                <a:spcPts val="0"/>
              </a:spcAft>
              <a:buClr>
                <a:schemeClr val="dk1"/>
              </a:buClr>
              <a:buSzPts val="4400"/>
              <a:buFont typeface="Arial"/>
              <a:buNone/>
            </a:pPr>
            <a:r>
              <a:rPr lang="iw-IL" b="1"/>
              <a:t> </a:t>
            </a:r>
            <a:endParaRPr/>
          </a:p>
        </p:txBody>
      </p:sp>
      <p:sp>
        <p:nvSpPr>
          <p:cNvPr id="124" name="Google Shape;124;p17"/>
          <p:cNvSpPr txBox="1"/>
          <p:nvPr/>
        </p:nvSpPr>
        <p:spPr>
          <a:xfrm>
            <a:off x="6933616" y="227965"/>
            <a:ext cx="4969332" cy="942468"/>
          </a:xfrm>
          <a:prstGeom prst="rect">
            <a:avLst/>
          </a:prstGeom>
          <a:noFill/>
          <a:ln>
            <a:noFill/>
          </a:ln>
        </p:spPr>
        <p:txBody>
          <a:bodyPr spcFirstLastPara="1" wrap="square" lIns="91425" tIns="45700" rIns="91425" bIns="45700" anchor="ctr" anchorCtr="0">
            <a:noAutofit/>
          </a:bodyPr>
          <a:lstStyle/>
          <a:p>
            <a:pPr marL="0" marR="0" lvl="0" indent="0" algn="ctr" rtl="1">
              <a:lnSpc>
                <a:spcPct val="90000"/>
              </a:lnSpc>
              <a:spcBef>
                <a:spcPts val="0"/>
              </a:spcBef>
              <a:spcAft>
                <a:spcPts val="0"/>
              </a:spcAft>
              <a:buClr>
                <a:schemeClr val="dk1"/>
              </a:buClr>
              <a:buSzPts val="4400"/>
              <a:buFont typeface="Arial"/>
              <a:buNone/>
            </a:pPr>
            <a:r>
              <a:rPr lang="he-IL" sz="4400" b="1" dirty="0" smtClean="0">
                <a:solidFill>
                  <a:schemeClr val="dk1"/>
                </a:solidFill>
                <a:latin typeface="Arial"/>
                <a:ea typeface="Arial"/>
                <a:cs typeface="Arial"/>
                <a:sym typeface="Arial"/>
              </a:rPr>
              <a:t>מה אתם הייתם עושים?</a:t>
            </a:r>
            <a:endParaRPr sz="4400" dirty="0">
              <a:solidFill>
                <a:schemeClr val="dk1"/>
              </a:solidFill>
              <a:latin typeface="Arial"/>
              <a:ea typeface="Arial"/>
              <a:cs typeface="Arial"/>
              <a:sym typeface="Arial"/>
            </a:endParaRPr>
          </a:p>
        </p:txBody>
      </p:sp>
      <p:pic>
        <p:nvPicPr>
          <p:cNvPr id="125" name="Google Shape;125;p17" descr="×ª××× × ×§×©××¨×"/>
          <p:cNvPicPr preferRelativeResize="0"/>
          <p:nvPr/>
        </p:nvPicPr>
        <p:blipFill rotWithShape="1">
          <a:blip r:embed="rId3">
            <a:alphaModFix/>
          </a:blip>
          <a:srcRect/>
          <a:stretch/>
        </p:blipFill>
        <p:spPr>
          <a:xfrm>
            <a:off x="-464820" y="2236"/>
            <a:ext cx="7398436" cy="6855764"/>
          </a:xfrm>
          <a:prstGeom prst="rect">
            <a:avLst/>
          </a:prstGeom>
          <a:noFill/>
          <a:ln>
            <a:noFill/>
          </a:ln>
        </p:spPr>
      </p:pic>
      <p:sp>
        <p:nvSpPr>
          <p:cNvPr id="3" name="מלבן 2"/>
          <p:cNvSpPr/>
          <p:nvPr/>
        </p:nvSpPr>
        <p:spPr>
          <a:xfrm>
            <a:off x="6945938" y="1675792"/>
            <a:ext cx="4957010" cy="3970318"/>
          </a:xfrm>
          <a:prstGeom prst="rect">
            <a:avLst/>
          </a:prstGeom>
        </p:spPr>
        <p:txBody>
          <a:bodyPr wrap="square">
            <a:spAutoFit/>
          </a:bodyPr>
          <a:lstStyle/>
          <a:p>
            <a:pPr algn="r"/>
            <a:r>
              <a:rPr lang="he-IL" sz="2800" dirty="0">
                <a:latin typeface="Calibri" panose="020F0502020204030204" pitchFamily="34" charset="0"/>
                <a:cs typeface="Calibri" panose="020F0502020204030204" pitchFamily="34" charset="0"/>
              </a:rPr>
              <a:t>התקבלתם לעבוד בקונדיטוריה - איזה כיף לכם! אתם יודעים שאותה קונדיטוריה מתהדרת במוצרים איכותיים, טריים ונקיים. אחרי חודש בעבודה, אתם מבינים שבפועל הדברים מתנהלים אחרת - המטבח די מלוכלך, שומרים את המוצרים במשך מספר ימים במקררים ומוצרי היסוד הם הכי פשוטים בשוק.</a:t>
            </a:r>
            <a:endParaRPr lang="he-IL"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392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7836408" y="227965"/>
            <a:ext cx="3911092" cy="1325563"/>
          </a:xfrm>
          <a:prstGeom prst="rect">
            <a:avLst/>
          </a:prstGeom>
          <a:noFill/>
          <a:ln>
            <a:noFill/>
          </a:ln>
        </p:spPr>
        <p:txBody>
          <a:bodyPr spcFirstLastPara="1" wrap="square" lIns="91425" tIns="45700" rIns="91425" bIns="45700" anchor="ctr" anchorCtr="0">
            <a:noAutofit/>
          </a:bodyPr>
          <a:lstStyle/>
          <a:p>
            <a:pPr marL="0" lvl="0" indent="0" algn="r" rtl="1">
              <a:lnSpc>
                <a:spcPct val="90000"/>
              </a:lnSpc>
              <a:spcBef>
                <a:spcPts val="0"/>
              </a:spcBef>
              <a:spcAft>
                <a:spcPts val="0"/>
              </a:spcAft>
              <a:buClr>
                <a:schemeClr val="dk1"/>
              </a:buClr>
              <a:buSzPts val="4400"/>
              <a:buFont typeface="Arial"/>
              <a:buNone/>
            </a:pPr>
            <a:r>
              <a:rPr lang="iw-IL" b="1"/>
              <a:t> </a:t>
            </a:r>
            <a:endParaRPr/>
          </a:p>
        </p:txBody>
      </p:sp>
      <p:sp>
        <p:nvSpPr>
          <p:cNvPr id="124" name="Google Shape;124;p17"/>
          <p:cNvSpPr txBox="1"/>
          <p:nvPr/>
        </p:nvSpPr>
        <p:spPr>
          <a:xfrm>
            <a:off x="6933616" y="227965"/>
            <a:ext cx="4969332" cy="942468"/>
          </a:xfrm>
          <a:prstGeom prst="rect">
            <a:avLst/>
          </a:prstGeom>
          <a:noFill/>
          <a:ln>
            <a:noFill/>
          </a:ln>
        </p:spPr>
        <p:txBody>
          <a:bodyPr spcFirstLastPara="1" wrap="square" lIns="91425" tIns="45700" rIns="91425" bIns="45700" anchor="ctr" anchorCtr="0">
            <a:noAutofit/>
          </a:bodyPr>
          <a:lstStyle/>
          <a:p>
            <a:pPr marL="0" marR="0" lvl="0" indent="0" algn="ctr" rtl="1">
              <a:lnSpc>
                <a:spcPct val="90000"/>
              </a:lnSpc>
              <a:spcBef>
                <a:spcPts val="0"/>
              </a:spcBef>
              <a:spcAft>
                <a:spcPts val="0"/>
              </a:spcAft>
              <a:buClr>
                <a:schemeClr val="dk1"/>
              </a:buClr>
              <a:buSzPts val="4400"/>
              <a:buFont typeface="Arial"/>
              <a:buNone/>
            </a:pPr>
            <a:r>
              <a:rPr lang="he-IL" sz="4400" b="1" dirty="0" smtClean="0">
                <a:solidFill>
                  <a:schemeClr val="dk1"/>
                </a:solidFill>
                <a:latin typeface="Arial"/>
                <a:ea typeface="Arial"/>
                <a:cs typeface="Arial"/>
                <a:sym typeface="Arial"/>
              </a:rPr>
              <a:t>מה אתם הייתם עושים?</a:t>
            </a:r>
            <a:endParaRPr sz="4400" dirty="0">
              <a:solidFill>
                <a:schemeClr val="dk1"/>
              </a:solidFill>
              <a:latin typeface="Arial"/>
              <a:ea typeface="Arial"/>
              <a:cs typeface="Arial"/>
              <a:sym typeface="Arial"/>
            </a:endParaRPr>
          </a:p>
        </p:txBody>
      </p:sp>
      <p:pic>
        <p:nvPicPr>
          <p:cNvPr id="125" name="Google Shape;125;p17" descr="×ª××× × ×§×©××¨×"/>
          <p:cNvPicPr preferRelativeResize="0"/>
          <p:nvPr/>
        </p:nvPicPr>
        <p:blipFill rotWithShape="1">
          <a:blip r:embed="rId3">
            <a:alphaModFix/>
          </a:blip>
          <a:srcRect/>
          <a:stretch/>
        </p:blipFill>
        <p:spPr>
          <a:xfrm>
            <a:off x="-464820" y="2236"/>
            <a:ext cx="7398436" cy="6855764"/>
          </a:xfrm>
          <a:prstGeom prst="rect">
            <a:avLst/>
          </a:prstGeom>
          <a:noFill/>
          <a:ln>
            <a:noFill/>
          </a:ln>
        </p:spPr>
      </p:pic>
      <p:sp>
        <p:nvSpPr>
          <p:cNvPr id="3" name="מלבן 2"/>
          <p:cNvSpPr/>
          <p:nvPr/>
        </p:nvSpPr>
        <p:spPr>
          <a:xfrm>
            <a:off x="6945938" y="1675792"/>
            <a:ext cx="4957010" cy="4524315"/>
          </a:xfrm>
          <a:prstGeom prst="rect">
            <a:avLst/>
          </a:prstGeom>
        </p:spPr>
        <p:txBody>
          <a:bodyPr wrap="square">
            <a:spAutoFit/>
          </a:bodyPr>
          <a:lstStyle/>
          <a:p>
            <a:pPr algn="r"/>
            <a:r>
              <a:rPr lang="he-IL" sz="3200" dirty="0">
                <a:latin typeface="Calibri" panose="020F0502020204030204" pitchFamily="34" charset="0"/>
                <a:cs typeface="Calibri" panose="020F0502020204030204" pitchFamily="34" charset="0"/>
              </a:rPr>
              <a:t>אתם מנהלים של חנות בגדים מובילה. מנהל אחד הסניפים משתף אתכם שהוא ראיין לעבודה שני בחורים. לאחד מהם יש ניסיון וכוונה להישאר ליותר זמן, אך הם בחרו לקבל לעבודה את העובד השני בגלל שלדבריהם "הוא ימשוך יותר לקוחות בגלל המראה שלו".</a:t>
            </a:r>
            <a:endParaRPr lang="he-IL" sz="6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8607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7836408" y="227965"/>
            <a:ext cx="3911092" cy="1325563"/>
          </a:xfrm>
          <a:prstGeom prst="rect">
            <a:avLst/>
          </a:prstGeom>
          <a:noFill/>
          <a:ln>
            <a:noFill/>
          </a:ln>
        </p:spPr>
        <p:txBody>
          <a:bodyPr spcFirstLastPara="1" wrap="square" lIns="91425" tIns="45700" rIns="91425" bIns="45700" anchor="ctr" anchorCtr="0">
            <a:noAutofit/>
          </a:bodyPr>
          <a:lstStyle/>
          <a:p>
            <a:pPr marL="0" lvl="0" indent="0" algn="r" rtl="1">
              <a:lnSpc>
                <a:spcPct val="90000"/>
              </a:lnSpc>
              <a:spcBef>
                <a:spcPts val="0"/>
              </a:spcBef>
              <a:spcAft>
                <a:spcPts val="0"/>
              </a:spcAft>
              <a:buClr>
                <a:schemeClr val="dk1"/>
              </a:buClr>
              <a:buSzPts val="4400"/>
              <a:buFont typeface="Arial"/>
              <a:buNone/>
            </a:pPr>
            <a:r>
              <a:rPr lang="iw-IL" b="1"/>
              <a:t> </a:t>
            </a:r>
            <a:endParaRPr/>
          </a:p>
        </p:txBody>
      </p:sp>
      <p:sp>
        <p:nvSpPr>
          <p:cNvPr id="124" name="Google Shape;124;p17"/>
          <p:cNvSpPr txBox="1"/>
          <p:nvPr/>
        </p:nvSpPr>
        <p:spPr>
          <a:xfrm>
            <a:off x="6933616" y="227965"/>
            <a:ext cx="4969332" cy="942468"/>
          </a:xfrm>
          <a:prstGeom prst="rect">
            <a:avLst/>
          </a:prstGeom>
          <a:noFill/>
          <a:ln>
            <a:noFill/>
          </a:ln>
        </p:spPr>
        <p:txBody>
          <a:bodyPr spcFirstLastPara="1" wrap="square" lIns="91425" tIns="45700" rIns="91425" bIns="45700" anchor="ctr" anchorCtr="0">
            <a:noAutofit/>
          </a:bodyPr>
          <a:lstStyle/>
          <a:p>
            <a:pPr marL="0" marR="0" lvl="0" indent="0" algn="ctr" rtl="1">
              <a:lnSpc>
                <a:spcPct val="90000"/>
              </a:lnSpc>
              <a:spcBef>
                <a:spcPts val="0"/>
              </a:spcBef>
              <a:spcAft>
                <a:spcPts val="0"/>
              </a:spcAft>
              <a:buClr>
                <a:schemeClr val="dk1"/>
              </a:buClr>
              <a:buSzPts val="4400"/>
              <a:buFont typeface="Arial"/>
              <a:buNone/>
            </a:pPr>
            <a:r>
              <a:rPr lang="he-IL" sz="4400" b="1" dirty="0" smtClean="0">
                <a:solidFill>
                  <a:schemeClr val="dk1"/>
                </a:solidFill>
                <a:latin typeface="Arial"/>
                <a:ea typeface="Arial"/>
                <a:cs typeface="Arial"/>
                <a:sym typeface="Arial"/>
              </a:rPr>
              <a:t>מה אתם הייתם עושים?</a:t>
            </a:r>
            <a:endParaRPr sz="4400" dirty="0">
              <a:solidFill>
                <a:schemeClr val="dk1"/>
              </a:solidFill>
              <a:latin typeface="Arial"/>
              <a:ea typeface="Arial"/>
              <a:cs typeface="Arial"/>
              <a:sym typeface="Arial"/>
            </a:endParaRPr>
          </a:p>
        </p:txBody>
      </p:sp>
      <p:pic>
        <p:nvPicPr>
          <p:cNvPr id="125" name="Google Shape;125;p17" descr="×ª××× × ×§×©××¨×"/>
          <p:cNvPicPr preferRelativeResize="0"/>
          <p:nvPr/>
        </p:nvPicPr>
        <p:blipFill rotWithShape="1">
          <a:blip r:embed="rId3">
            <a:alphaModFix/>
          </a:blip>
          <a:srcRect/>
          <a:stretch/>
        </p:blipFill>
        <p:spPr>
          <a:xfrm>
            <a:off x="-464820" y="2236"/>
            <a:ext cx="7398436" cy="6855764"/>
          </a:xfrm>
          <a:prstGeom prst="rect">
            <a:avLst/>
          </a:prstGeom>
          <a:noFill/>
          <a:ln>
            <a:noFill/>
          </a:ln>
        </p:spPr>
      </p:pic>
      <p:sp>
        <p:nvSpPr>
          <p:cNvPr id="3" name="מלבן 2"/>
          <p:cNvSpPr/>
          <p:nvPr/>
        </p:nvSpPr>
        <p:spPr>
          <a:xfrm>
            <a:off x="6945938" y="1675792"/>
            <a:ext cx="4957010" cy="4524315"/>
          </a:xfrm>
          <a:prstGeom prst="rect">
            <a:avLst/>
          </a:prstGeom>
        </p:spPr>
        <p:txBody>
          <a:bodyPr wrap="square">
            <a:spAutoFit/>
          </a:bodyPr>
          <a:lstStyle/>
          <a:p>
            <a:pPr algn="r"/>
            <a:r>
              <a:rPr lang="he-IL" sz="3200" dirty="0">
                <a:latin typeface="Calibri" panose="020F0502020204030204" pitchFamily="34" charset="0"/>
                <a:cs typeface="Calibri" panose="020F0502020204030204" pitchFamily="34" charset="0"/>
              </a:rPr>
              <a:t>אתם מדריכים בתנועת נוער. ברור לכם ולכל חברי התנועה שאסור לשתות אלכוהול בשטח המבנה (השבט/הסניף/הקן). אתם עוברים ליד המבנה באחד הערבים ורואים 4 חניכים שלכם יושבים בתוך המבנה עם בקבוקי בירה. ברור לכם שאם ידעו שהם שתו יהיו לכך השלכות חמורות.</a:t>
            </a:r>
            <a:endParaRPr lang="he-IL" sz="6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4954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B7FF15-EAF4-4E3D-9B61-C7DAD37E3EB8}"/>
              </a:ext>
            </a:extLst>
          </p:cNvPr>
          <p:cNvSpPr txBox="1"/>
          <p:nvPr/>
        </p:nvSpPr>
        <p:spPr>
          <a:xfrm>
            <a:off x="4100485" y="1967372"/>
            <a:ext cx="7429536" cy="4524315"/>
          </a:xfrm>
          <a:prstGeom prst="rect">
            <a:avLst/>
          </a:prstGeom>
          <a:noFill/>
        </p:spPr>
        <p:txBody>
          <a:bodyPr wrap="square" rtlCol="1">
            <a:spAutoFit/>
          </a:bodyPr>
          <a:lstStyle/>
          <a:p>
            <a:pPr marL="571500" indent="-571500" algn="r" rtl="1">
              <a:lnSpc>
                <a:spcPct val="150000"/>
              </a:lnSpc>
              <a:buFont typeface="Wingdings" panose="05000000000000000000" pitchFamily="2" charset="2"/>
              <a:buChar char="ü"/>
            </a:pPr>
            <a:r>
              <a:rPr lang="he-IL" sz="3600" dirty="0" smtClean="0">
                <a:latin typeface="Calibri" panose="020F0502020204030204" pitchFamily="34" charset="0"/>
                <a:cs typeface="Calibri" panose="020F0502020204030204" pitchFamily="34" charset="0"/>
              </a:rPr>
              <a:t>מושגים</a:t>
            </a:r>
          </a:p>
          <a:p>
            <a:pPr marL="571500" indent="-571500" algn="r" rtl="1">
              <a:lnSpc>
                <a:spcPct val="150000"/>
              </a:lnSpc>
              <a:buFont typeface="Wingdings" panose="05000000000000000000" pitchFamily="2" charset="2"/>
              <a:buChar char="ü"/>
            </a:pPr>
            <a:r>
              <a:rPr lang="he-IL" sz="3600" dirty="0" smtClean="0">
                <a:latin typeface="Calibri" panose="020F0502020204030204" pitchFamily="34" charset="0"/>
                <a:cs typeface="Calibri" panose="020F0502020204030204" pitchFamily="34" charset="0"/>
              </a:rPr>
              <a:t>התנגשות של ערכים </a:t>
            </a:r>
            <a:r>
              <a:rPr lang="he-IL" sz="3600" dirty="0" smtClean="0">
                <a:latin typeface="Calibri" panose="020F0502020204030204" pitchFamily="34" charset="0"/>
                <a:cs typeface="Calibri" panose="020F0502020204030204" pitchFamily="34" charset="0"/>
              </a:rPr>
              <a:t>אתיים</a:t>
            </a:r>
          </a:p>
          <a:p>
            <a:pPr marL="571500" indent="-571500" algn="r" rtl="1">
              <a:lnSpc>
                <a:spcPct val="150000"/>
              </a:lnSpc>
              <a:buFont typeface="Wingdings" panose="05000000000000000000" pitchFamily="2" charset="2"/>
              <a:buChar char="ü"/>
            </a:pPr>
            <a:r>
              <a:rPr lang="he-IL" sz="3600" dirty="0">
                <a:latin typeface="Calibri" panose="020F0502020204030204" pitchFamily="34" charset="0"/>
                <a:cs typeface="Calibri" panose="020F0502020204030204" pitchFamily="34" charset="0"/>
              </a:rPr>
              <a:t>בחינת סיפור אדם וחווה מזווית </a:t>
            </a:r>
            <a:r>
              <a:rPr lang="he-IL" sz="3600" dirty="0" smtClean="0">
                <a:latin typeface="Calibri" panose="020F0502020204030204" pitchFamily="34" charset="0"/>
                <a:cs typeface="Calibri" panose="020F0502020204030204" pitchFamily="34" charset="0"/>
              </a:rPr>
              <a:t>אתית</a:t>
            </a:r>
            <a:endParaRPr lang="he-IL" sz="3600" dirty="0" smtClean="0">
              <a:latin typeface="Calibri" panose="020F0502020204030204" pitchFamily="34" charset="0"/>
              <a:cs typeface="Calibri" panose="020F0502020204030204" pitchFamily="34" charset="0"/>
            </a:endParaRPr>
          </a:p>
          <a:p>
            <a:pPr marL="571500" indent="-571500" algn="r" rtl="1">
              <a:lnSpc>
                <a:spcPct val="150000"/>
              </a:lnSpc>
              <a:buFont typeface="Wingdings" panose="05000000000000000000" pitchFamily="2" charset="2"/>
              <a:buChar char="ü"/>
            </a:pPr>
            <a:r>
              <a:rPr lang="he-IL" sz="3600" dirty="0" smtClean="0">
                <a:latin typeface="Calibri" panose="020F0502020204030204" pitchFamily="34" charset="0"/>
                <a:cs typeface="Calibri" panose="020F0502020204030204" pitchFamily="34" charset="0"/>
              </a:rPr>
              <a:t>חשיבות האתיקה בארגון</a:t>
            </a:r>
          </a:p>
          <a:p>
            <a:pPr marL="571500" indent="-571500" algn="r" rtl="1">
              <a:lnSpc>
                <a:spcPct val="150000"/>
              </a:lnSpc>
              <a:buFont typeface="Wingdings" panose="05000000000000000000" pitchFamily="2" charset="2"/>
              <a:buChar char="ü"/>
            </a:pPr>
            <a:r>
              <a:rPr lang="he-IL" sz="3600" dirty="0" smtClean="0">
                <a:latin typeface="Calibri" panose="020F0502020204030204" pitchFamily="34" charset="0"/>
                <a:cs typeface="Calibri" panose="020F0502020204030204" pitchFamily="34" charset="0"/>
              </a:rPr>
              <a:t> דילמות אתיות</a:t>
            </a:r>
            <a:endParaRPr lang="he-IL" dirty="0">
              <a:latin typeface="Calibri" panose="020F0502020204030204" pitchFamily="34" charset="0"/>
              <a:cs typeface="Calibri" panose="020F0502020204030204" pitchFamily="34" charset="0"/>
            </a:endParaRPr>
          </a:p>
          <a:p>
            <a:pPr algn="r"/>
            <a:endParaRPr lang="he-IL" dirty="0">
              <a:latin typeface="Calibri" panose="020F0502020204030204" pitchFamily="34" charset="0"/>
              <a:cs typeface="Calibri" panose="020F0502020204030204" pitchFamily="34" charset="0"/>
            </a:endParaRPr>
          </a:p>
        </p:txBody>
      </p:sp>
      <p:sp>
        <p:nvSpPr>
          <p:cNvPr id="7" name="מלבן: פינות מעוגלות 6">
            <a:extLst>
              <a:ext uri="{FF2B5EF4-FFF2-40B4-BE49-F238E27FC236}">
                <a16:creationId xmlns:a16="http://schemas.microsoft.com/office/drawing/2014/main" id="{715841D4-954E-44FB-A4BE-D70FBA8DA206}"/>
              </a:ext>
            </a:extLst>
          </p:cNvPr>
          <p:cNvSpPr/>
          <p:nvPr/>
        </p:nvSpPr>
        <p:spPr>
          <a:xfrm>
            <a:off x="6753726" y="832456"/>
            <a:ext cx="4776295" cy="117539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8" name="מלבן 7">
            <a:extLst>
              <a:ext uri="{FF2B5EF4-FFF2-40B4-BE49-F238E27FC236}">
                <a16:creationId xmlns:a16="http://schemas.microsoft.com/office/drawing/2014/main" id="{45719AE9-4C56-4065-982B-42DA49273C7D}"/>
              </a:ext>
            </a:extLst>
          </p:cNvPr>
          <p:cNvSpPr/>
          <p:nvPr/>
        </p:nvSpPr>
        <p:spPr>
          <a:xfrm>
            <a:off x="7132348" y="1066212"/>
            <a:ext cx="4019050" cy="707886"/>
          </a:xfrm>
          <a:prstGeom prst="rect">
            <a:avLst/>
          </a:prstGeom>
        </p:spPr>
        <p:txBody>
          <a:bodyPr wrap="none">
            <a:spAutoFit/>
          </a:bodyPr>
          <a:lstStyle/>
          <a:p>
            <a:pPr algn="r" rtl="1"/>
            <a:r>
              <a:rPr lang="he-IL" sz="4000" b="1" dirty="0" smtClean="0">
                <a:latin typeface="Calibri" panose="020F0502020204030204" pitchFamily="34" charset="0"/>
                <a:cs typeface="Calibri" panose="020F0502020204030204" pitchFamily="34" charset="0"/>
              </a:rPr>
              <a:t>אז מה היה לנו היום?</a:t>
            </a:r>
            <a:endParaRPr lang="en-US" sz="4000" b="1" dirty="0">
              <a:latin typeface="Calibri" panose="020F0502020204030204" pitchFamily="34" charset="0"/>
              <a:cs typeface="Calibri" panose="020F0502020204030204" pitchFamily="34" charset="0"/>
            </a:endParaRPr>
          </a:p>
        </p:txBody>
      </p:sp>
      <p:pic>
        <p:nvPicPr>
          <p:cNvPr id="2052" name="Picture 4" descr="×ª××× ×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12731">
            <a:off x="935766" y="1276796"/>
            <a:ext cx="4174278" cy="40875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374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פינות מעוגלות 6">
            <a:extLst>
              <a:ext uri="{FF2B5EF4-FFF2-40B4-BE49-F238E27FC236}">
                <a16:creationId xmlns:a16="http://schemas.microsoft.com/office/drawing/2014/main" id="{715841D4-954E-44FB-A4BE-D70FBA8DA206}"/>
              </a:ext>
            </a:extLst>
          </p:cNvPr>
          <p:cNvSpPr/>
          <p:nvPr/>
        </p:nvSpPr>
        <p:spPr>
          <a:xfrm>
            <a:off x="1090863" y="623909"/>
            <a:ext cx="10250905" cy="463790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3800" b="1" dirty="0" smtClean="0">
                <a:solidFill>
                  <a:schemeClr val="tx1"/>
                </a:solidFill>
                <a:latin typeface="Calibri" panose="020F0502020204030204" pitchFamily="34" charset="0"/>
                <a:cs typeface="Calibri" panose="020F0502020204030204" pitchFamily="34" charset="0"/>
              </a:rPr>
              <a:t>שאלות?</a:t>
            </a:r>
          </a:p>
          <a:p>
            <a:pPr algn="ctr"/>
            <a:endParaRPr lang="he-IL" sz="2800" b="1" dirty="0">
              <a:solidFill>
                <a:schemeClr val="tx1"/>
              </a:solidFill>
              <a:latin typeface="Calibri" panose="020F0502020204030204" pitchFamily="34" charset="0"/>
              <a:cs typeface="Calibri" panose="020F0502020204030204" pitchFamily="34" charset="0"/>
            </a:endParaRPr>
          </a:p>
          <a:p>
            <a:pPr algn="ctr"/>
            <a:r>
              <a:rPr lang="he-IL" sz="8000" b="1" dirty="0" smtClean="0">
                <a:solidFill>
                  <a:schemeClr val="tx1"/>
                </a:solidFill>
                <a:latin typeface="Calibri" panose="020F0502020204030204" pitchFamily="34" charset="0"/>
                <a:cs typeface="Calibri" panose="020F0502020204030204" pitchFamily="34" charset="0"/>
              </a:rPr>
              <a:t>תודה על ההקשה </a:t>
            </a:r>
            <a:r>
              <a:rPr lang="he-IL" sz="8000" b="1"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a:t>
            </a:r>
            <a:endParaRPr lang="he-IL" sz="4000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163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B7FF15-EAF4-4E3D-9B61-C7DAD37E3EB8}"/>
              </a:ext>
            </a:extLst>
          </p:cNvPr>
          <p:cNvSpPr txBox="1"/>
          <p:nvPr/>
        </p:nvSpPr>
        <p:spPr>
          <a:xfrm>
            <a:off x="4100485" y="1520804"/>
            <a:ext cx="7429536" cy="5078313"/>
          </a:xfrm>
          <a:prstGeom prst="rect">
            <a:avLst/>
          </a:prstGeom>
          <a:noFill/>
        </p:spPr>
        <p:txBody>
          <a:bodyPr wrap="square" rtlCol="1">
            <a:spAutoFit/>
          </a:bodyPr>
          <a:lstStyle/>
          <a:p>
            <a:pPr algn="r">
              <a:lnSpc>
                <a:spcPct val="150000"/>
              </a:lnSpc>
            </a:pPr>
            <a:endParaRPr lang="he-IL" dirty="0">
              <a:latin typeface="Calibri" panose="020F0502020204030204" pitchFamily="34" charset="0"/>
              <a:cs typeface="Calibri" panose="020F0502020204030204" pitchFamily="34" charset="0"/>
            </a:endParaRPr>
          </a:p>
          <a:p>
            <a:pPr marL="342900" indent="-342900" algn="r" rtl="1">
              <a:lnSpc>
                <a:spcPct val="150000"/>
              </a:lnSpc>
              <a:buFont typeface="Wingdings" panose="05000000000000000000" pitchFamily="2" charset="2"/>
              <a:buChar char="q"/>
            </a:pPr>
            <a:r>
              <a:rPr lang="he-IL" sz="3600" dirty="0">
                <a:latin typeface="Calibri" panose="020F0502020204030204" pitchFamily="34" charset="0"/>
                <a:cs typeface="Calibri" panose="020F0502020204030204" pitchFamily="34" charset="0"/>
              </a:rPr>
              <a:t> </a:t>
            </a:r>
            <a:r>
              <a:rPr lang="he-IL" sz="3600" dirty="0" smtClean="0">
                <a:latin typeface="Calibri" panose="020F0502020204030204" pitchFamily="34" charset="0"/>
                <a:cs typeface="Calibri" panose="020F0502020204030204" pitchFamily="34" charset="0"/>
              </a:rPr>
              <a:t>מושגים</a:t>
            </a:r>
            <a:endParaRPr lang="he-IL" sz="3600" dirty="0">
              <a:latin typeface="Calibri" panose="020F0502020204030204" pitchFamily="34" charset="0"/>
              <a:cs typeface="Calibri" panose="020F0502020204030204" pitchFamily="34" charset="0"/>
            </a:endParaRPr>
          </a:p>
          <a:p>
            <a:pPr marL="342900" indent="-342900" algn="r" rtl="1">
              <a:lnSpc>
                <a:spcPct val="150000"/>
              </a:lnSpc>
              <a:buFont typeface="Wingdings" panose="05000000000000000000" pitchFamily="2" charset="2"/>
              <a:buChar char="q"/>
            </a:pPr>
            <a:r>
              <a:rPr lang="he-IL" sz="3600" dirty="0" smtClean="0">
                <a:latin typeface="Calibri" panose="020F0502020204030204" pitchFamily="34" charset="0"/>
                <a:cs typeface="Calibri" panose="020F0502020204030204" pitchFamily="34" charset="0"/>
              </a:rPr>
              <a:t> התנגשות בין ערכים אתיים</a:t>
            </a:r>
          </a:p>
          <a:p>
            <a:pPr marL="342900" indent="-342900" algn="r" rtl="1">
              <a:lnSpc>
                <a:spcPct val="150000"/>
              </a:lnSpc>
              <a:buFont typeface="Wingdings" panose="05000000000000000000" pitchFamily="2" charset="2"/>
              <a:buChar char="q"/>
            </a:pPr>
            <a:r>
              <a:rPr lang="he-IL" sz="3600" dirty="0" smtClean="0">
                <a:latin typeface="Calibri" panose="020F0502020204030204" pitchFamily="34" charset="0"/>
                <a:cs typeface="Calibri" panose="020F0502020204030204" pitchFamily="34" charset="0"/>
              </a:rPr>
              <a:t> </a:t>
            </a:r>
            <a:r>
              <a:rPr lang="he-IL" sz="3600" dirty="0" smtClean="0">
                <a:latin typeface="Calibri" panose="020F0502020204030204" pitchFamily="34" charset="0"/>
                <a:cs typeface="Calibri" panose="020F0502020204030204" pitchFamily="34" charset="0"/>
              </a:rPr>
              <a:t>בחינת </a:t>
            </a:r>
            <a:r>
              <a:rPr lang="he-IL" sz="3600" dirty="0" smtClean="0">
                <a:latin typeface="Calibri" panose="020F0502020204030204" pitchFamily="34" charset="0"/>
                <a:cs typeface="Calibri" panose="020F0502020204030204" pitchFamily="34" charset="0"/>
              </a:rPr>
              <a:t>סיפור אדם וחווה מזווית אתית</a:t>
            </a:r>
          </a:p>
          <a:p>
            <a:pPr marL="342900" indent="-342900" algn="r" rtl="1">
              <a:lnSpc>
                <a:spcPct val="150000"/>
              </a:lnSpc>
              <a:buFont typeface="Wingdings" panose="05000000000000000000" pitchFamily="2" charset="2"/>
              <a:buChar char="q"/>
            </a:pPr>
            <a:r>
              <a:rPr lang="he-IL" sz="3600" dirty="0" smtClean="0">
                <a:latin typeface="Calibri" panose="020F0502020204030204" pitchFamily="34" charset="0"/>
                <a:cs typeface="Calibri" panose="020F0502020204030204" pitchFamily="34" charset="0"/>
              </a:rPr>
              <a:t> חשיבות </a:t>
            </a:r>
            <a:r>
              <a:rPr lang="he-IL" sz="3600" dirty="0" smtClean="0">
                <a:latin typeface="Calibri" panose="020F0502020204030204" pitchFamily="34" charset="0"/>
                <a:cs typeface="Calibri" panose="020F0502020204030204" pitchFamily="34" charset="0"/>
              </a:rPr>
              <a:t>האתיקה בארגון</a:t>
            </a:r>
          </a:p>
          <a:p>
            <a:pPr marL="342900" indent="-342900" algn="r" rtl="1">
              <a:lnSpc>
                <a:spcPct val="150000"/>
              </a:lnSpc>
              <a:buFont typeface="Wingdings" panose="05000000000000000000" pitchFamily="2" charset="2"/>
              <a:buChar char="q"/>
            </a:pPr>
            <a:r>
              <a:rPr lang="he-IL" sz="3600" dirty="0" smtClean="0">
                <a:latin typeface="Calibri" panose="020F0502020204030204" pitchFamily="34" charset="0"/>
                <a:cs typeface="Calibri" panose="020F0502020204030204" pitchFamily="34" charset="0"/>
              </a:rPr>
              <a:t> דילמות אתיות</a:t>
            </a:r>
            <a:endParaRPr lang="he-IL" dirty="0">
              <a:latin typeface="Calibri" panose="020F0502020204030204" pitchFamily="34" charset="0"/>
              <a:cs typeface="Calibri" panose="020F0502020204030204" pitchFamily="34" charset="0"/>
            </a:endParaRPr>
          </a:p>
          <a:p>
            <a:pPr algn="r">
              <a:lnSpc>
                <a:spcPct val="150000"/>
              </a:lnSpc>
            </a:pPr>
            <a:endParaRPr lang="he-IL" dirty="0">
              <a:latin typeface="Calibri" panose="020F0502020204030204" pitchFamily="34" charset="0"/>
              <a:cs typeface="Calibri" panose="020F0502020204030204" pitchFamily="34" charset="0"/>
            </a:endParaRPr>
          </a:p>
        </p:txBody>
      </p:sp>
      <p:sp>
        <p:nvSpPr>
          <p:cNvPr id="7" name="מלבן: פינות מעוגלות 6">
            <a:extLst>
              <a:ext uri="{FF2B5EF4-FFF2-40B4-BE49-F238E27FC236}">
                <a16:creationId xmlns:a16="http://schemas.microsoft.com/office/drawing/2014/main" id="{715841D4-954E-44FB-A4BE-D70FBA8DA206}"/>
              </a:ext>
            </a:extLst>
          </p:cNvPr>
          <p:cNvSpPr/>
          <p:nvPr/>
        </p:nvSpPr>
        <p:spPr>
          <a:xfrm>
            <a:off x="8166743" y="832457"/>
            <a:ext cx="3363278" cy="82145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8" name="מלבן 7">
            <a:extLst>
              <a:ext uri="{FF2B5EF4-FFF2-40B4-BE49-F238E27FC236}">
                <a16:creationId xmlns:a16="http://schemas.microsoft.com/office/drawing/2014/main" id="{45719AE9-4C56-4065-982B-42DA49273C7D}"/>
              </a:ext>
            </a:extLst>
          </p:cNvPr>
          <p:cNvSpPr/>
          <p:nvPr/>
        </p:nvSpPr>
        <p:spPr>
          <a:xfrm>
            <a:off x="8398305" y="889242"/>
            <a:ext cx="3036409" cy="707886"/>
          </a:xfrm>
          <a:prstGeom prst="rect">
            <a:avLst/>
          </a:prstGeom>
        </p:spPr>
        <p:txBody>
          <a:bodyPr wrap="none">
            <a:spAutoFit/>
          </a:bodyPr>
          <a:lstStyle/>
          <a:p>
            <a:pPr algn="r" rtl="1"/>
            <a:r>
              <a:rPr lang="he-IL" sz="4000" b="1" dirty="0">
                <a:latin typeface="Calibri" panose="020F0502020204030204" pitchFamily="34" charset="0"/>
                <a:cs typeface="Calibri" panose="020F0502020204030204" pitchFamily="34" charset="0"/>
              </a:rPr>
              <a:t>מה נלמד היום?</a:t>
            </a:r>
            <a:endParaRPr lang="en-US" sz="4000" b="1" dirty="0">
              <a:latin typeface="Calibri" panose="020F0502020204030204" pitchFamily="34" charset="0"/>
              <a:cs typeface="Calibri" panose="020F0502020204030204" pitchFamily="34" charset="0"/>
            </a:endParaRPr>
          </a:p>
        </p:txBody>
      </p:sp>
      <p:pic>
        <p:nvPicPr>
          <p:cNvPr id="4100" name="Picture 4" descr="תמונה קשורה">
            <a:extLst>
              <a:ext uri="{FF2B5EF4-FFF2-40B4-BE49-F238E27FC236}">
                <a16:creationId xmlns:a16="http://schemas.microsoft.com/office/drawing/2014/main" id="{3C2A8A81-6923-4DFC-A47F-B90EC600D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36" y="538480"/>
            <a:ext cx="4773782" cy="32410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377003"/>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קבוצה 3"/>
          <p:cNvGrpSpPr/>
          <p:nvPr/>
        </p:nvGrpSpPr>
        <p:grpSpPr>
          <a:xfrm>
            <a:off x="3189767" y="358875"/>
            <a:ext cx="5235547" cy="1446550"/>
            <a:chOff x="6730409" y="762912"/>
            <a:chExt cx="5235547" cy="1446550"/>
          </a:xfrm>
        </p:grpSpPr>
        <p:sp>
          <p:nvSpPr>
            <p:cNvPr id="7" name="מלבן: פינות מעוגלות 6">
              <a:extLst>
                <a:ext uri="{FF2B5EF4-FFF2-40B4-BE49-F238E27FC236}">
                  <a16:creationId xmlns:a16="http://schemas.microsoft.com/office/drawing/2014/main" id="{715841D4-954E-44FB-A4BE-D70FBA8DA206}"/>
                </a:ext>
              </a:extLst>
            </p:cNvPr>
            <p:cNvSpPr/>
            <p:nvPr/>
          </p:nvSpPr>
          <p:spPr>
            <a:xfrm>
              <a:off x="6730409" y="882920"/>
              <a:ext cx="5235547" cy="132654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8" name="מלבן 7">
              <a:extLst>
                <a:ext uri="{FF2B5EF4-FFF2-40B4-BE49-F238E27FC236}">
                  <a16:creationId xmlns:a16="http://schemas.microsoft.com/office/drawing/2014/main" id="{45719AE9-4C56-4065-982B-42DA49273C7D}"/>
                </a:ext>
              </a:extLst>
            </p:cNvPr>
            <p:cNvSpPr/>
            <p:nvPr/>
          </p:nvSpPr>
          <p:spPr>
            <a:xfrm>
              <a:off x="7102549" y="762912"/>
              <a:ext cx="3580333" cy="1446550"/>
            </a:xfrm>
            <a:prstGeom prst="rect">
              <a:avLst/>
            </a:prstGeom>
          </p:spPr>
          <p:txBody>
            <a:bodyPr wrap="square">
              <a:spAutoFit/>
            </a:bodyPr>
            <a:lstStyle/>
            <a:p>
              <a:pPr algn="r" rtl="1"/>
              <a:r>
                <a:rPr lang="he-IL" sz="8800" b="1" dirty="0" smtClean="0">
                  <a:latin typeface="Calibri" panose="020F0502020204030204" pitchFamily="34" charset="0"/>
                  <a:cs typeface="Calibri" panose="020F0502020204030204" pitchFamily="34" charset="0"/>
                </a:rPr>
                <a:t>ערכים</a:t>
              </a:r>
              <a:endParaRPr lang="en-US" sz="8800" b="1" dirty="0">
                <a:latin typeface="Calibri" panose="020F0502020204030204" pitchFamily="34" charset="0"/>
                <a:cs typeface="Calibri" panose="020F0502020204030204" pitchFamily="34" charset="0"/>
              </a:endParaRPr>
            </a:p>
          </p:txBody>
        </p:sp>
      </p:grpSp>
      <p:sp>
        <p:nvSpPr>
          <p:cNvPr id="2" name="מלבן 1"/>
          <p:cNvSpPr/>
          <p:nvPr/>
        </p:nvSpPr>
        <p:spPr>
          <a:xfrm>
            <a:off x="563525" y="2158999"/>
            <a:ext cx="10488030" cy="2800767"/>
          </a:xfrm>
          <a:prstGeom prst="rect">
            <a:avLst/>
          </a:prstGeom>
        </p:spPr>
        <p:txBody>
          <a:bodyPr wrap="square">
            <a:spAutoFit/>
          </a:bodyPr>
          <a:lstStyle/>
          <a:p>
            <a:pPr algn="ctr"/>
            <a:r>
              <a:rPr lang="he-IL" sz="4400" dirty="0">
                <a:solidFill>
                  <a:srgbClr val="000000"/>
                </a:solidFill>
                <a:latin typeface="Calibri" panose="020F0502020204030204" pitchFamily="34" charset="0"/>
                <a:cs typeface="Calibri" panose="020F0502020204030204" pitchFamily="34" charset="0"/>
              </a:rPr>
              <a:t>אמונות ומערכת כללי התנהגות הנגזרים מהן, שהציבור נותן להם ערך ונוהג על פיהם. לכל אדם יש סולם ערכים משלו המושפע מהחינוך שלו, הסביבה שלו ומערכת האמונות שלו.</a:t>
            </a:r>
            <a:endParaRPr lang="he-IL"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5437128"/>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446568" y="2159000"/>
            <a:ext cx="11083454" cy="2585323"/>
          </a:xfrm>
          <a:prstGeom prst="rect">
            <a:avLst/>
          </a:prstGeom>
        </p:spPr>
        <p:txBody>
          <a:bodyPr wrap="square">
            <a:spAutoFit/>
          </a:bodyPr>
          <a:lstStyle/>
          <a:p>
            <a:pPr algn="ctr"/>
            <a:r>
              <a:rPr lang="he-IL" sz="5400" dirty="0">
                <a:latin typeface="Calibri" panose="020F0502020204030204" pitchFamily="34" charset="0"/>
                <a:cs typeface="Calibri" panose="020F0502020204030204" pitchFamily="34" charset="0"/>
              </a:rPr>
              <a:t>הבחנה בין ההתנהגויות המקובלות בחברה שנחשבות "טובות" לבין אלה שנחשבות "רעות" ע"י תחושה פנימית של אדם. </a:t>
            </a:r>
            <a:endParaRPr lang="he-IL" sz="255800" dirty="0">
              <a:latin typeface="Calibri" panose="020F0502020204030204" pitchFamily="34" charset="0"/>
              <a:cs typeface="Calibri" panose="020F0502020204030204" pitchFamily="34" charset="0"/>
            </a:endParaRPr>
          </a:p>
        </p:txBody>
      </p:sp>
      <p:grpSp>
        <p:nvGrpSpPr>
          <p:cNvPr id="6" name="קבוצה 5"/>
          <p:cNvGrpSpPr/>
          <p:nvPr/>
        </p:nvGrpSpPr>
        <p:grpSpPr>
          <a:xfrm>
            <a:off x="3157869" y="316345"/>
            <a:ext cx="5235547" cy="1446550"/>
            <a:chOff x="6730409" y="762912"/>
            <a:chExt cx="5235547" cy="1446550"/>
          </a:xfrm>
        </p:grpSpPr>
        <p:sp>
          <p:nvSpPr>
            <p:cNvPr id="9" name="מלבן: פינות מעוגלות 6">
              <a:extLst>
                <a:ext uri="{FF2B5EF4-FFF2-40B4-BE49-F238E27FC236}">
                  <a16:creationId xmlns:a16="http://schemas.microsoft.com/office/drawing/2014/main" id="{715841D4-954E-44FB-A4BE-D70FBA8DA206}"/>
                </a:ext>
              </a:extLst>
            </p:cNvPr>
            <p:cNvSpPr/>
            <p:nvPr/>
          </p:nvSpPr>
          <p:spPr>
            <a:xfrm>
              <a:off x="6730409" y="882920"/>
              <a:ext cx="5235547" cy="132654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0" name="מלבן 9">
              <a:extLst>
                <a:ext uri="{FF2B5EF4-FFF2-40B4-BE49-F238E27FC236}">
                  <a16:creationId xmlns:a16="http://schemas.microsoft.com/office/drawing/2014/main" id="{45719AE9-4C56-4065-982B-42DA49273C7D}"/>
                </a:ext>
              </a:extLst>
            </p:cNvPr>
            <p:cNvSpPr/>
            <p:nvPr/>
          </p:nvSpPr>
          <p:spPr>
            <a:xfrm>
              <a:off x="7102549" y="762912"/>
              <a:ext cx="3580333" cy="1446550"/>
            </a:xfrm>
            <a:prstGeom prst="rect">
              <a:avLst/>
            </a:prstGeom>
          </p:spPr>
          <p:txBody>
            <a:bodyPr wrap="square">
              <a:spAutoFit/>
            </a:bodyPr>
            <a:lstStyle/>
            <a:p>
              <a:pPr algn="r" rtl="1"/>
              <a:r>
                <a:rPr lang="he-IL" sz="8800" b="1" dirty="0" smtClean="0">
                  <a:latin typeface="Calibri" panose="020F0502020204030204" pitchFamily="34" charset="0"/>
                  <a:cs typeface="Calibri" panose="020F0502020204030204" pitchFamily="34" charset="0"/>
                </a:rPr>
                <a:t>מוסר</a:t>
              </a:r>
              <a:endParaRPr lang="en-US" sz="8800" b="1"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896515131"/>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1028093" y="2394223"/>
            <a:ext cx="10239377" cy="2585323"/>
          </a:xfrm>
          <a:prstGeom prst="rect">
            <a:avLst/>
          </a:prstGeom>
        </p:spPr>
        <p:txBody>
          <a:bodyPr wrap="square">
            <a:spAutoFit/>
          </a:bodyPr>
          <a:lstStyle/>
          <a:p>
            <a:pPr algn="ctr"/>
            <a:r>
              <a:rPr lang="he-IL" sz="5400" dirty="0">
                <a:solidFill>
                  <a:srgbClr val="000000"/>
                </a:solidFill>
                <a:latin typeface="Calibri" panose="020F0502020204030204" pitchFamily="34" charset="0"/>
                <a:cs typeface="Calibri" panose="020F0502020204030204" pitchFamily="34" charset="0"/>
              </a:rPr>
              <a:t>הוראה רשמית מחייבת </a:t>
            </a:r>
            <a:r>
              <a:rPr lang="he-IL" sz="5400" dirty="0" smtClean="0">
                <a:solidFill>
                  <a:srgbClr val="000000"/>
                </a:solidFill>
                <a:latin typeface="Calibri" panose="020F0502020204030204" pitchFamily="34" charset="0"/>
                <a:cs typeface="Calibri" panose="020F0502020204030204" pitchFamily="34" charset="0"/>
              </a:rPr>
              <a:t>המנוסחת בכתב </a:t>
            </a:r>
            <a:r>
              <a:rPr lang="he-IL" sz="5400" dirty="0">
                <a:solidFill>
                  <a:srgbClr val="000000"/>
                </a:solidFill>
                <a:latin typeface="Calibri" panose="020F0502020204030204" pitchFamily="34" charset="0"/>
                <a:cs typeface="Calibri" panose="020F0502020204030204" pitchFamily="34" charset="0"/>
              </a:rPr>
              <a:t>שמחייבת את כלל התושבים וניתנת לאכיפה. </a:t>
            </a:r>
            <a:endParaRPr lang="he-IL" sz="5400" dirty="0">
              <a:latin typeface="Calibri" panose="020F0502020204030204" pitchFamily="34" charset="0"/>
              <a:cs typeface="Calibri" panose="020F0502020204030204" pitchFamily="34" charset="0"/>
            </a:endParaRPr>
          </a:p>
        </p:txBody>
      </p:sp>
      <p:sp>
        <p:nvSpPr>
          <p:cNvPr id="6" name="מלבן 5">
            <a:extLst>
              <a:ext uri="{FF2B5EF4-FFF2-40B4-BE49-F238E27FC236}">
                <a16:creationId xmlns:a16="http://schemas.microsoft.com/office/drawing/2014/main" id="{45719AE9-4C56-4065-982B-42DA49273C7D}"/>
              </a:ext>
            </a:extLst>
          </p:cNvPr>
          <p:cNvSpPr/>
          <p:nvPr/>
        </p:nvSpPr>
        <p:spPr>
          <a:xfrm>
            <a:off x="3530009" y="316345"/>
            <a:ext cx="3580333" cy="1446550"/>
          </a:xfrm>
          <a:prstGeom prst="rect">
            <a:avLst/>
          </a:prstGeom>
        </p:spPr>
        <p:txBody>
          <a:bodyPr wrap="square">
            <a:spAutoFit/>
          </a:bodyPr>
          <a:lstStyle/>
          <a:p>
            <a:pPr algn="r" rtl="1"/>
            <a:r>
              <a:rPr lang="he-IL" sz="8800" b="1" dirty="0" smtClean="0">
                <a:latin typeface="Calibri" panose="020F0502020204030204" pitchFamily="34" charset="0"/>
                <a:cs typeface="Calibri" panose="020F0502020204030204" pitchFamily="34" charset="0"/>
              </a:rPr>
              <a:t>מוסר</a:t>
            </a:r>
            <a:endParaRPr lang="en-US" sz="8800" b="1" dirty="0">
              <a:latin typeface="Calibri" panose="020F0502020204030204" pitchFamily="34" charset="0"/>
              <a:cs typeface="Calibri" panose="020F0502020204030204" pitchFamily="34" charset="0"/>
            </a:endParaRPr>
          </a:p>
        </p:txBody>
      </p:sp>
      <p:grpSp>
        <p:nvGrpSpPr>
          <p:cNvPr id="9" name="קבוצה 8"/>
          <p:cNvGrpSpPr/>
          <p:nvPr/>
        </p:nvGrpSpPr>
        <p:grpSpPr>
          <a:xfrm>
            <a:off x="3902149" y="316345"/>
            <a:ext cx="4491267" cy="1446550"/>
            <a:chOff x="6730409" y="762912"/>
            <a:chExt cx="5235547" cy="1446550"/>
          </a:xfrm>
        </p:grpSpPr>
        <p:sp>
          <p:nvSpPr>
            <p:cNvPr id="10" name="מלבן: פינות מעוגלות 6">
              <a:extLst>
                <a:ext uri="{FF2B5EF4-FFF2-40B4-BE49-F238E27FC236}">
                  <a16:creationId xmlns:a16="http://schemas.microsoft.com/office/drawing/2014/main" id="{715841D4-954E-44FB-A4BE-D70FBA8DA206}"/>
                </a:ext>
              </a:extLst>
            </p:cNvPr>
            <p:cNvSpPr/>
            <p:nvPr/>
          </p:nvSpPr>
          <p:spPr>
            <a:xfrm>
              <a:off x="6730409" y="882920"/>
              <a:ext cx="5235547" cy="132654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1" name="מלבן 10">
              <a:extLst>
                <a:ext uri="{FF2B5EF4-FFF2-40B4-BE49-F238E27FC236}">
                  <a16:creationId xmlns:a16="http://schemas.microsoft.com/office/drawing/2014/main" id="{45719AE9-4C56-4065-982B-42DA49273C7D}"/>
                </a:ext>
              </a:extLst>
            </p:cNvPr>
            <p:cNvSpPr/>
            <p:nvPr/>
          </p:nvSpPr>
          <p:spPr>
            <a:xfrm>
              <a:off x="6889921" y="762912"/>
              <a:ext cx="3580334" cy="1446550"/>
            </a:xfrm>
            <a:prstGeom prst="rect">
              <a:avLst/>
            </a:prstGeom>
          </p:spPr>
          <p:txBody>
            <a:bodyPr wrap="square">
              <a:spAutoFit/>
            </a:bodyPr>
            <a:lstStyle/>
            <a:p>
              <a:pPr algn="r" rtl="1"/>
              <a:r>
                <a:rPr lang="he-IL" sz="8800" b="1" dirty="0" smtClean="0">
                  <a:latin typeface="Calibri" panose="020F0502020204030204" pitchFamily="34" charset="0"/>
                  <a:cs typeface="Calibri" panose="020F0502020204030204" pitchFamily="34" charset="0"/>
                </a:rPr>
                <a:t>חוק</a:t>
              </a:r>
              <a:endParaRPr lang="en-US" sz="8800" b="1"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616181870"/>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1095153" y="2159000"/>
            <a:ext cx="10434868" cy="2585323"/>
          </a:xfrm>
          <a:prstGeom prst="rect">
            <a:avLst/>
          </a:prstGeom>
        </p:spPr>
        <p:txBody>
          <a:bodyPr wrap="square">
            <a:spAutoFit/>
          </a:bodyPr>
          <a:lstStyle/>
          <a:p>
            <a:pPr algn="ctr"/>
            <a:r>
              <a:rPr lang="he-IL" sz="5400" dirty="0">
                <a:latin typeface="Calibri" panose="020F0502020204030204" pitchFamily="34" charset="0"/>
                <a:cs typeface="Calibri" panose="020F0502020204030204" pitchFamily="34" charset="0"/>
              </a:rPr>
              <a:t>שיפוט מוסרי של טוב ורע. מגדירה את ההתנהגות האנושית הראויה, לאור עקרונות המוסר שהאדם קיבל על עצמו.</a:t>
            </a:r>
            <a:endParaRPr lang="he-IL" sz="8800" dirty="0">
              <a:latin typeface="Calibri" panose="020F0502020204030204" pitchFamily="34" charset="0"/>
              <a:cs typeface="Calibri" panose="020F0502020204030204" pitchFamily="34" charset="0"/>
            </a:endParaRPr>
          </a:p>
        </p:txBody>
      </p:sp>
      <p:sp>
        <p:nvSpPr>
          <p:cNvPr id="5" name="מלבן: פינות מעוגלות 6">
            <a:extLst>
              <a:ext uri="{FF2B5EF4-FFF2-40B4-BE49-F238E27FC236}">
                <a16:creationId xmlns:a16="http://schemas.microsoft.com/office/drawing/2014/main" id="{715841D4-954E-44FB-A4BE-D70FBA8DA206}"/>
              </a:ext>
            </a:extLst>
          </p:cNvPr>
          <p:cNvSpPr/>
          <p:nvPr/>
        </p:nvSpPr>
        <p:spPr>
          <a:xfrm>
            <a:off x="3157869" y="436353"/>
            <a:ext cx="5235547" cy="132654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6" name="מלבן 5">
            <a:extLst>
              <a:ext uri="{FF2B5EF4-FFF2-40B4-BE49-F238E27FC236}">
                <a16:creationId xmlns:a16="http://schemas.microsoft.com/office/drawing/2014/main" id="{45719AE9-4C56-4065-982B-42DA49273C7D}"/>
              </a:ext>
            </a:extLst>
          </p:cNvPr>
          <p:cNvSpPr/>
          <p:nvPr/>
        </p:nvSpPr>
        <p:spPr>
          <a:xfrm>
            <a:off x="3530009" y="316345"/>
            <a:ext cx="3580333" cy="1446550"/>
          </a:xfrm>
          <a:prstGeom prst="rect">
            <a:avLst/>
          </a:prstGeom>
        </p:spPr>
        <p:txBody>
          <a:bodyPr wrap="square">
            <a:spAutoFit/>
          </a:bodyPr>
          <a:lstStyle/>
          <a:p>
            <a:pPr algn="r" rtl="1"/>
            <a:r>
              <a:rPr lang="he-IL" sz="8800" b="1" dirty="0" smtClean="0">
                <a:latin typeface="Calibri" panose="020F0502020204030204" pitchFamily="34" charset="0"/>
                <a:cs typeface="Calibri" panose="020F0502020204030204" pitchFamily="34" charset="0"/>
              </a:rPr>
              <a:t>אתיקה</a:t>
            </a:r>
            <a:endParaRPr lang="en-US" sz="8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6325609"/>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1045346" y="2020777"/>
            <a:ext cx="9460589" cy="2862322"/>
          </a:xfrm>
          <a:prstGeom prst="rect">
            <a:avLst/>
          </a:prstGeom>
        </p:spPr>
        <p:txBody>
          <a:bodyPr wrap="square">
            <a:spAutoFit/>
          </a:bodyPr>
          <a:lstStyle/>
          <a:p>
            <a:pPr algn="ctr"/>
            <a:r>
              <a:rPr lang="he-IL" sz="6000" dirty="0">
                <a:latin typeface="Calibri" panose="020F0502020204030204" pitchFamily="34" charset="0"/>
                <a:cs typeface="Calibri" panose="020F0502020204030204" pitchFamily="34" charset="0"/>
              </a:rPr>
              <a:t>סדרת כללי התנהגות מפורטים של "עשה" ו "אל תעשה" לעוסקים באותו תחום או באותו ארגון.</a:t>
            </a:r>
            <a:endParaRPr lang="he-IL" sz="49600" dirty="0">
              <a:latin typeface="Calibri" panose="020F0502020204030204" pitchFamily="34" charset="0"/>
              <a:cs typeface="Calibri" panose="020F0502020204030204" pitchFamily="34" charset="0"/>
            </a:endParaRPr>
          </a:p>
        </p:txBody>
      </p:sp>
      <p:sp>
        <p:nvSpPr>
          <p:cNvPr id="6" name="מלבן: פינות מעוגלות 6">
            <a:extLst>
              <a:ext uri="{FF2B5EF4-FFF2-40B4-BE49-F238E27FC236}">
                <a16:creationId xmlns:a16="http://schemas.microsoft.com/office/drawing/2014/main" id="{715841D4-954E-44FB-A4BE-D70FBA8DA206}"/>
              </a:ext>
            </a:extLst>
          </p:cNvPr>
          <p:cNvSpPr/>
          <p:nvPr/>
        </p:nvSpPr>
        <p:spPr>
          <a:xfrm>
            <a:off x="3157869" y="436353"/>
            <a:ext cx="5235547" cy="132654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9" name="מלבן 8">
            <a:extLst>
              <a:ext uri="{FF2B5EF4-FFF2-40B4-BE49-F238E27FC236}">
                <a16:creationId xmlns:a16="http://schemas.microsoft.com/office/drawing/2014/main" id="{45719AE9-4C56-4065-982B-42DA49273C7D}"/>
              </a:ext>
            </a:extLst>
          </p:cNvPr>
          <p:cNvSpPr/>
          <p:nvPr/>
        </p:nvSpPr>
        <p:spPr>
          <a:xfrm>
            <a:off x="3985475" y="316345"/>
            <a:ext cx="3580333" cy="1446550"/>
          </a:xfrm>
          <a:prstGeom prst="rect">
            <a:avLst/>
          </a:prstGeom>
        </p:spPr>
        <p:txBody>
          <a:bodyPr wrap="square">
            <a:spAutoFit/>
          </a:bodyPr>
          <a:lstStyle/>
          <a:p>
            <a:pPr algn="r" rtl="1"/>
            <a:r>
              <a:rPr lang="he-IL" sz="8800" b="1" dirty="0" smtClean="0">
                <a:latin typeface="Calibri" panose="020F0502020204030204" pitchFamily="34" charset="0"/>
                <a:cs typeface="Calibri" panose="020F0502020204030204" pitchFamily="34" charset="0"/>
              </a:rPr>
              <a:t>קוד אתי</a:t>
            </a:r>
            <a:endParaRPr lang="en-US" sz="8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4371148"/>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פינות מעוגלות 6">
            <a:extLst>
              <a:ext uri="{FF2B5EF4-FFF2-40B4-BE49-F238E27FC236}">
                <a16:creationId xmlns:a16="http://schemas.microsoft.com/office/drawing/2014/main" id="{715841D4-954E-44FB-A4BE-D70FBA8DA206}"/>
              </a:ext>
            </a:extLst>
          </p:cNvPr>
          <p:cNvSpPr/>
          <p:nvPr/>
        </p:nvSpPr>
        <p:spPr>
          <a:xfrm>
            <a:off x="3521663" y="290633"/>
            <a:ext cx="5235547" cy="132654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9" name="מלבן 8">
            <a:extLst>
              <a:ext uri="{FF2B5EF4-FFF2-40B4-BE49-F238E27FC236}">
                <a16:creationId xmlns:a16="http://schemas.microsoft.com/office/drawing/2014/main" id="{45719AE9-4C56-4065-982B-42DA49273C7D}"/>
              </a:ext>
            </a:extLst>
          </p:cNvPr>
          <p:cNvSpPr/>
          <p:nvPr/>
        </p:nvSpPr>
        <p:spPr>
          <a:xfrm>
            <a:off x="3796966" y="170625"/>
            <a:ext cx="4407939" cy="1446550"/>
          </a:xfrm>
          <a:prstGeom prst="rect">
            <a:avLst/>
          </a:prstGeom>
        </p:spPr>
        <p:txBody>
          <a:bodyPr wrap="square">
            <a:spAutoFit/>
          </a:bodyPr>
          <a:lstStyle/>
          <a:p>
            <a:pPr algn="r" rtl="1"/>
            <a:r>
              <a:rPr lang="he-IL" sz="8800" b="1" dirty="0" smtClean="0">
                <a:latin typeface="Calibri" panose="020F0502020204030204" pitchFamily="34" charset="0"/>
                <a:cs typeface="Calibri" panose="020F0502020204030204" pitchFamily="34" charset="0"/>
              </a:rPr>
              <a:t>אדם וחווה</a:t>
            </a:r>
            <a:endParaRPr lang="en-US" sz="8800" b="1" dirty="0">
              <a:latin typeface="Calibri" panose="020F0502020204030204" pitchFamily="34" charset="0"/>
              <a:cs typeface="Calibri" panose="020F0502020204030204" pitchFamily="34" charset="0"/>
            </a:endParaRPr>
          </a:p>
        </p:txBody>
      </p:sp>
      <p:pic>
        <p:nvPicPr>
          <p:cNvPr id="1026" name="Picture 2" descr="×ª××× ×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23" y="2059413"/>
            <a:ext cx="3045028" cy="3982704"/>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p:cNvSpPr/>
          <p:nvPr/>
        </p:nvSpPr>
        <p:spPr>
          <a:xfrm>
            <a:off x="2625212" y="1684895"/>
            <a:ext cx="9361691" cy="4524315"/>
          </a:xfrm>
          <a:prstGeom prst="rect">
            <a:avLst/>
          </a:prstGeom>
        </p:spPr>
        <p:txBody>
          <a:bodyPr wrap="square">
            <a:spAutoFit/>
          </a:bodyPr>
          <a:lstStyle/>
          <a:p>
            <a:pPr marL="457200" indent="-457200" algn="r" rtl="1">
              <a:buFont typeface="Wingdings" panose="05000000000000000000" pitchFamily="2" charset="2"/>
              <a:buChar char="v"/>
            </a:pPr>
            <a:r>
              <a:rPr lang="he-IL" sz="2400" dirty="0" smtClean="0"/>
              <a:t>האם </a:t>
            </a:r>
            <a:r>
              <a:rPr lang="he-IL" sz="2400" dirty="0"/>
              <a:t>האיסור לאכול מעץ הדעת נחשב לחוק? למה</a:t>
            </a:r>
            <a:r>
              <a:rPr lang="he-IL" sz="2400" dirty="0" smtClean="0"/>
              <a:t>?</a:t>
            </a:r>
          </a:p>
          <a:p>
            <a:pPr marL="457200" indent="-457200" algn="r" rtl="1">
              <a:buFont typeface="Wingdings" panose="05000000000000000000" pitchFamily="2" charset="2"/>
              <a:buChar char="v"/>
            </a:pPr>
            <a:endParaRPr lang="he-IL" sz="2400" dirty="0"/>
          </a:p>
          <a:p>
            <a:pPr marL="457200" indent="-457200" algn="r" rtl="1">
              <a:buFont typeface="Wingdings" panose="05000000000000000000" pitchFamily="2" charset="2"/>
              <a:buChar char="v"/>
            </a:pPr>
            <a:r>
              <a:rPr lang="he-IL" sz="2400" dirty="0"/>
              <a:t> האם האכילה ממנו היא לדעתם עבירה על החוק או בחירה לא מוסרית/אתית?</a:t>
            </a:r>
          </a:p>
          <a:p>
            <a:pPr marL="457200" indent="-457200" algn="r" rtl="1">
              <a:buFont typeface="Wingdings" panose="05000000000000000000" pitchFamily="2" charset="2"/>
              <a:buChar char="v"/>
            </a:pPr>
            <a:endParaRPr lang="he-IL" sz="2400" dirty="0" smtClean="0"/>
          </a:p>
          <a:p>
            <a:pPr marL="457200" indent="-457200" algn="r" rtl="1">
              <a:buFont typeface="Wingdings" panose="05000000000000000000" pitchFamily="2" charset="2"/>
              <a:buChar char="v"/>
            </a:pPr>
            <a:r>
              <a:rPr lang="he-IL" sz="2400" dirty="0" smtClean="0"/>
              <a:t> האם </a:t>
            </a:r>
            <a:r>
              <a:rPr lang="he-IL" sz="2400" dirty="0"/>
              <a:t>היתה פגיעה בערכים? אם כן, אילו?</a:t>
            </a:r>
          </a:p>
          <a:p>
            <a:pPr marL="457200" indent="-457200" algn="r" rtl="1">
              <a:buFont typeface="Wingdings" panose="05000000000000000000" pitchFamily="2" charset="2"/>
              <a:buChar char="v"/>
            </a:pPr>
            <a:endParaRPr lang="he-IL" sz="2400" dirty="0" smtClean="0"/>
          </a:p>
          <a:p>
            <a:pPr marL="457200" indent="-457200" algn="r" rtl="1">
              <a:buFont typeface="Wingdings" panose="05000000000000000000" pitchFamily="2" charset="2"/>
              <a:buChar char="v"/>
            </a:pPr>
            <a:r>
              <a:rPr lang="he-IL" sz="2400" dirty="0"/>
              <a:t> האם זה גבול אפור לדעתכם</a:t>
            </a:r>
            <a:r>
              <a:rPr lang="he-IL" sz="2400" dirty="0" smtClean="0"/>
              <a:t>?</a:t>
            </a:r>
          </a:p>
          <a:p>
            <a:pPr algn="r" rtl="1"/>
            <a:endParaRPr lang="he-IL" sz="2400" dirty="0" smtClean="0"/>
          </a:p>
          <a:p>
            <a:pPr marL="457200" indent="-457200" algn="r" rtl="1">
              <a:buFont typeface="Wingdings" panose="05000000000000000000" pitchFamily="2" charset="2"/>
              <a:buChar char="v"/>
            </a:pPr>
            <a:r>
              <a:rPr lang="he-IL" sz="2400" dirty="0" smtClean="0"/>
              <a:t> מה </a:t>
            </a:r>
            <a:r>
              <a:rPr lang="he-IL" sz="2400" dirty="0"/>
              <a:t>אתם הייתם עושים במקומם?</a:t>
            </a:r>
          </a:p>
          <a:p>
            <a:pPr marL="457200" indent="-457200" algn="r" rtl="1">
              <a:buFont typeface="Wingdings" panose="05000000000000000000" pitchFamily="2" charset="2"/>
              <a:buChar char="v"/>
            </a:pPr>
            <a:endParaRPr lang="he-IL" sz="2400" dirty="0" smtClean="0"/>
          </a:p>
          <a:p>
            <a:pPr marL="457200" indent="-457200" algn="r" rtl="1">
              <a:buFont typeface="Wingdings" panose="05000000000000000000" pitchFamily="2" charset="2"/>
              <a:buChar char="v"/>
            </a:pPr>
            <a:r>
              <a:rPr lang="he-IL" sz="2400" dirty="0"/>
              <a:t> האם נתקלתם </a:t>
            </a:r>
            <a:r>
              <a:rPr lang="he-IL" sz="2400" dirty="0" smtClean="0"/>
              <a:t>בסיטואציה </a:t>
            </a:r>
            <a:r>
              <a:rPr lang="he-IL" sz="2400" dirty="0"/>
              <a:t>דומה? איך פעלתם</a:t>
            </a:r>
            <a:r>
              <a:rPr lang="he-IL" sz="2400" dirty="0" smtClean="0"/>
              <a:t>?</a:t>
            </a:r>
            <a:endParaRPr lang="he-IL" sz="2400" dirty="0"/>
          </a:p>
        </p:txBody>
      </p:sp>
    </p:spTree>
    <p:extLst>
      <p:ext uri="{BB962C8B-B14F-4D97-AF65-F5344CB8AC3E}">
        <p14:creationId xmlns:p14="http://schemas.microsoft.com/office/powerpoint/2010/main" val="1951274703"/>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sz="half" idx="1"/>
          </p:nvPr>
        </p:nvSpPr>
        <p:spPr>
          <a:xfrm>
            <a:off x="1290987" y="2517867"/>
            <a:ext cx="10006826" cy="2968534"/>
          </a:xfrm>
        </p:spPr>
        <p:txBody>
          <a:bodyPr/>
          <a:lstStyle/>
          <a:p>
            <a:pPr>
              <a:lnSpc>
                <a:spcPct val="150000"/>
              </a:lnSpc>
              <a:buFont typeface="Wingdings" panose="05000000000000000000" pitchFamily="2" charset="2"/>
              <a:buChar char="ü"/>
            </a:pPr>
            <a:r>
              <a:rPr lang="he-IL" sz="3600" dirty="0">
                <a:latin typeface="Calibri" panose="020F0502020204030204" pitchFamily="34" charset="0"/>
                <a:cs typeface="Calibri" panose="020F0502020204030204" pitchFamily="34" charset="0"/>
              </a:rPr>
              <a:t> יצירת אקלים חברתי </a:t>
            </a:r>
            <a:r>
              <a:rPr lang="he-IL" sz="3600" dirty="0" smtClean="0">
                <a:latin typeface="Calibri" panose="020F0502020204030204" pitchFamily="34" charset="0"/>
                <a:cs typeface="Calibri" panose="020F0502020204030204" pitchFamily="34" charset="0"/>
              </a:rPr>
              <a:t>נעים</a:t>
            </a:r>
            <a:endParaRPr lang="he-IL" sz="3600" dirty="0">
              <a:latin typeface="Calibri" panose="020F0502020204030204" pitchFamily="34" charset="0"/>
              <a:cs typeface="Calibri" panose="020F0502020204030204" pitchFamily="34" charset="0"/>
            </a:endParaRPr>
          </a:p>
          <a:p>
            <a:pPr>
              <a:lnSpc>
                <a:spcPct val="150000"/>
              </a:lnSpc>
              <a:buFont typeface="Wingdings" panose="05000000000000000000" pitchFamily="2" charset="2"/>
              <a:buChar char="ü"/>
            </a:pPr>
            <a:r>
              <a:rPr lang="he-IL" sz="3600" dirty="0" smtClean="0">
                <a:latin typeface="Calibri" panose="020F0502020204030204" pitchFamily="34" charset="0"/>
                <a:cs typeface="Calibri" panose="020F0502020204030204" pitchFamily="34" charset="0"/>
              </a:rPr>
              <a:t> פותרת </a:t>
            </a:r>
            <a:r>
              <a:rPr lang="he-IL" sz="3600" dirty="0">
                <a:latin typeface="Calibri" panose="020F0502020204030204" pitchFamily="34" charset="0"/>
                <a:cs typeface="Calibri" panose="020F0502020204030204" pitchFamily="34" charset="0"/>
              </a:rPr>
              <a:t>דילמות – מגדירה את המותר </a:t>
            </a:r>
            <a:r>
              <a:rPr lang="he-IL" sz="3600" dirty="0" smtClean="0">
                <a:latin typeface="Calibri" panose="020F0502020204030204" pitchFamily="34" charset="0"/>
                <a:cs typeface="Calibri" panose="020F0502020204030204" pitchFamily="34" charset="0"/>
              </a:rPr>
              <a:t>והאסור</a:t>
            </a:r>
            <a:endParaRPr lang="he-IL" sz="3600" dirty="0">
              <a:latin typeface="Calibri" panose="020F0502020204030204" pitchFamily="34" charset="0"/>
              <a:cs typeface="Calibri" panose="020F0502020204030204" pitchFamily="34" charset="0"/>
            </a:endParaRPr>
          </a:p>
          <a:p>
            <a:pPr>
              <a:lnSpc>
                <a:spcPct val="150000"/>
              </a:lnSpc>
              <a:buFont typeface="Wingdings" panose="05000000000000000000" pitchFamily="2" charset="2"/>
              <a:buChar char="ü"/>
            </a:pPr>
            <a:r>
              <a:rPr lang="he-IL" sz="3600" dirty="0" smtClean="0">
                <a:latin typeface="Calibri" panose="020F0502020204030204" pitchFamily="34" charset="0"/>
                <a:cs typeface="Calibri" panose="020F0502020204030204" pitchFamily="34" charset="0"/>
              </a:rPr>
              <a:t> תורמת </a:t>
            </a:r>
            <a:r>
              <a:rPr lang="he-IL" sz="3600" dirty="0">
                <a:latin typeface="Calibri" panose="020F0502020204030204" pitchFamily="34" charset="0"/>
                <a:cs typeface="Calibri" panose="020F0502020204030204" pitchFamily="34" charset="0"/>
              </a:rPr>
              <a:t>למוניטין החברה</a:t>
            </a:r>
          </a:p>
        </p:txBody>
      </p:sp>
      <p:sp>
        <p:nvSpPr>
          <p:cNvPr id="6" name="מלבן: פינות מעוגלות 6">
            <a:extLst>
              <a:ext uri="{FF2B5EF4-FFF2-40B4-BE49-F238E27FC236}">
                <a16:creationId xmlns:a16="http://schemas.microsoft.com/office/drawing/2014/main" id="{715841D4-954E-44FB-A4BE-D70FBA8DA206}"/>
              </a:ext>
            </a:extLst>
          </p:cNvPr>
          <p:cNvSpPr/>
          <p:nvPr/>
        </p:nvSpPr>
        <p:spPr>
          <a:xfrm>
            <a:off x="1058779" y="832457"/>
            <a:ext cx="10471242" cy="119078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5400" b="1" dirty="0" smtClean="0">
                <a:solidFill>
                  <a:schemeClr val="tx1"/>
                </a:solidFill>
                <a:latin typeface="Calibri" panose="020F0502020204030204" pitchFamily="34" charset="0"/>
                <a:cs typeface="Calibri" panose="020F0502020204030204" pitchFamily="34" charset="0"/>
              </a:rPr>
              <a:t>חשיבות האתיקה לארגון</a:t>
            </a:r>
            <a:endParaRPr lang="he-IL" sz="5400" b="1" dirty="0">
              <a:solidFill>
                <a:schemeClr val="tx1"/>
              </a:solidFill>
              <a:latin typeface="Calibri" panose="020F0502020204030204" pitchFamily="34" charset="0"/>
              <a:cs typeface="Calibri" panose="020F0502020204030204" pitchFamily="34" charset="0"/>
            </a:endParaRPr>
          </a:p>
        </p:txBody>
      </p:sp>
      <p:pic>
        <p:nvPicPr>
          <p:cNvPr id="3074" name="Picture 2" descr="×ª××× ×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33137">
            <a:off x="580386" y="3526536"/>
            <a:ext cx="2291979" cy="2339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878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גלריה">
  <a:themeElements>
    <a:clrScheme name="גלריה">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גלריה">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גלריה">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320</TotalTime>
  <Words>531</Words>
  <Application>Microsoft Office PowerPoint</Application>
  <PresentationFormat>מסך רחב</PresentationFormat>
  <Paragraphs>79</Paragraphs>
  <Slides>19</Slides>
  <Notes>4</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19</vt:i4>
      </vt:variant>
    </vt:vector>
  </HeadingPairs>
  <TitlesOfParts>
    <vt:vector size="26" baseType="lpstr">
      <vt:lpstr>Arial</vt:lpstr>
      <vt:lpstr>BN Sharon New</vt:lpstr>
      <vt:lpstr>Calibri</vt:lpstr>
      <vt:lpstr>Palatino Linotype</vt:lpstr>
      <vt:lpstr>Times New Roman</vt:lpstr>
      <vt:lpstr>Wingdings</vt:lpstr>
      <vt:lpstr>גלריה</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 </vt:lpstr>
      <vt:lpstr> </vt:lpstr>
      <vt:lpstr> </vt:lpstr>
      <vt:lpstr> </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DELL</dc:creator>
  <cp:lastModifiedBy>User</cp:lastModifiedBy>
  <cp:revision>87</cp:revision>
  <dcterms:created xsi:type="dcterms:W3CDTF">2017-12-30T15:40:46Z</dcterms:created>
  <dcterms:modified xsi:type="dcterms:W3CDTF">2019-04-11T07:39:33Z</dcterms:modified>
</cp:coreProperties>
</file>