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10058400" cx="7772400"/>
  <p:notesSz cx="6858000" cy="9144000"/>
  <p:embeddedFontLst>
    <p:embeddedFont>
      <p:font typeface="Helvetica Neue"/>
      <p:regular r:id="rId18"/>
      <p:bold r:id="rId19"/>
      <p:italic r:id="rId20"/>
      <p:boldItalic r:id="rId21"/>
    </p:embeddedFont>
    <p:embeddedFont>
      <p:font typeface="Open Sans Light"/>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2B7E06-0D8D-4AF4-BB91-0C3607C4C1D1}">
  <a:tblStyle styleId="{3A2B7E06-0D8D-4AF4-BB91-0C3607C4C1D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22" Type="http://schemas.openxmlformats.org/officeDocument/2006/relationships/font" Target="fonts/OpenSansLight-regular.fntdata"/><Relationship Id="rId21" Type="http://schemas.openxmlformats.org/officeDocument/2006/relationships/font" Target="fonts/HelveticaNeue-boldItalic.fntdata"/><Relationship Id="rId24" Type="http://schemas.openxmlformats.org/officeDocument/2006/relationships/font" Target="fonts/OpenSansLight-italic.fntdata"/><Relationship Id="rId23" Type="http://schemas.openxmlformats.org/officeDocument/2006/relationships/font" Target="fonts/OpenSansLight-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OpenSans-regular.fntdata"/><Relationship Id="rId25" Type="http://schemas.openxmlformats.org/officeDocument/2006/relationships/font" Target="fonts/OpenSansLight-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OpenSans-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HelveticaNeue-bold.fntdata"/><Relationship Id="rId1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9ed12aa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55de6388_0_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55de638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9ed12aab_0_4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9ed12a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9ed12aab_0_13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9ed12aa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bbfcd4c3a_0_9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bbfcd4c3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9ed12aab_0_20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9ed12aa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9ed12aab_0_2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9ed12aa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9ed12aab_0_2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9ed12aa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55de6388_0_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55de63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55de6388_0_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55de638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 name="Google Shape;77;p21"/>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21"/>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2"/>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3"/>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23"/>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6"/>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29"/>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33"/>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33"/>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34"/>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35"/>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35"/>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
            <a:alphaModFix/>
          </a:blip>
          <a:stretch>
            <a:fillRect/>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blog.hootsuite.com/understanding-image-copyrigh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7"/>
          <p:cNvSpPr/>
          <p:nvPr/>
        </p:nvSpPr>
        <p:spPr>
          <a:xfrm>
            <a:off x="3504215" y="3857676"/>
            <a:ext cx="7641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124" name="Google Shape;124;p37"/>
          <p:cNvPicPr preferRelativeResize="0"/>
          <p:nvPr/>
        </p:nvPicPr>
        <p:blipFill rotWithShape="1">
          <a:blip r:embed="rId3">
            <a:alphaModFix/>
          </a:blip>
          <a:srcRect b="0" l="0" r="0" t="0"/>
          <a:stretch/>
        </p:blipFill>
        <p:spPr>
          <a:xfrm>
            <a:off x="0" y="0"/>
            <a:ext cx="7772400" cy="1005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2E3D49"/>
                </a:solidFill>
              </a:rPr>
              <a:t>Facebook </a:t>
            </a:r>
            <a:r>
              <a:rPr lang="en" sz="4000">
                <a:solidFill>
                  <a:srgbClr val="2E3D49"/>
                </a:solidFill>
              </a:rPr>
              <a:t>Post</a:t>
            </a:r>
            <a:endParaRPr sz="4000">
              <a:solidFill>
                <a:srgbClr val="2E3D49"/>
              </a:solidFill>
            </a:endParaRPr>
          </a:p>
        </p:txBody>
      </p:sp>
      <p:sp>
        <p:nvSpPr>
          <p:cNvPr id="182" name="Google Shape;182;p46"/>
          <p:cNvSpPr txBox="1"/>
          <p:nvPr>
            <p:ph idx="1" type="body"/>
          </p:nvPr>
        </p:nvSpPr>
        <p:spPr>
          <a:xfrm>
            <a:off x="264950" y="1673150"/>
            <a:ext cx="7507500" cy="81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I had no prior knowledge about what digital marketing entails but since I started this course, I have learnt a great deal on marketing with solid strategies to boost sales for both start-ups and existing businesses to a great extent. The Udacity platform provides solid skill-sets for those who are looking for the opportunity to learn a skill in various areas. Learning in Udacity is quite comprehensive with good support, providing materials, with in-demand and real world use cases for practice. Learning at Udacity projects real world application via a great platform.</a:t>
            </a:r>
            <a:r>
              <a:rPr lang="en"/>
              <a:t>#DigitalMarketing #Nanodegree #IminDMND                mojola.osai/posts/2157204164455860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a:t>Why i signed up for Udaciyts Digital Marketing Nano Degree, and you should consider it too</a:t>
            </a:r>
            <a:endParaRPr sz="15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3" name="Google Shape;183;p46"/>
          <p:cNvPicPr preferRelativeResize="0"/>
          <p:nvPr/>
        </p:nvPicPr>
        <p:blipFill rotWithShape="1">
          <a:blip r:embed="rId3">
            <a:alphaModFix/>
          </a:blip>
          <a:srcRect b="-5864" l="0" r="5249" t="0"/>
          <a:stretch/>
        </p:blipFill>
        <p:spPr>
          <a:xfrm>
            <a:off x="757575" y="5629050"/>
            <a:ext cx="5523225" cy="411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8"/>
          <p:cNvSpPr txBox="1"/>
          <p:nvPr>
            <p:ph type="title"/>
          </p:nvPr>
        </p:nvSpPr>
        <p:spPr>
          <a:xfrm>
            <a:off x="179450" y="162853"/>
            <a:ext cx="7242600" cy="956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Marketing Objective</a:t>
            </a:r>
            <a:endParaRPr b="1" sz="4000">
              <a:solidFill>
                <a:srgbClr val="2E3D49"/>
              </a:solidFill>
            </a:endParaRPr>
          </a:p>
        </p:txBody>
      </p:sp>
      <p:sp>
        <p:nvSpPr>
          <p:cNvPr id="130" name="Google Shape;130;p38"/>
          <p:cNvSpPr txBox="1"/>
          <p:nvPr>
            <p:ph idx="1" type="body"/>
          </p:nvPr>
        </p:nvSpPr>
        <p:spPr>
          <a:xfrm>
            <a:off x="200" y="779750"/>
            <a:ext cx="7601100" cy="9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200">
                <a:solidFill>
                  <a:srgbClr val="525C65"/>
                </a:solidFill>
                <a:highlight>
                  <a:srgbClr val="FFFFFF"/>
                </a:highlight>
                <a:latin typeface="Open Sans Light"/>
                <a:ea typeface="Open Sans Light"/>
                <a:cs typeface="Open Sans Light"/>
                <a:sym typeface="Open Sans Light"/>
              </a:rPr>
              <a:t>I would like to get at least 50 new readers for my blog (https://bit.ly/3ur4HXV)</a:t>
            </a:r>
            <a:endParaRPr i="1" sz="2200">
              <a:solidFill>
                <a:srgbClr val="525C65"/>
              </a:solidFill>
              <a:highlight>
                <a:srgbClr val="FFFFFF"/>
              </a:highlight>
              <a:latin typeface="Open Sans Light"/>
              <a:ea typeface="Open Sans Light"/>
              <a:cs typeface="Open Sans Light"/>
              <a:sym typeface="Open Sans Light"/>
            </a:endParaRPr>
          </a:p>
          <a:p>
            <a:pPr indent="0" lvl="0" marL="0" rtl="0" algn="l">
              <a:spcBef>
                <a:spcPts val="1600"/>
              </a:spcBef>
              <a:spcAft>
                <a:spcPts val="0"/>
              </a:spcAft>
              <a:buNone/>
            </a:pPr>
            <a:r>
              <a:t/>
            </a:r>
            <a:endParaRPr i="1" sz="2200">
              <a:solidFill>
                <a:srgbClr val="525C65"/>
              </a:solidFill>
              <a:highlight>
                <a:srgbClr val="FFFFFF"/>
              </a:highlight>
              <a:latin typeface="Open Sans Light"/>
              <a:ea typeface="Open Sans Light"/>
              <a:cs typeface="Open Sans Light"/>
              <a:sym typeface="Open Sans Light"/>
            </a:endParaRPr>
          </a:p>
          <a:p>
            <a:pPr indent="0" lvl="0" marL="0" rtl="0" algn="l">
              <a:spcBef>
                <a:spcPts val="1600"/>
              </a:spcBef>
              <a:spcAft>
                <a:spcPts val="0"/>
              </a:spcAft>
              <a:buNone/>
            </a:pPr>
            <a:r>
              <a:rPr i="1" lang="en" sz="2200">
                <a:solidFill>
                  <a:srgbClr val="525C65"/>
                </a:solidFill>
                <a:highlight>
                  <a:srgbClr val="FFFFFF"/>
                </a:highlight>
                <a:latin typeface="Open Sans Light"/>
                <a:ea typeface="Open Sans Light"/>
                <a:cs typeface="Open Sans Light"/>
                <a:sym typeface="Open Sans Light"/>
              </a:rPr>
              <a:t>Within a month (0f publishing the articles) without spending any amount of money </a:t>
            </a:r>
            <a:endParaRPr i="1" sz="2200">
              <a:solidFill>
                <a:srgbClr val="525C65"/>
              </a:solidFill>
              <a:highlight>
                <a:srgbClr val="FFFFFF"/>
              </a:highlight>
              <a:latin typeface="Open Sans Light"/>
              <a:ea typeface="Open Sans Light"/>
              <a:cs typeface="Open Sans Light"/>
              <a:sym typeface="Open Sans Light"/>
            </a:endParaRPr>
          </a:p>
          <a:p>
            <a:pPr indent="0" lvl="0" marL="0" rtl="0" algn="l">
              <a:spcBef>
                <a:spcPts val="1600"/>
              </a:spcBef>
              <a:spcAft>
                <a:spcPts val="0"/>
              </a:spcAft>
              <a:buNone/>
            </a:pPr>
            <a:r>
              <a:rPr i="1" lang="en" sz="2200">
                <a:solidFill>
                  <a:srgbClr val="525C65"/>
                </a:solidFill>
                <a:highlight>
                  <a:srgbClr val="FFFFFF"/>
                </a:highlight>
                <a:latin typeface="Open Sans Light"/>
                <a:ea typeface="Open Sans Light"/>
                <a:cs typeface="Open Sans Light"/>
                <a:sym typeface="Open Sans Light"/>
              </a:rPr>
              <a:t>. </a:t>
            </a:r>
            <a:br>
              <a:rPr i="1" lang="en" sz="2200">
                <a:solidFill>
                  <a:srgbClr val="525C65"/>
                </a:solidFill>
                <a:highlight>
                  <a:srgbClr val="FFFFFF"/>
                </a:highlight>
                <a:latin typeface="Open Sans Light"/>
                <a:ea typeface="Open Sans Light"/>
                <a:cs typeface="Open Sans Light"/>
                <a:sym typeface="Open Sans Light"/>
              </a:rPr>
            </a:br>
            <a:endParaRPr i="1" sz="2200">
              <a:solidFill>
                <a:srgbClr val="525C65"/>
              </a:solidFill>
              <a:highlight>
                <a:srgbClr val="FFFFFF"/>
              </a:highlight>
              <a:latin typeface="Open Sans Light"/>
              <a:ea typeface="Open Sans Light"/>
              <a:cs typeface="Open Sans Light"/>
              <a:sym typeface="Open Sans Light"/>
            </a:endParaRPr>
          </a:p>
          <a:p>
            <a:pPr indent="0" lvl="0" marL="0" rtl="0" algn="l">
              <a:spcBef>
                <a:spcPts val="1600"/>
              </a:spcBef>
              <a:spcAft>
                <a:spcPts val="1600"/>
              </a:spcAft>
              <a:buNone/>
            </a:pPr>
            <a:r>
              <a:t/>
            </a:r>
            <a:endParaRPr i="1" sz="220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9"/>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KPI</a:t>
            </a:r>
            <a:endParaRPr b="1" sz="4000">
              <a:solidFill>
                <a:srgbClr val="2E3D49"/>
              </a:solidFill>
            </a:endParaRPr>
          </a:p>
        </p:txBody>
      </p:sp>
      <p:sp>
        <p:nvSpPr>
          <p:cNvPr id="136" name="Google Shape;136;p39"/>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200">
                <a:solidFill>
                  <a:srgbClr val="525C65"/>
                </a:solidFill>
                <a:highlight>
                  <a:srgbClr val="FFFFFF"/>
                </a:highlight>
                <a:latin typeface="Open Sans Light"/>
                <a:ea typeface="Open Sans Light"/>
                <a:cs typeface="Open Sans Light"/>
                <a:sym typeface="Open Sans Light"/>
              </a:rPr>
              <a:t>The primary kpi to measure marketing success would be</a:t>
            </a:r>
            <a:endParaRPr i="1" sz="2200">
              <a:solidFill>
                <a:srgbClr val="525C65"/>
              </a:solidFill>
              <a:highlight>
                <a:srgbClr val="FFFFFF"/>
              </a:highlight>
              <a:latin typeface="Open Sans Light"/>
              <a:ea typeface="Open Sans Light"/>
              <a:cs typeface="Open Sans Light"/>
              <a:sym typeface="Open Sans Light"/>
            </a:endParaRPr>
          </a:p>
          <a:p>
            <a:pPr indent="0" lvl="0" marL="0" rtl="0" algn="l">
              <a:spcBef>
                <a:spcPts val="1600"/>
              </a:spcBef>
              <a:spcAft>
                <a:spcPts val="0"/>
              </a:spcAft>
              <a:buNone/>
            </a:pPr>
            <a:r>
              <a:rPr i="1" lang="en" sz="2200">
                <a:solidFill>
                  <a:srgbClr val="525C65"/>
                </a:solidFill>
                <a:highlight>
                  <a:srgbClr val="FFFFFF"/>
                </a:highlight>
                <a:latin typeface="Open Sans Light"/>
                <a:ea typeface="Open Sans Light"/>
                <a:cs typeface="Open Sans Light"/>
                <a:sym typeface="Open Sans Light"/>
              </a:rPr>
              <a:t>number of readers i get for my blog (https://bit.ly/3ur4HXV)</a:t>
            </a:r>
            <a:endParaRPr i="1" sz="2200">
              <a:solidFill>
                <a:srgbClr val="525C65"/>
              </a:solidFill>
              <a:highlight>
                <a:srgbClr val="FFFFFF"/>
              </a:highlight>
              <a:latin typeface="Open Sans Light"/>
              <a:ea typeface="Open Sans Light"/>
              <a:cs typeface="Open Sans Light"/>
              <a:sym typeface="Open Sans Light"/>
            </a:endParaRPr>
          </a:p>
          <a:p>
            <a:pPr indent="0" lvl="0" marL="0" rtl="0" algn="l">
              <a:spcBef>
                <a:spcPts val="1600"/>
              </a:spcBef>
              <a:spcAft>
                <a:spcPts val="0"/>
              </a:spcAft>
              <a:buNone/>
            </a:pPr>
            <a:br>
              <a:rPr i="1" lang="en" sz="2200">
                <a:solidFill>
                  <a:srgbClr val="525C65"/>
                </a:solidFill>
                <a:highlight>
                  <a:srgbClr val="FFFFFF"/>
                </a:highlight>
                <a:latin typeface="Open Sans Light"/>
                <a:ea typeface="Open Sans Light"/>
                <a:cs typeface="Open Sans Light"/>
                <a:sym typeface="Open Sans Light"/>
              </a:rPr>
            </a:br>
            <a:br>
              <a:rPr i="1" lang="en" sz="2200">
                <a:solidFill>
                  <a:srgbClr val="525C65"/>
                </a:solidFill>
                <a:highlight>
                  <a:srgbClr val="FFFFFF"/>
                </a:highlight>
                <a:latin typeface="Open Sans Light"/>
                <a:ea typeface="Open Sans Light"/>
                <a:cs typeface="Open Sans Light"/>
                <a:sym typeface="Open Sans Light"/>
              </a:rPr>
            </a:br>
            <a:br>
              <a:rPr i="1" lang="en" sz="2200">
                <a:solidFill>
                  <a:srgbClr val="525C65"/>
                </a:solidFill>
                <a:highlight>
                  <a:srgbClr val="FFFFFF"/>
                </a:highlight>
                <a:latin typeface="Open Sans Light"/>
                <a:ea typeface="Open Sans Light"/>
                <a:cs typeface="Open Sans Light"/>
                <a:sym typeface="Open Sans Light"/>
              </a:rPr>
            </a:br>
            <a:endParaRPr i="1" sz="2200">
              <a:solidFill>
                <a:srgbClr val="525C65"/>
              </a:solidFill>
              <a:highlight>
                <a:srgbClr val="FFFFFF"/>
              </a:highlight>
              <a:latin typeface="Open Sans Light"/>
              <a:ea typeface="Open Sans Light"/>
              <a:cs typeface="Open Sans Light"/>
              <a:sym typeface="Open Sans Light"/>
            </a:endParaRPr>
          </a:p>
          <a:p>
            <a:pPr indent="0" lvl="0" marL="0" rtl="0" algn="l">
              <a:spcBef>
                <a:spcPts val="1600"/>
              </a:spcBef>
              <a:spcAft>
                <a:spcPts val="1600"/>
              </a:spcAft>
              <a:buNone/>
            </a:pPr>
            <a:r>
              <a:t/>
            </a:r>
            <a:endParaRPr i="1" sz="220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Target</a:t>
            </a:r>
            <a:r>
              <a:rPr lang="en"/>
              <a:t> </a:t>
            </a:r>
            <a:r>
              <a:rPr b="1" lang="en" sz="4000">
                <a:solidFill>
                  <a:srgbClr val="2E3D49"/>
                </a:solidFill>
              </a:rPr>
              <a:t>Persona</a:t>
            </a:r>
            <a:r>
              <a:rPr lang="en"/>
              <a:t> </a:t>
            </a:r>
            <a:br>
              <a:rPr lang="en"/>
            </a:br>
            <a:endParaRPr/>
          </a:p>
        </p:txBody>
      </p:sp>
      <p:graphicFrame>
        <p:nvGraphicFramePr>
          <p:cNvPr id="142" name="Google Shape;142;p40"/>
          <p:cNvGraphicFramePr/>
          <p:nvPr/>
        </p:nvGraphicFramePr>
        <p:xfrm>
          <a:off x="0" y="1828800"/>
          <a:ext cx="3000000" cy="3000000"/>
        </p:xfrm>
        <a:graphic>
          <a:graphicData uri="http://schemas.openxmlformats.org/drawingml/2006/table">
            <a:tbl>
              <a:tblPr>
                <a:noFill/>
                <a:tableStyleId>{3A2B7E06-0D8D-4AF4-BB91-0C3607C4C1D1}</a:tableStyleId>
              </a:tblPr>
              <a:tblGrid>
                <a:gridCol w="2414200"/>
                <a:gridCol w="2414200"/>
                <a:gridCol w="2414200"/>
              </a:tblGrid>
              <a:tr h="713225">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Background and Demographics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Target Persona Name</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Needs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r>
              <a:tr h="2430675">
                <a:tc>
                  <a:txBody>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Female, 26 yrs old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Not married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Fashion designer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Interested in technology,that where the world is heading towards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₦500,000 annually   </a:t>
                      </a:r>
                      <a:endParaRPr>
                        <a:solidFill>
                          <a:schemeClr val="dk1"/>
                        </a:solidFill>
                      </a:endParaRPr>
                    </a:p>
                    <a:p>
                      <a:pPr indent="0" lvl="0" marL="0" rtl="0" algn="l">
                        <a:spcBef>
                          <a:spcPts val="0"/>
                        </a:spcBef>
                        <a:spcAft>
                          <a:spcPts val="0"/>
                        </a:spcAft>
                        <a:buNone/>
                      </a:pPr>
                      <a:r>
                        <a:t/>
                      </a:r>
                      <a:endParaRPr sz="1800">
                        <a:solidFill>
                          <a:srgbClr val="2E3D49"/>
                        </a:solidFill>
                        <a:latin typeface="Open Sans"/>
                        <a:ea typeface="Open Sans"/>
                        <a:cs typeface="Open Sans"/>
                        <a:sym typeface="Open Sans"/>
                      </a:endParaRPr>
                    </a:p>
                    <a:p>
                      <a:pPr indent="0" lvl="0" marL="0" rtl="0" algn="ctr">
                        <a:spcBef>
                          <a:spcPts val="0"/>
                        </a:spcBef>
                        <a:spcAft>
                          <a:spcPts val="0"/>
                        </a:spcAft>
                        <a:buNone/>
                      </a:pPr>
                      <a:r>
                        <a:t/>
                      </a:r>
                      <a:endParaRPr sz="1800">
                        <a:solidFill>
                          <a:srgbClr val="2E3D49"/>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E3D49"/>
                          </a:solidFill>
                        </a:rPr>
                        <a:t> </a:t>
                      </a:r>
                      <a:r>
                        <a:rPr lang="en">
                          <a:solidFill>
                            <a:srgbClr val="2E3D49"/>
                          </a:solidFill>
                        </a:rPr>
                        <a:t>Olatunji Glory Tomisin</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Clr>
                          <a:schemeClr val="dk1"/>
                        </a:buClr>
                        <a:buSzPts val="1100"/>
                        <a:buFont typeface="Arial"/>
                        <a:buNone/>
                      </a:pPr>
                      <a:r>
                        <a:t/>
                      </a:r>
                      <a:endParaRPr>
                        <a:solidFill>
                          <a:srgbClr val="2E3D49"/>
                        </a:solidFill>
                      </a:endParaRPr>
                    </a:p>
                    <a:p>
                      <a:pPr indent="0" lvl="0" marL="0" rtl="0" algn="l">
                        <a:spcBef>
                          <a:spcPts val="0"/>
                        </a:spcBef>
                        <a:spcAft>
                          <a:spcPts val="0"/>
                        </a:spcAft>
                        <a:buNone/>
                      </a:pPr>
                      <a:r>
                        <a:t/>
                      </a:r>
                      <a:endParaRPr>
                        <a:solidFill>
                          <a:srgbClr val="2E3D49"/>
                        </a:solidFill>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learn about digital marketing.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get connected to industry for freelancing options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earn a credible certificate from digital marketing</a:t>
                      </a:r>
                      <a:endParaRPr sz="1800">
                        <a:solidFill>
                          <a:srgbClr val="2E3D49"/>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r>
              <a:tr h="627725">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Hobbies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Goals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Barriers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r>
              <a:tr h="2829700">
                <a:tc>
                  <a:txBody>
                    <a:bodyPr/>
                    <a:lstStyle/>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Travel,dressmaking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Love to sing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Like to read and be involved with women empowerment</a:t>
                      </a:r>
                      <a:endParaRPr>
                        <a:solidFill>
                          <a:schemeClr val="dk1"/>
                        </a:solidFill>
                      </a:endParaRPr>
                    </a:p>
                    <a:p>
                      <a:pPr indent="0" lvl="0" marL="45720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sz="1800">
                        <a:solidFill>
                          <a:srgbClr val="2E3D49"/>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 expand my business and move it to the next level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 able to apply digital marketing to my business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Learn digital marketing and earn credible degrees outside of my field of study.</a:t>
                      </a:r>
                      <a:endParaRPr>
                        <a:solidFill>
                          <a:schemeClr val="dk1"/>
                        </a:solidFill>
                      </a:endParaRPr>
                    </a:p>
                    <a:p>
                      <a:pPr indent="0" lvl="0" marL="0" rtl="0" algn="l">
                        <a:spcBef>
                          <a:spcPts val="0"/>
                        </a:spcBef>
                        <a:spcAft>
                          <a:spcPts val="0"/>
                        </a:spcAft>
                        <a:buNone/>
                      </a:pPr>
                      <a:r>
                        <a:t/>
                      </a:r>
                      <a:endParaRPr sz="1800">
                        <a:solidFill>
                          <a:srgbClr val="2E3D49"/>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Char char="●"/>
                      </a:pPr>
                      <a:r>
                        <a:rPr lang="en">
                          <a:solidFill>
                            <a:schemeClr val="dk1"/>
                          </a:solidFill>
                        </a:rPr>
                        <a:t>Work load is much and hence time is premium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Lack of proper equipment to start course like laptop and premium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Little knowledge in technology</a:t>
                      </a:r>
                      <a:endParaRPr sz="1800"/>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r>
            </a:tbl>
          </a:graphicData>
        </a:graphic>
      </p:graphicFrame>
      <p:pic>
        <p:nvPicPr>
          <p:cNvPr id="143" name="Google Shape;143;p40"/>
          <p:cNvPicPr preferRelativeResize="0"/>
          <p:nvPr/>
        </p:nvPicPr>
        <p:blipFill>
          <a:blip r:embed="rId3">
            <a:alphaModFix/>
          </a:blip>
          <a:stretch>
            <a:fillRect/>
          </a:stretch>
        </p:blipFill>
        <p:spPr>
          <a:xfrm>
            <a:off x="2779500" y="3152975"/>
            <a:ext cx="1835900" cy="183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3000">
                <a:solidFill>
                  <a:srgbClr val="2E3D49"/>
                </a:solidFill>
              </a:rPr>
              <a:t>What is the theme and framework of your blog post?</a:t>
            </a:r>
            <a:endParaRPr b="1" sz="3000">
              <a:solidFill>
                <a:srgbClr val="2E3D49"/>
              </a:solidFill>
            </a:endParaRPr>
          </a:p>
        </p:txBody>
      </p:sp>
      <p:sp>
        <p:nvSpPr>
          <p:cNvPr id="149" name="Google Shape;149;p41"/>
          <p:cNvSpPr txBox="1"/>
          <p:nvPr>
            <p:ph idx="1" type="body"/>
          </p:nvPr>
        </p:nvSpPr>
        <p:spPr>
          <a:xfrm>
            <a:off x="175081" y="1990168"/>
            <a:ext cx="7242600" cy="6239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25C65"/>
                </a:solidFill>
                <a:highlight>
                  <a:srgbClr val="FFFFFF"/>
                </a:highlight>
                <a:latin typeface="Open Sans Light"/>
                <a:ea typeface="Open Sans Light"/>
                <a:cs typeface="Open Sans Light"/>
                <a:sym typeface="Open Sans Light"/>
              </a:rPr>
              <a:t>Provide a brief summary of your blog post including the following:</a:t>
            </a:r>
            <a:endParaRPr sz="2200">
              <a:solidFill>
                <a:srgbClr val="525C65"/>
              </a:solidFill>
              <a:highlight>
                <a:srgbClr val="FFFFFF"/>
              </a:highlight>
              <a:latin typeface="Open Sans Light"/>
              <a:ea typeface="Open Sans Light"/>
              <a:cs typeface="Open Sans Light"/>
              <a:sym typeface="Open Sans Light"/>
            </a:endParaRPr>
          </a:p>
          <a:p>
            <a:pPr indent="-368300" lvl="0" marL="457200" rtl="0" algn="l">
              <a:spcBef>
                <a:spcPts val="1600"/>
              </a:spcBef>
              <a:spcAft>
                <a:spcPts val="0"/>
              </a:spcAft>
              <a:buClr>
                <a:srgbClr val="525C65"/>
              </a:buClr>
              <a:buSzPts val="2200"/>
              <a:buAutoNum type="arabicPeriod"/>
            </a:pPr>
            <a:r>
              <a:rPr b="1" lang="en" sz="2200">
                <a:solidFill>
                  <a:srgbClr val="525C65"/>
                </a:solidFill>
                <a:highlight>
                  <a:srgbClr val="FFFFFF"/>
                </a:highlight>
              </a:rPr>
              <a:t>Select a theme for your blog post:</a:t>
            </a:r>
            <a:endParaRPr b="1" sz="2200">
              <a:solidFill>
                <a:srgbClr val="525C65"/>
              </a:solidFill>
              <a:highlight>
                <a:srgbClr val="FFFFFF"/>
              </a:highlight>
            </a:endParaRPr>
          </a:p>
          <a:p>
            <a:pPr indent="-368300" lvl="0" marL="914400" rtl="0" algn="l">
              <a:spcBef>
                <a:spcPts val="0"/>
              </a:spcBef>
              <a:spcAft>
                <a:spcPts val="0"/>
              </a:spcAft>
              <a:buClr>
                <a:srgbClr val="525C65"/>
              </a:buClr>
              <a:buSzPts val="2200"/>
              <a:buFont typeface="Open Sans Light"/>
              <a:buChar char="●"/>
            </a:pPr>
            <a:r>
              <a:rPr i="1" lang="en" sz="2200">
                <a:solidFill>
                  <a:srgbClr val="525C65"/>
                </a:solidFill>
                <a:highlight>
                  <a:srgbClr val="FFFFFF"/>
                </a:highlight>
                <a:latin typeface="Open Sans Light"/>
                <a:ea typeface="Open Sans Light"/>
                <a:cs typeface="Open Sans Light"/>
                <a:sym typeface="Open Sans Light"/>
              </a:rPr>
              <a:t>I choose: </a:t>
            </a:r>
            <a:r>
              <a:rPr i="1" lang="en" sz="2200">
                <a:solidFill>
                  <a:srgbClr val="525C65"/>
                </a:solidFill>
                <a:highlight>
                  <a:srgbClr val="FFFFFF"/>
                </a:highlight>
                <a:latin typeface="Open Sans Light"/>
                <a:ea typeface="Open Sans Light"/>
                <a:cs typeface="Open Sans Light"/>
                <a:sym typeface="Open Sans Light"/>
              </a:rPr>
              <a:t>Why </a:t>
            </a:r>
            <a:r>
              <a:rPr i="1" lang="en" sz="2200">
                <a:solidFill>
                  <a:srgbClr val="525C65"/>
                </a:solidFill>
                <a:highlight>
                  <a:srgbClr val="FFFFFF"/>
                </a:highlight>
                <a:latin typeface="Open Sans Light"/>
                <a:ea typeface="Open Sans Light"/>
                <a:cs typeface="Open Sans Light"/>
                <a:sym typeface="Open Sans Light"/>
              </a:rPr>
              <a:t>have you decided to take the Digital Marketing Nanodegree Program?</a:t>
            </a:r>
            <a:endParaRPr i="1" sz="2200">
              <a:solidFill>
                <a:srgbClr val="525C65"/>
              </a:solidFill>
              <a:highlight>
                <a:srgbClr val="FFF2CC"/>
              </a:highlight>
              <a:latin typeface="Open Sans Light"/>
              <a:ea typeface="Open Sans Light"/>
              <a:cs typeface="Open Sans Light"/>
              <a:sym typeface="Open Sans Light"/>
            </a:endParaRPr>
          </a:p>
          <a:p>
            <a:pPr indent="0" lvl="0" marL="0" rtl="0" algn="l">
              <a:spcBef>
                <a:spcPts val="1600"/>
              </a:spcBef>
              <a:spcAft>
                <a:spcPts val="0"/>
              </a:spcAft>
              <a:buNone/>
            </a:pPr>
            <a:r>
              <a:rPr b="1" lang="en" sz="2200">
                <a:solidFill>
                  <a:srgbClr val="525C65"/>
                </a:solidFill>
                <a:highlight>
                  <a:srgbClr val="FFFFFF"/>
                </a:highlight>
              </a:rPr>
              <a:t>2.    What is the framework of your blog post?</a:t>
            </a:r>
            <a:endParaRPr b="1" sz="2200">
              <a:solidFill>
                <a:srgbClr val="525C65"/>
              </a:solidFill>
              <a:highlight>
                <a:srgbClr val="FFFFFF"/>
              </a:highlight>
            </a:endParaRPr>
          </a:p>
          <a:p>
            <a:pPr indent="-368300" lvl="0" marL="914400" rtl="0" algn="l">
              <a:spcBef>
                <a:spcPts val="1600"/>
              </a:spcBef>
              <a:spcAft>
                <a:spcPts val="0"/>
              </a:spcAft>
              <a:buClr>
                <a:srgbClr val="525C65"/>
              </a:buClr>
              <a:buSzPts val="2200"/>
              <a:buFont typeface="Open Sans Light"/>
              <a:buChar char="●"/>
            </a:pPr>
            <a:r>
              <a:rPr i="1" lang="en" sz="2200">
                <a:solidFill>
                  <a:srgbClr val="525C65"/>
                </a:solidFill>
                <a:highlight>
                  <a:srgbClr val="FFFFFF"/>
                </a:highlight>
                <a:latin typeface="Open Sans Light"/>
                <a:ea typeface="Open Sans Light"/>
                <a:cs typeface="Open Sans Light"/>
                <a:sym typeface="Open Sans Light"/>
              </a:rPr>
              <a:t>I’ll use: SCQA also called the Pyramid Principle</a:t>
            </a:r>
            <a:endParaRPr i="1" sz="2200">
              <a:solidFill>
                <a:srgbClr val="525C65"/>
              </a:solidFill>
              <a:highlight>
                <a:srgbClr val="FFFFFF"/>
              </a:highlight>
              <a:latin typeface="Open Sans Light"/>
              <a:ea typeface="Open Sans Light"/>
              <a:cs typeface="Open Sans Light"/>
              <a:sym typeface="Open Sans Light"/>
            </a:endParaRPr>
          </a:p>
          <a:p>
            <a:pPr indent="0" lvl="0" marL="0" rtl="0" algn="l">
              <a:spcBef>
                <a:spcPts val="1600"/>
              </a:spcBef>
              <a:spcAft>
                <a:spcPts val="0"/>
              </a:spcAft>
              <a:buNone/>
            </a:pPr>
            <a:br>
              <a:rPr i="1" lang="en" sz="2200">
                <a:solidFill>
                  <a:srgbClr val="525C65"/>
                </a:solidFill>
                <a:highlight>
                  <a:srgbClr val="FFFFFF"/>
                </a:highlight>
                <a:latin typeface="Open Sans Light"/>
                <a:ea typeface="Open Sans Light"/>
                <a:cs typeface="Open Sans Light"/>
                <a:sym typeface="Open Sans Light"/>
              </a:rPr>
            </a:br>
            <a:endParaRPr i="1" sz="2200">
              <a:solidFill>
                <a:srgbClr val="525C65"/>
              </a:solidFill>
              <a:highlight>
                <a:srgbClr val="FFFFFF"/>
              </a:highlight>
              <a:latin typeface="Open Sans Light"/>
              <a:ea typeface="Open Sans Light"/>
              <a:cs typeface="Open Sans Light"/>
              <a:sym typeface="Open Sans Light"/>
            </a:endParaRPr>
          </a:p>
          <a:p>
            <a:pPr indent="0" lvl="0" marL="0" rtl="0" algn="l">
              <a:spcBef>
                <a:spcPts val="1600"/>
              </a:spcBef>
              <a:spcAft>
                <a:spcPts val="1600"/>
              </a:spcAft>
              <a:buNone/>
            </a:pPr>
            <a:r>
              <a:t/>
            </a:r>
            <a:endParaRPr i="1" sz="220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2"/>
          <p:cNvSpPr txBox="1"/>
          <p:nvPr>
            <p:ph type="title"/>
          </p:nvPr>
        </p:nvSpPr>
        <p:spPr>
          <a:xfrm>
            <a:off x="109325" y="870277"/>
            <a:ext cx="7398300" cy="1688100"/>
          </a:xfrm>
          <a:prstGeom prst="rect">
            <a:avLst/>
          </a:prstGeom>
        </p:spPr>
        <p:txBody>
          <a:bodyPr anchorCtr="0" anchor="t" bIns="91425" lIns="91425" spcFirstLastPara="1" rIns="91425" wrap="square" tIns="91425">
            <a:noAutofit/>
          </a:bodyPr>
          <a:lstStyle/>
          <a:p>
            <a:pPr indent="0" lvl="0" marL="0" rtl="0" algn="l">
              <a:lnSpc>
                <a:spcPct val="130434"/>
              </a:lnSpc>
              <a:spcBef>
                <a:spcPts val="1400"/>
              </a:spcBef>
              <a:spcAft>
                <a:spcPts val="0"/>
              </a:spcAft>
              <a:buClr>
                <a:schemeClr val="dk1"/>
              </a:buClr>
              <a:buSzPts val="1100"/>
              <a:buFont typeface="Arial"/>
              <a:buNone/>
            </a:pPr>
            <a:r>
              <a:rPr b="1" lang="en" sz="2400">
                <a:solidFill>
                  <a:srgbClr val="292929"/>
                </a:solidFill>
                <a:highlight>
                  <a:srgbClr val="FFFFFF"/>
                </a:highlight>
                <a:latin typeface="Helvetica Neue"/>
                <a:ea typeface="Helvetica Neue"/>
                <a:cs typeface="Helvetica Neue"/>
                <a:sym typeface="Helvetica Neue"/>
              </a:rPr>
              <a:t>WHY I SIGNED UP FOR UDACITYS NANODEGREE AND WHY YOU SHOULD CONSIDER IT TOO</a:t>
            </a:r>
            <a:endParaRPr b="1" sz="2400">
              <a:solidFill>
                <a:srgbClr val="292929"/>
              </a:solidFill>
              <a:highlight>
                <a:srgbClr val="FFFFFF"/>
              </a:highlight>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b="1" sz="3000">
              <a:solidFill>
                <a:srgbClr val="2E3D49"/>
              </a:solidFill>
              <a:highlight>
                <a:srgbClr val="FFFFFF"/>
              </a:highlight>
            </a:endParaRPr>
          </a:p>
        </p:txBody>
      </p:sp>
      <p:sp>
        <p:nvSpPr>
          <p:cNvPr id="155" name="Google Shape;155;p42"/>
          <p:cNvSpPr txBox="1"/>
          <p:nvPr>
            <p:ph idx="1" type="body"/>
          </p:nvPr>
        </p:nvSpPr>
        <p:spPr>
          <a:xfrm>
            <a:off x="0" y="2741000"/>
            <a:ext cx="7398300" cy="74949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500">
                <a:solidFill>
                  <a:srgbClr val="292929"/>
                </a:solidFill>
                <a:highlight>
                  <a:srgbClr val="FFFFFF"/>
                </a:highlight>
                <a:latin typeface="Georgia"/>
                <a:ea typeface="Georgia"/>
                <a:cs typeface="Georgia"/>
                <a:sym typeface="Georgia"/>
              </a:rPr>
              <a:t>The importance of IT skills in different fields of specialization around the world cannot be over-emphasized. It is a known fact that employment is becoming more difficult most especially in developing countries. You can no longer go searching for a job with just your university certificate, which begs the question of what new skill should be learnt to be employable in your field of specialization? It became clear that most people are unemployable perhaps because they lacked the particular skill set for the job. What was I to do?llearn more.</a:t>
            </a:r>
            <a:endParaRPr sz="1500">
              <a:solidFill>
                <a:srgbClr val="292929"/>
              </a:solidFill>
              <a:highlight>
                <a:srgbClr val="FFFFFF"/>
              </a:highlight>
              <a:latin typeface="Georgia"/>
              <a:ea typeface="Georgia"/>
              <a:cs typeface="Georgia"/>
              <a:sym typeface="Georgia"/>
            </a:endParaRPr>
          </a:p>
          <a:p>
            <a:pPr indent="0" lvl="0" marL="0" rtl="0" algn="l">
              <a:lnSpc>
                <a:spcPct val="160000"/>
              </a:lnSpc>
              <a:spcBef>
                <a:spcPts val="2200"/>
              </a:spcBef>
              <a:spcAft>
                <a:spcPts val="0"/>
              </a:spcAft>
              <a:buNone/>
            </a:pPr>
            <a:r>
              <a:rPr lang="en" sz="1500">
                <a:solidFill>
                  <a:srgbClr val="292929"/>
                </a:solidFill>
                <a:highlight>
                  <a:srgbClr val="FFFFFF"/>
                </a:highlight>
                <a:latin typeface="Georgia"/>
                <a:ea typeface="Georgia"/>
                <a:cs typeface="Georgia"/>
                <a:sym typeface="Georgia"/>
              </a:rPr>
              <a:t>http://bit.ly/3ur4HXV</a:t>
            </a:r>
            <a:endParaRPr sz="1500">
              <a:solidFill>
                <a:srgbClr val="292929"/>
              </a:solidFill>
              <a:highlight>
                <a:srgbClr val="FFFFFF"/>
              </a:highlight>
              <a:latin typeface="Georgia"/>
              <a:ea typeface="Georgia"/>
              <a:cs typeface="Georgia"/>
              <a:sym typeface="Georgia"/>
            </a:endParaRPr>
          </a:p>
          <a:p>
            <a:pPr indent="0" lvl="0" marL="0" rtl="0" algn="l">
              <a:lnSpc>
                <a:spcPct val="160000"/>
              </a:lnSpc>
              <a:spcBef>
                <a:spcPts val="22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lnSpc>
                <a:spcPct val="160000"/>
              </a:lnSpc>
              <a:spcBef>
                <a:spcPts val="2200"/>
              </a:spcBef>
              <a:spcAft>
                <a:spcPts val="0"/>
              </a:spcAft>
              <a:buNone/>
            </a:pPr>
            <a:r>
              <a:t/>
            </a:r>
            <a:endParaRPr i="1" sz="2200">
              <a:solidFill>
                <a:srgbClr val="58646D"/>
              </a:solidFill>
              <a:highlight>
                <a:srgbClr val="FFFFFF"/>
              </a:highlight>
              <a:latin typeface="Open Sans Light"/>
              <a:ea typeface="Open Sans Light"/>
              <a:cs typeface="Open Sans Light"/>
              <a:sym typeface="Open Sans Light"/>
            </a:endParaRPr>
          </a:p>
          <a:p>
            <a:pPr indent="0" lvl="0" marL="0" rtl="0" algn="l">
              <a:lnSpc>
                <a:spcPct val="160000"/>
              </a:lnSpc>
              <a:spcBef>
                <a:spcPts val="2200"/>
              </a:spcBef>
              <a:spcAft>
                <a:spcPts val="0"/>
              </a:spcAft>
              <a:buNone/>
            </a:pPr>
            <a:r>
              <a:t/>
            </a:r>
            <a:endParaRPr i="1" sz="2200">
              <a:solidFill>
                <a:srgbClr val="58646D"/>
              </a:solidFill>
              <a:highlight>
                <a:srgbClr val="FFFFFF"/>
              </a:highlight>
              <a:latin typeface="Open Sans Light"/>
              <a:ea typeface="Open Sans Light"/>
              <a:cs typeface="Open Sans Light"/>
              <a:sym typeface="Open Sans Light"/>
            </a:endParaRPr>
          </a:p>
          <a:p>
            <a:pPr indent="0" lvl="0" marL="0" rtl="0" algn="l">
              <a:lnSpc>
                <a:spcPct val="160000"/>
              </a:lnSpc>
              <a:spcBef>
                <a:spcPts val="2200"/>
              </a:spcBef>
              <a:spcAft>
                <a:spcPts val="0"/>
              </a:spcAft>
              <a:buNone/>
            </a:pPr>
            <a:r>
              <a:t/>
            </a:r>
            <a:endParaRPr i="1" sz="2200">
              <a:solidFill>
                <a:srgbClr val="58646D"/>
              </a:solidFill>
              <a:highlight>
                <a:srgbClr val="FFFFFF"/>
              </a:highlight>
              <a:latin typeface="Open Sans Light"/>
              <a:ea typeface="Open Sans Light"/>
              <a:cs typeface="Open Sans Light"/>
              <a:sym typeface="Open Sans Light"/>
            </a:endParaRPr>
          </a:p>
          <a:p>
            <a:pPr indent="0" lvl="0" marL="0" rtl="0" algn="l">
              <a:spcBef>
                <a:spcPts val="2200"/>
              </a:spcBef>
              <a:spcAft>
                <a:spcPts val="1600"/>
              </a:spcAft>
              <a:buNone/>
            </a:pPr>
            <a:r>
              <a:rPr lang="en" sz="1200">
                <a:latin typeface="Arial"/>
                <a:ea typeface="Arial"/>
                <a:cs typeface="Arial"/>
                <a:sym typeface="Arial"/>
              </a:rPr>
              <a:t>Source: https://www.istockphoto.com/photo/freedom-feel-good-and-travel-adventure-concept-copy-space-of-silhouette-woman-rising-gm1186119576-334537825</a:t>
            </a:r>
            <a:endParaRPr sz="1200">
              <a:latin typeface="Arial"/>
              <a:ea typeface="Arial"/>
              <a:cs typeface="Arial"/>
              <a:sym typeface="Arial"/>
            </a:endParaRPr>
          </a:p>
        </p:txBody>
      </p:sp>
      <p:pic>
        <p:nvPicPr>
          <p:cNvPr id="156" name="Google Shape;156;p42"/>
          <p:cNvPicPr preferRelativeResize="0"/>
          <p:nvPr/>
        </p:nvPicPr>
        <p:blipFill>
          <a:blip r:embed="rId3">
            <a:alphaModFix/>
          </a:blip>
          <a:stretch>
            <a:fillRect/>
          </a:stretch>
        </p:blipFill>
        <p:spPr>
          <a:xfrm>
            <a:off x="1070250" y="6203950"/>
            <a:ext cx="5292451" cy="307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3"/>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Summary</a:t>
            </a:r>
            <a:endParaRPr sz="4000">
              <a:solidFill>
                <a:srgbClr val="2E3D49"/>
              </a:solidFill>
            </a:endParaRPr>
          </a:p>
        </p:txBody>
      </p:sp>
      <p:sp>
        <p:nvSpPr>
          <p:cNvPr id="162" name="Google Shape;162;p43"/>
          <p:cNvSpPr txBox="1"/>
          <p:nvPr>
            <p:ph idx="1" type="body"/>
          </p:nvPr>
        </p:nvSpPr>
        <p:spPr>
          <a:xfrm>
            <a:off x="264950" y="1990175"/>
            <a:ext cx="7507500" cy="80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Light"/>
                <a:ea typeface="Open Sans Light"/>
                <a:cs typeface="Open Sans Light"/>
                <a:sym typeface="Open Sans Light"/>
              </a:rPr>
              <a:t>Choose three social media platforms you will use to promote your blog.Write a short explanation about why you chose those platforms. </a:t>
            </a:r>
            <a:endParaRPr sz="2200">
              <a:latin typeface="Open Sans Light"/>
              <a:ea typeface="Open Sans Light"/>
              <a:cs typeface="Open Sans Light"/>
              <a:sym typeface="Open Sans Light"/>
            </a:endParaRPr>
          </a:p>
          <a:p>
            <a:pPr indent="0" lvl="0" marL="0" rtl="0" algn="l">
              <a:spcBef>
                <a:spcPts val="1600"/>
              </a:spcBef>
              <a:spcAft>
                <a:spcPts val="0"/>
              </a:spcAft>
              <a:buNone/>
            </a:pPr>
            <a:r>
              <a:rPr lang="en" sz="2200">
                <a:latin typeface="Open Sans Light"/>
                <a:ea typeface="Open Sans Light"/>
                <a:cs typeface="Open Sans Light"/>
                <a:sym typeface="Open Sans Light"/>
              </a:rPr>
              <a:t>I will promote my blog on the following three social media platform because these are the main social network where the target persona hangs out primarily.</a:t>
            </a:r>
            <a:endParaRPr sz="2200">
              <a:latin typeface="Open Sans Light"/>
              <a:ea typeface="Open Sans Light"/>
              <a:cs typeface="Open Sans Light"/>
              <a:sym typeface="Open Sans Light"/>
            </a:endParaRPr>
          </a:p>
          <a:p>
            <a:pPr indent="0" lvl="0" marL="0" rtl="0" algn="l">
              <a:spcBef>
                <a:spcPts val="1600"/>
              </a:spcBef>
              <a:spcAft>
                <a:spcPts val="0"/>
              </a:spcAft>
              <a:buNone/>
            </a:pPr>
            <a:r>
              <a:rPr lang="en" sz="2200">
                <a:latin typeface="Open Sans Light"/>
                <a:ea typeface="Open Sans Light"/>
                <a:cs typeface="Open Sans Light"/>
                <a:sym typeface="Open Sans Light"/>
              </a:rPr>
              <a:t>Linkedin: since this is a professional network, professionals use to exchange information, jobs related to various industry, since my blog post is about jobs, skills, trend and personal experience it will be of interest to linkedin members</a:t>
            </a:r>
            <a:endParaRPr sz="2200">
              <a:latin typeface="Open Sans Light"/>
              <a:ea typeface="Open Sans Light"/>
              <a:cs typeface="Open Sans Light"/>
              <a:sym typeface="Open Sans Light"/>
            </a:endParaRPr>
          </a:p>
          <a:p>
            <a:pPr indent="0" lvl="0" marL="0" rtl="0" algn="l">
              <a:spcBef>
                <a:spcPts val="1600"/>
              </a:spcBef>
              <a:spcAft>
                <a:spcPts val="0"/>
              </a:spcAft>
              <a:buNone/>
            </a:pPr>
            <a:r>
              <a:rPr lang="en" sz="2200">
                <a:latin typeface="Open Sans Light"/>
                <a:ea typeface="Open Sans Light"/>
                <a:cs typeface="Open Sans Light"/>
                <a:sym typeface="Open Sans Light"/>
              </a:rPr>
              <a:t>Twitter:This is another platform cited. Twitter is a great platform for fast information exchange and is used by people and professionals around the world i have used short note and character limit constraint.</a:t>
            </a:r>
            <a:endParaRPr sz="2200">
              <a:latin typeface="Open Sans Light"/>
              <a:ea typeface="Open Sans Light"/>
              <a:cs typeface="Open Sans Light"/>
              <a:sym typeface="Open Sans Light"/>
            </a:endParaRPr>
          </a:p>
          <a:p>
            <a:pPr indent="0" lvl="0" marL="0" rtl="0" algn="l">
              <a:spcBef>
                <a:spcPts val="1600"/>
              </a:spcBef>
              <a:spcAft>
                <a:spcPts val="0"/>
              </a:spcAft>
              <a:buNone/>
            </a:pPr>
            <a:r>
              <a:rPr lang="en" sz="2200">
                <a:latin typeface="Open Sans Light"/>
                <a:ea typeface="Open Sans Light"/>
                <a:cs typeface="Open Sans Light"/>
                <a:sym typeface="Open Sans Light"/>
              </a:rPr>
              <a:t>Facebook: This is another platform used by my target persona, and a place to exchange news and information both personal and professional. I have use semi-personal tone for my facebook post.  </a:t>
            </a:r>
            <a:endParaRPr sz="2200">
              <a:latin typeface="Open Sans Light"/>
              <a:ea typeface="Open Sans Light"/>
              <a:cs typeface="Open Sans Light"/>
              <a:sym typeface="Open Sans Light"/>
            </a:endParaRPr>
          </a:p>
          <a:p>
            <a:pPr indent="0" lvl="0" marL="0" rtl="0" algn="l">
              <a:spcBef>
                <a:spcPts val="1600"/>
              </a:spcBef>
              <a:spcAft>
                <a:spcPts val="0"/>
              </a:spcAft>
              <a:buNone/>
            </a:pPr>
            <a:r>
              <a:t/>
            </a:r>
            <a:endParaRPr sz="2200">
              <a:latin typeface="Open Sans Light"/>
              <a:ea typeface="Open Sans Light"/>
              <a:cs typeface="Open Sans Light"/>
              <a:sym typeface="Open Sans Light"/>
            </a:endParaRPr>
          </a:p>
          <a:p>
            <a:pPr indent="0" lvl="0" marL="0" rtl="0" algn="l">
              <a:spcBef>
                <a:spcPts val="1600"/>
              </a:spcBef>
              <a:spcAft>
                <a:spcPts val="1600"/>
              </a:spcAft>
              <a:buNone/>
            </a:pPr>
            <a:r>
              <a:rPr i="1" lang="en" sz="2200" u="sng">
                <a:solidFill>
                  <a:schemeClr val="hlink"/>
                </a:solidFill>
                <a:latin typeface="Open Sans Light"/>
                <a:ea typeface="Open Sans Light"/>
                <a:cs typeface="Open Sans Light"/>
                <a:sym typeface="Open Sans Light"/>
                <a:hlinkClick r:id="rId3"/>
              </a:rPr>
              <a:t>https://blog.hootsuite.com/understanding-image-copyright/</a:t>
            </a:r>
            <a:endParaRPr i="1" sz="2200">
              <a:latin typeface="Open Sans Light"/>
              <a:ea typeface="Open Sans Light"/>
              <a:cs typeface="Open Sans Light"/>
              <a:sym typeface="Open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2E3D49"/>
                </a:solidFill>
              </a:rPr>
              <a:t>Linkedin </a:t>
            </a:r>
            <a:r>
              <a:rPr lang="en" sz="4000">
                <a:solidFill>
                  <a:srgbClr val="2E3D49"/>
                </a:solidFill>
              </a:rPr>
              <a:t>Post</a:t>
            </a:r>
            <a:endParaRPr sz="4000">
              <a:solidFill>
                <a:srgbClr val="2E3D49"/>
              </a:solidFill>
            </a:endParaRPr>
          </a:p>
        </p:txBody>
      </p:sp>
      <p:sp>
        <p:nvSpPr>
          <p:cNvPr id="168" name="Google Shape;168;p44"/>
          <p:cNvSpPr txBox="1"/>
          <p:nvPr>
            <p:ph idx="1" type="body"/>
          </p:nvPr>
        </p:nvSpPr>
        <p:spPr>
          <a:xfrm>
            <a:off x="264950" y="2331549"/>
            <a:ext cx="7507500" cy="77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a </a:t>
            </a:r>
            <a:r>
              <a:rPr lang="en"/>
              <a:t>student</a:t>
            </a:r>
            <a:r>
              <a:rPr lang="en"/>
              <a:t> and an entrepreneur (like you and me) succeed in an industry that demand for new set of skills? Here is my new blog post on how i am negotiating this challenge with help from @udacity. Please read and comment.</a:t>
            </a:r>
            <a:endParaRPr/>
          </a:p>
          <a:p>
            <a:pPr indent="0" lvl="0" marL="0" rtl="0" algn="l">
              <a:spcBef>
                <a:spcPts val="1600"/>
              </a:spcBef>
              <a:spcAft>
                <a:spcPts val="0"/>
              </a:spcAft>
              <a:buNone/>
            </a:pPr>
            <a:r>
              <a:rPr lang="en"/>
              <a:t>#DigitalMarketing #Nanodegree #IminDMND</a:t>
            </a:r>
            <a:endParaRPr/>
          </a:p>
          <a:p>
            <a:pPr indent="0" lvl="0" marL="0" rtl="0" algn="l">
              <a:spcBef>
                <a:spcPts val="1600"/>
              </a:spcBef>
              <a:spcAft>
                <a:spcPts val="0"/>
              </a:spcAft>
              <a:buNone/>
            </a:pPr>
            <a:r>
              <a:rPr lang="en"/>
              <a:t>Why i signed up for Udacitys Digital Marketing Nano Degree, and you should consider it too.https://www.linkedin.com/posts/ruth-osaikhuiwuomwan-77a62b52_activity-6914475181570670592-uNUE?utm_source=linkedin_share&amp;utm_medium=member_desktop_web</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9" name="Google Shape;169;p44"/>
          <p:cNvPicPr preferRelativeResize="0"/>
          <p:nvPr/>
        </p:nvPicPr>
        <p:blipFill rotWithShape="1">
          <a:blip r:embed="rId3">
            <a:alphaModFix/>
          </a:blip>
          <a:srcRect b="-10533" l="0" r="-3124" t="0"/>
          <a:stretch/>
        </p:blipFill>
        <p:spPr>
          <a:xfrm>
            <a:off x="789100" y="6084050"/>
            <a:ext cx="6011749" cy="429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2E3D49"/>
                </a:solidFill>
              </a:rPr>
              <a:t>Twitter </a:t>
            </a:r>
            <a:r>
              <a:rPr lang="en" sz="4000">
                <a:solidFill>
                  <a:srgbClr val="2E3D49"/>
                </a:solidFill>
              </a:rPr>
              <a:t>Post</a:t>
            </a:r>
            <a:endParaRPr sz="4000">
              <a:solidFill>
                <a:srgbClr val="2E3D49"/>
              </a:solidFill>
            </a:endParaRPr>
          </a:p>
        </p:txBody>
      </p:sp>
      <p:sp>
        <p:nvSpPr>
          <p:cNvPr id="175" name="Google Shape;175;p45"/>
          <p:cNvSpPr txBox="1"/>
          <p:nvPr>
            <p:ph idx="1" type="body"/>
          </p:nvPr>
        </p:nvSpPr>
        <p:spPr>
          <a:xfrm>
            <a:off x="26489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 to know how @udacity is helping a student and an </a:t>
            </a:r>
            <a:r>
              <a:rPr lang="en"/>
              <a:t>entrepreneur</a:t>
            </a:r>
            <a:r>
              <a:rPr lang="en"/>
              <a:t> like me strive in this uncertain times? Presenting my new blog post! #DigitalMarketing #Nanodegree #IminDMND </a:t>
            </a:r>
            <a:endParaRPr/>
          </a:p>
          <a:p>
            <a:pPr indent="0" lvl="0" marL="0" rtl="0" algn="l">
              <a:spcBef>
                <a:spcPts val="1600"/>
              </a:spcBef>
              <a:spcAft>
                <a:spcPts val="0"/>
              </a:spcAft>
              <a:buClr>
                <a:schemeClr val="dk1"/>
              </a:buClr>
              <a:buSzPts val="1100"/>
              <a:buFont typeface="Arial"/>
              <a:buNone/>
            </a:pPr>
            <a:r>
              <a:rPr lang="en"/>
              <a:t>Why i signed up for Udaciyts Digital Marketing Nano Degree, and you should consider it too</a:t>
            </a:r>
            <a:endParaRPr/>
          </a:p>
          <a:p>
            <a:pPr indent="0" lvl="0" marL="0" rtl="0" algn="l">
              <a:spcBef>
                <a:spcPts val="1600"/>
              </a:spcBef>
              <a:spcAft>
                <a:spcPts val="0"/>
              </a:spcAft>
              <a:buClr>
                <a:schemeClr val="dk1"/>
              </a:buClr>
              <a:buSzPts val="1100"/>
              <a:buFont typeface="Arial"/>
              <a:buNone/>
            </a:pPr>
            <a:r>
              <a:rPr lang="en"/>
              <a:t>https://twitter.com/Ruthie_mo/status/1508711238666178562</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76" name="Google Shape;176;p45"/>
          <p:cNvPicPr preferRelativeResize="0"/>
          <p:nvPr/>
        </p:nvPicPr>
        <p:blipFill>
          <a:blip r:embed="rId3">
            <a:alphaModFix/>
          </a:blip>
          <a:stretch>
            <a:fillRect/>
          </a:stretch>
        </p:blipFill>
        <p:spPr>
          <a:xfrm>
            <a:off x="992750" y="4607225"/>
            <a:ext cx="5829300" cy="388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