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7772400" cx="10058400"/>
  <p:notesSz cx="6858000" cy="9144000"/>
  <p:embeddedFontLst>
    <p:embeddedFont>
      <p:font typeface="Helvetica Neue"/>
      <p:regular r:id="rId21"/>
      <p:bold r:id="rId22"/>
      <p:italic r:id="rId23"/>
      <p:boldItalic r:id="rId24"/>
    </p:embeddedFont>
    <p:embeddedFont>
      <p:font typeface="Open Sans Light"/>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51A0EB-2E95-4457-90BF-EEF9063CBACD}">
  <a:tblStyle styleId="{AE51A0EB-2E95-4457-90BF-EEF9063CBAC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OpenSansLight-bold.fntdata"/><Relationship Id="rId25" Type="http://schemas.openxmlformats.org/officeDocument/2006/relationships/font" Target="fonts/OpenSansLight-regular.fntdata"/><Relationship Id="rId28" Type="http://schemas.openxmlformats.org/officeDocument/2006/relationships/font" Target="fonts/OpenSansLight-boldItalic.fntdata"/><Relationship Id="rId27" Type="http://schemas.openxmlformats.org/officeDocument/2006/relationships/font" Target="fonts/OpenSansLight-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Open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OpenSans-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1210584"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23483a98_0_90: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23483a9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2ff95acfe_0_0: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2ff95a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2ff95acfe_0_15: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2ff95ac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f9d48acb_0_177: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f9d48ac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bdcda47f6_0_29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bdcda47f6_0_298:notes"/>
          <p:cNvSpPr/>
          <p:nvPr>
            <p:ph idx="2" type="sldImg"/>
          </p:nvPr>
        </p:nvSpPr>
        <p:spPr>
          <a:xfrm>
            <a:off x="1764952" y="685800"/>
            <a:ext cx="3327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bdcda47f6_0_212:notes"/>
          <p:cNvSpPr/>
          <p:nvPr>
            <p:ph idx="2" type="sldImg"/>
          </p:nvPr>
        </p:nvSpPr>
        <p:spPr>
          <a:xfrm>
            <a:off x="1210568"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bdcda47f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bdcda47f6_0_167:notes"/>
          <p:cNvSpPr/>
          <p:nvPr>
            <p:ph idx="2" type="sldImg"/>
          </p:nvPr>
        </p:nvSpPr>
        <p:spPr>
          <a:xfrm>
            <a:off x="1210568"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bdcda47f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23483a98_0_75: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23483a9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11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f9d48acb_0_118: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f9d48ac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5becc8378_0_23: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5becc83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5becc8378_0_30:notes"/>
          <p:cNvSpPr/>
          <p:nvPr>
            <p:ph idx="2" type="sldImg"/>
          </p:nvPr>
        </p:nvSpPr>
        <p:spPr>
          <a:xfrm>
            <a:off x="1210563" y="685800"/>
            <a:ext cx="4437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5becc837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5becc8378_0_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a5becc8378_0_1:notes"/>
          <p:cNvSpPr/>
          <p:nvPr>
            <p:ph idx="2" type="sldImg"/>
          </p:nvPr>
        </p:nvSpPr>
        <p:spPr>
          <a:xfrm>
            <a:off x="1764952" y="685800"/>
            <a:ext cx="3327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42879" y="1125136"/>
            <a:ext cx="9372900" cy="31017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42870" y="4282678"/>
            <a:ext cx="9372900" cy="119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 name="Shape 36"/>
        <p:cNvGrpSpPr/>
        <p:nvPr/>
      </p:nvGrpSpPr>
      <p:grpSpPr>
        <a:xfrm>
          <a:off x="0" y="0"/>
          <a:ext cx="0" cy="0"/>
          <a:chOff x="0" y="0"/>
          <a:chExt cx="0" cy="0"/>
        </a:xfrm>
      </p:grpSpPr>
      <p:sp>
        <p:nvSpPr>
          <p:cNvPr id="37" name="Google Shape;37;p11"/>
          <p:cNvSpPr txBox="1"/>
          <p:nvPr>
            <p:ph hasCustomPrompt="1" type="title"/>
          </p:nvPr>
        </p:nvSpPr>
        <p:spPr>
          <a:xfrm>
            <a:off x="342870" y="1671478"/>
            <a:ext cx="9372900" cy="2967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 name="Google Shape;38;p11"/>
          <p:cNvSpPr txBox="1"/>
          <p:nvPr>
            <p:ph idx="1" type="body"/>
          </p:nvPr>
        </p:nvSpPr>
        <p:spPr>
          <a:xfrm>
            <a:off x="342870" y="4763362"/>
            <a:ext cx="9372900" cy="1965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14"/>
          <p:cNvSpPr txBox="1"/>
          <p:nvPr>
            <p:ph type="ctrTitle"/>
          </p:nvPr>
        </p:nvSpPr>
        <p:spPr>
          <a:xfrm>
            <a:off x="342879" y="1125136"/>
            <a:ext cx="9372900" cy="310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7" name="Google Shape;47;p14"/>
          <p:cNvSpPr txBox="1"/>
          <p:nvPr>
            <p:ph idx="1" type="subTitle"/>
          </p:nvPr>
        </p:nvSpPr>
        <p:spPr>
          <a:xfrm>
            <a:off x="342870" y="4282678"/>
            <a:ext cx="9372900" cy="119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15"/>
          <p:cNvSpPr txBox="1"/>
          <p:nvPr>
            <p:ph type="title"/>
          </p:nvPr>
        </p:nvSpPr>
        <p:spPr>
          <a:xfrm>
            <a:off x="342870" y="3250173"/>
            <a:ext cx="9372900" cy="127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16"/>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6"/>
          <p:cNvSpPr txBox="1"/>
          <p:nvPr>
            <p:ph idx="1" type="body"/>
          </p:nvPr>
        </p:nvSpPr>
        <p:spPr>
          <a:xfrm>
            <a:off x="342870" y="1741518"/>
            <a:ext cx="9372900" cy="4821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17"/>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7"/>
          <p:cNvSpPr txBox="1"/>
          <p:nvPr>
            <p:ph idx="1" type="body"/>
          </p:nvPr>
        </p:nvSpPr>
        <p:spPr>
          <a:xfrm>
            <a:off x="342870" y="1741518"/>
            <a:ext cx="4399800" cy="516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6" name="Google Shape;56;p17"/>
          <p:cNvSpPr txBox="1"/>
          <p:nvPr>
            <p:ph idx="2" type="body"/>
          </p:nvPr>
        </p:nvSpPr>
        <p:spPr>
          <a:xfrm>
            <a:off x="5315640" y="1741518"/>
            <a:ext cx="4399800" cy="516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8"/>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19"/>
          <p:cNvSpPr txBox="1"/>
          <p:nvPr>
            <p:ph type="title"/>
          </p:nvPr>
        </p:nvSpPr>
        <p:spPr>
          <a:xfrm>
            <a:off x="342870" y="839573"/>
            <a:ext cx="30888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19"/>
          <p:cNvSpPr txBox="1"/>
          <p:nvPr>
            <p:ph idx="1" type="body"/>
          </p:nvPr>
        </p:nvSpPr>
        <p:spPr>
          <a:xfrm>
            <a:off x="342870" y="2099840"/>
            <a:ext cx="3088800" cy="4804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sp>
        <p:nvSpPr>
          <p:cNvPr id="63" name="Google Shape;63;p20"/>
          <p:cNvSpPr txBox="1"/>
          <p:nvPr>
            <p:ph type="title"/>
          </p:nvPr>
        </p:nvSpPr>
        <p:spPr>
          <a:xfrm>
            <a:off x="539275" y="680227"/>
            <a:ext cx="7004400" cy="6181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 name="Shape 64"/>
        <p:cNvGrpSpPr/>
        <p:nvPr/>
      </p:nvGrpSpPr>
      <p:grpSpPr>
        <a:xfrm>
          <a:off x="0" y="0"/>
          <a:ext cx="0" cy="0"/>
          <a:chOff x="0" y="0"/>
          <a:chExt cx="0" cy="0"/>
        </a:xfrm>
      </p:grpSpPr>
      <p:sp>
        <p:nvSpPr>
          <p:cNvPr id="65" name="Google Shape;65;p21"/>
          <p:cNvSpPr/>
          <p:nvPr/>
        </p:nvSpPr>
        <p:spPr>
          <a:xfrm>
            <a:off x="5029200" y="-189"/>
            <a:ext cx="5029200" cy="777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1"/>
          <p:cNvSpPr txBox="1"/>
          <p:nvPr>
            <p:ph type="title"/>
          </p:nvPr>
        </p:nvSpPr>
        <p:spPr>
          <a:xfrm>
            <a:off x="292050" y="1863464"/>
            <a:ext cx="4449600" cy="224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7" name="Google Shape;67;p21"/>
          <p:cNvSpPr txBox="1"/>
          <p:nvPr>
            <p:ph idx="1" type="subTitle"/>
          </p:nvPr>
        </p:nvSpPr>
        <p:spPr>
          <a:xfrm>
            <a:off x="292050" y="4235758"/>
            <a:ext cx="4449600" cy="186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8" name="Google Shape;68;p21"/>
          <p:cNvSpPr txBox="1"/>
          <p:nvPr>
            <p:ph idx="2" type="body"/>
          </p:nvPr>
        </p:nvSpPr>
        <p:spPr>
          <a:xfrm>
            <a:off x="5433450" y="1094158"/>
            <a:ext cx="4221000" cy="55836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42870" y="3250173"/>
            <a:ext cx="9372900" cy="127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22"/>
          <p:cNvSpPr txBox="1"/>
          <p:nvPr>
            <p:ph idx="1" type="body"/>
          </p:nvPr>
        </p:nvSpPr>
        <p:spPr>
          <a:xfrm>
            <a:off x="342870" y="6392869"/>
            <a:ext cx="6598800" cy="9144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sp>
        <p:nvSpPr>
          <p:cNvPr id="72" name="Google Shape;72;p23"/>
          <p:cNvSpPr txBox="1"/>
          <p:nvPr>
            <p:ph hasCustomPrompt="1" type="title"/>
          </p:nvPr>
        </p:nvSpPr>
        <p:spPr>
          <a:xfrm>
            <a:off x="342870" y="1671478"/>
            <a:ext cx="9372900" cy="2967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3" name="Google Shape;73;p23"/>
          <p:cNvSpPr txBox="1"/>
          <p:nvPr>
            <p:ph idx="1" type="body"/>
          </p:nvPr>
        </p:nvSpPr>
        <p:spPr>
          <a:xfrm>
            <a:off x="342870" y="4763362"/>
            <a:ext cx="9372900" cy="1965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type="title">
  <p:cSld name="TITLE">
    <p:spTree>
      <p:nvGrpSpPr>
        <p:cNvPr id="79" name="Shape 79"/>
        <p:cNvGrpSpPr/>
        <p:nvPr/>
      </p:nvGrpSpPr>
      <p:grpSpPr>
        <a:xfrm>
          <a:off x="0" y="0"/>
          <a:ext cx="0" cy="0"/>
          <a:chOff x="0" y="0"/>
          <a:chExt cx="0" cy="0"/>
        </a:xfrm>
      </p:grpSpPr>
      <p:sp>
        <p:nvSpPr>
          <p:cNvPr id="80" name="Google Shape;80;p26"/>
          <p:cNvSpPr txBox="1"/>
          <p:nvPr>
            <p:ph type="title"/>
          </p:nvPr>
        </p:nvSpPr>
        <p:spPr>
          <a:xfrm>
            <a:off x="1993999" y="1305520"/>
            <a:ext cx="6070500" cy="26310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1" name="Google Shape;81;p26"/>
          <p:cNvSpPr txBox="1"/>
          <p:nvPr>
            <p:ph idx="1" type="body"/>
          </p:nvPr>
        </p:nvSpPr>
        <p:spPr>
          <a:xfrm>
            <a:off x="1993999" y="4007643"/>
            <a:ext cx="6070500" cy="9009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2" name="Google Shape;82;p26"/>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type="tx">
  <p:cSld name="TITLE_AND_BODY">
    <p:spTree>
      <p:nvGrpSpPr>
        <p:cNvPr id="83" name="Shape 83"/>
        <p:cNvGrpSpPr/>
        <p:nvPr/>
      </p:nvGrpSpPr>
      <p:grpSpPr>
        <a:xfrm>
          <a:off x="0" y="0"/>
          <a:ext cx="0" cy="0"/>
          <a:chOff x="0" y="0"/>
          <a:chExt cx="0" cy="0"/>
        </a:xfrm>
      </p:grpSpPr>
      <p:sp>
        <p:nvSpPr>
          <p:cNvPr id="84" name="Google Shape;84;p27"/>
          <p:cNvSpPr/>
          <p:nvPr>
            <p:ph idx="2" type="pic"/>
          </p:nvPr>
        </p:nvSpPr>
        <p:spPr>
          <a:xfrm>
            <a:off x="2189224" y="506015"/>
            <a:ext cx="5672400" cy="47160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5" name="Google Shape;85;p27"/>
          <p:cNvSpPr txBox="1"/>
          <p:nvPr>
            <p:ph type="title"/>
          </p:nvPr>
        </p:nvSpPr>
        <p:spPr>
          <a:xfrm>
            <a:off x="1993999" y="5353645"/>
            <a:ext cx="6070500" cy="11334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86" name="Google Shape;86;p27"/>
          <p:cNvSpPr txBox="1"/>
          <p:nvPr>
            <p:ph idx="1" type="body"/>
          </p:nvPr>
        </p:nvSpPr>
        <p:spPr>
          <a:xfrm>
            <a:off x="1993999" y="6527601"/>
            <a:ext cx="6070500" cy="9009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87" name="Google Shape;87;p27"/>
          <p:cNvSpPr txBox="1"/>
          <p:nvPr>
            <p:ph idx="12" type="sldNum"/>
          </p:nvPr>
        </p:nvSpPr>
        <p:spPr>
          <a:xfrm>
            <a:off x="4923523" y="7367588"/>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p:cSld name="Title - Center">
    <p:spTree>
      <p:nvGrpSpPr>
        <p:cNvPr id="88" name="Shape 88"/>
        <p:cNvGrpSpPr/>
        <p:nvPr/>
      </p:nvGrpSpPr>
      <p:grpSpPr>
        <a:xfrm>
          <a:off x="0" y="0"/>
          <a:ext cx="0" cy="0"/>
          <a:chOff x="0" y="0"/>
          <a:chExt cx="0" cy="0"/>
        </a:xfrm>
      </p:grpSpPr>
      <p:sp>
        <p:nvSpPr>
          <p:cNvPr id="89" name="Google Shape;89;p28"/>
          <p:cNvSpPr txBox="1"/>
          <p:nvPr>
            <p:ph type="title"/>
          </p:nvPr>
        </p:nvSpPr>
        <p:spPr>
          <a:xfrm>
            <a:off x="1993999" y="2570559"/>
            <a:ext cx="6070500" cy="26310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0" name="Google Shape;90;p28"/>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91" name="Shape 91"/>
        <p:cNvGrpSpPr/>
        <p:nvPr/>
      </p:nvGrpSpPr>
      <p:grpSpPr>
        <a:xfrm>
          <a:off x="0" y="0"/>
          <a:ext cx="0" cy="0"/>
          <a:chOff x="0" y="0"/>
          <a:chExt cx="0" cy="0"/>
        </a:xfrm>
      </p:grpSpPr>
      <p:sp>
        <p:nvSpPr>
          <p:cNvPr id="92" name="Google Shape;92;p29"/>
          <p:cNvSpPr/>
          <p:nvPr>
            <p:ph idx="2" type="pic"/>
          </p:nvPr>
        </p:nvSpPr>
        <p:spPr>
          <a:xfrm>
            <a:off x="5154439" y="506015"/>
            <a:ext cx="3094200" cy="65580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3" name="Google Shape;93;p29"/>
          <p:cNvSpPr txBox="1"/>
          <p:nvPr>
            <p:ph type="title"/>
          </p:nvPr>
        </p:nvSpPr>
        <p:spPr>
          <a:xfrm>
            <a:off x="1809824" y="506015"/>
            <a:ext cx="3094200" cy="3177900"/>
          </a:xfrm>
          <a:prstGeom prst="rect">
            <a:avLst/>
          </a:prstGeom>
          <a:noFill/>
          <a:ln>
            <a:noFill/>
          </a:ln>
        </p:spPr>
        <p:txBody>
          <a:bodyPr anchorCtr="0" anchor="b"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3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4" name="Google Shape;94;p29"/>
          <p:cNvSpPr txBox="1"/>
          <p:nvPr>
            <p:ph idx="1" type="body"/>
          </p:nvPr>
        </p:nvSpPr>
        <p:spPr>
          <a:xfrm>
            <a:off x="1809824" y="3795117"/>
            <a:ext cx="3094200" cy="32691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1400"/>
              <a:buFont typeface="Helvetica Neue"/>
              <a:buNone/>
              <a:defRPr b="0" i="0" sz="17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95" name="Google Shape;95;p29"/>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96" name="Shape 96"/>
        <p:cNvGrpSpPr/>
        <p:nvPr/>
      </p:nvGrpSpPr>
      <p:grpSpPr>
        <a:xfrm>
          <a:off x="0" y="0"/>
          <a:ext cx="0" cy="0"/>
          <a:chOff x="0" y="0"/>
          <a:chExt cx="0" cy="0"/>
        </a:xfrm>
      </p:grpSpPr>
      <p:sp>
        <p:nvSpPr>
          <p:cNvPr id="97" name="Google Shape;97;p30"/>
          <p:cNvSpPr txBox="1"/>
          <p:nvPr>
            <p:ph type="title"/>
          </p:nvPr>
        </p:nvSpPr>
        <p:spPr>
          <a:xfrm>
            <a:off x="1809824" y="354211"/>
            <a:ext cx="6438000" cy="17202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98" name="Google Shape;98;p30"/>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9" name="Shape 99"/>
        <p:cNvGrpSpPr/>
        <p:nvPr/>
      </p:nvGrpSpPr>
      <p:grpSpPr>
        <a:xfrm>
          <a:off x="0" y="0"/>
          <a:ext cx="0" cy="0"/>
          <a:chOff x="0" y="0"/>
          <a:chExt cx="0" cy="0"/>
        </a:xfrm>
      </p:grpSpPr>
      <p:sp>
        <p:nvSpPr>
          <p:cNvPr id="100" name="Google Shape;100;p31"/>
          <p:cNvSpPr txBox="1"/>
          <p:nvPr>
            <p:ph type="title"/>
          </p:nvPr>
        </p:nvSpPr>
        <p:spPr>
          <a:xfrm>
            <a:off x="1809824" y="354211"/>
            <a:ext cx="6438000" cy="17202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1" name="Google Shape;101;p31"/>
          <p:cNvSpPr txBox="1"/>
          <p:nvPr>
            <p:ph idx="1" type="body"/>
          </p:nvPr>
        </p:nvSpPr>
        <p:spPr>
          <a:xfrm>
            <a:off x="1809824" y="2074664"/>
            <a:ext cx="6438000" cy="50094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2" name="Google Shape;102;p31"/>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103" name="Shape 103"/>
        <p:cNvGrpSpPr/>
        <p:nvPr/>
      </p:nvGrpSpPr>
      <p:grpSpPr>
        <a:xfrm>
          <a:off x="0" y="0"/>
          <a:ext cx="0" cy="0"/>
          <a:chOff x="0" y="0"/>
          <a:chExt cx="0" cy="0"/>
        </a:xfrm>
      </p:grpSpPr>
      <p:sp>
        <p:nvSpPr>
          <p:cNvPr id="104" name="Google Shape;104;p32"/>
          <p:cNvSpPr/>
          <p:nvPr>
            <p:ph idx="2" type="pic"/>
          </p:nvPr>
        </p:nvSpPr>
        <p:spPr>
          <a:xfrm>
            <a:off x="5154439" y="2074664"/>
            <a:ext cx="3094200" cy="5009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5" name="Google Shape;105;p32"/>
          <p:cNvSpPr txBox="1"/>
          <p:nvPr>
            <p:ph type="title"/>
          </p:nvPr>
        </p:nvSpPr>
        <p:spPr>
          <a:xfrm>
            <a:off x="1809824" y="354211"/>
            <a:ext cx="6438000" cy="17202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106" name="Google Shape;106;p32"/>
          <p:cNvSpPr txBox="1"/>
          <p:nvPr>
            <p:ph idx="1" type="body"/>
          </p:nvPr>
        </p:nvSpPr>
        <p:spPr>
          <a:xfrm>
            <a:off x="1809824" y="2074664"/>
            <a:ext cx="3094200" cy="5009400"/>
          </a:xfrm>
          <a:prstGeom prst="rect">
            <a:avLst/>
          </a:prstGeom>
          <a:noFill/>
          <a:ln>
            <a:noFill/>
          </a:ln>
        </p:spPr>
        <p:txBody>
          <a:bodyPr anchorCtr="0" anchor="ctr" bIns="34275" lIns="34275" spcFirstLastPara="1" rIns="34275" wrap="square" tIns="34275">
            <a:noAutofit/>
          </a:bodyPr>
          <a:lstStyle>
            <a:lvl1pPr indent="-298450" lvl="0" marL="4572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1pPr>
            <a:lvl2pPr indent="-298450" lvl="1" marL="9144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2pPr>
            <a:lvl3pPr indent="-298450" lvl="2" marL="13716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3pPr>
            <a:lvl4pPr indent="-298450" lvl="3" marL="18288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4pPr>
            <a:lvl5pPr indent="-298450" lvl="4" marL="2286000" marR="0" rtl="0" algn="l">
              <a:lnSpc>
                <a:spcPct val="100000"/>
              </a:lnSpc>
              <a:spcBef>
                <a:spcPts val="1700"/>
              </a:spcBef>
              <a:spcAft>
                <a:spcPts val="0"/>
              </a:spcAft>
              <a:buClr>
                <a:srgbClr val="000000"/>
              </a:buClr>
              <a:buSzPts val="1100"/>
              <a:buFont typeface="Helvetica Neue"/>
              <a:buChar char="•"/>
              <a:defRPr b="0" i="0" sz="14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07" name="Google Shape;107;p32"/>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42870" y="1741518"/>
            <a:ext cx="9372900" cy="4821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108" name="Shape 108"/>
        <p:cNvGrpSpPr/>
        <p:nvPr/>
      </p:nvGrpSpPr>
      <p:grpSpPr>
        <a:xfrm>
          <a:off x="0" y="0"/>
          <a:ext cx="0" cy="0"/>
          <a:chOff x="0" y="0"/>
          <a:chExt cx="0" cy="0"/>
        </a:xfrm>
      </p:grpSpPr>
      <p:sp>
        <p:nvSpPr>
          <p:cNvPr id="109" name="Google Shape;109;p33"/>
          <p:cNvSpPr txBox="1"/>
          <p:nvPr>
            <p:ph idx="1" type="body"/>
          </p:nvPr>
        </p:nvSpPr>
        <p:spPr>
          <a:xfrm>
            <a:off x="1809824" y="1012031"/>
            <a:ext cx="6438000" cy="57483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0" name="Google Shape;110;p33"/>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111" name="Shape 111"/>
        <p:cNvGrpSpPr/>
        <p:nvPr/>
      </p:nvGrpSpPr>
      <p:grpSpPr>
        <a:xfrm>
          <a:off x="0" y="0"/>
          <a:ext cx="0" cy="0"/>
          <a:chOff x="0" y="0"/>
          <a:chExt cx="0" cy="0"/>
        </a:xfrm>
      </p:grpSpPr>
      <p:sp>
        <p:nvSpPr>
          <p:cNvPr id="112" name="Google Shape;112;p34"/>
          <p:cNvSpPr/>
          <p:nvPr>
            <p:ph idx="2" type="pic"/>
          </p:nvPr>
        </p:nvSpPr>
        <p:spPr>
          <a:xfrm>
            <a:off x="5154439" y="4058245"/>
            <a:ext cx="3094200" cy="3005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3" name="Google Shape;113;p34"/>
          <p:cNvSpPr/>
          <p:nvPr>
            <p:ph idx="3" type="pic"/>
          </p:nvPr>
        </p:nvSpPr>
        <p:spPr>
          <a:xfrm>
            <a:off x="5158046" y="708422"/>
            <a:ext cx="3094200" cy="3005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4" name="Google Shape;114;p34"/>
          <p:cNvSpPr/>
          <p:nvPr>
            <p:ph idx="4" type="pic"/>
          </p:nvPr>
        </p:nvSpPr>
        <p:spPr>
          <a:xfrm>
            <a:off x="1809824" y="708422"/>
            <a:ext cx="3094200" cy="63558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5" name="Google Shape;115;p34"/>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6" name="Shape 116"/>
        <p:cNvGrpSpPr/>
        <p:nvPr/>
      </p:nvGrpSpPr>
      <p:grpSpPr>
        <a:xfrm>
          <a:off x="0" y="0"/>
          <a:ext cx="0" cy="0"/>
          <a:chOff x="0" y="0"/>
          <a:chExt cx="0" cy="0"/>
        </a:xfrm>
      </p:grpSpPr>
      <p:sp>
        <p:nvSpPr>
          <p:cNvPr id="117" name="Google Shape;117;p35"/>
          <p:cNvSpPr txBox="1"/>
          <p:nvPr>
            <p:ph idx="1" type="body"/>
          </p:nvPr>
        </p:nvSpPr>
        <p:spPr>
          <a:xfrm>
            <a:off x="1993999" y="5070276"/>
            <a:ext cx="6070500" cy="374400"/>
          </a:xfrm>
          <a:prstGeom prst="rect">
            <a:avLst/>
          </a:prstGeom>
          <a:noFill/>
          <a:ln>
            <a:noFill/>
          </a:ln>
        </p:spPr>
        <p:txBody>
          <a:bodyPr anchorCtr="0" anchor="t"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12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8" name="Google Shape;118;p35"/>
          <p:cNvSpPr txBox="1"/>
          <p:nvPr>
            <p:ph idx="2" type="body"/>
          </p:nvPr>
        </p:nvSpPr>
        <p:spPr>
          <a:xfrm>
            <a:off x="1993999" y="3400200"/>
            <a:ext cx="6070500" cy="547200"/>
          </a:xfrm>
          <a:prstGeom prst="rect">
            <a:avLst/>
          </a:prstGeom>
          <a:noFill/>
          <a:ln>
            <a:noFill/>
          </a:ln>
        </p:spPr>
        <p:txBody>
          <a:bodyPr anchorCtr="0" anchor="ctr" bIns="34275" lIns="34275" spcFirstLastPara="1" rIns="34275" wrap="square" tIns="34275">
            <a:noAutofit/>
          </a:bodyPr>
          <a:lstStyle>
            <a:lvl1pPr indent="-228600" lvl="0" marL="457200" marR="0" rtl="0" algn="ctr">
              <a:lnSpc>
                <a:spcPct val="100000"/>
              </a:lnSpc>
              <a:spcBef>
                <a:spcPts val="0"/>
              </a:spcBef>
              <a:spcAft>
                <a:spcPts val="0"/>
              </a:spcAft>
              <a:buClr>
                <a:srgbClr val="000000"/>
              </a:buClr>
              <a:buSzPts val="1400"/>
              <a:buFont typeface="Helvetica Neue"/>
              <a:buNone/>
              <a:defRPr b="0" i="0" sz="20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19" name="Google Shape;119;p35"/>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20" name="Shape 120"/>
        <p:cNvGrpSpPr/>
        <p:nvPr/>
      </p:nvGrpSpPr>
      <p:grpSpPr>
        <a:xfrm>
          <a:off x="0" y="0"/>
          <a:ext cx="0" cy="0"/>
          <a:chOff x="0" y="0"/>
          <a:chExt cx="0" cy="0"/>
        </a:xfrm>
      </p:grpSpPr>
      <p:sp>
        <p:nvSpPr>
          <p:cNvPr id="121" name="Google Shape;121;p36"/>
          <p:cNvSpPr/>
          <p:nvPr>
            <p:ph idx="2" type="pic"/>
          </p:nvPr>
        </p:nvSpPr>
        <p:spPr>
          <a:xfrm>
            <a:off x="1257300" y="0"/>
            <a:ext cx="7543800" cy="7772400"/>
          </a:xfrm>
          <a:prstGeom prst="rect">
            <a:avLst/>
          </a:prstGeom>
          <a:noFill/>
          <a:ln>
            <a:noFill/>
          </a:ln>
        </p:spPr>
        <p:txBody>
          <a:bodyPr anchorCtr="0" anchor="t" bIns="34275" lIns="34275" spcFirstLastPara="1" rIns="34275" wrap="square" tIns="34275">
            <a:noAutofit/>
          </a:bodyPr>
          <a:lstStyle>
            <a:lvl1pPr indent="-228600" lvl="0" marL="228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228600" lvl="1" marL="393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228600" lvl="2" marL="55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241300" lvl="3" marL="736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228600" lvl="4" marL="9017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228600" lvl="5" marL="1066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228600" lvl="6" marL="12319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228600" lvl="7" marL="1397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228600" lvl="8" marL="15621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122" name="Google Shape;122;p36"/>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3" name="Shape 123"/>
        <p:cNvGrpSpPr/>
        <p:nvPr/>
      </p:nvGrpSpPr>
      <p:grpSpPr>
        <a:xfrm>
          <a:off x="0" y="0"/>
          <a:ext cx="0" cy="0"/>
          <a:chOff x="0" y="0"/>
          <a:chExt cx="0" cy="0"/>
        </a:xfrm>
      </p:grpSpPr>
      <p:sp>
        <p:nvSpPr>
          <p:cNvPr id="124" name="Google Shape;124;p37"/>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42870" y="1741518"/>
            <a:ext cx="4399800" cy="516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5315640" y="1741518"/>
            <a:ext cx="4399800" cy="516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7"/>
          <p:cNvSpPr txBox="1"/>
          <p:nvPr>
            <p:ph type="title"/>
          </p:nvPr>
        </p:nvSpPr>
        <p:spPr>
          <a:xfrm>
            <a:off x="342870" y="839573"/>
            <a:ext cx="3088800" cy="1141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6" name="Google Shape;26;p7"/>
          <p:cNvSpPr txBox="1"/>
          <p:nvPr>
            <p:ph idx="1" type="body"/>
          </p:nvPr>
        </p:nvSpPr>
        <p:spPr>
          <a:xfrm>
            <a:off x="342870" y="2099840"/>
            <a:ext cx="3088800" cy="480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8"/>
          <p:cNvSpPr txBox="1"/>
          <p:nvPr>
            <p:ph type="title"/>
          </p:nvPr>
        </p:nvSpPr>
        <p:spPr>
          <a:xfrm>
            <a:off x="539275" y="680227"/>
            <a:ext cx="7004400" cy="6181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9"/>
          <p:cNvSpPr/>
          <p:nvPr/>
        </p:nvSpPr>
        <p:spPr>
          <a:xfrm>
            <a:off x="5029200" y="-189"/>
            <a:ext cx="5029200" cy="777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9"/>
          <p:cNvSpPr txBox="1"/>
          <p:nvPr>
            <p:ph type="title"/>
          </p:nvPr>
        </p:nvSpPr>
        <p:spPr>
          <a:xfrm>
            <a:off x="292050" y="1863464"/>
            <a:ext cx="4449600" cy="2239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 name="Google Shape;32;p9"/>
          <p:cNvSpPr txBox="1"/>
          <p:nvPr>
            <p:ph idx="1" type="subTitle"/>
          </p:nvPr>
        </p:nvSpPr>
        <p:spPr>
          <a:xfrm>
            <a:off x="292050" y="4235758"/>
            <a:ext cx="4449600" cy="1866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9"/>
          <p:cNvSpPr txBox="1"/>
          <p:nvPr>
            <p:ph idx="2" type="body"/>
          </p:nvPr>
        </p:nvSpPr>
        <p:spPr>
          <a:xfrm>
            <a:off x="5433450" y="1094158"/>
            <a:ext cx="4220400" cy="5583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10"/>
          <p:cNvSpPr txBox="1"/>
          <p:nvPr>
            <p:ph idx="1" type="body"/>
          </p:nvPr>
        </p:nvSpPr>
        <p:spPr>
          <a:xfrm>
            <a:off x="342870" y="6392869"/>
            <a:ext cx="6598800" cy="9144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2.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2870" y="672482"/>
            <a:ext cx="9372900" cy="8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42870" y="1741518"/>
            <a:ext cx="9372900" cy="48216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p:nvPr/>
        </p:nvSpPr>
        <p:spPr>
          <a:xfrm>
            <a:off x="-14" y="745242"/>
            <a:ext cx="42000" cy="7197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9" name="Google Shape;9;p1"/>
          <p:cNvPicPr preferRelativeResize="0"/>
          <p:nvPr/>
        </p:nvPicPr>
        <p:blipFill>
          <a:blip r:embed="rId1">
            <a:alphaModFix/>
          </a:blip>
          <a:stretch>
            <a:fillRect/>
          </a:stretch>
        </p:blipFill>
        <p:spPr>
          <a:xfrm>
            <a:off x="8727758" y="6904078"/>
            <a:ext cx="624438" cy="21106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0" name="Shape 40"/>
        <p:cNvGrpSpPr/>
        <p:nvPr/>
      </p:nvGrpSpPr>
      <p:grpSpPr>
        <a:xfrm>
          <a:off x="0" y="0"/>
          <a:ext cx="0" cy="0"/>
          <a:chOff x="0" y="0"/>
          <a:chExt cx="0" cy="0"/>
        </a:xfrm>
      </p:grpSpPr>
      <p:sp>
        <p:nvSpPr>
          <p:cNvPr id="41" name="Google Shape;41;p13"/>
          <p:cNvSpPr txBox="1"/>
          <p:nvPr>
            <p:ph type="title"/>
          </p:nvPr>
        </p:nvSpPr>
        <p:spPr>
          <a:xfrm>
            <a:off x="342870" y="672482"/>
            <a:ext cx="9372900" cy="865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2" name="Google Shape;42;p13"/>
          <p:cNvSpPr txBox="1"/>
          <p:nvPr>
            <p:ph idx="1" type="body"/>
          </p:nvPr>
        </p:nvSpPr>
        <p:spPr>
          <a:xfrm>
            <a:off x="342870" y="1741518"/>
            <a:ext cx="9372900" cy="4821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43" name="Google Shape;43;p13"/>
          <p:cNvSpPr/>
          <p:nvPr/>
        </p:nvSpPr>
        <p:spPr>
          <a:xfrm>
            <a:off x="-14" y="745242"/>
            <a:ext cx="42000" cy="720000"/>
          </a:xfrm>
          <a:prstGeom prst="rect">
            <a:avLst/>
          </a:prstGeom>
          <a:solidFill>
            <a:srgbClr val="02B4E5"/>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pic>
        <p:nvPicPr>
          <p:cNvPr id="44" name="Google Shape;44;p13"/>
          <p:cNvPicPr preferRelativeResize="0"/>
          <p:nvPr/>
        </p:nvPicPr>
        <p:blipFill>
          <a:blip r:embed="rId1">
            <a:alphaModFix/>
          </a:blip>
          <a:stretch>
            <a:fillRect/>
          </a:stretch>
        </p:blipFill>
        <p:spPr>
          <a:xfrm>
            <a:off x="8727758" y="6904078"/>
            <a:ext cx="562152" cy="1900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25"/>
          <p:cNvSpPr txBox="1"/>
          <p:nvPr>
            <p:ph type="title"/>
          </p:nvPr>
        </p:nvSpPr>
        <p:spPr>
          <a:xfrm>
            <a:off x="1809824" y="354211"/>
            <a:ext cx="6438000" cy="1720200"/>
          </a:xfrm>
          <a:prstGeom prst="rect">
            <a:avLst/>
          </a:prstGeom>
          <a:noFill/>
          <a:ln>
            <a:noFill/>
          </a:ln>
        </p:spPr>
        <p:txBody>
          <a:bodyPr anchorCtr="0" anchor="ctr" bIns="34275" lIns="34275" spcFirstLastPara="1" rIns="34275" wrap="square" tIns="34275">
            <a:noAutofit/>
          </a:bodyPr>
          <a:lstStyle>
            <a:lvl1pPr indent="0" lvl="0"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1pPr>
            <a:lvl2pPr indent="88900" lvl="1"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2pPr>
            <a:lvl3pPr indent="177800" lvl="2"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3pPr>
            <a:lvl4pPr indent="254000" lvl="3"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4pPr>
            <a:lvl5pPr indent="342900" lvl="4"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5pPr>
            <a:lvl6pPr indent="431800" lvl="5"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6pPr>
            <a:lvl7pPr indent="520700" lvl="6"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7pPr>
            <a:lvl8pPr indent="596900" lvl="7"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8pPr>
            <a:lvl9pPr indent="685800" lvl="8" marL="0" marR="0" rtl="0" algn="ctr">
              <a:lnSpc>
                <a:spcPct val="100000"/>
              </a:lnSpc>
              <a:spcBef>
                <a:spcPts val="0"/>
              </a:spcBef>
              <a:spcAft>
                <a:spcPts val="0"/>
              </a:spcAft>
              <a:buClr>
                <a:srgbClr val="000000"/>
              </a:buClr>
              <a:buSzPts val="5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77" name="Google Shape;77;p25"/>
          <p:cNvSpPr txBox="1"/>
          <p:nvPr>
            <p:ph idx="1" type="body"/>
          </p:nvPr>
        </p:nvSpPr>
        <p:spPr>
          <a:xfrm>
            <a:off x="1809824" y="2074664"/>
            <a:ext cx="6438000" cy="5009400"/>
          </a:xfrm>
          <a:prstGeom prst="rect">
            <a:avLst/>
          </a:prstGeom>
          <a:noFill/>
          <a:ln>
            <a:noFill/>
          </a:ln>
        </p:spPr>
        <p:txBody>
          <a:bodyPr anchorCtr="0" anchor="ctr" bIns="34275" lIns="34275" spcFirstLastPara="1" rIns="34275" wrap="square" tIns="34275">
            <a:noAutofit/>
          </a:bodyPr>
          <a:lstStyle>
            <a:lvl1pPr indent="-317500" lvl="0" marL="457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1pPr>
            <a:lvl2pPr indent="-317500" lvl="1" marL="914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2pPr>
            <a:lvl3pPr indent="-317500" lvl="2" marL="1371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3pPr>
            <a:lvl4pPr indent="-317500" lvl="3" marL="1828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4pPr>
            <a:lvl5pPr indent="-317500" lvl="4" marL="22860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5pPr>
            <a:lvl6pPr indent="-317500" lvl="5" marL="27432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6pPr>
            <a:lvl7pPr indent="-317500" lvl="6" marL="32004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7pPr>
            <a:lvl8pPr indent="-317500" lvl="7" marL="36576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8pPr>
            <a:lvl9pPr indent="-317500" lvl="8" marL="4114800" marR="0" rtl="0" algn="l">
              <a:lnSpc>
                <a:spcPct val="100000"/>
              </a:lnSpc>
              <a:spcBef>
                <a:spcPts val="2200"/>
              </a:spcBef>
              <a:spcAft>
                <a:spcPts val="0"/>
              </a:spcAft>
              <a:buClr>
                <a:srgbClr val="000000"/>
              </a:buClr>
              <a:buSzPts val="1400"/>
              <a:buFont typeface="Helvetica Neue"/>
              <a:buChar char="•"/>
              <a:defRPr b="0" i="0" sz="1900" u="none" cap="none" strike="noStrike">
                <a:solidFill>
                  <a:srgbClr val="000000"/>
                </a:solidFill>
                <a:latin typeface="Helvetica Neue"/>
                <a:ea typeface="Helvetica Neue"/>
                <a:cs typeface="Helvetica Neue"/>
                <a:sym typeface="Helvetica Neue"/>
              </a:defRPr>
            </a:lvl9pPr>
          </a:lstStyle>
          <a:p/>
        </p:txBody>
      </p:sp>
      <p:sp>
        <p:nvSpPr>
          <p:cNvPr id="78" name="Google Shape;78;p25"/>
          <p:cNvSpPr txBox="1"/>
          <p:nvPr>
            <p:ph idx="12" type="sldNum"/>
          </p:nvPr>
        </p:nvSpPr>
        <p:spPr>
          <a:xfrm>
            <a:off x="4923523" y="7372647"/>
            <a:ext cx="203700" cy="289800"/>
          </a:xfrm>
          <a:prstGeom prst="rect">
            <a:avLst/>
          </a:prstGeom>
          <a:noFill/>
          <a:ln>
            <a:noFill/>
          </a:ln>
        </p:spPr>
        <p:txBody>
          <a:bodyPr anchorCtr="0" anchor="t" bIns="26775" lIns="26775" spcFirstLastPara="1" rIns="26775" wrap="square" tIns="26775">
            <a:noAutofit/>
          </a:bodyPr>
          <a:lstStyle>
            <a:lvl1pPr indent="0" lvl="0"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Font typeface="Helvetica Neue"/>
              <a:buNone/>
              <a:defRPr b="0" i="0" sz="9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DCF0"/>
        </a:solidFill>
      </p:bgPr>
    </p:bg>
    <p:spTree>
      <p:nvGrpSpPr>
        <p:cNvPr id="128" name="Shape 128"/>
        <p:cNvGrpSpPr/>
        <p:nvPr/>
      </p:nvGrpSpPr>
      <p:grpSpPr>
        <a:xfrm>
          <a:off x="0" y="0"/>
          <a:ext cx="0" cy="0"/>
          <a:chOff x="0" y="0"/>
          <a:chExt cx="0" cy="0"/>
        </a:xfrm>
      </p:grpSpPr>
      <p:pic>
        <p:nvPicPr>
          <p:cNvPr id="129" name="Google Shape;129;p38"/>
          <p:cNvPicPr preferRelativeResize="0"/>
          <p:nvPr/>
        </p:nvPicPr>
        <p:blipFill rotWithShape="1">
          <a:blip r:embed="rId3">
            <a:alphaModFix/>
          </a:blip>
          <a:srcRect b="18301" l="0" r="0" t="-1489"/>
          <a:stretch/>
        </p:blipFill>
        <p:spPr>
          <a:xfrm>
            <a:off x="1981525" y="-115700"/>
            <a:ext cx="6095350" cy="6465476"/>
          </a:xfrm>
          <a:prstGeom prst="rect">
            <a:avLst/>
          </a:prstGeom>
          <a:noFill/>
          <a:ln>
            <a:noFill/>
          </a:ln>
        </p:spPr>
      </p:pic>
      <p:sp>
        <p:nvSpPr>
          <p:cNvPr id="130" name="Google Shape;130;p38"/>
          <p:cNvSpPr/>
          <p:nvPr/>
        </p:nvSpPr>
        <p:spPr>
          <a:xfrm>
            <a:off x="7477475" y="5794600"/>
            <a:ext cx="728700" cy="780600"/>
          </a:xfrm>
          <a:prstGeom prst="rect">
            <a:avLst/>
          </a:prstGeom>
          <a:solidFill>
            <a:srgbClr val="91DC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38"/>
          <p:cNvPicPr preferRelativeResize="0"/>
          <p:nvPr/>
        </p:nvPicPr>
        <p:blipFill>
          <a:blip r:embed="rId4">
            <a:alphaModFix/>
          </a:blip>
          <a:stretch>
            <a:fillRect/>
          </a:stretch>
        </p:blipFill>
        <p:spPr>
          <a:xfrm>
            <a:off x="7737700" y="5451700"/>
            <a:ext cx="2320700" cy="2320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7"/>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2E3D49"/>
                </a:solidFill>
              </a:rPr>
              <a:t>Campaign Evaluation</a:t>
            </a:r>
            <a:endParaRPr sz="4000">
              <a:solidFill>
                <a:srgbClr val="2E3D49"/>
              </a:solidFill>
            </a:endParaRPr>
          </a:p>
        </p:txBody>
      </p:sp>
      <p:sp>
        <p:nvSpPr>
          <p:cNvPr id="186" name="Google Shape;186;p47"/>
          <p:cNvSpPr txBox="1"/>
          <p:nvPr>
            <p:ph idx="1" type="body"/>
          </p:nvPr>
        </p:nvSpPr>
        <p:spPr>
          <a:xfrm>
            <a:off x="-25" y="1537975"/>
            <a:ext cx="10058400" cy="6348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525C65"/>
              </a:buClr>
              <a:buSzPts val="1600"/>
              <a:buFont typeface="Open Sans Light"/>
              <a:buAutoNum type="arabicPeriod"/>
            </a:pPr>
            <a:r>
              <a:rPr lang="en" sz="1600">
                <a:solidFill>
                  <a:srgbClr val="525C65"/>
                </a:solidFill>
                <a:highlight>
                  <a:srgbClr val="FFFFFF"/>
                </a:highlight>
                <a:latin typeface="Open Sans Light"/>
                <a:ea typeface="Open Sans Light"/>
                <a:cs typeface="Open Sans Light"/>
                <a:sym typeface="Open Sans Light"/>
              </a:rPr>
              <a:t>Evaluate the success of the campaign, given its marketing objective. Feel free to use bullet points, and add as many slides as you need.</a:t>
            </a:r>
            <a:endParaRPr sz="1600">
              <a:solidFill>
                <a:srgbClr val="525C65"/>
              </a:solidFill>
              <a:highlight>
                <a:srgbClr val="FFFFFF"/>
              </a:highlight>
              <a:latin typeface="Open Sans Light"/>
              <a:ea typeface="Open Sans Light"/>
              <a:cs typeface="Open Sans Light"/>
              <a:sym typeface="Open Sans Light"/>
            </a:endParaRPr>
          </a:p>
          <a:p>
            <a:pPr indent="-330200" lvl="1" marL="914400" rtl="0" algn="l">
              <a:lnSpc>
                <a:spcPct val="150000"/>
              </a:lnSpc>
              <a:spcBef>
                <a:spcPts val="0"/>
              </a:spcBef>
              <a:spcAft>
                <a:spcPts val="0"/>
              </a:spcAft>
              <a:buClr>
                <a:srgbClr val="525C65"/>
              </a:buClr>
              <a:buSzPts val="1600"/>
              <a:buFont typeface="Open Sans Light"/>
              <a:buAutoNum type="alphaLcPeriod"/>
            </a:pPr>
            <a:r>
              <a:rPr lang="en" sz="1600">
                <a:solidFill>
                  <a:srgbClr val="525C65"/>
                </a:solidFill>
                <a:highlight>
                  <a:srgbClr val="FFFFFF"/>
                </a:highlight>
                <a:latin typeface="Open Sans Light"/>
                <a:ea typeface="Open Sans Light"/>
                <a:cs typeface="Open Sans Light"/>
                <a:sym typeface="Open Sans Light"/>
              </a:rPr>
              <a:t>Briefly describe the targeting of the ad set (demographics, location, interest, behavior etc.) </a:t>
            </a:r>
            <a:r>
              <a:rPr b="1" lang="en" sz="1600">
                <a:solidFill>
                  <a:srgbClr val="525C65"/>
                </a:solidFill>
                <a:highlight>
                  <a:srgbClr val="FFFFFF"/>
                </a:highlight>
              </a:rPr>
              <a:t>Demographics:</a:t>
            </a:r>
            <a:r>
              <a:rPr lang="en" sz="1600">
                <a:solidFill>
                  <a:srgbClr val="525C65"/>
                </a:solidFill>
                <a:highlight>
                  <a:srgbClr val="FFFFFF"/>
                </a:highlight>
                <a:latin typeface="Open Sans Light"/>
                <a:ea typeface="Open Sans Light"/>
                <a:cs typeface="Open Sans Light"/>
                <a:sym typeface="Open Sans Light"/>
              </a:rPr>
              <a:t>will be female and male between age 18-35 , </a:t>
            </a:r>
            <a:r>
              <a:rPr b="1" lang="en" sz="1600">
                <a:solidFill>
                  <a:srgbClr val="525C65"/>
                </a:solidFill>
                <a:highlight>
                  <a:srgbClr val="FFFFFF"/>
                </a:highlight>
              </a:rPr>
              <a:t>Location</a:t>
            </a:r>
            <a:r>
              <a:rPr lang="en" sz="1600">
                <a:solidFill>
                  <a:srgbClr val="525C65"/>
                </a:solidFill>
                <a:highlight>
                  <a:srgbClr val="FFFFFF"/>
                </a:highlight>
                <a:latin typeface="Open Sans Light"/>
                <a:ea typeface="Open Sans Light"/>
                <a:cs typeface="Open Sans Light"/>
                <a:sym typeface="Open Sans Light"/>
              </a:rPr>
              <a:t>: ibadan and lagos based only. </a:t>
            </a:r>
            <a:r>
              <a:rPr b="1" lang="en" sz="1600">
                <a:solidFill>
                  <a:srgbClr val="525C65"/>
                </a:solidFill>
                <a:highlight>
                  <a:srgbClr val="FFFFFF"/>
                </a:highlight>
              </a:rPr>
              <a:t>Interest</a:t>
            </a:r>
            <a:r>
              <a:rPr lang="en" sz="1600">
                <a:solidFill>
                  <a:srgbClr val="525C65"/>
                </a:solidFill>
                <a:highlight>
                  <a:srgbClr val="FFFFFF"/>
                </a:highlight>
                <a:latin typeface="Open Sans Light"/>
                <a:ea typeface="Open Sans Light"/>
                <a:cs typeface="Open Sans Light"/>
                <a:sym typeface="Open Sans Light"/>
              </a:rPr>
              <a:t>: will be freelancers, small business owner,student,young graduate,content creation,fashion lover</a:t>
            </a:r>
            <a:r>
              <a:rPr b="1" lang="en" sz="1600">
                <a:solidFill>
                  <a:srgbClr val="525C65"/>
                </a:solidFill>
                <a:highlight>
                  <a:srgbClr val="FFFFFF"/>
                </a:highlight>
              </a:rPr>
              <a:t> behaviour</a:t>
            </a:r>
            <a:r>
              <a:rPr lang="en" sz="1600">
                <a:solidFill>
                  <a:srgbClr val="525C65"/>
                </a:solidFill>
                <a:highlight>
                  <a:srgbClr val="FFFFFF"/>
                </a:highlight>
                <a:latin typeface="Open Sans Light"/>
                <a:ea typeface="Open Sans Light"/>
                <a:cs typeface="Open Sans Light"/>
                <a:sym typeface="Open Sans Light"/>
              </a:rPr>
              <a:t>:shopper,business,fashion,saving,investment,empowerment,children lover etc. By putting </a:t>
            </a:r>
            <a:r>
              <a:rPr lang="en" sz="1600">
                <a:solidFill>
                  <a:srgbClr val="525C65"/>
                </a:solidFill>
                <a:highlight>
                  <a:srgbClr val="FFFFFF"/>
                </a:highlight>
                <a:latin typeface="Open Sans Light"/>
                <a:ea typeface="Open Sans Light"/>
                <a:cs typeface="Open Sans Light"/>
                <a:sym typeface="Open Sans Light"/>
              </a:rPr>
              <a:t>together</a:t>
            </a:r>
            <a:r>
              <a:rPr lang="en" sz="1600">
                <a:solidFill>
                  <a:srgbClr val="525C65"/>
                </a:solidFill>
                <a:highlight>
                  <a:srgbClr val="FFFFFF"/>
                </a:highlight>
                <a:latin typeface="Open Sans Light"/>
                <a:ea typeface="Open Sans Light"/>
                <a:cs typeface="Open Sans Light"/>
                <a:sym typeface="Open Sans Light"/>
              </a:rPr>
              <a:t> variant of the above audience group,the ad will reach the right audience and achieve the target KPIs</a:t>
            </a:r>
            <a:endParaRPr sz="1600">
              <a:solidFill>
                <a:srgbClr val="525C65"/>
              </a:solidFill>
              <a:highlight>
                <a:srgbClr val="FFFFFF"/>
              </a:highlight>
              <a:latin typeface="Open Sans Light"/>
              <a:ea typeface="Open Sans Light"/>
              <a:cs typeface="Open Sans Light"/>
              <a:sym typeface="Open Sans Light"/>
            </a:endParaRPr>
          </a:p>
          <a:p>
            <a:pPr indent="-330200" lvl="1" marL="914400" rtl="0" algn="l">
              <a:lnSpc>
                <a:spcPct val="150000"/>
              </a:lnSpc>
              <a:spcBef>
                <a:spcPts val="0"/>
              </a:spcBef>
              <a:spcAft>
                <a:spcPts val="0"/>
              </a:spcAft>
              <a:buClr>
                <a:srgbClr val="525C65"/>
              </a:buClr>
              <a:buSzPts val="1600"/>
              <a:buFont typeface="Open Sans Light"/>
              <a:buAutoNum type="alphaLcPeriod"/>
            </a:pPr>
            <a:r>
              <a:rPr lang="en" sz="1600">
                <a:solidFill>
                  <a:srgbClr val="525C65"/>
                </a:solidFill>
                <a:highlight>
                  <a:srgbClr val="FFFFFF"/>
                </a:highlight>
                <a:latin typeface="Open Sans Light"/>
                <a:ea typeface="Open Sans Light"/>
                <a:cs typeface="Open Sans Light"/>
                <a:sym typeface="Open Sans Light"/>
              </a:rPr>
              <a:t>Provide the correct formulas for the following KPIs:</a:t>
            </a:r>
            <a:endParaRPr sz="1600">
              <a:solidFill>
                <a:srgbClr val="525C65"/>
              </a:solidFill>
              <a:highlight>
                <a:srgbClr val="FFFFFF"/>
              </a:highlight>
              <a:latin typeface="Open Sans Light"/>
              <a:ea typeface="Open Sans Light"/>
              <a:cs typeface="Open Sans Light"/>
              <a:sym typeface="Open Sans Light"/>
            </a:endParaRPr>
          </a:p>
          <a:p>
            <a:pPr indent="-330200" lvl="2" marL="1371600" rtl="0" algn="l">
              <a:lnSpc>
                <a:spcPct val="150000"/>
              </a:lnSpc>
              <a:spcBef>
                <a:spcPts val="0"/>
              </a:spcBef>
              <a:spcAft>
                <a:spcPts val="0"/>
              </a:spcAft>
              <a:buClr>
                <a:srgbClr val="525C65"/>
              </a:buClr>
              <a:buSzPts val="1600"/>
              <a:buFont typeface="Open Sans Light"/>
              <a:buAutoNum type="romanLcPeriod"/>
            </a:pPr>
            <a:r>
              <a:rPr lang="en" sz="1600">
                <a:solidFill>
                  <a:srgbClr val="525C65"/>
                </a:solidFill>
                <a:highlight>
                  <a:srgbClr val="FFFFFF"/>
                </a:highlight>
                <a:latin typeface="Open Sans Light"/>
                <a:ea typeface="Open Sans Light"/>
                <a:cs typeface="Open Sans Light"/>
                <a:sym typeface="Open Sans Light"/>
              </a:rPr>
              <a:t>CPM (Cost per 1,000 Impressions):(cost to the advertiser/no of impression)*1000 </a:t>
            </a:r>
            <a:endParaRPr sz="1600">
              <a:solidFill>
                <a:srgbClr val="525C65"/>
              </a:solidFill>
              <a:highlight>
                <a:srgbClr val="FFFFFF"/>
              </a:highlight>
              <a:latin typeface="Open Sans Light"/>
              <a:ea typeface="Open Sans Light"/>
              <a:cs typeface="Open Sans Light"/>
              <a:sym typeface="Open Sans Light"/>
            </a:endParaRPr>
          </a:p>
          <a:p>
            <a:pPr indent="-330200" lvl="2" marL="1371600" rtl="0" algn="l">
              <a:lnSpc>
                <a:spcPct val="150000"/>
              </a:lnSpc>
              <a:spcBef>
                <a:spcPts val="0"/>
              </a:spcBef>
              <a:spcAft>
                <a:spcPts val="0"/>
              </a:spcAft>
              <a:buClr>
                <a:srgbClr val="525C65"/>
              </a:buClr>
              <a:buSzPts val="1600"/>
              <a:buFont typeface="Open Sans Light"/>
              <a:buAutoNum type="romanLcPeriod"/>
            </a:pPr>
            <a:r>
              <a:rPr lang="en" sz="1600">
                <a:solidFill>
                  <a:srgbClr val="525C65"/>
                </a:solidFill>
                <a:highlight>
                  <a:srgbClr val="FFFFFF"/>
                </a:highlight>
                <a:latin typeface="Open Sans Light"/>
                <a:ea typeface="Open Sans Light"/>
                <a:cs typeface="Open Sans Light"/>
                <a:sym typeface="Open Sans Light"/>
              </a:rPr>
              <a:t>Link Click-Through Rate:clicks/impression=CTR</a:t>
            </a:r>
            <a:endParaRPr sz="1600">
              <a:solidFill>
                <a:srgbClr val="525C65"/>
              </a:solidFill>
              <a:highlight>
                <a:srgbClr val="FFFFFF"/>
              </a:highlight>
              <a:latin typeface="Open Sans Light"/>
              <a:ea typeface="Open Sans Light"/>
              <a:cs typeface="Open Sans Light"/>
              <a:sym typeface="Open Sans Light"/>
            </a:endParaRPr>
          </a:p>
          <a:p>
            <a:pPr indent="-330200" lvl="2" marL="1371600" rtl="0" algn="l">
              <a:lnSpc>
                <a:spcPct val="150000"/>
              </a:lnSpc>
              <a:spcBef>
                <a:spcPts val="0"/>
              </a:spcBef>
              <a:spcAft>
                <a:spcPts val="0"/>
              </a:spcAft>
              <a:buClr>
                <a:srgbClr val="525C65"/>
              </a:buClr>
              <a:buSzPts val="1600"/>
              <a:buFont typeface="Open Sans Light"/>
              <a:buAutoNum type="romanLcPeriod"/>
            </a:pPr>
            <a:r>
              <a:rPr lang="en" sz="1600">
                <a:solidFill>
                  <a:srgbClr val="525C65"/>
                </a:solidFill>
                <a:highlight>
                  <a:srgbClr val="FFFFFF"/>
                </a:highlight>
                <a:latin typeface="Open Sans Light"/>
                <a:ea typeface="Open Sans Light"/>
                <a:cs typeface="Open Sans Light"/>
                <a:sym typeface="Open Sans Light"/>
              </a:rPr>
              <a:t>CPLC (cost per link click):cost of paid advertisement/number of clicks  </a:t>
            </a:r>
            <a:endParaRPr sz="1600">
              <a:solidFill>
                <a:srgbClr val="525C65"/>
              </a:solidFill>
              <a:highlight>
                <a:srgbClr val="FFFFFF"/>
              </a:highlight>
              <a:latin typeface="Open Sans Light"/>
              <a:ea typeface="Open Sans Light"/>
              <a:cs typeface="Open Sans Light"/>
              <a:sym typeface="Open Sans Light"/>
            </a:endParaRPr>
          </a:p>
          <a:p>
            <a:pPr indent="-330200" lvl="2" marL="1371600" rtl="0" algn="l">
              <a:lnSpc>
                <a:spcPct val="150000"/>
              </a:lnSpc>
              <a:spcBef>
                <a:spcPts val="0"/>
              </a:spcBef>
              <a:spcAft>
                <a:spcPts val="0"/>
              </a:spcAft>
              <a:buClr>
                <a:srgbClr val="525C65"/>
              </a:buClr>
              <a:buSzPts val="1600"/>
              <a:buFont typeface="Open Sans Light"/>
              <a:buAutoNum type="romanLcPeriod"/>
            </a:pPr>
            <a:r>
              <a:rPr lang="en" sz="1600">
                <a:solidFill>
                  <a:srgbClr val="525C65"/>
                </a:solidFill>
                <a:highlight>
                  <a:srgbClr val="FFFFFF"/>
                </a:highlight>
                <a:latin typeface="Open Sans Light"/>
                <a:ea typeface="Open Sans Light"/>
                <a:cs typeface="Open Sans Light"/>
                <a:sym typeface="Open Sans Light"/>
              </a:rPr>
              <a:t>Click To Lead Rate:Is the percentage of people who clicked on the ads and are then captured as leads. Divide leads by click and multiply with 100</a:t>
            </a:r>
            <a:endParaRPr sz="1600">
              <a:solidFill>
                <a:srgbClr val="525C65"/>
              </a:solidFill>
              <a:highlight>
                <a:srgbClr val="FFFFFF"/>
              </a:highlight>
              <a:latin typeface="Open Sans Light"/>
              <a:ea typeface="Open Sans Light"/>
              <a:cs typeface="Open Sans Light"/>
              <a:sym typeface="Open Sans Light"/>
            </a:endParaRPr>
          </a:p>
          <a:p>
            <a:pPr indent="-330200" lvl="2" marL="1371600" rtl="0" algn="l">
              <a:lnSpc>
                <a:spcPct val="150000"/>
              </a:lnSpc>
              <a:spcBef>
                <a:spcPts val="0"/>
              </a:spcBef>
              <a:spcAft>
                <a:spcPts val="0"/>
              </a:spcAft>
              <a:buClr>
                <a:srgbClr val="525C65"/>
              </a:buClr>
              <a:buSzPts val="1600"/>
              <a:buFont typeface="Open Sans Light"/>
              <a:buAutoNum type="romanLcPeriod"/>
            </a:pPr>
            <a:r>
              <a:rPr lang="en" sz="1600">
                <a:solidFill>
                  <a:srgbClr val="525C65"/>
                </a:solidFill>
                <a:highlight>
                  <a:srgbClr val="FFFFFF"/>
                </a:highlight>
                <a:latin typeface="Open Sans Light"/>
                <a:ea typeface="Open Sans Light"/>
                <a:cs typeface="Open Sans Light"/>
                <a:sym typeface="Open Sans Light"/>
              </a:rPr>
              <a:t>Cost per Results: total amount spent/total number of result(conversions,leads,video reviews)   </a:t>
            </a:r>
            <a:endParaRPr sz="1600">
              <a:solidFill>
                <a:srgbClr val="525C65"/>
              </a:solidFill>
              <a:highlight>
                <a:srgbClr val="FFFFFF"/>
              </a:highlight>
              <a:latin typeface="Open Sans Light"/>
              <a:ea typeface="Open Sans Light"/>
              <a:cs typeface="Open Sans Light"/>
              <a:sym typeface="Open Sans Light"/>
            </a:endParaRPr>
          </a:p>
          <a:p>
            <a:pPr indent="0" lvl="0" marL="0" rtl="0" algn="l">
              <a:lnSpc>
                <a:spcPct val="150000"/>
              </a:lnSpc>
              <a:spcBef>
                <a:spcPts val="1100"/>
              </a:spcBef>
              <a:spcAft>
                <a:spcPts val="1100"/>
              </a:spcAft>
              <a:buNone/>
            </a:pPr>
            <a:r>
              <a:t/>
            </a:r>
            <a:endParaRPr sz="1200">
              <a:solidFill>
                <a:srgbClr val="525C65"/>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8"/>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2E3D49"/>
                </a:solidFill>
              </a:rPr>
              <a:t>Campaign Evaluation</a:t>
            </a:r>
            <a:endParaRPr sz="4000">
              <a:solidFill>
                <a:srgbClr val="2E3D49"/>
              </a:solidFill>
            </a:endParaRPr>
          </a:p>
        </p:txBody>
      </p:sp>
      <p:sp>
        <p:nvSpPr>
          <p:cNvPr id="192" name="Google Shape;192;p48"/>
          <p:cNvSpPr txBox="1"/>
          <p:nvPr>
            <p:ph idx="1" type="body"/>
          </p:nvPr>
        </p:nvSpPr>
        <p:spPr>
          <a:xfrm>
            <a:off x="-25" y="1537975"/>
            <a:ext cx="10058400" cy="634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525C65"/>
                </a:solidFill>
                <a:highlight>
                  <a:srgbClr val="FFFFFF"/>
                </a:highlight>
                <a:latin typeface="Open Sans Light"/>
                <a:ea typeface="Open Sans Light"/>
                <a:cs typeface="Open Sans Light"/>
                <a:sym typeface="Open Sans Light"/>
              </a:rPr>
              <a:t>  a. </a:t>
            </a:r>
            <a:r>
              <a:rPr lang="en" sz="1600">
                <a:solidFill>
                  <a:srgbClr val="525C65"/>
                </a:solidFill>
                <a:highlight>
                  <a:srgbClr val="FFFFFF"/>
                </a:highlight>
                <a:latin typeface="Open Sans Light"/>
                <a:ea typeface="Open Sans Light"/>
                <a:cs typeface="Open Sans Light"/>
                <a:sym typeface="Open Sans Light"/>
              </a:rPr>
              <a:t>Based on the “Key Results” table, identify which ad performed best, and explain why you think this was the case. The second ad had the best performance as it achieved the highest KPI of 43 leads generated. It also the has the lowest cost per result. The book image used for the ad informed the target audience of the expectation.</a:t>
            </a:r>
            <a:endParaRPr sz="1600">
              <a:solidFill>
                <a:srgbClr val="525C65"/>
              </a:solidFill>
              <a:highlight>
                <a:srgbClr val="FFFFFF"/>
              </a:highlight>
              <a:latin typeface="Open Sans Light"/>
              <a:ea typeface="Open Sans Light"/>
              <a:cs typeface="Open Sans Light"/>
              <a:sym typeface="Open Sans Light"/>
            </a:endParaRPr>
          </a:p>
          <a:p>
            <a:pPr indent="-330200" lvl="1" marL="914400" rtl="0" algn="l">
              <a:lnSpc>
                <a:spcPct val="150000"/>
              </a:lnSpc>
              <a:spcBef>
                <a:spcPts val="1100"/>
              </a:spcBef>
              <a:spcAft>
                <a:spcPts val="0"/>
              </a:spcAft>
              <a:buClr>
                <a:srgbClr val="525C65"/>
              </a:buClr>
              <a:buSzPts val="1600"/>
              <a:buFont typeface="Open Sans Light"/>
              <a:buAutoNum type="alphaLcPeriod"/>
            </a:pPr>
            <a:r>
              <a:rPr lang="en" sz="1600">
                <a:solidFill>
                  <a:srgbClr val="525C65"/>
                </a:solidFill>
                <a:highlight>
                  <a:srgbClr val="FFFFFF"/>
                </a:highlight>
                <a:latin typeface="Open Sans Light"/>
                <a:ea typeface="Open Sans Light"/>
                <a:cs typeface="Open Sans Light"/>
                <a:sym typeface="Open Sans Light"/>
              </a:rPr>
              <a:t>would you optimize the campaign, and explain why do you think so?  </a:t>
            </a:r>
            <a:endParaRPr sz="1600">
              <a:solidFill>
                <a:srgbClr val="525C65"/>
              </a:solidFill>
              <a:highlight>
                <a:srgbClr val="FFFFFF"/>
              </a:highlight>
              <a:latin typeface="Open Sans Light"/>
              <a:ea typeface="Open Sans Light"/>
              <a:cs typeface="Open Sans Light"/>
              <a:sym typeface="Open Sans Light"/>
            </a:endParaRPr>
          </a:p>
          <a:p>
            <a:pPr indent="-330200" lvl="1" marL="914400" rtl="0" algn="l">
              <a:lnSpc>
                <a:spcPct val="150000"/>
              </a:lnSpc>
              <a:spcBef>
                <a:spcPts val="0"/>
              </a:spcBef>
              <a:spcAft>
                <a:spcPts val="0"/>
              </a:spcAft>
              <a:buClr>
                <a:srgbClr val="525C65"/>
              </a:buClr>
              <a:buSzPts val="1600"/>
              <a:buFont typeface="Open Sans Light"/>
              <a:buAutoNum type="alphaLcPeriod"/>
            </a:pPr>
            <a:r>
              <a:rPr lang="en" sz="1600">
                <a:solidFill>
                  <a:srgbClr val="525C65"/>
                </a:solidFill>
                <a:highlight>
                  <a:srgbClr val="FFFFFF"/>
                </a:highlight>
                <a:latin typeface="Open Sans Light"/>
                <a:ea typeface="Open Sans Light"/>
                <a:cs typeface="Open Sans Light"/>
                <a:sym typeface="Open Sans Light"/>
              </a:rPr>
              <a:t> To optimise the campaign, i will check the following.                                                                    1:create a lookalike audience of the following.</a:t>
            </a:r>
            <a:endParaRPr sz="1600">
              <a:solidFill>
                <a:srgbClr val="525C65"/>
              </a:solidFill>
              <a:highlight>
                <a:srgbClr val="FFFFFF"/>
              </a:highlight>
              <a:latin typeface="Open Sans Light"/>
              <a:ea typeface="Open Sans Light"/>
              <a:cs typeface="Open Sans Light"/>
              <a:sym typeface="Open Sans Light"/>
            </a:endParaRPr>
          </a:p>
          <a:p>
            <a:pPr indent="0" lvl="0" marL="914400" rtl="0" algn="l">
              <a:lnSpc>
                <a:spcPct val="150000"/>
              </a:lnSpc>
              <a:spcBef>
                <a:spcPts val="1100"/>
              </a:spcBef>
              <a:spcAft>
                <a:spcPts val="0"/>
              </a:spcAft>
              <a:buNone/>
            </a:pPr>
            <a:r>
              <a:rPr lang="en" sz="1600">
                <a:solidFill>
                  <a:srgbClr val="525C65"/>
                </a:solidFill>
                <a:highlight>
                  <a:srgbClr val="FFFFFF"/>
                </a:highlight>
                <a:latin typeface="Open Sans Light"/>
                <a:ea typeface="Open Sans Light"/>
                <a:cs typeface="Open Sans Light"/>
                <a:sym typeface="Open Sans Light"/>
              </a:rPr>
              <a:t>a: user who interacted with the landing page.</a:t>
            </a:r>
            <a:endParaRPr sz="1600">
              <a:solidFill>
                <a:srgbClr val="525C65"/>
              </a:solidFill>
              <a:highlight>
                <a:srgbClr val="FFFFFF"/>
              </a:highlight>
              <a:latin typeface="Open Sans Light"/>
              <a:ea typeface="Open Sans Light"/>
              <a:cs typeface="Open Sans Light"/>
              <a:sym typeface="Open Sans Light"/>
            </a:endParaRPr>
          </a:p>
          <a:p>
            <a:pPr indent="0" lvl="0" marL="914400" rtl="0" algn="l">
              <a:lnSpc>
                <a:spcPct val="150000"/>
              </a:lnSpc>
              <a:spcBef>
                <a:spcPts val="1100"/>
              </a:spcBef>
              <a:spcAft>
                <a:spcPts val="0"/>
              </a:spcAft>
              <a:buNone/>
            </a:pPr>
            <a:r>
              <a:rPr lang="en" sz="1600">
                <a:solidFill>
                  <a:srgbClr val="525C65"/>
                </a:solidFill>
                <a:highlight>
                  <a:srgbClr val="FFFFFF"/>
                </a:highlight>
                <a:latin typeface="Open Sans Light"/>
                <a:ea typeface="Open Sans Light"/>
                <a:cs typeface="Open Sans Light"/>
                <a:sym typeface="Open Sans Light"/>
              </a:rPr>
              <a:t>b: Email address of users who downloaded the ebook.</a:t>
            </a:r>
            <a:endParaRPr sz="1600">
              <a:solidFill>
                <a:srgbClr val="525C65"/>
              </a:solidFill>
              <a:highlight>
                <a:srgbClr val="FFFFFF"/>
              </a:highlight>
              <a:latin typeface="Open Sans Light"/>
              <a:ea typeface="Open Sans Light"/>
              <a:cs typeface="Open Sans Light"/>
              <a:sym typeface="Open Sans Light"/>
            </a:endParaRPr>
          </a:p>
          <a:p>
            <a:pPr indent="0" lvl="0" marL="914400" rtl="0" algn="l">
              <a:lnSpc>
                <a:spcPct val="150000"/>
              </a:lnSpc>
              <a:spcBef>
                <a:spcPts val="1100"/>
              </a:spcBef>
              <a:spcAft>
                <a:spcPts val="0"/>
              </a:spcAft>
              <a:buNone/>
            </a:pPr>
            <a:r>
              <a:rPr lang="en" sz="1600">
                <a:solidFill>
                  <a:srgbClr val="525C65"/>
                </a:solidFill>
                <a:highlight>
                  <a:srgbClr val="FFFFFF"/>
                </a:highlight>
                <a:latin typeface="Open Sans Light"/>
                <a:ea typeface="Open Sans Light"/>
                <a:cs typeface="Open Sans Light"/>
                <a:sym typeface="Open Sans Light"/>
              </a:rPr>
              <a:t>2: change the </a:t>
            </a:r>
            <a:r>
              <a:rPr lang="en" sz="1600">
                <a:solidFill>
                  <a:srgbClr val="525C65"/>
                </a:solidFill>
                <a:highlight>
                  <a:srgbClr val="FFFFFF"/>
                </a:highlight>
                <a:latin typeface="Open Sans Light"/>
                <a:ea typeface="Open Sans Light"/>
                <a:cs typeface="Open Sans Light"/>
                <a:sym typeface="Open Sans Light"/>
              </a:rPr>
              <a:t>existing</a:t>
            </a:r>
            <a:r>
              <a:rPr lang="en" sz="1600">
                <a:solidFill>
                  <a:srgbClr val="525C65"/>
                </a:solidFill>
                <a:highlight>
                  <a:srgbClr val="FFFFFF"/>
                </a:highlight>
                <a:latin typeface="Open Sans Light"/>
                <a:ea typeface="Open Sans Light"/>
                <a:cs typeface="Open Sans Light"/>
                <a:sym typeface="Open Sans Light"/>
              </a:rPr>
              <a:t> headline of the ad to:</a:t>
            </a:r>
            <a:endParaRPr sz="1600">
              <a:solidFill>
                <a:srgbClr val="525C65"/>
              </a:solidFill>
              <a:highlight>
                <a:srgbClr val="FFFFFF"/>
              </a:highlight>
              <a:latin typeface="Open Sans Light"/>
              <a:ea typeface="Open Sans Light"/>
              <a:cs typeface="Open Sans Light"/>
              <a:sym typeface="Open Sans Light"/>
            </a:endParaRPr>
          </a:p>
          <a:p>
            <a:pPr indent="0" lvl="0" marL="914400" rtl="0" algn="l">
              <a:lnSpc>
                <a:spcPct val="150000"/>
              </a:lnSpc>
              <a:spcBef>
                <a:spcPts val="1100"/>
              </a:spcBef>
              <a:spcAft>
                <a:spcPts val="0"/>
              </a:spcAft>
              <a:buNone/>
            </a:pPr>
            <a:r>
              <a:rPr lang="en" sz="1600">
                <a:solidFill>
                  <a:srgbClr val="525C65"/>
                </a:solidFill>
                <a:highlight>
                  <a:srgbClr val="FFFFFF"/>
                </a:highlight>
                <a:latin typeface="Open Sans Light"/>
                <a:ea typeface="Open Sans Light"/>
                <a:cs typeface="Open Sans Light"/>
                <a:sym typeface="Open Sans Light"/>
              </a:rPr>
              <a:t> a:free ebook:become a social media manager/advertiser.</a:t>
            </a:r>
            <a:endParaRPr sz="1600">
              <a:solidFill>
                <a:srgbClr val="525C65"/>
              </a:solidFill>
              <a:highlight>
                <a:srgbClr val="FFFFFF"/>
              </a:highlight>
              <a:latin typeface="Open Sans Light"/>
              <a:ea typeface="Open Sans Light"/>
              <a:cs typeface="Open Sans Light"/>
              <a:sym typeface="Open Sans Light"/>
            </a:endParaRPr>
          </a:p>
          <a:p>
            <a:pPr indent="0" lvl="0" marL="914400" rtl="0" algn="l">
              <a:lnSpc>
                <a:spcPct val="150000"/>
              </a:lnSpc>
              <a:spcBef>
                <a:spcPts val="1100"/>
              </a:spcBef>
              <a:spcAft>
                <a:spcPts val="0"/>
              </a:spcAft>
              <a:buNone/>
            </a:pPr>
            <a:r>
              <a:rPr lang="en" sz="1600">
                <a:solidFill>
                  <a:srgbClr val="525C65"/>
                </a:solidFill>
                <a:highlight>
                  <a:srgbClr val="FFFFFF"/>
                </a:highlight>
                <a:latin typeface="Open Sans Light"/>
                <a:ea typeface="Open Sans Light"/>
                <a:cs typeface="Open Sans Light"/>
                <a:sym typeface="Open Sans Light"/>
              </a:rPr>
              <a:t> </a:t>
            </a:r>
            <a:r>
              <a:rPr lang="en" sz="1600">
                <a:solidFill>
                  <a:srgbClr val="525C65"/>
                </a:solidFill>
                <a:highlight>
                  <a:srgbClr val="FFFFFF"/>
                </a:highlight>
                <a:latin typeface="Open Sans Light"/>
                <a:ea typeface="Open Sans Light"/>
                <a:cs typeface="Open Sans Light"/>
                <a:sym typeface="Open Sans Light"/>
              </a:rPr>
              <a:t>b</a:t>
            </a:r>
            <a:r>
              <a:rPr lang="en" sz="1600">
                <a:solidFill>
                  <a:srgbClr val="525C65"/>
                </a:solidFill>
                <a:highlight>
                  <a:srgbClr val="FFFFFF"/>
                </a:highlight>
                <a:latin typeface="Open Sans Light"/>
                <a:ea typeface="Open Sans Light"/>
                <a:cs typeface="Open Sans Light"/>
                <a:sym typeface="Open Sans Light"/>
              </a:rPr>
              <a:t>: Free ebook guide to social media advertising.</a:t>
            </a:r>
            <a:endParaRPr sz="1600">
              <a:solidFill>
                <a:srgbClr val="525C65"/>
              </a:solidFill>
              <a:highlight>
                <a:srgbClr val="FFFFFF"/>
              </a:highlight>
              <a:latin typeface="Open Sans Light"/>
              <a:ea typeface="Open Sans Light"/>
              <a:cs typeface="Open Sans Light"/>
              <a:sym typeface="Open Sans Light"/>
            </a:endParaRPr>
          </a:p>
          <a:p>
            <a:pPr indent="0" lvl="0" marL="914400" rtl="0" algn="l">
              <a:lnSpc>
                <a:spcPct val="150000"/>
              </a:lnSpc>
              <a:spcBef>
                <a:spcPts val="1100"/>
              </a:spcBef>
              <a:spcAft>
                <a:spcPts val="0"/>
              </a:spcAft>
              <a:buNone/>
            </a:pPr>
            <a:r>
              <a:rPr lang="en" sz="1600">
                <a:solidFill>
                  <a:srgbClr val="525C65"/>
                </a:solidFill>
                <a:highlight>
                  <a:srgbClr val="FFFFFF"/>
                </a:highlight>
                <a:latin typeface="Open Sans Light"/>
                <a:ea typeface="Open Sans Light"/>
                <a:cs typeface="Open Sans Light"/>
                <a:sym typeface="Open Sans Light"/>
              </a:rPr>
              <a:t>3:Change the headline of the landing page to:Become a social media advertiser in 3 hours</a:t>
            </a:r>
            <a:endParaRPr sz="1600">
              <a:solidFill>
                <a:srgbClr val="525C65"/>
              </a:solidFill>
              <a:highlight>
                <a:srgbClr val="FFFFFF"/>
              </a:highlight>
              <a:latin typeface="Open Sans Light"/>
              <a:ea typeface="Open Sans Light"/>
              <a:cs typeface="Open Sans Light"/>
              <a:sym typeface="Open Sans Light"/>
            </a:endParaRPr>
          </a:p>
          <a:p>
            <a:pPr indent="0" lvl="0" marL="914400" rtl="0" algn="l">
              <a:lnSpc>
                <a:spcPct val="150000"/>
              </a:lnSpc>
              <a:spcBef>
                <a:spcPts val="1100"/>
              </a:spcBef>
              <a:spcAft>
                <a:spcPts val="0"/>
              </a:spcAft>
              <a:buNone/>
            </a:pPr>
            <a:r>
              <a:rPr lang="en" sz="1600">
                <a:solidFill>
                  <a:srgbClr val="525C65"/>
                </a:solidFill>
                <a:highlight>
                  <a:srgbClr val="FFFFFF"/>
                </a:highlight>
                <a:latin typeface="Open Sans Light"/>
                <a:ea typeface="Open Sans Light"/>
                <a:cs typeface="Open Sans Light"/>
                <a:sym typeface="Open Sans Light"/>
              </a:rPr>
              <a:t>4:use the same image across all the 3 campaigns but different headlines so i can speak to the target audience differently.</a:t>
            </a:r>
            <a:endParaRPr sz="1600">
              <a:solidFill>
                <a:srgbClr val="525C65"/>
              </a:solidFill>
              <a:highlight>
                <a:srgbClr val="FFFFFF"/>
              </a:highlight>
              <a:latin typeface="Open Sans Light"/>
              <a:ea typeface="Open Sans Light"/>
              <a:cs typeface="Open Sans Light"/>
              <a:sym typeface="Open Sans Light"/>
            </a:endParaRPr>
          </a:p>
          <a:p>
            <a:pPr indent="0" lvl="0" marL="0" rtl="0" algn="l">
              <a:lnSpc>
                <a:spcPct val="150000"/>
              </a:lnSpc>
              <a:spcBef>
                <a:spcPts val="1100"/>
              </a:spcBef>
              <a:spcAft>
                <a:spcPts val="0"/>
              </a:spcAft>
              <a:buNone/>
            </a:pPr>
            <a:r>
              <a:t/>
            </a:r>
            <a:endParaRPr sz="1600">
              <a:solidFill>
                <a:srgbClr val="525C65"/>
              </a:solidFill>
              <a:highlight>
                <a:srgbClr val="FFFFFF"/>
              </a:highlight>
              <a:latin typeface="Open Sans Light"/>
              <a:ea typeface="Open Sans Light"/>
              <a:cs typeface="Open Sans Light"/>
              <a:sym typeface="Open Sans Light"/>
            </a:endParaRPr>
          </a:p>
          <a:p>
            <a:pPr indent="0" lvl="0" marL="914400" rtl="0" algn="l">
              <a:lnSpc>
                <a:spcPct val="150000"/>
              </a:lnSpc>
              <a:spcBef>
                <a:spcPts val="1100"/>
              </a:spcBef>
              <a:spcAft>
                <a:spcPts val="0"/>
              </a:spcAft>
              <a:buNone/>
            </a:pPr>
            <a:r>
              <a:t/>
            </a:r>
            <a:endParaRPr sz="1200">
              <a:solidFill>
                <a:srgbClr val="525C65"/>
              </a:solidFill>
              <a:highlight>
                <a:srgbClr val="FFFFFF"/>
              </a:highlight>
            </a:endParaRPr>
          </a:p>
          <a:p>
            <a:pPr indent="0" lvl="0" marL="914400" rtl="0" algn="l">
              <a:lnSpc>
                <a:spcPct val="150000"/>
              </a:lnSpc>
              <a:spcBef>
                <a:spcPts val="1100"/>
              </a:spcBef>
              <a:spcAft>
                <a:spcPts val="1100"/>
              </a:spcAft>
              <a:buNone/>
            </a:pPr>
            <a:r>
              <a:t/>
            </a:r>
            <a:endParaRPr sz="1200">
              <a:solidFill>
                <a:srgbClr val="525C65"/>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9"/>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2E3D49"/>
                </a:solidFill>
              </a:rPr>
              <a:t>Campaign Evaluation</a:t>
            </a:r>
            <a:endParaRPr sz="4000">
              <a:solidFill>
                <a:srgbClr val="2E3D49"/>
              </a:solidFill>
            </a:endParaRPr>
          </a:p>
        </p:txBody>
      </p:sp>
      <p:sp>
        <p:nvSpPr>
          <p:cNvPr id="198" name="Google Shape;198;p49"/>
          <p:cNvSpPr txBox="1"/>
          <p:nvPr>
            <p:ph idx="1" type="body"/>
          </p:nvPr>
        </p:nvSpPr>
        <p:spPr>
          <a:xfrm>
            <a:off x="-25" y="1537975"/>
            <a:ext cx="10058400" cy="6348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rgbClr val="525C65"/>
                </a:solidFill>
                <a:highlight>
                  <a:srgbClr val="FFFFFF"/>
                </a:highlight>
                <a:latin typeface="Open Sans Light"/>
                <a:ea typeface="Open Sans Light"/>
                <a:cs typeface="Open Sans Light"/>
                <a:sym typeface="Open Sans Light"/>
              </a:rPr>
              <a:t> Write up a high-level overview of how well or not well the campaign performed, based on the marketing objective.</a:t>
            </a:r>
            <a:endParaRPr sz="1600">
              <a:solidFill>
                <a:srgbClr val="525C65"/>
              </a:solidFill>
              <a:highlight>
                <a:srgbClr val="FFFFFF"/>
              </a:highlight>
              <a:latin typeface="Open Sans Light"/>
              <a:ea typeface="Open Sans Light"/>
              <a:cs typeface="Open Sans Light"/>
              <a:sym typeface="Open Sans Light"/>
            </a:endParaRPr>
          </a:p>
          <a:p>
            <a:pPr indent="0" lvl="0" marL="0" rtl="0" algn="l">
              <a:lnSpc>
                <a:spcPct val="150000"/>
              </a:lnSpc>
              <a:spcBef>
                <a:spcPts val="1100"/>
              </a:spcBef>
              <a:spcAft>
                <a:spcPts val="0"/>
              </a:spcAft>
              <a:buNone/>
            </a:pPr>
            <a:r>
              <a:rPr b="1" lang="en" sz="1600">
                <a:solidFill>
                  <a:srgbClr val="525C65"/>
                </a:solidFill>
                <a:highlight>
                  <a:srgbClr val="FFFFFF"/>
                </a:highlight>
              </a:rPr>
              <a:t>Summary of campaign:</a:t>
            </a:r>
            <a:r>
              <a:rPr lang="en" sz="1600">
                <a:solidFill>
                  <a:srgbClr val="525C65"/>
                </a:solidFill>
                <a:highlight>
                  <a:srgbClr val="FFFFFF"/>
                </a:highlight>
                <a:latin typeface="Open Sans Light"/>
                <a:ea typeface="Open Sans Light"/>
                <a:cs typeface="Open Sans Light"/>
                <a:sym typeface="Open Sans Light"/>
              </a:rPr>
              <a:t> </a:t>
            </a:r>
            <a:endParaRPr sz="1600">
              <a:solidFill>
                <a:srgbClr val="525C65"/>
              </a:solidFill>
              <a:highlight>
                <a:srgbClr val="FFFFFF"/>
              </a:highlight>
              <a:latin typeface="Open Sans Light"/>
              <a:ea typeface="Open Sans Light"/>
              <a:cs typeface="Open Sans Light"/>
              <a:sym typeface="Open Sans Light"/>
            </a:endParaRPr>
          </a:p>
          <a:p>
            <a:pPr indent="0" lvl="0" marL="0" rtl="0" algn="l">
              <a:lnSpc>
                <a:spcPct val="150000"/>
              </a:lnSpc>
              <a:spcBef>
                <a:spcPts val="1100"/>
              </a:spcBef>
              <a:spcAft>
                <a:spcPts val="0"/>
              </a:spcAft>
              <a:buNone/>
            </a:pPr>
            <a:r>
              <a:rPr lang="en" sz="1600">
                <a:solidFill>
                  <a:srgbClr val="525C65"/>
                </a:solidFill>
                <a:highlight>
                  <a:srgbClr val="FFFFFF"/>
                </a:highlight>
                <a:latin typeface="Open Sans Light"/>
                <a:ea typeface="Open Sans Light"/>
                <a:cs typeface="Open Sans Light"/>
                <a:sym typeface="Open Sans Light"/>
              </a:rPr>
              <a:t>The campaign performed well based on the expected KPIs of 50 eBook downloaded in 2 weeks. In total, the campaign generated 66 downloads using the targeted budget of $1000.</a:t>
            </a:r>
            <a:endParaRPr sz="1600">
              <a:solidFill>
                <a:srgbClr val="525C65"/>
              </a:solidFill>
              <a:highlight>
                <a:srgbClr val="FFFFFF"/>
              </a:highlight>
              <a:latin typeface="Open Sans Light"/>
              <a:ea typeface="Open Sans Light"/>
              <a:cs typeface="Open Sans Light"/>
              <a:sym typeface="Open Sans Light"/>
            </a:endParaRPr>
          </a:p>
          <a:p>
            <a:pPr indent="0" lvl="0" marL="0" rtl="0" algn="l">
              <a:lnSpc>
                <a:spcPct val="150000"/>
              </a:lnSpc>
              <a:spcBef>
                <a:spcPts val="1100"/>
              </a:spcBef>
              <a:spcAft>
                <a:spcPts val="0"/>
              </a:spcAft>
              <a:buNone/>
            </a:pPr>
            <a:r>
              <a:rPr lang="en" sz="1600">
                <a:solidFill>
                  <a:srgbClr val="525C65"/>
                </a:solidFill>
                <a:highlight>
                  <a:srgbClr val="FFFFFF"/>
                </a:highlight>
                <a:latin typeface="Open Sans Light"/>
                <a:ea typeface="Open Sans Light"/>
                <a:cs typeface="Open Sans Light"/>
                <a:sym typeface="Open Sans Light"/>
              </a:rPr>
              <a:t>The cost per result of the campaign can be reduced to further increase the performance and drive more downloads.</a:t>
            </a:r>
            <a:endParaRPr sz="1600">
              <a:solidFill>
                <a:srgbClr val="525C65"/>
              </a:solidFill>
              <a:highlight>
                <a:srgbClr val="FFFFFF"/>
              </a:highlight>
              <a:latin typeface="Open Sans Light"/>
              <a:ea typeface="Open Sans Light"/>
              <a:cs typeface="Open Sans Light"/>
              <a:sym typeface="Open Sans Light"/>
            </a:endParaRPr>
          </a:p>
          <a:p>
            <a:pPr indent="0" lvl="0" marL="0" rtl="0" algn="l">
              <a:lnSpc>
                <a:spcPct val="150000"/>
              </a:lnSpc>
              <a:spcBef>
                <a:spcPts val="1100"/>
              </a:spcBef>
              <a:spcAft>
                <a:spcPts val="0"/>
              </a:spcAft>
              <a:buNone/>
            </a:pPr>
            <a:r>
              <a:t/>
            </a:r>
            <a:endParaRPr sz="1600">
              <a:solidFill>
                <a:srgbClr val="525C65"/>
              </a:solidFill>
              <a:highlight>
                <a:srgbClr val="FFFFFF"/>
              </a:highlight>
              <a:latin typeface="Open Sans Light"/>
              <a:ea typeface="Open Sans Light"/>
              <a:cs typeface="Open Sans Light"/>
              <a:sym typeface="Open Sans Light"/>
            </a:endParaRPr>
          </a:p>
          <a:p>
            <a:pPr indent="0" lvl="0" marL="0" rtl="0" algn="l">
              <a:lnSpc>
                <a:spcPct val="150000"/>
              </a:lnSpc>
              <a:spcBef>
                <a:spcPts val="1100"/>
              </a:spcBef>
              <a:spcAft>
                <a:spcPts val="0"/>
              </a:spcAft>
              <a:buNone/>
            </a:pPr>
            <a:r>
              <a:t/>
            </a:r>
            <a:endParaRPr sz="1200">
              <a:solidFill>
                <a:srgbClr val="525C65"/>
              </a:solidFill>
              <a:highlight>
                <a:srgbClr val="FFFFFF"/>
              </a:highlight>
            </a:endParaRPr>
          </a:p>
          <a:p>
            <a:pPr indent="0" lvl="0" marL="914400" rtl="0" algn="l">
              <a:lnSpc>
                <a:spcPct val="150000"/>
              </a:lnSpc>
              <a:spcBef>
                <a:spcPts val="1100"/>
              </a:spcBef>
              <a:spcAft>
                <a:spcPts val="1100"/>
              </a:spcAft>
              <a:buNone/>
            </a:pPr>
            <a:r>
              <a:t/>
            </a:r>
            <a:endParaRPr sz="1200">
              <a:solidFill>
                <a:srgbClr val="525C65"/>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0"/>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rgbClr val="2E3D49"/>
                </a:solidFill>
              </a:rPr>
              <a:t>Campaign Recommendations </a:t>
            </a:r>
            <a:endParaRPr sz="4000">
              <a:solidFill>
                <a:srgbClr val="2E3D49"/>
              </a:solidFill>
            </a:endParaRPr>
          </a:p>
        </p:txBody>
      </p:sp>
      <p:sp>
        <p:nvSpPr>
          <p:cNvPr id="204" name="Google Shape;204;p50"/>
          <p:cNvSpPr txBox="1"/>
          <p:nvPr>
            <p:ph idx="1" type="body"/>
          </p:nvPr>
        </p:nvSpPr>
        <p:spPr>
          <a:xfrm>
            <a:off x="488878" y="1650822"/>
            <a:ext cx="9372900" cy="48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rgbClr val="02B4E5"/>
                </a:solidFill>
              </a:rPr>
              <a:t>Imagine you are tasked with running an improved version of this campaign, with the same marketing objective and KPIs. What recommendations would you make to improve the campaign, based on your evaluation of its past performance?</a:t>
            </a:r>
            <a:endParaRPr b="1" sz="2200">
              <a:solidFill>
                <a:srgbClr val="02B4E5"/>
              </a:solidFill>
            </a:endParaRPr>
          </a:p>
          <a:p>
            <a:pPr indent="-342900" lvl="0" marL="457200" rtl="0" algn="l">
              <a:spcBef>
                <a:spcPts val="1600"/>
              </a:spcBef>
              <a:spcAft>
                <a:spcPts val="0"/>
              </a:spcAft>
              <a:buSzPts val="1800"/>
              <a:buFont typeface="Open Sans Light"/>
              <a:buChar char="●"/>
            </a:pPr>
            <a:r>
              <a:rPr lang="en">
                <a:latin typeface="Open Sans Light"/>
                <a:ea typeface="Open Sans Light"/>
                <a:cs typeface="Open Sans Light"/>
                <a:sym typeface="Open Sans Light"/>
              </a:rPr>
              <a:t>The current AB test of the campaign compares 3 different images against one another.</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My A/B testing will use the same image(media guidebook)but 3 different headlines as my interest is in finding the best performing headline for the campaign .</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Ad 1 headline:Free eBook guide to social media advertising.</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Ad 2 headline:Free eBook:Becoming a social media manager/advertiser.</a:t>
            </a:r>
            <a:endParaRPr>
              <a:latin typeface="Open Sans Light"/>
              <a:ea typeface="Open Sans Light"/>
              <a:cs typeface="Open Sans Light"/>
              <a:sym typeface="Open Sans Light"/>
            </a:endParaRPr>
          </a:p>
          <a:p>
            <a:pPr indent="-342900" lvl="0" marL="457200" rtl="0" algn="l">
              <a:spcBef>
                <a:spcPts val="0"/>
              </a:spcBef>
              <a:spcAft>
                <a:spcPts val="0"/>
              </a:spcAft>
              <a:buSzPts val="1800"/>
              <a:buFont typeface="Open Sans Light"/>
              <a:buChar char="●"/>
            </a:pPr>
            <a:r>
              <a:rPr lang="en">
                <a:latin typeface="Open Sans Light"/>
                <a:ea typeface="Open Sans Light"/>
                <a:cs typeface="Open Sans Light"/>
                <a:sym typeface="Open Sans Light"/>
              </a:rPr>
              <a:t>Ad 3 headline:Learn social media advertising using this free eBook guide.</a:t>
            </a:r>
            <a:endParaRPr>
              <a:latin typeface="Open Sans Light"/>
              <a:ea typeface="Open Sans Light"/>
              <a:cs typeface="Open Sans Light"/>
              <a:sym typeface="Open Sans Light"/>
            </a:endParaRPr>
          </a:p>
          <a:p>
            <a:pPr indent="0" lvl="0" marL="457200" rtl="0" algn="l">
              <a:spcBef>
                <a:spcPts val="1600"/>
              </a:spcBef>
              <a:spcAft>
                <a:spcPts val="0"/>
              </a:spcAft>
              <a:buNone/>
            </a:pPr>
            <a:r>
              <a:t/>
            </a:r>
            <a:endParaRPr>
              <a:latin typeface="Open Sans Light"/>
              <a:ea typeface="Open Sans Light"/>
              <a:cs typeface="Open Sans Light"/>
              <a:sym typeface="Open Sans Light"/>
            </a:endParaRPr>
          </a:p>
          <a:p>
            <a:pPr indent="0" lvl="0" marL="457200" rtl="0" algn="l">
              <a:spcBef>
                <a:spcPts val="1600"/>
              </a:spcBef>
              <a:spcAft>
                <a:spcPts val="0"/>
              </a:spcAft>
              <a:buNone/>
            </a:pPr>
            <a:r>
              <a:t/>
            </a:r>
            <a:endParaRPr>
              <a:latin typeface="Open Sans Light"/>
              <a:ea typeface="Open Sans Light"/>
              <a:cs typeface="Open Sans Light"/>
              <a:sym typeface="Open Sans Light"/>
            </a:endParaRPr>
          </a:p>
          <a:p>
            <a:pPr indent="0" lvl="0" marL="914400" rtl="0" algn="l">
              <a:spcBef>
                <a:spcPts val="1600"/>
              </a:spcBef>
              <a:spcAft>
                <a:spcPts val="0"/>
              </a:spcAft>
              <a:buNone/>
            </a:pPr>
            <a:r>
              <a:t/>
            </a:r>
            <a:endParaRPr sz="1800">
              <a:latin typeface="Open Sans Light"/>
              <a:ea typeface="Open Sans Light"/>
              <a:cs typeface="Open Sans Light"/>
              <a:sym typeface="Open Sans Light"/>
            </a:endParaRPr>
          </a:p>
          <a:p>
            <a:pPr indent="0" lvl="0" marL="0" rtl="0" algn="l">
              <a:spcBef>
                <a:spcPts val="1600"/>
              </a:spcBef>
              <a:spcAft>
                <a:spcPts val="0"/>
              </a:spcAft>
              <a:buClr>
                <a:schemeClr val="dk1"/>
              </a:buClr>
              <a:buSzPts val="1100"/>
              <a:buFont typeface="Arial"/>
              <a:buNone/>
            </a:pPr>
            <a:br>
              <a:rPr lang="en">
                <a:latin typeface="Open Sans Light"/>
                <a:ea typeface="Open Sans Light"/>
                <a:cs typeface="Open Sans Light"/>
                <a:sym typeface="Open Sans Light"/>
              </a:rPr>
            </a:br>
            <a:endParaRPr>
              <a:latin typeface="Open Sans Light"/>
              <a:ea typeface="Open Sans Light"/>
              <a:cs typeface="Open Sans Light"/>
              <a:sym typeface="Open Sans Light"/>
            </a:endParaRPr>
          </a:p>
          <a:p>
            <a:pPr indent="0" lvl="0" marL="0" rtl="0" algn="l">
              <a:lnSpc>
                <a:spcPct val="160000"/>
              </a:lnSpc>
              <a:spcBef>
                <a:spcPts val="1600"/>
              </a:spcBef>
              <a:spcAft>
                <a:spcPts val="0"/>
              </a:spcAft>
              <a:buNone/>
            </a:pPr>
            <a:r>
              <a:t/>
            </a:r>
            <a:endParaRPr sz="2200">
              <a:solidFill>
                <a:srgbClr val="525C65"/>
              </a:solidFill>
              <a:highlight>
                <a:schemeClr val="lt1"/>
              </a:highlight>
              <a:latin typeface="Open Sans Light"/>
              <a:ea typeface="Open Sans Light"/>
              <a:cs typeface="Open Sans Light"/>
              <a:sym typeface="Open Sans Light"/>
            </a:endParaRPr>
          </a:p>
          <a:p>
            <a:pPr indent="0" lvl="0" marL="0" rtl="0" algn="l">
              <a:spcBef>
                <a:spcPts val="11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DCF0"/>
        </a:solidFill>
      </p:bgPr>
    </p:bg>
    <p:spTree>
      <p:nvGrpSpPr>
        <p:cNvPr id="135" name="Shape 135"/>
        <p:cNvGrpSpPr/>
        <p:nvPr/>
      </p:nvGrpSpPr>
      <p:grpSpPr>
        <a:xfrm>
          <a:off x="0" y="0"/>
          <a:ext cx="0" cy="0"/>
          <a:chOff x="0" y="0"/>
          <a:chExt cx="0" cy="0"/>
        </a:xfrm>
      </p:grpSpPr>
      <p:sp>
        <p:nvSpPr>
          <p:cNvPr id="136" name="Google Shape;136;p39"/>
          <p:cNvSpPr/>
          <p:nvPr/>
        </p:nvSpPr>
        <p:spPr>
          <a:xfrm>
            <a:off x="2338628" y="3093652"/>
            <a:ext cx="5380800" cy="19008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Campaign Summary</a:t>
            </a:r>
            <a:endParaRPr sz="2000"/>
          </a:p>
        </p:txBody>
      </p:sp>
      <p:sp>
        <p:nvSpPr>
          <p:cNvPr id="137" name="Google Shape;137;p39"/>
          <p:cNvSpPr/>
          <p:nvPr/>
        </p:nvSpPr>
        <p:spPr>
          <a:xfrm>
            <a:off x="4636294" y="2830522"/>
            <a:ext cx="785700" cy="576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0"/>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2E3D49"/>
                </a:solidFill>
              </a:rPr>
              <a:t>Marketing Objective &amp; KPIs</a:t>
            </a:r>
            <a:endParaRPr b="1" sz="4000">
              <a:solidFill>
                <a:srgbClr val="2E3D49"/>
              </a:solidFill>
            </a:endParaRPr>
          </a:p>
        </p:txBody>
      </p:sp>
      <p:sp>
        <p:nvSpPr>
          <p:cNvPr id="143" name="Google Shape;143;p40"/>
          <p:cNvSpPr txBox="1"/>
          <p:nvPr>
            <p:ph idx="1" type="body"/>
          </p:nvPr>
        </p:nvSpPr>
        <p:spPr>
          <a:xfrm>
            <a:off x="342870" y="1741518"/>
            <a:ext cx="9372900" cy="4821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3100">
              <a:solidFill>
                <a:srgbClr val="525C65"/>
              </a:solidFill>
              <a:highlight>
                <a:srgbClr val="FFFFFF"/>
              </a:highlight>
              <a:latin typeface="Open Sans Light"/>
              <a:ea typeface="Open Sans Light"/>
              <a:cs typeface="Open Sans Light"/>
              <a:sym typeface="Open Sans Light"/>
            </a:endParaRPr>
          </a:p>
          <a:p>
            <a:pPr indent="0" lvl="0" marL="0" rtl="0" algn="l">
              <a:lnSpc>
                <a:spcPct val="100000"/>
              </a:lnSpc>
              <a:spcBef>
                <a:spcPts val="1100"/>
              </a:spcBef>
              <a:spcAft>
                <a:spcPts val="0"/>
              </a:spcAft>
              <a:buNone/>
            </a:pPr>
            <a:r>
              <a:rPr b="1" lang="en" sz="3100">
                <a:solidFill>
                  <a:srgbClr val="525C65"/>
                </a:solidFill>
                <a:highlight>
                  <a:srgbClr val="FFFFFF"/>
                </a:highlight>
              </a:rPr>
              <a:t>Marketing Objective: </a:t>
            </a:r>
            <a:r>
              <a:rPr lang="en" sz="3100">
                <a:solidFill>
                  <a:srgbClr val="525C65"/>
                </a:solidFill>
                <a:highlight>
                  <a:srgbClr val="FFFFFF"/>
                </a:highlight>
                <a:latin typeface="Open Sans Light"/>
                <a:ea typeface="Open Sans Light"/>
                <a:cs typeface="Open Sans Light"/>
                <a:sym typeface="Open Sans Light"/>
              </a:rPr>
              <a:t>To collect the email addresses of 50 potential students for the Digital Marketing Nanodegree Program, with a campaign running for one week and having a lifetime budget of </a:t>
            </a:r>
            <a:r>
              <a:rPr lang="en" sz="3100">
                <a:solidFill>
                  <a:srgbClr val="525C65"/>
                </a:solidFill>
                <a:highlight>
                  <a:srgbClr val="FFFFFF"/>
                </a:highlight>
                <a:latin typeface="Open Sans Light"/>
                <a:ea typeface="Open Sans Light"/>
                <a:cs typeface="Open Sans Light"/>
                <a:sym typeface="Open Sans Light"/>
              </a:rPr>
              <a:t>$1000</a:t>
            </a:r>
            <a:endParaRPr sz="3100">
              <a:solidFill>
                <a:srgbClr val="525C65"/>
              </a:solidFill>
              <a:highlight>
                <a:srgbClr val="FFFFFF"/>
              </a:highlight>
              <a:latin typeface="Open Sans Light"/>
              <a:ea typeface="Open Sans Light"/>
              <a:cs typeface="Open Sans Light"/>
              <a:sym typeface="Open Sans Light"/>
            </a:endParaRPr>
          </a:p>
          <a:p>
            <a:pPr indent="0" lvl="0" marL="0" rtl="0" algn="l">
              <a:lnSpc>
                <a:spcPct val="100000"/>
              </a:lnSpc>
              <a:spcBef>
                <a:spcPts val="1100"/>
              </a:spcBef>
              <a:spcAft>
                <a:spcPts val="0"/>
              </a:spcAft>
              <a:buNone/>
            </a:pPr>
            <a:r>
              <a:t/>
            </a:r>
            <a:endParaRPr b="1" sz="3100">
              <a:solidFill>
                <a:srgbClr val="525C65"/>
              </a:solidFill>
              <a:highlight>
                <a:srgbClr val="FFFFFF"/>
              </a:highlight>
            </a:endParaRPr>
          </a:p>
          <a:p>
            <a:pPr indent="0" lvl="0" marL="0" rtl="0" algn="l">
              <a:lnSpc>
                <a:spcPct val="100000"/>
              </a:lnSpc>
              <a:spcBef>
                <a:spcPts val="1100"/>
              </a:spcBef>
              <a:spcAft>
                <a:spcPts val="0"/>
              </a:spcAft>
              <a:buNone/>
            </a:pPr>
            <a:r>
              <a:rPr b="1" lang="en" sz="3100">
                <a:solidFill>
                  <a:srgbClr val="525C65"/>
                </a:solidFill>
                <a:highlight>
                  <a:srgbClr val="FFFFFF"/>
                </a:highlight>
              </a:rPr>
              <a:t>KPI: </a:t>
            </a:r>
            <a:r>
              <a:rPr lang="en" sz="3100">
                <a:solidFill>
                  <a:srgbClr val="525C65"/>
                </a:solidFill>
                <a:highlight>
                  <a:srgbClr val="FFFFFF"/>
                </a:highlight>
                <a:latin typeface="Open Sans Light"/>
                <a:ea typeface="Open Sans Light"/>
                <a:cs typeface="Open Sans Light"/>
                <a:sym typeface="Open Sans Light"/>
              </a:rPr>
              <a:t>Number of eBook downloads</a:t>
            </a:r>
            <a:endParaRPr sz="3100">
              <a:solidFill>
                <a:srgbClr val="525C65"/>
              </a:solidFill>
              <a:highlight>
                <a:srgbClr val="FFFFFF"/>
              </a:highlight>
              <a:latin typeface="Open Sans Light"/>
              <a:ea typeface="Open Sans Light"/>
              <a:cs typeface="Open Sans Light"/>
              <a:sym typeface="Open Sans Light"/>
            </a:endParaRPr>
          </a:p>
          <a:p>
            <a:pPr indent="0" lvl="0" marL="0" rtl="0" algn="l">
              <a:lnSpc>
                <a:spcPct val="160000"/>
              </a:lnSpc>
              <a:spcBef>
                <a:spcPts val="1100"/>
              </a:spcBef>
              <a:spcAft>
                <a:spcPts val="0"/>
              </a:spcAft>
              <a:buNone/>
            </a:pPr>
            <a:r>
              <a:t/>
            </a:r>
            <a:endParaRPr>
              <a:solidFill>
                <a:srgbClr val="525C65"/>
              </a:solidFill>
              <a:highlight>
                <a:srgbClr val="FFFFFF"/>
              </a:highlight>
            </a:endParaRPr>
          </a:p>
          <a:p>
            <a:pPr indent="0" lvl="0" marL="0" rtl="0" algn="l">
              <a:spcBef>
                <a:spcPts val="11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1"/>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2E3D49"/>
                </a:solidFill>
              </a:rPr>
              <a:t>Target Persona</a:t>
            </a:r>
            <a:endParaRPr b="1" sz="4000">
              <a:solidFill>
                <a:srgbClr val="2E3D49"/>
              </a:solidFill>
            </a:endParaRPr>
          </a:p>
        </p:txBody>
      </p:sp>
      <p:graphicFrame>
        <p:nvGraphicFramePr>
          <p:cNvPr id="149" name="Google Shape;149;p41"/>
          <p:cNvGraphicFramePr/>
          <p:nvPr/>
        </p:nvGraphicFramePr>
        <p:xfrm>
          <a:off x="342876" y="1537863"/>
          <a:ext cx="3000000" cy="3000000"/>
        </p:xfrm>
        <a:graphic>
          <a:graphicData uri="http://schemas.openxmlformats.org/drawingml/2006/table">
            <a:tbl>
              <a:tblPr>
                <a:noFill/>
                <a:tableStyleId>{AE51A0EB-2E95-4457-90BF-EEF9063CBACD}</a:tableStyleId>
              </a:tblPr>
              <a:tblGrid>
                <a:gridCol w="3124250"/>
                <a:gridCol w="3124250"/>
                <a:gridCol w="3124250"/>
              </a:tblGrid>
              <a:tr h="551125">
                <a:tc>
                  <a:txBody>
                    <a:bodyPr/>
                    <a:lstStyle/>
                    <a:p>
                      <a:pPr indent="0" lvl="0" marL="0" rtl="0" algn="ctr">
                        <a:spcBef>
                          <a:spcPts val="0"/>
                        </a:spcBef>
                        <a:spcAft>
                          <a:spcPts val="0"/>
                        </a:spcAft>
                        <a:buNone/>
                      </a:pPr>
                      <a:r>
                        <a:rPr lang="en" sz="1400">
                          <a:solidFill>
                            <a:srgbClr val="FFFFFF"/>
                          </a:solidFill>
                          <a:latin typeface="Open Sans"/>
                          <a:ea typeface="Open Sans"/>
                          <a:cs typeface="Open Sans"/>
                          <a:sym typeface="Open Sans"/>
                        </a:rPr>
                        <a:t>Background and Demographics</a:t>
                      </a:r>
                      <a:endParaRPr sz="1400">
                        <a:solidFill>
                          <a:srgbClr val="FFFFFF"/>
                        </a:solidFill>
                        <a:latin typeface="Open Sans"/>
                        <a:ea typeface="Open Sans"/>
                        <a:cs typeface="Open Sans"/>
                        <a:sym typeface="Open Sans"/>
                      </a:endParaRPr>
                    </a:p>
                  </a:txBody>
                  <a:tcPr marT="49075" marB="49075" marR="82175" marL="82175"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400">
                          <a:solidFill>
                            <a:srgbClr val="FFFFFF"/>
                          </a:solidFill>
                          <a:latin typeface="Open Sans"/>
                          <a:ea typeface="Open Sans"/>
                          <a:cs typeface="Open Sans"/>
                          <a:sym typeface="Open Sans"/>
                        </a:rPr>
                        <a:t>Target Persona Name</a:t>
                      </a:r>
                      <a:endParaRPr sz="1400">
                        <a:solidFill>
                          <a:srgbClr val="FFFFFF"/>
                        </a:solidFill>
                        <a:latin typeface="Open Sans"/>
                        <a:ea typeface="Open Sans"/>
                        <a:cs typeface="Open Sans"/>
                        <a:sym typeface="Open Sans"/>
                      </a:endParaRPr>
                    </a:p>
                  </a:txBody>
                  <a:tcPr marT="49075" marB="49075" marR="82175" marL="82175"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400">
                          <a:solidFill>
                            <a:srgbClr val="FFFFFF"/>
                          </a:solidFill>
                          <a:latin typeface="Open Sans"/>
                          <a:ea typeface="Open Sans"/>
                          <a:cs typeface="Open Sans"/>
                          <a:sym typeface="Open Sans"/>
                        </a:rPr>
                        <a:t>Needs</a:t>
                      </a:r>
                      <a:endParaRPr sz="1400">
                        <a:solidFill>
                          <a:srgbClr val="FFFFFF"/>
                        </a:solidFill>
                        <a:latin typeface="Open Sans"/>
                        <a:ea typeface="Open Sans"/>
                        <a:cs typeface="Open Sans"/>
                        <a:sym typeface="Open Sans"/>
                      </a:endParaRPr>
                    </a:p>
                  </a:txBody>
                  <a:tcPr marT="49075" marB="49075" marR="82175" marL="82175"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1878250">
                <a:tc>
                  <a:txBody>
                    <a:bodyPr/>
                    <a:lstStyle/>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Age 27</a:t>
                      </a:r>
                      <a:endParaRPr sz="1800">
                        <a:solidFill>
                          <a:srgbClr val="2E3D49"/>
                        </a:solidFill>
                        <a:latin typeface="Open Sans"/>
                        <a:ea typeface="Open Sans"/>
                        <a:cs typeface="Open Sans"/>
                        <a:sym typeface="Open Sans"/>
                      </a:endParaRPr>
                    </a:p>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Female</a:t>
                      </a:r>
                      <a:endParaRPr sz="1800">
                        <a:solidFill>
                          <a:srgbClr val="2E3D49"/>
                        </a:solidFill>
                        <a:latin typeface="Open Sans"/>
                        <a:ea typeface="Open Sans"/>
                        <a:cs typeface="Open Sans"/>
                        <a:sym typeface="Open Sans"/>
                      </a:endParaRPr>
                    </a:p>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Graduated from university</a:t>
                      </a:r>
                      <a:endParaRPr sz="1800">
                        <a:solidFill>
                          <a:srgbClr val="2E3D49"/>
                        </a:solidFill>
                        <a:latin typeface="Open Sans"/>
                        <a:ea typeface="Open Sans"/>
                        <a:cs typeface="Open Sans"/>
                        <a:sym typeface="Open Sans"/>
                      </a:endParaRPr>
                    </a:p>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Employed</a:t>
                      </a:r>
                      <a:endParaRPr sz="1800">
                        <a:solidFill>
                          <a:srgbClr val="2E3D49"/>
                        </a:solidFill>
                        <a:latin typeface="Open Sans"/>
                        <a:ea typeface="Open Sans"/>
                        <a:cs typeface="Open Sans"/>
                        <a:sym typeface="Open Sans"/>
                      </a:endParaRPr>
                    </a:p>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Lives in a mid-size US city</a:t>
                      </a:r>
                      <a:endParaRPr sz="1800">
                        <a:solidFill>
                          <a:srgbClr val="2E3D49"/>
                        </a:solidFill>
                        <a:latin typeface="Open Sans"/>
                        <a:ea typeface="Open Sans"/>
                        <a:cs typeface="Open Sans"/>
                        <a:sym typeface="Open Sans"/>
                      </a:endParaRPr>
                    </a:p>
                    <a:p>
                      <a:pPr indent="0" lvl="0" marL="0" rtl="0" algn="ctr">
                        <a:spcBef>
                          <a:spcPts val="0"/>
                        </a:spcBef>
                        <a:spcAft>
                          <a:spcPts val="0"/>
                        </a:spcAft>
                        <a:buNone/>
                      </a:pPr>
                      <a:r>
                        <a:t/>
                      </a:r>
                      <a:endParaRPr sz="1800">
                        <a:solidFill>
                          <a:srgbClr val="2E3D49"/>
                        </a:solidFill>
                        <a:latin typeface="Open Sans"/>
                        <a:ea typeface="Open Sans"/>
                        <a:cs typeface="Open Sans"/>
                        <a:sym typeface="Open Sans"/>
                      </a:endParaRPr>
                    </a:p>
                  </a:txBody>
                  <a:tcPr marT="49075" marB="49075" marR="82175" marL="82175">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0" lvl="0" marL="0" rtl="0" algn="ctr">
                        <a:spcBef>
                          <a:spcPts val="0"/>
                        </a:spcBef>
                        <a:spcAft>
                          <a:spcPts val="0"/>
                        </a:spcAft>
                        <a:buNone/>
                      </a:pPr>
                      <a:r>
                        <a:t/>
                      </a:r>
                      <a:endParaRPr sz="1800">
                        <a:solidFill>
                          <a:srgbClr val="2E3D49"/>
                        </a:solidFill>
                        <a:latin typeface="Open Sans"/>
                        <a:ea typeface="Open Sans"/>
                        <a:cs typeface="Open Sans"/>
                        <a:sym typeface="Open Sans"/>
                      </a:endParaRPr>
                    </a:p>
                    <a:p>
                      <a:pPr indent="0" lvl="0" marL="0" rtl="0" algn="ctr">
                        <a:spcBef>
                          <a:spcPts val="0"/>
                        </a:spcBef>
                        <a:spcAft>
                          <a:spcPts val="0"/>
                        </a:spcAft>
                        <a:buNone/>
                      </a:pPr>
                      <a:r>
                        <a:rPr lang="en" sz="1800">
                          <a:solidFill>
                            <a:srgbClr val="2E3D49"/>
                          </a:solidFill>
                          <a:latin typeface="Open Sans"/>
                          <a:ea typeface="Open Sans"/>
                          <a:cs typeface="Open Sans"/>
                          <a:sym typeface="Open Sans"/>
                        </a:rPr>
                        <a:t>Jessica</a:t>
                      </a:r>
                      <a:endParaRPr sz="1800">
                        <a:solidFill>
                          <a:srgbClr val="2E3D49"/>
                        </a:solidFill>
                        <a:latin typeface="Open Sans"/>
                        <a:ea typeface="Open Sans"/>
                        <a:cs typeface="Open Sans"/>
                        <a:sym typeface="Open Sans"/>
                      </a:endParaRPr>
                    </a:p>
                  </a:txBody>
                  <a:tcPr marT="49075" marB="49075" marR="82175" marL="82175">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Flexible study schedule</a:t>
                      </a:r>
                      <a:endParaRPr sz="1800">
                        <a:solidFill>
                          <a:srgbClr val="2E3D49"/>
                        </a:solidFill>
                        <a:latin typeface="Open Sans"/>
                        <a:ea typeface="Open Sans"/>
                        <a:cs typeface="Open Sans"/>
                        <a:sym typeface="Open Sans"/>
                      </a:endParaRPr>
                    </a:p>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“Bite-size” chunks of learning</a:t>
                      </a:r>
                      <a:endParaRPr sz="1800">
                        <a:solidFill>
                          <a:srgbClr val="2E3D49"/>
                        </a:solidFill>
                        <a:latin typeface="Open Sans"/>
                        <a:ea typeface="Open Sans"/>
                        <a:cs typeface="Open Sans"/>
                        <a:sym typeface="Open Sans"/>
                      </a:endParaRPr>
                    </a:p>
                    <a:p>
                      <a:pPr indent="0" lvl="0" marL="0" rtl="0" algn="l">
                        <a:spcBef>
                          <a:spcPts val="0"/>
                        </a:spcBef>
                        <a:spcAft>
                          <a:spcPts val="0"/>
                        </a:spcAft>
                        <a:buNone/>
                      </a:pPr>
                      <a:r>
                        <a:t/>
                      </a:r>
                      <a:endParaRPr sz="1800">
                        <a:solidFill>
                          <a:srgbClr val="2E3D49"/>
                        </a:solidFill>
                        <a:latin typeface="Open Sans"/>
                        <a:ea typeface="Open Sans"/>
                        <a:cs typeface="Open Sans"/>
                        <a:sym typeface="Open Sans"/>
                      </a:endParaRPr>
                    </a:p>
                  </a:txBody>
                  <a:tcPr marT="49075" marB="49075" marR="82175" marL="82175">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r h="485050">
                <a:tc>
                  <a:txBody>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Hobbies</a:t>
                      </a:r>
                      <a:endParaRPr sz="1800">
                        <a:solidFill>
                          <a:srgbClr val="FFFFFF"/>
                        </a:solidFill>
                        <a:latin typeface="Open Sans"/>
                        <a:ea typeface="Open Sans"/>
                        <a:cs typeface="Open Sans"/>
                        <a:sym typeface="Open Sans"/>
                      </a:endParaRPr>
                    </a:p>
                  </a:txBody>
                  <a:tcPr marT="49075" marB="49075" marR="82175" marL="82175"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Goals</a:t>
                      </a:r>
                      <a:endParaRPr sz="1800">
                        <a:solidFill>
                          <a:srgbClr val="FFFFFF"/>
                        </a:solidFill>
                        <a:latin typeface="Open Sans"/>
                        <a:ea typeface="Open Sans"/>
                        <a:cs typeface="Open Sans"/>
                        <a:sym typeface="Open Sans"/>
                      </a:endParaRPr>
                    </a:p>
                  </a:txBody>
                  <a:tcPr marT="49075" marB="49075" marR="82175" marL="82175"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c>
                  <a:txBody>
                    <a:bodyPr/>
                    <a:lstStyle/>
                    <a:p>
                      <a:pPr indent="0" lvl="0" marL="0" rtl="0" algn="ctr">
                        <a:spcBef>
                          <a:spcPts val="0"/>
                        </a:spcBef>
                        <a:spcAft>
                          <a:spcPts val="0"/>
                        </a:spcAft>
                        <a:buNone/>
                      </a:pPr>
                      <a:r>
                        <a:rPr lang="en" sz="1800">
                          <a:solidFill>
                            <a:srgbClr val="FFFFFF"/>
                          </a:solidFill>
                          <a:latin typeface="Open Sans"/>
                          <a:ea typeface="Open Sans"/>
                          <a:cs typeface="Open Sans"/>
                          <a:sym typeface="Open Sans"/>
                        </a:rPr>
                        <a:t>Barriers</a:t>
                      </a:r>
                      <a:endParaRPr sz="1800">
                        <a:solidFill>
                          <a:srgbClr val="FFFFFF"/>
                        </a:solidFill>
                        <a:latin typeface="Open Sans"/>
                        <a:ea typeface="Open Sans"/>
                        <a:cs typeface="Open Sans"/>
                        <a:sym typeface="Open Sans"/>
                      </a:endParaRPr>
                    </a:p>
                  </a:txBody>
                  <a:tcPr marT="49075" marB="49075" marR="82175" marL="82175" anchor="ctr">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solidFill>
                      <a:srgbClr val="02B4E5"/>
                    </a:solidFill>
                  </a:tcPr>
                </a:tc>
              </a:tr>
              <a:tr h="2186575">
                <a:tc>
                  <a:txBody>
                    <a:bodyPr/>
                    <a:lstStyle/>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Hiking</a:t>
                      </a:r>
                      <a:endParaRPr sz="1800">
                        <a:solidFill>
                          <a:srgbClr val="2E3D49"/>
                        </a:solidFill>
                        <a:latin typeface="Open Sans"/>
                        <a:ea typeface="Open Sans"/>
                        <a:cs typeface="Open Sans"/>
                        <a:sym typeface="Open Sans"/>
                      </a:endParaRPr>
                    </a:p>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Photography</a:t>
                      </a:r>
                      <a:endParaRPr sz="1800">
                        <a:solidFill>
                          <a:srgbClr val="2E3D49"/>
                        </a:solidFill>
                        <a:latin typeface="Open Sans"/>
                        <a:ea typeface="Open Sans"/>
                        <a:cs typeface="Open Sans"/>
                        <a:sym typeface="Open Sans"/>
                      </a:endParaRPr>
                    </a:p>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Walking her dog</a:t>
                      </a:r>
                      <a:endParaRPr sz="1800">
                        <a:solidFill>
                          <a:srgbClr val="2E3D49"/>
                        </a:solidFill>
                        <a:latin typeface="Open Sans"/>
                        <a:ea typeface="Open Sans"/>
                        <a:cs typeface="Open Sans"/>
                        <a:sym typeface="Open Sans"/>
                      </a:endParaRPr>
                    </a:p>
                  </a:txBody>
                  <a:tcPr marT="49075" marB="49075" marR="82175" marL="82175">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Transition into a new career in digital marketing</a:t>
                      </a:r>
                      <a:endParaRPr sz="1800">
                        <a:solidFill>
                          <a:srgbClr val="2E3D49"/>
                        </a:solidFill>
                        <a:latin typeface="Open Sans"/>
                        <a:ea typeface="Open Sans"/>
                        <a:cs typeface="Open Sans"/>
                        <a:sym typeface="Open Sans"/>
                      </a:endParaRPr>
                    </a:p>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Get a job with higher earning potential/path to advancement</a:t>
                      </a:r>
                      <a:endParaRPr sz="1800">
                        <a:solidFill>
                          <a:srgbClr val="2E3D49"/>
                        </a:solidFill>
                        <a:latin typeface="Open Sans"/>
                        <a:ea typeface="Open Sans"/>
                        <a:cs typeface="Open Sans"/>
                        <a:sym typeface="Open Sans"/>
                      </a:endParaRPr>
                    </a:p>
                    <a:p>
                      <a:pPr indent="-292100" lvl="0" marL="355600" rtl="0" algn="l">
                        <a:spcBef>
                          <a:spcPts val="0"/>
                        </a:spcBef>
                        <a:spcAft>
                          <a:spcPts val="0"/>
                        </a:spcAft>
                        <a:buClr>
                          <a:srgbClr val="2E3D49"/>
                        </a:buClr>
                        <a:buSzPts val="1800"/>
                        <a:buFont typeface="Open Sans"/>
                        <a:buChar char="●"/>
                      </a:pPr>
                      <a:r>
                        <a:rPr lang="en" sz="1800">
                          <a:solidFill>
                            <a:srgbClr val="2E3D49"/>
                          </a:solidFill>
                          <a:latin typeface="Open Sans"/>
                          <a:ea typeface="Open Sans"/>
                          <a:cs typeface="Open Sans"/>
                          <a:sym typeface="Open Sans"/>
                        </a:rPr>
                        <a:t>Meet other marketers</a:t>
                      </a:r>
                      <a:endParaRPr sz="1800">
                        <a:solidFill>
                          <a:srgbClr val="2E3D49"/>
                        </a:solidFill>
                        <a:latin typeface="Open Sans"/>
                        <a:ea typeface="Open Sans"/>
                        <a:cs typeface="Open Sans"/>
                        <a:sym typeface="Open Sans"/>
                      </a:endParaRPr>
                    </a:p>
                  </a:txBody>
                  <a:tcPr marT="49075" marB="49075" marR="82175" marL="82175">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c>
                  <a:txBody>
                    <a:bodyPr/>
                    <a:lstStyle/>
                    <a:p>
                      <a:pPr indent="-292100" lvl="0" marL="355600" rtl="0" algn="l">
                        <a:spcBef>
                          <a:spcPts val="0"/>
                        </a:spcBef>
                        <a:spcAft>
                          <a:spcPts val="0"/>
                        </a:spcAft>
                        <a:buClr>
                          <a:srgbClr val="4F4F4F"/>
                        </a:buClr>
                        <a:buSzPts val="1800"/>
                        <a:buChar char="●"/>
                      </a:pPr>
                      <a:r>
                        <a:rPr lang="en" sz="1800">
                          <a:solidFill>
                            <a:srgbClr val="4F4F4F"/>
                          </a:solidFill>
                        </a:rPr>
                        <a:t>Limited time for studying/learning new skills</a:t>
                      </a:r>
                      <a:endParaRPr sz="1800">
                        <a:solidFill>
                          <a:srgbClr val="4F4F4F"/>
                        </a:solidFill>
                      </a:endParaRPr>
                    </a:p>
                    <a:p>
                      <a:pPr indent="-292100" lvl="0" marL="355600" rtl="0" algn="l">
                        <a:spcBef>
                          <a:spcPts val="0"/>
                        </a:spcBef>
                        <a:spcAft>
                          <a:spcPts val="0"/>
                        </a:spcAft>
                        <a:buClr>
                          <a:srgbClr val="4F4F4F"/>
                        </a:buClr>
                        <a:buSzPts val="1800"/>
                        <a:buChar char="●"/>
                      </a:pPr>
                      <a:r>
                        <a:rPr lang="en" sz="1800">
                          <a:solidFill>
                            <a:srgbClr val="4F4F4F"/>
                          </a:solidFill>
                        </a:rPr>
                        <a:t>Unsure how to break into a new industry</a:t>
                      </a:r>
                      <a:endParaRPr sz="1800">
                        <a:solidFill>
                          <a:srgbClr val="4F4F4F"/>
                        </a:solidFill>
                      </a:endParaRPr>
                    </a:p>
                  </a:txBody>
                  <a:tcPr marT="49075" marB="49075" marR="82175" marL="82175">
                    <a:lnL cap="flat" cmpd="sng" w="12700">
                      <a:solidFill>
                        <a:srgbClr val="4F4F4F"/>
                      </a:solidFill>
                      <a:prstDash val="solid"/>
                      <a:round/>
                      <a:headEnd len="sm" w="sm" type="none"/>
                      <a:tailEnd len="sm" w="sm" type="none"/>
                    </a:lnL>
                    <a:lnR cap="flat" cmpd="sng" w="12700">
                      <a:solidFill>
                        <a:srgbClr val="4F4F4F"/>
                      </a:solidFill>
                      <a:prstDash val="solid"/>
                      <a:round/>
                      <a:headEnd len="sm" w="sm" type="none"/>
                      <a:tailEnd len="sm" w="sm" type="none"/>
                    </a:lnR>
                    <a:lnT cap="flat" cmpd="sng" w="12700">
                      <a:solidFill>
                        <a:srgbClr val="4F4F4F"/>
                      </a:solidFill>
                      <a:prstDash val="solid"/>
                      <a:round/>
                      <a:headEnd len="sm" w="sm" type="none"/>
                      <a:tailEnd len="sm" w="sm" type="none"/>
                    </a:lnT>
                    <a:lnB cap="flat" cmpd="sng" w="12700">
                      <a:solidFill>
                        <a:srgbClr val="4F4F4F"/>
                      </a:solidFill>
                      <a:prstDash val="solid"/>
                      <a:round/>
                      <a:headEnd len="sm" w="sm" type="none"/>
                      <a:tailEnd len="sm" w="sm" type="none"/>
                    </a:lnB>
                  </a:tcPr>
                </a:tc>
              </a:tr>
            </a:tbl>
          </a:graphicData>
        </a:graphic>
      </p:graphicFrame>
      <p:pic>
        <p:nvPicPr>
          <p:cNvPr id="150" name="Google Shape;150;p41"/>
          <p:cNvPicPr preferRelativeResize="0"/>
          <p:nvPr/>
        </p:nvPicPr>
        <p:blipFill>
          <a:blip r:embed="rId3">
            <a:alphaModFix/>
          </a:blip>
          <a:stretch>
            <a:fillRect/>
          </a:stretch>
        </p:blipFill>
        <p:spPr>
          <a:xfrm>
            <a:off x="3927363" y="2773599"/>
            <a:ext cx="2203675" cy="146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2"/>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2E3D49"/>
                </a:solidFill>
              </a:rPr>
              <a:t>Ad Set</a:t>
            </a:r>
            <a:endParaRPr b="1" sz="4000">
              <a:solidFill>
                <a:srgbClr val="2E3D49"/>
              </a:solidFill>
            </a:endParaRPr>
          </a:p>
        </p:txBody>
      </p:sp>
      <p:sp>
        <p:nvSpPr>
          <p:cNvPr id="156" name="Google Shape;156;p42"/>
          <p:cNvSpPr txBox="1"/>
          <p:nvPr>
            <p:ph idx="1" type="body"/>
          </p:nvPr>
        </p:nvSpPr>
        <p:spPr>
          <a:xfrm>
            <a:off x="342870" y="1741518"/>
            <a:ext cx="9372900" cy="4821600"/>
          </a:xfrm>
          <a:prstGeom prst="rect">
            <a:avLst/>
          </a:prstGeom>
        </p:spPr>
        <p:txBody>
          <a:bodyPr anchorCtr="0" anchor="t" bIns="91425" lIns="91425" spcFirstLastPara="1" rIns="91425" wrap="square" tIns="91425">
            <a:noAutofit/>
          </a:bodyPr>
          <a:lstStyle/>
          <a:p>
            <a:pPr indent="0" lvl="0" marL="457200" rtl="0" algn="l">
              <a:lnSpc>
                <a:spcPct val="160000"/>
              </a:lnSpc>
              <a:spcBef>
                <a:spcPts val="0"/>
              </a:spcBef>
              <a:spcAft>
                <a:spcPts val="0"/>
              </a:spcAft>
              <a:buNone/>
            </a:pPr>
            <a:r>
              <a:rPr lang="en" sz="2200">
                <a:solidFill>
                  <a:srgbClr val="525C65"/>
                </a:solidFill>
                <a:highlight>
                  <a:srgbClr val="FFFFFF"/>
                </a:highlight>
                <a:latin typeface="Open Sans Light"/>
                <a:ea typeface="Open Sans Light"/>
                <a:cs typeface="Open Sans Light"/>
                <a:sym typeface="Open Sans Light"/>
              </a:rPr>
              <a:t>The following three ads are the Ad Set we have </a:t>
            </a:r>
            <a:r>
              <a:rPr lang="en" sz="2200">
                <a:solidFill>
                  <a:srgbClr val="525C65"/>
                </a:solidFill>
                <a:highlight>
                  <a:schemeClr val="lt1"/>
                </a:highlight>
                <a:latin typeface="Open Sans Light"/>
                <a:ea typeface="Open Sans Light"/>
                <a:cs typeface="Open Sans Light"/>
                <a:sym typeface="Open Sans Light"/>
              </a:rPr>
              <a:t>designed to target that persona</a:t>
            </a:r>
            <a:r>
              <a:rPr lang="en" sz="2200">
                <a:solidFill>
                  <a:srgbClr val="525C65"/>
                </a:solidFill>
                <a:highlight>
                  <a:srgbClr val="FFFFFF"/>
                </a:highlight>
                <a:latin typeface="Open Sans Light"/>
                <a:ea typeface="Open Sans Light"/>
                <a:cs typeface="Open Sans Light"/>
                <a:sym typeface="Open Sans Light"/>
              </a:rPr>
              <a:t> </a:t>
            </a:r>
            <a:r>
              <a:rPr lang="en" sz="2200">
                <a:solidFill>
                  <a:srgbClr val="525C65"/>
                </a:solidFill>
                <a:highlight>
                  <a:srgbClr val="FFFFFF"/>
                </a:highlight>
                <a:latin typeface="Open Sans Light"/>
                <a:ea typeface="Open Sans Light"/>
                <a:cs typeface="Open Sans Light"/>
                <a:sym typeface="Open Sans Light"/>
              </a:rPr>
              <a:t>on the previous slide. </a:t>
            </a:r>
            <a:endParaRPr sz="2200">
              <a:solidFill>
                <a:srgbClr val="525C65"/>
              </a:solidFill>
              <a:highlight>
                <a:srgbClr val="FFFFFF"/>
              </a:highlight>
              <a:latin typeface="Open Sans Light"/>
              <a:ea typeface="Open Sans Light"/>
              <a:cs typeface="Open Sans Light"/>
              <a:sym typeface="Open Sans Light"/>
            </a:endParaRPr>
          </a:p>
          <a:p>
            <a:pPr indent="0" lvl="0" marL="457200" rtl="0" algn="l">
              <a:lnSpc>
                <a:spcPct val="160000"/>
              </a:lnSpc>
              <a:spcBef>
                <a:spcPts val="1100"/>
              </a:spcBef>
              <a:spcAft>
                <a:spcPts val="0"/>
              </a:spcAft>
              <a:buNone/>
            </a:pPr>
            <a:r>
              <a:t/>
            </a:r>
            <a:endParaRPr sz="2200">
              <a:solidFill>
                <a:srgbClr val="525C65"/>
              </a:solidFill>
              <a:highlight>
                <a:srgbClr val="FFFFFF"/>
              </a:highlight>
              <a:latin typeface="Open Sans Light"/>
              <a:ea typeface="Open Sans Light"/>
              <a:cs typeface="Open Sans Light"/>
              <a:sym typeface="Open Sans Light"/>
            </a:endParaRPr>
          </a:p>
          <a:p>
            <a:pPr indent="0" lvl="0" marL="0" rtl="0" algn="l">
              <a:spcBef>
                <a:spcPts val="1100"/>
              </a:spcBef>
              <a:spcAft>
                <a:spcPts val="1600"/>
              </a:spcAft>
              <a:buNone/>
            </a:pPr>
            <a:r>
              <a:t/>
            </a:r>
            <a:endParaRPr sz="2200">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3"/>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rgbClr val="2E3D49"/>
                </a:solidFill>
              </a:rPr>
              <a:t>Ad One </a:t>
            </a:r>
            <a:endParaRPr b="1" sz="4000">
              <a:solidFill>
                <a:srgbClr val="2E3D49"/>
              </a:solidFill>
            </a:endParaRPr>
          </a:p>
        </p:txBody>
      </p:sp>
      <p:pic>
        <p:nvPicPr>
          <p:cNvPr id="162" name="Google Shape;162;p43"/>
          <p:cNvPicPr preferRelativeResize="0"/>
          <p:nvPr/>
        </p:nvPicPr>
        <p:blipFill>
          <a:blip r:embed="rId3">
            <a:alphaModFix/>
          </a:blip>
          <a:stretch>
            <a:fillRect/>
          </a:stretch>
        </p:blipFill>
        <p:spPr>
          <a:xfrm>
            <a:off x="2909459" y="1412157"/>
            <a:ext cx="4239491" cy="49480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4"/>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rgbClr val="2E3D49"/>
                </a:solidFill>
              </a:rPr>
              <a:t>Ad Two</a:t>
            </a:r>
            <a:endParaRPr b="1" sz="4000">
              <a:solidFill>
                <a:srgbClr val="2E3D49"/>
              </a:solidFill>
            </a:endParaRPr>
          </a:p>
        </p:txBody>
      </p:sp>
      <p:pic>
        <p:nvPicPr>
          <p:cNvPr id="168" name="Google Shape;168;p44"/>
          <p:cNvPicPr preferRelativeResize="0"/>
          <p:nvPr/>
        </p:nvPicPr>
        <p:blipFill>
          <a:blip r:embed="rId3">
            <a:alphaModFix/>
          </a:blip>
          <a:stretch>
            <a:fillRect/>
          </a:stretch>
        </p:blipFill>
        <p:spPr>
          <a:xfrm>
            <a:off x="2909573" y="1445529"/>
            <a:ext cx="4239491" cy="4881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5"/>
          <p:cNvSpPr txBox="1"/>
          <p:nvPr>
            <p:ph type="title"/>
          </p:nvPr>
        </p:nvSpPr>
        <p:spPr>
          <a:xfrm>
            <a:off x="342870" y="672482"/>
            <a:ext cx="9372900" cy="8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rgbClr val="2E3D49"/>
                </a:solidFill>
              </a:rPr>
              <a:t>Ad Three</a:t>
            </a:r>
            <a:r>
              <a:rPr lang="en" sz="4000">
                <a:solidFill>
                  <a:srgbClr val="2E3D49"/>
                </a:solidFill>
              </a:rPr>
              <a:t> </a:t>
            </a:r>
            <a:endParaRPr sz="4000">
              <a:solidFill>
                <a:srgbClr val="2E3D49"/>
              </a:solidFill>
            </a:endParaRPr>
          </a:p>
        </p:txBody>
      </p:sp>
      <p:pic>
        <p:nvPicPr>
          <p:cNvPr id="174" name="Google Shape;174;p45"/>
          <p:cNvPicPr preferRelativeResize="0"/>
          <p:nvPr/>
        </p:nvPicPr>
        <p:blipFill>
          <a:blip r:embed="rId3">
            <a:alphaModFix/>
          </a:blip>
          <a:stretch>
            <a:fillRect/>
          </a:stretch>
        </p:blipFill>
        <p:spPr>
          <a:xfrm>
            <a:off x="2909578" y="1449702"/>
            <a:ext cx="4239491" cy="48729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1DCF0"/>
        </a:solidFill>
      </p:bgPr>
    </p:bg>
    <p:spTree>
      <p:nvGrpSpPr>
        <p:cNvPr id="178" name="Shape 178"/>
        <p:cNvGrpSpPr/>
        <p:nvPr/>
      </p:nvGrpSpPr>
      <p:grpSpPr>
        <a:xfrm>
          <a:off x="0" y="0"/>
          <a:ext cx="0" cy="0"/>
          <a:chOff x="0" y="0"/>
          <a:chExt cx="0" cy="0"/>
        </a:xfrm>
      </p:grpSpPr>
      <p:sp>
        <p:nvSpPr>
          <p:cNvPr id="179" name="Google Shape;179;p46"/>
          <p:cNvSpPr/>
          <p:nvPr/>
        </p:nvSpPr>
        <p:spPr>
          <a:xfrm>
            <a:off x="2338628" y="3093652"/>
            <a:ext cx="5380800" cy="1900800"/>
          </a:xfrm>
          <a:prstGeom prst="rect">
            <a:avLst/>
          </a:prstGeom>
          <a:noFill/>
          <a:ln>
            <a:noFill/>
          </a:ln>
        </p:spPr>
        <p:txBody>
          <a:bodyPr anchorCtr="0" anchor="t" bIns="26775" lIns="26775" spcFirstLastPara="1" rIns="26775" wrap="square" tIns="26775">
            <a:noAutofit/>
          </a:bodyPr>
          <a:lstStyle/>
          <a:p>
            <a:pPr indent="0" lvl="0" marL="0" marR="0" rtl="0" algn="ctr">
              <a:lnSpc>
                <a:spcPct val="150000"/>
              </a:lnSpc>
              <a:spcBef>
                <a:spcPts val="0"/>
              </a:spcBef>
              <a:spcAft>
                <a:spcPts val="0"/>
              </a:spcAft>
              <a:buClr>
                <a:srgbClr val="FFFFFF"/>
              </a:buClr>
              <a:buFont typeface="Open Sans"/>
              <a:buNone/>
            </a:pPr>
            <a:r>
              <a:t/>
            </a:r>
            <a:endParaRPr b="1" sz="3000">
              <a:solidFill>
                <a:srgbClr val="FFFFFF"/>
              </a:solidFill>
              <a:latin typeface="Open Sans"/>
              <a:ea typeface="Open Sans"/>
              <a:cs typeface="Open Sans"/>
              <a:sym typeface="Open Sans"/>
            </a:endParaRPr>
          </a:p>
          <a:p>
            <a:pPr indent="0" lvl="0" marL="0" marR="0" rtl="0" algn="ctr">
              <a:lnSpc>
                <a:spcPct val="150000"/>
              </a:lnSpc>
              <a:spcBef>
                <a:spcPts val="0"/>
              </a:spcBef>
              <a:spcAft>
                <a:spcPts val="0"/>
              </a:spcAft>
              <a:buClr>
                <a:srgbClr val="FFFFFF"/>
              </a:buClr>
              <a:buFont typeface="Open Sans"/>
              <a:buNone/>
            </a:pPr>
            <a:r>
              <a:rPr b="1" lang="en" sz="3000">
                <a:solidFill>
                  <a:srgbClr val="FFFFFF"/>
                </a:solidFill>
                <a:latin typeface="Open Sans"/>
                <a:ea typeface="Open Sans"/>
                <a:cs typeface="Open Sans"/>
                <a:sym typeface="Open Sans"/>
              </a:rPr>
              <a:t>Campaign Evaluation</a:t>
            </a:r>
            <a:endParaRPr sz="2000"/>
          </a:p>
        </p:txBody>
      </p:sp>
      <p:sp>
        <p:nvSpPr>
          <p:cNvPr id="180" name="Google Shape;180;p46"/>
          <p:cNvSpPr/>
          <p:nvPr/>
        </p:nvSpPr>
        <p:spPr>
          <a:xfrm>
            <a:off x="4636294" y="2830522"/>
            <a:ext cx="785700" cy="57600"/>
          </a:xfrm>
          <a:prstGeom prst="rect">
            <a:avLst/>
          </a:prstGeom>
          <a:solidFill>
            <a:srgbClr val="DBE2E8"/>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