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10058400" cx="7772400"/>
  <p:notesSz cx="6858000" cy="9144000"/>
  <p:embeddedFontLst>
    <p:embeddedFont>
      <p:font typeface="Helvetica Neue"/>
      <p:regular r:id="rId36"/>
      <p:bold r:id="rId37"/>
      <p:italic r:id="rId38"/>
      <p:boldItalic r:id="rId39"/>
    </p:embeddedFont>
    <p:embeddedFont>
      <p:font typeface="Open Sans Light"/>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1A8A51-71FA-4F52-B09E-64AC246C3F00}">
  <a:tblStyle styleId="{0F1A8A51-71FA-4F52-B09E-64AC246C3F0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67EEE98-0054-4EA6-95DD-99831373754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regular.fntdata"/><Relationship Id="rId20" Type="http://schemas.openxmlformats.org/officeDocument/2006/relationships/slide" Target="slides/slide12.xml"/><Relationship Id="rId42" Type="http://schemas.openxmlformats.org/officeDocument/2006/relationships/font" Target="fonts/OpenSansLight-italic.fntdata"/><Relationship Id="rId41" Type="http://schemas.openxmlformats.org/officeDocument/2006/relationships/font" Target="fonts/OpenSansLight-bold.fntdata"/><Relationship Id="rId22" Type="http://schemas.openxmlformats.org/officeDocument/2006/relationships/slide" Target="slides/slide14.xml"/><Relationship Id="rId44" Type="http://schemas.openxmlformats.org/officeDocument/2006/relationships/font" Target="fonts/OpenSans-regular.fntdata"/><Relationship Id="rId21" Type="http://schemas.openxmlformats.org/officeDocument/2006/relationships/slide" Target="slides/slide13.xml"/><Relationship Id="rId43" Type="http://schemas.openxmlformats.org/officeDocument/2006/relationships/font" Target="fonts/OpenSansLight-boldItalic.fntdata"/><Relationship Id="rId24" Type="http://schemas.openxmlformats.org/officeDocument/2006/relationships/slide" Target="slides/slide16.xml"/><Relationship Id="rId46" Type="http://schemas.openxmlformats.org/officeDocument/2006/relationships/font" Target="fonts/OpenSans-italic.fntdata"/><Relationship Id="rId23" Type="http://schemas.openxmlformats.org/officeDocument/2006/relationships/slide" Target="slides/slide15.xml"/><Relationship Id="rId45" Type="http://schemas.openxmlformats.org/officeDocument/2006/relationships/font" Target="fonts/OpenSans-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OpenSans-bold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HelveticaNeue-bold.fntdata"/><Relationship Id="rId14" Type="http://schemas.openxmlformats.org/officeDocument/2006/relationships/slide" Target="slides/slide6.xml"/><Relationship Id="rId36" Type="http://schemas.openxmlformats.org/officeDocument/2006/relationships/font" Target="fonts/HelveticaNeue-regular.fntdata"/><Relationship Id="rId17" Type="http://schemas.openxmlformats.org/officeDocument/2006/relationships/slide" Target="slides/slide9.xml"/><Relationship Id="rId39" Type="http://schemas.openxmlformats.org/officeDocument/2006/relationships/font" Target="fonts/HelveticaNeue-boldItalic.fntdata"/><Relationship Id="rId16" Type="http://schemas.openxmlformats.org/officeDocument/2006/relationships/slide" Target="slides/slide8.xml"/><Relationship Id="rId38" Type="http://schemas.openxmlformats.org/officeDocument/2006/relationships/font" Target="fonts/HelveticaNeue-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7d5b62a91_0_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7d5b62a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7d5b62a91_0_6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7d5b62a9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23483a98_0_9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23483a9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8f675bcc_0_1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8f675b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8f675bcc_0_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8f675b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68f675bcc_0_2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68f675bc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8f675bcc_0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68f675b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7d5b62a91_0_1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7d5b62a9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ad466018_0_3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dad4660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23483a98_0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23483a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c299a5030_2_4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c299a503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23483a98_0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23483a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dad466018_0_5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dad4660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2a4a92549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2a4a925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dad466018_0_5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dad4660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2a4a92549_1_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2a4a9254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2a4a92549_1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2a4a9254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dad466018_0_6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ad4660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6aa5de690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6aa5de6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8639d1b6_0_4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8639d1b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c299a5030_2_1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3c299a5030_2_1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23483a98_0_7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23483a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23483a98_0_8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23483a9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ad466018_0_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ad46601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acad5087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6acad5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7d5b62a91_0_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7d5b62a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3" name="Shape 43"/>
        <p:cNvGrpSpPr/>
        <p:nvPr/>
      </p:nvGrpSpPr>
      <p:grpSpPr>
        <a:xfrm>
          <a:off x="0" y="0"/>
          <a:ext cx="0" cy="0"/>
          <a:chOff x="0" y="0"/>
          <a:chExt cx="0" cy="0"/>
        </a:xfrm>
      </p:grpSpPr>
      <p:sp>
        <p:nvSpPr>
          <p:cNvPr id="44" name="Google Shape;44;p14"/>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5" name="Google Shape;45;p14"/>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6" name="Google Shape;46;p1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7" name="Shape 47"/>
        <p:cNvGrpSpPr/>
        <p:nvPr/>
      </p:nvGrpSpPr>
      <p:grpSpPr>
        <a:xfrm>
          <a:off x="0" y="0"/>
          <a:ext cx="0" cy="0"/>
          <a:chOff x="0" y="0"/>
          <a:chExt cx="0" cy="0"/>
        </a:xfrm>
      </p:grpSpPr>
      <p:sp>
        <p:nvSpPr>
          <p:cNvPr id="48" name="Google Shape;48;p15"/>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9" name="Google Shape;49;p15"/>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0" name="Google Shape;50;p15"/>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1" name="Google Shape;51;p15"/>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2" name="Shape 52"/>
        <p:cNvGrpSpPr/>
        <p:nvPr/>
      </p:nvGrpSpPr>
      <p:grpSpPr>
        <a:xfrm>
          <a:off x="0" y="0"/>
          <a:ext cx="0" cy="0"/>
          <a:chOff x="0" y="0"/>
          <a:chExt cx="0" cy="0"/>
        </a:xfrm>
      </p:grpSpPr>
      <p:sp>
        <p:nvSpPr>
          <p:cNvPr id="53" name="Google Shape;53;p16"/>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4" name="Google Shape;54;p1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5" name="Shape 55"/>
        <p:cNvGrpSpPr/>
        <p:nvPr/>
      </p:nvGrpSpPr>
      <p:grpSpPr>
        <a:xfrm>
          <a:off x="0" y="0"/>
          <a:ext cx="0" cy="0"/>
          <a:chOff x="0" y="0"/>
          <a:chExt cx="0" cy="0"/>
        </a:xfrm>
      </p:grpSpPr>
      <p:sp>
        <p:nvSpPr>
          <p:cNvPr id="56" name="Google Shape;56;p17"/>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7" name="Google Shape;57;p17"/>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8" name="Google Shape;58;p17"/>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9" name="Google Shape;59;p1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0" name="Shape 60"/>
        <p:cNvGrpSpPr/>
        <p:nvPr/>
      </p:nvGrpSpPr>
      <p:grpSpPr>
        <a:xfrm>
          <a:off x="0" y="0"/>
          <a:ext cx="0" cy="0"/>
          <a:chOff x="0" y="0"/>
          <a:chExt cx="0" cy="0"/>
        </a:xfrm>
      </p:grpSpPr>
      <p:sp>
        <p:nvSpPr>
          <p:cNvPr id="61" name="Google Shape;61;p1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2" name="Google Shape;62;p1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19"/>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5" name="Google Shape;65;p19"/>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6" name="Google Shape;66;p1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7" name="Shape 67"/>
        <p:cNvGrpSpPr/>
        <p:nvPr/>
      </p:nvGrpSpPr>
      <p:grpSpPr>
        <a:xfrm>
          <a:off x="0" y="0"/>
          <a:ext cx="0" cy="0"/>
          <a:chOff x="0" y="0"/>
          <a:chExt cx="0" cy="0"/>
        </a:xfrm>
      </p:grpSpPr>
      <p:sp>
        <p:nvSpPr>
          <p:cNvPr id="68" name="Google Shape;68;p20"/>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9" name="Google Shape;69;p20"/>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0" name="Google Shape;70;p20"/>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1" name="Google Shape;71;p2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2" name="Shape 72"/>
        <p:cNvGrpSpPr/>
        <p:nvPr/>
      </p:nvGrpSpPr>
      <p:grpSpPr>
        <a:xfrm>
          <a:off x="0" y="0"/>
          <a:ext cx="0" cy="0"/>
          <a:chOff x="0" y="0"/>
          <a:chExt cx="0" cy="0"/>
        </a:xfrm>
      </p:grpSpPr>
      <p:sp>
        <p:nvSpPr>
          <p:cNvPr id="73" name="Google Shape;73;p21"/>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4" name="Google Shape;74;p2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5" name="Shape 75"/>
        <p:cNvGrpSpPr/>
        <p:nvPr/>
      </p:nvGrpSpPr>
      <p:grpSpPr>
        <a:xfrm>
          <a:off x="0" y="0"/>
          <a:ext cx="0" cy="0"/>
          <a:chOff x="0" y="0"/>
          <a:chExt cx="0" cy="0"/>
        </a:xfrm>
      </p:grpSpPr>
      <p:sp>
        <p:nvSpPr>
          <p:cNvPr id="76" name="Google Shape;76;p22"/>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2"/>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8" name="Google Shape;78;p22"/>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9" name="Google Shape;79;p2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0" name="Shape 80"/>
        <p:cNvGrpSpPr/>
        <p:nvPr/>
      </p:nvGrpSpPr>
      <p:grpSpPr>
        <a:xfrm>
          <a:off x="0" y="0"/>
          <a:ext cx="0" cy="0"/>
          <a:chOff x="0" y="0"/>
          <a:chExt cx="0" cy="0"/>
        </a:xfrm>
      </p:grpSpPr>
      <p:sp>
        <p:nvSpPr>
          <p:cNvPr id="81" name="Google Shape;81;p23"/>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2" name="Google Shape;82;p23"/>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2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4" name="Shape 84"/>
        <p:cNvGrpSpPr/>
        <p:nvPr/>
      </p:nvGrpSpPr>
      <p:grpSpPr>
        <a:xfrm>
          <a:off x="0" y="0"/>
          <a:ext cx="0" cy="0"/>
          <a:chOff x="0" y="0"/>
          <a:chExt cx="0" cy="0"/>
        </a:xfrm>
      </p:grpSpPr>
      <p:sp>
        <p:nvSpPr>
          <p:cNvPr id="85" name="Google Shape;85;p24"/>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2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7" name="Shape 87"/>
        <p:cNvGrpSpPr/>
        <p:nvPr/>
      </p:nvGrpSpPr>
      <p:grpSpPr>
        <a:xfrm>
          <a:off x="0" y="0"/>
          <a:ext cx="0" cy="0"/>
          <a:chOff x="0" y="0"/>
          <a:chExt cx="0" cy="0"/>
        </a:xfrm>
      </p:grpSpPr>
      <p:sp>
        <p:nvSpPr>
          <p:cNvPr id="88" name="Google Shape;88;p2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Google Shape;104;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3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 name="Google Shape;25;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 name="Google Shape;31;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sp>
        <p:nvSpPr>
          <p:cNvPr id="40" name="Google Shape;40;p1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1" name="Google Shape;41;p1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2" name="Google Shape;42;p1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9" name="Shape 89"/>
        <p:cNvGrpSpPr/>
        <p:nvPr/>
      </p:nvGrpSpPr>
      <p:grpSpPr>
        <a:xfrm>
          <a:off x="0" y="0"/>
          <a:ext cx="0" cy="0"/>
          <a:chOff x="0" y="0"/>
          <a:chExt cx="0" cy="0"/>
        </a:xfrm>
      </p:grpSpPr>
      <p:sp>
        <p:nvSpPr>
          <p:cNvPr id="90" name="Google Shape;90;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1" name="Google Shape;91;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92" name="Google Shape;92;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oz.com/researchtools/ose/" TargetMode="External"/><Relationship Id="rId4" Type="http://schemas.openxmlformats.org/officeDocument/2006/relationships/hyperlink" Target="https://www.udacit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emrush.com/" TargetMode="External"/><Relationship Id="rId4" Type="http://schemas.openxmlformats.org/officeDocument/2006/relationships/hyperlink" Target="https://online.seranking.com/research.competitor.html" TargetMode="External"/><Relationship Id="rId5" Type="http://schemas.openxmlformats.org/officeDocument/2006/relationships/hyperlink" Target="https://www.udacity.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northcutt.com/tools/free-seo-tools/google-indexed-pages-checker/" TargetMode="External"/><Relationship Id="rId4" Type="http://schemas.openxmlformats.org/officeDocument/2006/relationships/hyperlink" Target="https://developers.google.com/speed/pagespeed/insights/" TargetMode="External"/><Relationship Id="rId5" Type="http://schemas.openxmlformats.org/officeDocument/2006/relationships/hyperlink" Target="https://developers.google.com/speed/pagespeed/insights/" TargetMode="External"/><Relationship Id="rId6" Type="http://schemas.openxmlformats.org/officeDocument/2006/relationships/hyperlink" Target="https://testmysite.thinkwith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northcutt.com/tools/free-seo-tools/google-indexed-pages-checker/"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s.google.com/speed/pagespeed/insights/" TargetMode="External"/><Relationship Id="rId4" Type="http://schemas.openxmlformats.org/officeDocument/2006/relationships/hyperlink" Target="https://developers.google.com/speed/pagespeed/insights/" TargetMode="External"/><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s.google.com/speed/pagespeed/insights/" TargetMode="External"/><Relationship Id="rId4" Type="http://schemas.openxmlformats.org/officeDocument/2006/relationships/hyperlink" Target="https://developers.google.com/speed/pagespeed/insights/" TargetMode="External"/><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testmysite.thinkwithgoogle.com/" TargetMode="Externa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estmysite.thinkwithgoogle.com/" TargetMode="Externa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testmysite.thinkwithgoogle.com/"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udacity.com/course/digital-marketing-nanodegree--nd01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udacity.com/assets/iridium/images/nanodegree-overview/shared/nd-hero-video/icon-video-white.sv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8"/>
          <p:cNvSpPr/>
          <p:nvPr/>
        </p:nvSpPr>
        <p:spPr>
          <a:xfrm>
            <a:off x="730363" y="4146853"/>
            <a:ext cx="7124700" cy="1371600"/>
          </a:xfrm>
          <a:prstGeom prst="rect">
            <a:avLst/>
          </a:prstGeom>
          <a:no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Open Sans"/>
              <a:buNone/>
            </a:pPr>
            <a:r>
              <a:rPr lang="en" sz="3600">
                <a:solidFill>
                  <a:srgbClr val="FFFFFF"/>
                </a:solidFill>
                <a:latin typeface="Open Sans"/>
                <a:ea typeface="Open Sans"/>
                <a:cs typeface="Open Sans"/>
                <a:sym typeface="Open Sans"/>
              </a:rPr>
              <a:t>Project 4: SEO Audit</a:t>
            </a:r>
            <a:endParaRPr sz="3600"/>
          </a:p>
        </p:txBody>
      </p:sp>
      <p:sp>
        <p:nvSpPr>
          <p:cNvPr id="128" name="Google Shape;128;p38"/>
          <p:cNvSpPr/>
          <p:nvPr/>
        </p:nvSpPr>
        <p:spPr>
          <a:xfrm>
            <a:off x="3910727" y="3827902"/>
            <a:ext cx="7641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129" name="Google Shape;129;p38"/>
          <p:cNvPicPr preferRelativeResize="0"/>
          <p:nvPr/>
        </p:nvPicPr>
        <p:blipFill>
          <a:blip r:embed="rId3">
            <a:alphaModFix/>
          </a:blip>
          <a:stretch>
            <a:fillRect/>
          </a:stretch>
        </p:blipFill>
        <p:spPr>
          <a:xfrm>
            <a:off x="82675" y="342011"/>
            <a:ext cx="7772400" cy="100583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47"/>
          <p:cNvGraphicFramePr/>
          <p:nvPr/>
        </p:nvGraphicFramePr>
        <p:xfrm>
          <a:off x="194839" y="788948"/>
          <a:ext cx="3000000" cy="3000000"/>
        </p:xfrm>
        <a:graphic>
          <a:graphicData uri="http://schemas.openxmlformats.org/drawingml/2006/table">
            <a:tbl>
              <a:tblPr>
                <a:noFill/>
                <a:tableStyleId>{067EEE98-0054-4EA6-95DD-998313737544}</a:tableStyleId>
              </a:tblPr>
              <a:tblGrid>
                <a:gridCol w="1304850"/>
                <a:gridCol w="4308325"/>
                <a:gridCol w="1769550"/>
              </a:tblGrid>
              <a:tr h="684525">
                <a:tc gridSpan="3">
                  <a:txBody>
                    <a:bodyPr/>
                    <a:lstStyle/>
                    <a:p>
                      <a:pPr indent="0" lvl="0" marL="0" rtl="0" algn="l">
                        <a:spcBef>
                          <a:spcPts val="0"/>
                        </a:spcBef>
                        <a:spcAft>
                          <a:spcPts val="0"/>
                        </a:spcAft>
                        <a:buNone/>
                      </a:pPr>
                      <a:r>
                        <a:rPr b="1" lang="en" sz="2000">
                          <a:solidFill>
                            <a:srgbClr val="525C65"/>
                          </a:solidFill>
                          <a:latin typeface="Open Sans"/>
                          <a:ea typeface="Open Sans"/>
                          <a:cs typeface="Open Sans"/>
                          <a:sym typeface="Open Sans"/>
                        </a:rPr>
                        <a:t>URL</a:t>
                      </a:r>
                      <a:r>
                        <a:rPr lang="en" sz="2000">
                          <a:solidFill>
                            <a:srgbClr val="525C65"/>
                          </a:solidFill>
                          <a:latin typeface="Open Sans"/>
                          <a:ea typeface="Open Sans"/>
                          <a:cs typeface="Open Sans"/>
                          <a:sym typeface="Open Sans"/>
                        </a:rPr>
                        <a:t>: </a:t>
                      </a:r>
                      <a:r>
                        <a:rPr lang="en">
                          <a:solidFill>
                            <a:srgbClr val="525C65"/>
                          </a:solidFill>
                          <a:latin typeface="Open Sans"/>
                          <a:ea typeface="Open Sans"/>
                          <a:cs typeface="Open Sans"/>
                          <a:sym typeface="Open Sans"/>
                        </a:rPr>
                        <a:t>https://www.udacity.com/course/digital-marketing-nanodegree--nd018</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c hMerge="1"/>
              </a:tr>
              <a:tr h="733725">
                <a:tc gridSpan="2">
                  <a:txBody>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Alt-tag #3</a:t>
                      </a:r>
                      <a:endParaRPr sz="27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c>
                  <a:txBody>
                    <a:bodyPr/>
                    <a:lstStyle/>
                    <a:p>
                      <a:pPr indent="0" lvl="0" marL="0" rtl="0" algn="ctr">
                        <a:spcBef>
                          <a:spcPts val="0"/>
                        </a:spcBef>
                        <a:spcAft>
                          <a:spcPts val="0"/>
                        </a:spcAft>
                        <a:buNone/>
                      </a:pPr>
                      <a:r>
                        <a:t/>
                      </a:r>
                      <a:endParaRPr sz="23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lt1"/>
                    </a:solidFill>
                  </a:tcPr>
                </a:tc>
              </a:tr>
              <a:tr h="1588725">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Current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Courier New"/>
                          <a:ea typeface="Courier New"/>
                          <a:cs typeface="Courier New"/>
                          <a:sym typeface="Courier New"/>
                        </a:rPr>
                        <a:t>&lt;img src="//www.udacity.com/www-proxy/contentful/assets/2y9b3o528xhq/753EFF3UhcMMUythiZIOoc/c7daef06c3876eddf8ecaa01026f1d46/career.svg" alt="Career services"&gt;</a:t>
                      </a:r>
                      <a:endParaRPr sz="1500">
                        <a:solidFill>
                          <a:srgbClr val="525C65"/>
                        </a:solidFill>
                        <a:latin typeface="Courier New"/>
                        <a:ea typeface="Courier New"/>
                        <a:cs typeface="Courier New"/>
                        <a:sym typeface="Courier New"/>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1456500">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Replacement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Open Sans"/>
                          <a:ea typeface="Open Sans"/>
                          <a:cs typeface="Open Sans"/>
                          <a:sym typeface="Open Sans"/>
                        </a:rPr>
                        <a:t>&lt;img src="//www.udacity.com/www-proxy/contentful/assets/2y9b3o528xhq/753EFF3UhcMMUythiZIOoc/c7daef06c3876eddf8ecaa01026f1d46/career.svg" alt="Digital marketing nanodegree Career services"&gt;</a:t>
                      </a:r>
                      <a:endParaRPr sz="15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809025">
                <a:tc gridSpan="2">
                  <a:txBody>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Alt-tag #4</a:t>
                      </a:r>
                      <a:endParaRPr sz="27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c>
                  <a:txBody>
                    <a:bodyPr/>
                    <a:lstStyle/>
                    <a:p>
                      <a:pPr indent="0" lvl="0" marL="0" rtl="0" algn="ctr">
                        <a:spcBef>
                          <a:spcPts val="0"/>
                        </a:spcBef>
                        <a:spcAft>
                          <a:spcPts val="0"/>
                        </a:spcAft>
                        <a:buNone/>
                      </a:pPr>
                      <a:r>
                        <a:t/>
                      </a:r>
                      <a:endParaRPr sz="23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lt1"/>
                    </a:solidFill>
                  </a:tcPr>
                </a:tc>
              </a:tr>
              <a:tr h="1825300">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Current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Courier New"/>
                          <a:ea typeface="Courier New"/>
                          <a:cs typeface="Courier New"/>
                          <a:sym typeface="Courier New"/>
                        </a:rPr>
                        <a:t>&lt;img class="wordmark_logo__2xZEi" src="/images/svgs/udacity-tt-logo.svg" alt="Udacity"&gt;</a:t>
                      </a:r>
                      <a:endParaRPr sz="1500">
                        <a:solidFill>
                          <a:srgbClr val="525C65"/>
                        </a:solidFill>
                        <a:latin typeface="Courier New"/>
                        <a:ea typeface="Courier New"/>
                        <a:cs typeface="Courier New"/>
                        <a:sym typeface="Courier New"/>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1905975">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Replacement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Open Sans"/>
                          <a:ea typeface="Open Sans"/>
                          <a:cs typeface="Open Sans"/>
                          <a:sym typeface="Open Sans"/>
                        </a:rPr>
                        <a:t>&lt;img class="wordmark_logo__2xZEi" src="/images/svgs/udacity-tt-logo.svg" alt="Udacity logo for Digital Marketing Nanodegree Program"&gt;</a:t>
                      </a:r>
                      <a:endParaRPr sz="15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bl>
          </a:graphicData>
        </a:graphic>
      </p:graphicFrame>
      <p:sp>
        <p:nvSpPr>
          <p:cNvPr id="187" name="Google Shape;187;p47"/>
          <p:cNvSpPr txBox="1"/>
          <p:nvPr>
            <p:ph type="title"/>
          </p:nvPr>
        </p:nvSpPr>
        <p:spPr>
          <a:xfrm>
            <a:off x="264900" y="192548"/>
            <a:ext cx="72426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Audit: Alt-tags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48"/>
          <p:cNvGraphicFramePr/>
          <p:nvPr/>
        </p:nvGraphicFramePr>
        <p:xfrm>
          <a:off x="194839" y="788948"/>
          <a:ext cx="3000000" cy="3000000"/>
        </p:xfrm>
        <a:graphic>
          <a:graphicData uri="http://schemas.openxmlformats.org/drawingml/2006/table">
            <a:tbl>
              <a:tblPr>
                <a:noFill/>
                <a:tableStyleId>{067EEE98-0054-4EA6-95DD-998313737544}</a:tableStyleId>
              </a:tblPr>
              <a:tblGrid>
                <a:gridCol w="1304850"/>
                <a:gridCol w="4308325"/>
                <a:gridCol w="1769550"/>
              </a:tblGrid>
              <a:tr h="684525">
                <a:tc gridSpan="3">
                  <a:txBody>
                    <a:bodyPr/>
                    <a:lstStyle/>
                    <a:p>
                      <a:pPr indent="0" lvl="0" marL="0" rtl="0" algn="l">
                        <a:spcBef>
                          <a:spcPts val="0"/>
                        </a:spcBef>
                        <a:spcAft>
                          <a:spcPts val="0"/>
                        </a:spcAft>
                        <a:buNone/>
                      </a:pPr>
                      <a:r>
                        <a:rPr b="1" lang="en" sz="2000">
                          <a:solidFill>
                            <a:srgbClr val="525C65"/>
                          </a:solidFill>
                          <a:latin typeface="Open Sans"/>
                          <a:ea typeface="Open Sans"/>
                          <a:cs typeface="Open Sans"/>
                          <a:sym typeface="Open Sans"/>
                        </a:rPr>
                        <a:t>URL</a:t>
                      </a:r>
                      <a:r>
                        <a:rPr lang="en" sz="2000">
                          <a:solidFill>
                            <a:srgbClr val="525C65"/>
                          </a:solidFill>
                          <a:latin typeface="Open Sans"/>
                          <a:ea typeface="Open Sans"/>
                          <a:cs typeface="Open Sans"/>
                          <a:sym typeface="Open Sans"/>
                        </a:rPr>
                        <a:t>: </a:t>
                      </a:r>
                      <a:r>
                        <a:rPr lang="en">
                          <a:solidFill>
                            <a:srgbClr val="525C65"/>
                          </a:solidFill>
                          <a:latin typeface="Open Sans"/>
                          <a:ea typeface="Open Sans"/>
                          <a:cs typeface="Open Sans"/>
                          <a:sym typeface="Open Sans"/>
                        </a:rPr>
                        <a:t>https://www.udacity.com/course/digital-marketing-nanodegree--nd018</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c hMerge="1"/>
              </a:tr>
              <a:tr h="809025">
                <a:tc gridSpan="2">
                  <a:txBody>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Alt-tag #5</a:t>
                      </a:r>
                      <a:endParaRPr sz="27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c>
                  <a:txBody>
                    <a:bodyPr/>
                    <a:lstStyle/>
                    <a:p>
                      <a:pPr indent="0" lvl="0" marL="0" rtl="0" algn="ctr">
                        <a:spcBef>
                          <a:spcPts val="0"/>
                        </a:spcBef>
                        <a:spcAft>
                          <a:spcPts val="0"/>
                        </a:spcAft>
                        <a:buNone/>
                      </a:pPr>
                      <a:r>
                        <a:t/>
                      </a:r>
                      <a:endParaRPr sz="23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lt1"/>
                    </a:solidFill>
                  </a:tcPr>
                </a:tc>
              </a:tr>
              <a:tr h="1723125">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Current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Courier New"/>
                          <a:ea typeface="Courier New"/>
                          <a:cs typeface="Courier New"/>
                          <a:sym typeface="Courier New"/>
                        </a:rPr>
                        <a:t>&lt;img src="//www.udacity.com/www-proxy/contentful/assets/2y9b3o528xhq/RTryNFr1PDDx4cfQEkH6e/d5a05edf4c696f9553f5a6df7fca9dd6/icon-finance.svg" alt=""&gt;</a:t>
                      </a:r>
                      <a:endParaRPr sz="1500">
                        <a:solidFill>
                          <a:srgbClr val="525C65"/>
                        </a:solidFill>
                        <a:latin typeface="Courier New"/>
                        <a:ea typeface="Courier New"/>
                        <a:cs typeface="Courier New"/>
                        <a:sym typeface="Courier New"/>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2296050">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Replacement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Open Sans"/>
                          <a:ea typeface="Open Sans"/>
                          <a:cs typeface="Open Sans"/>
                          <a:sym typeface="Open Sans"/>
                        </a:rPr>
                        <a:t>&lt;img src="//www.udacity.com/www-proxy/contentful/assets/2y9b3o528xhq/RTryNFr1PDDx4cfQEkH6e/d5a05edf4c696f9553f5a6df7fca9dd6/icon-finance.svg" alt="flexible payment available for udacity digital marketing nanodegree program"&gt;</a:t>
                      </a:r>
                      <a:endParaRPr sz="15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bl>
          </a:graphicData>
        </a:graphic>
      </p:graphicFrame>
      <p:sp>
        <p:nvSpPr>
          <p:cNvPr id="193" name="Google Shape;193;p48"/>
          <p:cNvSpPr txBox="1"/>
          <p:nvPr>
            <p:ph type="title"/>
          </p:nvPr>
        </p:nvSpPr>
        <p:spPr>
          <a:xfrm>
            <a:off x="264900" y="192548"/>
            <a:ext cx="72426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Audit: Alt-tags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9"/>
          <p:cNvSpPr txBox="1"/>
          <p:nvPr>
            <p:ph type="title"/>
          </p:nvPr>
        </p:nvSpPr>
        <p:spPr>
          <a:xfrm>
            <a:off x="0" y="114298"/>
            <a:ext cx="7242600" cy="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525C65"/>
                </a:solidFill>
                <a:highlight>
                  <a:schemeClr val="lt1"/>
                </a:highlight>
              </a:rPr>
              <a:t>TO GET HOW STARTED IN DIGITAL MARKETING</a:t>
            </a:r>
            <a:r>
              <a:rPr b="1" lang="en"/>
              <a:t> </a:t>
            </a:r>
            <a:endParaRPr b="1"/>
          </a:p>
        </p:txBody>
      </p:sp>
      <p:sp>
        <p:nvSpPr>
          <p:cNvPr id="199" name="Google Shape;199;p49"/>
          <p:cNvSpPr txBox="1"/>
          <p:nvPr>
            <p:ph idx="1" type="body"/>
          </p:nvPr>
        </p:nvSpPr>
        <p:spPr>
          <a:xfrm>
            <a:off x="0" y="694800"/>
            <a:ext cx="7772400" cy="93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525C65"/>
                </a:solidFill>
                <a:highlight>
                  <a:srgbClr val="FFFFFF"/>
                </a:highlight>
              </a:rPr>
              <a:t>Why </a:t>
            </a:r>
            <a:r>
              <a:rPr b="1" lang="en" sz="2000">
                <a:solidFill>
                  <a:srgbClr val="525C65"/>
                </a:solidFill>
                <a:highlight>
                  <a:srgbClr val="FFFFFF"/>
                </a:highlight>
              </a:rPr>
              <a:t>the keyword:</a:t>
            </a:r>
            <a:r>
              <a:rPr lang="en" sz="2000">
                <a:solidFill>
                  <a:srgbClr val="525C65"/>
                </a:solidFill>
                <a:highlight>
                  <a:srgbClr val="FFFFFF"/>
                </a:highlight>
              </a:rPr>
              <a:t> I choose the keyword to help the target audience understand what digital marketing is all about.</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the aim of the article is to provided the target audience with highlight of online degree courses(including DMND) I will talk about how Digital Marketing Nanodegree is very credible and insightful which is developed in association with the likes of Google and other leaders in the digital marketing space and I will also like my target audience to know how DMND offers a real-world experience, and how it is easy to learn from the comfort of people's homes.</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the next paragraph of the article will discuss the online degree courses making more emphasis on Udacity digital marketing nanodegree, I will also mention about time, commitment and cost . </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I will mention the expected outcome of each nanodegree program, career growth, knowledge and experience</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b="1" lang="en" sz="2000">
                <a:solidFill>
                  <a:srgbClr val="525C65"/>
                </a:solidFill>
                <a:highlight>
                  <a:srgbClr val="FFFFFF"/>
                </a:highlight>
              </a:rPr>
              <a:t>INTRODUCTION</a:t>
            </a:r>
            <a:r>
              <a:rPr lang="en" sz="2000">
                <a:solidFill>
                  <a:srgbClr val="525C65"/>
                </a:solidFill>
                <a:highlight>
                  <a:srgbClr val="FFFFFF"/>
                </a:highlight>
              </a:rPr>
              <a:t>: There are numerous online digital marketing course today, accessible to all from different part of the world </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 when choosing an online platform to start your career i would recommend UDACITY to the target audience for instance a  </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 </a:t>
            </a:r>
            <a:endParaRPr sz="2000">
              <a:solidFill>
                <a:srgbClr val="525C65"/>
              </a:solidFill>
              <a:highlight>
                <a:srgbClr val="FFFFFF"/>
              </a:highlight>
            </a:endParaRPr>
          </a:p>
          <a:p>
            <a:pPr indent="0" lvl="0" marL="0" rtl="0" algn="l">
              <a:spcBef>
                <a:spcPts val="1600"/>
              </a:spcBef>
              <a:spcAft>
                <a:spcPts val="1600"/>
              </a:spcAft>
              <a:buNone/>
            </a:pPr>
            <a:r>
              <a:t/>
            </a:r>
            <a:endParaRPr sz="2000">
              <a:solidFill>
                <a:srgbClr val="525C6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GET STARTED IN DIGITAL MARKETING (CONT’)</a:t>
            </a:r>
            <a:endParaRPr/>
          </a:p>
        </p:txBody>
      </p:sp>
      <p:sp>
        <p:nvSpPr>
          <p:cNvPr id="205" name="Google Shape;205;p50"/>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525C65"/>
                </a:solidFill>
                <a:highlight>
                  <a:schemeClr val="lt1"/>
                </a:highlight>
              </a:rPr>
              <a:t>Recent graduate wit</a:t>
            </a:r>
            <a:r>
              <a:rPr lang="en" sz="2000">
                <a:solidFill>
                  <a:srgbClr val="525C65"/>
                </a:solidFill>
                <a:highlight>
                  <a:schemeClr val="lt1"/>
                </a:highlight>
              </a:rPr>
              <a:t>h no knowledge about what digital marketing is all about would be taught about content writing, Facebook campaign, </a:t>
            </a:r>
            <a:endParaRPr sz="2000">
              <a:solidFill>
                <a:srgbClr val="525C65"/>
              </a:solidFill>
              <a:highlight>
                <a:schemeClr val="lt1"/>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chemeClr val="lt1"/>
                </a:highlight>
              </a:rPr>
              <a:t>and search engine optimization and that is to mention a few.</a:t>
            </a:r>
            <a:endParaRPr sz="2000">
              <a:solidFill>
                <a:srgbClr val="525C65"/>
              </a:solidFill>
              <a:highlight>
                <a:schemeClr val="lt1"/>
              </a:highlight>
            </a:endParaRPr>
          </a:p>
          <a:p>
            <a:pPr indent="0" lvl="0" marL="0" rtl="0" algn="l">
              <a:spcBef>
                <a:spcPts val="1600"/>
              </a:spcBef>
              <a:spcAft>
                <a:spcPts val="1600"/>
              </a:spcAft>
              <a:buClr>
                <a:schemeClr val="dk1"/>
              </a:buClr>
              <a:buSzPts val="1100"/>
              <a:buFont typeface="Arial"/>
              <a:buNone/>
            </a:pPr>
            <a:r>
              <a:rPr b="1" lang="en" sz="2000">
                <a:solidFill>
                  <a:srgbClr val="525C65"/>
                </a:solidFill>
                <a:highlight>
                  <a:schemeClr val="lt1"/>
                </a:highlight>
              </a:rPr>
              <a:t>WHY WILL IT WORK</a:t>
            </a:r>
            <a:r>
              <a:rPr lang="en" sz="2000">
                <a:solidFill>
                  <a:srgbClr val="525C65"/>
                </a:solidFill>
                <a:highlight>
                  <a:schemeClr val="lt1"/>
                </a:highlight>
              </a:rPr>
              <a:t>: what makes an article or a blog reliable is that it provides answers to the lingering question and provides solution to aid in their decision making, we have audience that search websites that will give them what they are searching  for.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DIGITAL MARKETING COURSE IS NEVER A WASTE OF TIME</a:t>
            </a:r>
            <a:endParaRPr/>
          </a:p>
        </p:txBody>
      </p:sp>
      <p:sp>
        <p:nvSpPr>
          <p:cNvPr id="211" name="Google Shape;211;p51"/>
          <p:cNvSpPr txBox="1"/>
          <p:nvPr>
            <p:ph idx="1" type="body"/>
          </p:nvPr>
        </p:nvSpPr>
        <p:spPr>
          <a:xfrm>
            <a:off x="264950" y="1733550"/>
            <a:ext cx="7507500" cy="83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525C65"/>
                </a:solidFill>
                <a:highlight>
                  <a:srgbClr val="FFFFFF"/>
                </a:highlight>
              </a:rPr>
              <a:t>KEYWORD : Best digital marketing course</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 I would like to start with how fast everything is evolving and we can’t get past digitalization, also jobseekers and their qualifications. If you feel you should reinvent yourself, but don’t know what direction you should be heading (yet), a digital marketing course is always a safe choice. You can apply this knowledge in every sector! And while deciding on which course or platform to choose, I will point the target audience towards Udacity DMND by pointing them directly to the dedicated page on the Udacity-website. To enforce my post, I will gather testimonials from students (by Udacity) and deliver an extra link .  Claiming you are the best is only credible if you compare with competitors, so I will point out the extra’s that DMND has to offer.</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INTRODUCTION: Digital marketing is the heart of technological advancement in our society today, which is the channel through which information is been disseminated to various audience. Marketing is the art of consistently reaching the target audience with the right products, therefore the combination of both digital and marketing allows us to use digital channels to reach our target audience with the right product and services.</a:t>
            </a:r>
            <a:endParaRPr sz="2000">
              <a:solidFill>
                <a:srgbClr val="525C65"/>
              </a:solidFill>
              <a:highlight>
                <a:srgbClr val="FFFFFF"/>
              </a:highlight>
            </a:endParaRPr>
          </a:p>
          <a:p>
            <a:pPr indent="0" lvl="0" marL="0" rtl="0" algn="l">
              <a:spcBef>
                <a:spcPts val="1600"/>
              </a:spcBef>
              <a:spcAft>
                <a:spcPts val="1600"/>
              </a:spcAft>
              <a:buNone/>
            </a:pPr>
            <a:r>
              <a:t/>
            </a:r>
            <a:endParaRPr sz="2000">
              <a:solidFill>
                <a:srgbClr val="525C65"/>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2"/>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217" name="Google Shape;217;p52"/>
          <p:cNvSpPr txBox="1"/>
          <p:nvPr>
            <p:ph idx="1" type="body"/>
          </p:nvPr>
        </p:nvSpPr>
        <p:spPr>
          <a:xfrm>
            <a:off x="131600" y="1562100"/>
            <a:ext cx="7242600" cy="52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THIS WOULD WORK: digital marketing is very broad and exhaustive and it touches every aspect of marketing talking about search engines, backlinks, page ranking and the likes, Udacity is the place for all this and is never a waste of time which is also good ,what do they say about an idle mind.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3"/>
          <p:cNvSpPr txBox="1"/>
          <p:nvPr>
            <p:ph type="title"/>
          </p:nvPr>
        </p:nvSpPr>
        <p:spPr>
          <a:xfrm>
            <a:off x="-5" y="-4"/>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KICKSTART YOUR BLOG THROUGH SOCIAL MEDIA  </a:t>
            </a:r>
            <a:endParaRPr/>
          </a:p>
        </p:txBody>
      </p:sp>
      <p:sp>
        <p:nvSpPr>
          <p:cNvPr id="223" name="Google Shape;223;p53"/>
          <p:cNvSpPr txBox="1"/>
          <p:nvPr>
            <p:ph idx="1" type="body"/>
          </p:nvPr>
        </p:nvSpPr>
        <p:spPr>
          <a:xfrm>
            <a:off x="157717" y="1034400"/>
            <a:ext cx="7772400" cy="90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525C65"/>
                </a:solidFill>
                <a:highlight>
                  <a:srgbClr val="FFFFFF"/>
                </a:highlight>
              </a:rPr>
              <a:t>KEYWORD</a:t>
            </a:r>
            <a:r>
              <a:rPr lang="en" sz="2000">
                <a:solidFill>
                  <a:srgbClr val="525C65"/>
                </a:solidFill>
                <a:highlight>
                  <a:srgbClr val="FFFFFF"/>
                </a:highlight>
              </a:rPr>
              <a:t>: Social Media </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lang="en" sz="2000">
                <a:solidFill>
                  <a:srgbClr val="525C65"/>
                </a:solidFill>
                <a:highlight>
                  <a:srgbClr val="FFFFFF"/>
                </a:highlight>
              </a:rPr>
              <a:t>This post shares the obvious advantages of using Social Media to attract more visitors to your blog. If you want to know what goes on behind the scenes of advertising on social media, a profound extra training can create clarity and can give you more confidence in that matter. Readers are int</a:t>
            </a:r>
            <a:r>
              <a:rPr lang="en" sz="2000">
                <a:solidFill>
                  <a:srgbClr val="525C65"/>
                </a:solidFill>
                <a:highlight>
                  <a:srgbClr val="FFFFFF"/>
                </a:highlight>
              </a:rPr>
              <a:t>roduced to Udacity DMND as an overall 360-degree training that will cover all necessities they need to launch a social media campaign</a:t>
            </a:r>
            <a:r>
              <a:rPr lang="en" sz="2000">
                <a:solidFill>
                  <a:srgbClr val="525C65"/>
                </a:solidFill>
                <a:highlight>
                  <a:srgbClr val="FFFFFF"/>
                </a:highlight>
              </a:rPr>
              <a:t>, tailored to their blog and budget. This blog post will contain many relevant keywords and of course a link to the Udacity DMND page, links to my own Facebook and Instagram account and other interesting blogs about the topic.</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b="1" lang="en" sz="2000">
                <a:solidFill>
                  <a:srgbClr val="525C65"/>
                </a:solidFill>
                <a:highlight>
                  <a:srgbClr val="FFFFFF"/>
                </a:highlight>
              </a:rPr>
              <a:t>INTRODUCTION:</a:t>
            </a:r>
            <a:r>
              <a:rPr lang="en" sz="2000">
                <a:solidFill>
                  <a:srgbClr val="525C65"/>
                </a:solidFill>
                <a:highlight>
                  <a:srgbClr val="FFFFFF"/>
                </a:highlight>
              </a:rPr>
              <a:t> The term Social media marketing provides companies with a way to engage with existing customers and reach new ones</a:t>
            </a:r>
            <a:endParaRPr sz="2000">
              <a:solidFill>
                <a:srgbClr val="525C65"/>
              </a:solidFill>
              <a:highlight>
                <a:srgbClr val="FFFFFF"/>
              </a:highlight>
            </a:endParaRPr>
          </a:p>
          <a:p>
            <a:pPr indent="0" lvl="0" marL="0" rtl="0" algn="l">
              <a:spcBef>
                <a:spcPts val="1600"/>
              </a:spcBef>
              <a:spcAft>
                <a:spcPts val="0"/>
              </a:spcAft>
              <a:buClr>
                <a:schemeClr val="dk1"/>
              </a:buClr>
              <a:buSzPts val="1100"/>
              <a:buFont typeface="Arial"/>
              <a:buNone/>
            </a:pPr>
            <a:r>
              <a:rPr b="1" lang="en" sz="2000">
                <a:solidFill>
                  <a:srgbClr val="525C65"/>
                </a:solidFill>
                <a:highlight>
                  <a:schemeClr val="lt1"/>
                </a:highlight>
              </a:rPr>
              <a:t>WHY THIS WOULD WORK:</a:t>
            </a:r>
            <a:r>
              <a:rPr lang="en" sz="2000">
                <a:solidFill>
                  <a:srgbClr val="525C65"/>
                </a:solidFill>
                <a:highlight>
                  <a:schemeClr val="lt1"/>
                </a:highlight>
              </a:rPr>
              <a:t> We leave in a world where everyone one wants to do it yourself (DIY) after going through the Udacity digital marketing nanodegree program it can help their decision making. Also this article should lead to increase in signup as this would be a stepping stone in starting their career  </a:t>
            </a:r>
            <a:endParaRPr sz="2000">
              <a:solidFill>
                <a:srgbClr val="525C65"/>
              </a:solidFill>
              <a:highlight>
                <a:schemeClr val="lt1"/>
              </a:highlight>
            </a:endParaRPr>
          </a:p>
          <a:p>
            <a:pPr indent="0" lvl="0" marL="0" rtl="0" algn="l">
              <a:spcBef>
                <a:spcPts val="1600"/>
              </a:spcBef>
              <a:spcAft>
                <a:spcPts val="1600"/>
              </a:spcAft>
              <a:buNone/>
            </a:pPr>
            <a:r>
              <a:t/>
            </a:r>
            <a:endParaRPr sz="2000">
              <a:solidFill>
                <a:srgbClr val="525C65"/>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4"/>
          <p:cNvSpPr txBox="1"/>
          <p:nvPr>
            <p:ph type="title"/>
          </p:nvPr>
        </p:nvSpPr>
        <p:spPr>
          <a:xfrm>
            <a:off x="50" y="114298"/>
            <a:ext cx="66882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Audit: Backlink Audit</a:t>
            </a:r>
            <a:br>
              <a:rPr lang="en"/>
            </a:br>
            <a:endParaRPr/>
          </a:p>
        </p:txBody>
      </p:sp>
      <p:sp>
        <p:nvSpPr>
          <p:cNvPr id="229" name="Google Shape;229;p54"/>
          <p:cNvSpPr txBox="1"/>
          <p:nvPr>
            <p:ph idx="1" type="body"/>
          </p:nvPr>
        </p:nvSpPr>
        <p:spPr>
          <a:xfrm>
            <a:off x="0" y="711000"/>
            <a:ext cx="7772400" cy="167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525C65"/>
                </a:solidFill>
                <a:highlight>
                  <a:srgbClr val="FFFFFF"/>
                </a:highlight>
              </a:rPr>
              <a:t>Using the </a:t>
            </a:r>
            <a:r>
              <a:rPr lang="en" sz="2000" u="sng">
                <a:solidFill>
                  <a:schemeClr val="hlink"/>
                </a:solidFill>
                <a:highlight>
                  <a:srgbClr val="FFFFFF"/>
                </a:highlight>
                <a:hlinkClick r:id="rId3"/>
              </a:rPr>
              <a:t>Moz OpenSite Explorer</a:t>
            </a:r>
            <a:r>
              <a:rPr lang="en" sz="2000">
                <a:solidFill>
                  <a:srgbClr val="525C65"/>
                </a:solidFill>
                <a:highlight>
                  <a:srgbClr val="FFFFFF"/>
                </a:highlight>
              </a:rPr>
              <a:t> tool, perform a backlink audit on the webpage you have chosen. These 3 backlinks need to have a DA score of 97-100.</a:t>
            </a:r>
            <a:br>
              <a:rPr lang="en" sz="2000">
                <a:solidFill>
                  <a:srgbClr val="525C65"/>
                </a:solidFill>
                <a:highlight>
                  <a:srgbClr val="FFFFFF"/>
                </a:highlight>
              </a:rPr>
            </a:br>
            <a:r>
              <a:rPr lang="en" sz="2000">
                <a:solidFill>
                  <a:srgbClr val="525C65"/>
                </a:solidFill>
                <a:highlight>
                  <a:srgbClr val="FFFFFF"/>
                </a:highlight>
              </a:rPr>
              <a:t>Note: If you are doing the DMND challe</a:t>
            </a:r>
            <a:r>
              <a:rPr lang="en" sz="2000">
                <a:solidFill>
                  <a:srgbClr val="525C65"/>
                </a:solidFill>
                <a:highlight>
                  <a:srgbClr val="FFFFFF"/>
                </a:highlight>
              </a:rPr>
              <a:t>nge, </a:t>
            </a:r>
            <a:r>
              <a:rPr b="1" lang="en" sz="2000">
                <a:solidFill>
                  <a:srgbClr val="525C65"/>
                </a:solidFill>
                <a:highlight>
                  <a:srgbClr val="FFFFFF"/>
                </a:highlight>
              </a:rPr>
              <a:t>perform this exercise on </a:t>
            </a:r>
            <a:r>
              <a:rPr b="1" lang="en" sz="2000" u="sng">
                <a:solidFill>
                  <a:schemeClr val="hlink"/>
                </a:solidFill>
                <a:highlight>
                  <a:srgbClr val="FFFFFF"/>
                </a:highlight>
                <a:hlinkClick r:id="rId4"/>
              </a:rPr>
              <a:t>Udacity.com</a:t>
            </a:r>
            <a:r>
              <a:rPr b="1" lang="en" sz="2000">
                <a:solidFill>
                  <a:srgbClr val="525C65"/>
                </a:solidFill>
                <a:highlight>
                  <a:srgbClr val="FFFFFF"/>
                </a:highlight>
              </a:rPr>
              <a:t>.</a:t>
            </a:r>
            <a:br>
              <a:rPr b="1" lang="en" sz="2000">
                <a:solidFill>
                  <a:srgbClr val="525C65"/>
                </a:solidFill>
                <a:highlight>
                  <a:srgbClr val="FFFFFF"/>
                </a:highlight>
              </a:rPr>
            </a:br>
            <a:endParaRPr b="1" sz="2000">
              <a:solidFill>
                <a:srgbClr val="525C65"/>
              </a:solidFill>
              <a:highlight>
                <a:srgbClr val="FFFFFF"/>
              </a:highlight>
            </a:endParaRPr>
          </a:p>
          <a:p>
            <a:pPr indent="0" lvl="0" marL="0" rtl="0" algn="l">
              <a:lnSpc>
                <a:spcPct val="100000"/>
              </a:lnSpc>
              <a:spcBef>
                <a:spcPts val="1100"/>
              </a:spcBef>
              <a:spcAft>
                <a:spcPts val="0"/>
              </a:spcAft>
              <a:buNone/>
            </a:pPr>
            <a:r>
              <a:t/>
            </a:r>
            <a:endParaRPr sz="2000">
              <a:solidFill>
                <a:srgbClr val="525C65"/>
              </a:solidFill>
              <a:highlight>
                <a:srgbClr val="FFFFFF"/>
              </a:highlight>
            </a:endParaRPr>
          </a:p>
          <a:p>
            <a:pPr indent="0" lvl="0" marL="0" rtl="0" algn="l">
              <a:lnSpc>
                <a:spcPct val="160000"/>
              </a:lnSpc>
              <a:spcBef>
                <a:spcPts val="1100"/>
              </a:spcBef>
              <a:spcAft>
                <a:spcPts val="0"/>
              </a:spcAft>
              <a:buNone/>
            </a:pPr>
            <a:r>
              <a:t/>
            </a:r>
            <a:endParaRPr b="1" sz="1400">
              <a:solidFill>
                <a:srgbClr val="525C65"/>
              </a:solidFill>
              <a:highlight>
                <a:srgbClr val="FFFFFF"/>
              </a:highlight>
            </a:endParaRPr>
          </a:p>
          <a:p>
            <a:pPr indent="0" lvl="0" marL="0" rtl="0" algn="l">
              <a:spcBef>
                <a:spcPts val="1100"/>
              </a:spcBef>
              <a:spcAft>
                <a:spcPts val="1600"/>
              </a:spcAft>
              <a:buNone/>
            </a:pPr>
            <a:r>
              <a:t/>
            </a:r>
            <a:endParaRPr sz="1400"/>
          </a:p>
        </p:txBody>
      </p:sp>
      <p:graphicFrame>
        <p:nvGraphicFramePr>
          <p:cNvPr id="230" name="Google Shape;230;p54"/>
          <p:cNvGraphicFramePr/>
          <p:nvPr/>
        </p:nvGraphicFramePr>
        <p:xfrm>
          <a:off x="52" y="2546359"/>
          <a:ext cx="3000000" cy="3000000"/>
        </p:xfrm>
        <a:graphic>
          <a:graphicData uri="http://schemas.openxmlformats.org/drawingml/2006/table">
            <a:tbl>
              <a:tblPr>
                <a:noFill/>
                <a:tableStyleId>{067EEE98-0054-4EA6-95DD-998313737544}</a:tableStyleId>
              </a:tblPr>
              <a:tblGrid>
                <a:gridCol w="355400"/>
                <a:gridCol w="4910775"/>
                <a:gridCol w="2130325"/>
              </a:tblGrid>
              <a:tr h="1357675">
                <a:tc>
                  <a:txBody>
                    <a:bodyPr/>
                    <a:lstStyle/>
                    <a:p>
                      <a:pPr indent="0" lvl="0" marL="0" rtl="0" algn="l">
                        <a:spcBef>
                          <a:spcPts val="0"/>
                        </a:spcBef>
                        <a:spcAft>
                          <a:spcPts val="0"/>
                        </a:spcAft>
                        <a:buNone/>
                      </a:pPr>
                      <a:r>
                        <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Backlink </a:t>
                      </a:r>
                      <a:endParaRPr sz="2700">
                        <a:solidFill>
                          <a:srgbClr val="525C65"/>
                        </a:solidFill>
                        <a:latin typeface="Open Sans"/>
                        <a:ea typeface="Open Sans"/>
                        <a:cs typeface="Open Sans"/>
                        <a:sym typeface="Open Sans"/>
                      </a:endParaRPr>
                    </a:p>
                  </a:txBody>
                  <a:tcPr marT="178775" marB="178775" marR="77700" marL="77700" anchor="ctr">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Domain Authority (DA)</a:t>
                      </a:r>
                      <a:endParaRPr sz="2700">
                        <a:solidFill>
                          <a:srgbClr val="525C65"/>
                        </a:solidFill>
                        <a:latin typeface="Open Sans"/>
                        <a:ea typeface="Open Sans"/>
                        <a:cs typeface="Open Sans"/>
                        <a:sym typeface="Open Sans"/>
                      </a:endParaRPr>
                    </a:p>
                  </a:txBody>
                  <a:tcPr marT="178775" marB="178775" marR="77700" marL="77700" anchor="ctr">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1043350">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1</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a:t>http://www.cloudflare.com/en-in/case-studies/udacity/</a:t>
                      </a:r>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98</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1843450">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2</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http://developer.mozilla.org/zh-CN/docs/Web/JavaScript/Reference/Global_Objects/Promise</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98</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688125">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3</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http://xd.adobe.com/ideas/career-tips/online-ux-design-courses-bootcamps/</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97</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Link-Building</a:t>
            </a:r>
            <a:endParaRPr/>
          </a:p>
        </p:txBody>
      </p:sp>
      <p:sp>
        <p:nvSpPr>
          <p:cNvPr id="236" name="Google Shape;236;p55"/>
          <p:cNvSpPr txBox="1"/>
          <p:nvPr>
            <p:ph idx="1" type="body"/>
          </p:nvPr>
        </p:nvSpPr>
        <p:spPr>
          <a:xfrm>
            <a:off x="105375" y="1508675"/>
            <a:ext cx="7561800" cy="18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525C65"/>
                </a:solidFill>
                <a:highlight>
                  <a:srgbClr val="FFFFFF"/>
                </a:highlight>
              </a:rPr>
              <a:t>Using the </a:t>
            </a:r>
            <a:r>
              <a:rPr lang="en">
                <a:solidFill>
                  <a:srgbClr val="02B3E4"/>
                </a:solidFill>
                <a:highlight>
                  <a:srgbClr val="FFFFFF"/>
                </a:highlight>
                <a:uFill>
                  <a:noFill/>
                </a:uFill>
                <a:hlinkClick r:id="rId3">
                  <a:extLst>
                    <a:ext uri="{A12FA001-AC4F-418D-AE19-62706E023703}">
                      <ahyp:hlinkClr val="tx"/>
                    </a:ext>
                  </a:extLst>
                </a:hlinkClick>
              </a:rPr>
              <a:t>SEMRush</a:t>
            </a:r>
            <a:r>
              <a:rPr lang="en">
                <a:solidFill>
                  <a:srgbClr val="525C65"/>
                </a:solidFill>
                <a:highlight>
                  <a:srgbClr val="FFFFFF"/>
                </a:highlight>
              </a:rPr>
              <a:t> or </a:t>
            </a:r>
            <a:r>
              <a:rPr lang="en" u="sng">
                <a:solidFill>
                  <a:srgbClr val="02B4E5"/>
                </a:solidFill>
                <a:highlight>
                  <a:srgbClr val="FFFFFF"/>
                </a:highlight>
                <a:hlinkClick r:id="rId4">
                  <a:extLst>
                    <a:ext uri="{A12FA001-AC4F-418D-AE19-62706E023703}">
                      <ahyp:hlinkClr val="tx"/>
                    </a:ext>
                  </a:extLst>
                </a:hlinkClick>
              </a:rPr>
              <a:t>SE Ranking</a:t>
            </a:r>
            <a:r>
              <a:rPr lang="en">
                <a:solidFill>
                  <a:srgbClr val="525C65"/>
                </a:solidFill>
                <a:highlight>
                  <a:srgbClr val="FFFFFF"/>
                </a:highlight>
              </a:rPr>
              <a:t> tool and research, strategize a link-building campaign.</a:t>
            </a:r>
            <a:endParaRPr>
              <a:solidFill>
                <a:srgbClr val="525C65"/>
              </a:solidFill>
              <a:highlight>
                <a:srgbClr val="FFFFFF"/>
              </a:highlight>
            </a:endParaRPr>
          </a:p>
          <a:p>
            <a:pPr indent="0" lvl="0" marL="0" rtl="0" algn="l">
              <a:spcBef>
                <a:spcPts val="1100"/>
              </a:spcBef>
              <a:spcAft>
                <a:spcPts val="0"/>
              </a:spcAft>
              <a:buNone/>
            </a:pPr>
            <a:r>
              <a:rPr lang="en">
                <a:solidFill>
                  <a:srgbClr val="525C65"/>
                </a:solidFill>
                <a:highlight>
                  <a:srgbClr val="FFFFFF"/>
                </a:highlight>
              </a:rPr>
              <a:t>Identify </a:t>
            </a:r>
            <a:r>
              <a:rPr b="1" lang="en">
                <a:solidFill>
                  <a:srgbClr val="525C65"/>
                </a:solidFill>
                <a:highlight>
                  <a:srgbClr val="FFFFFF"/>
                </a:highlight>
              </a:rPr>
              <a:t>three</a:t>
            </a:r>
            <a:r>
              <a:rPr lang="en">
                <a:solidFill>
                  <a:srgbClr val="525C65"/>
                </a:solidFill>
                <a:highlight>
                  <a:srgbClr val="FFFFFF"/>
                </a:highlight>
              </a:rPr>
              <a:t> websites that you think would be relevant, high traffic sites that you would like to gain backlinks from to help drive traffic to </a:t>
            </a:r>
            <a:r>
              <a:rPr lang="en" u="sng">
                <a:solidFill>
                  <a:srgbClr val="02B4E5"/>
                </a:solidFill>
                <a:highlight>
                  <a:srgbClr val="FFFFFF"/>
                </a:highlight>
                <a:hlinkClick r:id="rId5">
                  <a:extLst>
                    <a:ext uri="{A12FA001-AC4F-418D-AE19-62706E023703}">
                      <ahyp:hlinkClr val="tx"/>
                    </a:ext>
                  </a:extLst>
                </a:hlinkClick>
              </a:rPr>
              <a:t>Udacity’s</a:t>
            </a:r>
            <a:r>
              <a:rPr lang="en">
                <a:solidFill>
                  <a:srgbClr val="525C65"/>
                </a:solidFill>
                <a:highlight>
                  <a:srgbClr val="FFFFFF"/>
                </a:highlight>
              </a:rPr>
              <a:t> or your company’s page.</a:t>
            </a:r>
            <a:endParaRPr>
              <a:solidFill>
                <a:srgbClr val="525C65"/>
              </a:solidFill>
              <a:highlight>
                <a:srgbClr val="FFFFFF"/>
              </a:highlight>
            </a:endParaRPr>
          </a:p>
          <a:p>
            <a:pPr indent="0" lvl="0" marL="0" rtl="0" algn="l">
              <a:spcBef>
                <a:spcPts val="1100"/>
              </a:spcBef>
              <a:spcAft>
                <a:spcPts val="0"/>
              </a:spcAft>
              <a:buNone/>
            </a:pPr>
            <a:r>
              <a:t/>
            </a:r>
            <a:endParaRPr>
              <a:solidFill>
                <a:srgbClr val="525C65"/>
              </a:solidFill>
              <a:highlight>
                <a:srgbClr val="FFFFFF"/>
              </a:highlight>
            </a:endParaRPr>
          </a:p>
          <a:p>
            <a:pPr indent="0" lvl="0" marL="0" rtl="0" algn="l">
              <a:lnSpc>
                <a:spcPct val="160000"/>
              </a:lnSpc>
              <a:spcBef>
                <a:spcPts val="1100"/>
              </a:spcBef>
              <a:spcAft>
                <a:spcPts val="0"/>
              </a:spcAft>
              <a:buNone/>
            </a:pPr>
            <a:r>
              <a:t/>
            </a:r>
            <a:endParaRPr sz="1400">
              <a:solidFill>
                <a:srgbClr val="525C65"/>
              </a:solidFill>
              <a:highlight>
                <a:srgbClr val="FFFFFF"/>
              </a:highlight>
            </a:endParaRPr>
          </a:p>
          <a:p>
            <a:pPr indent="0" lvl="0" marL="0" rtl="0" algn="l">
              <a:lnSpc>
                <a:spcPct val="160000"/>
              </a:lnSpc>
              <a:spcBef>
                <a:spcPts val="1100"/>
              </a:spcBef>
              <a:spcAft>
                <a:spcPts val="0"/>
              </a:spcAft>
              <a:buNone/>
            </a:pPr>
            <a:r>
              <a:t/>
            </a:r>
            <a:endParaRPr b="1" sz="1400">
              <a:solidFill>
                <a:srgbClr val="525C65"/>
              </a:solidFill>
              <a:highlight>
                <a:srgbClr val="FFFFFF"/>
              </a:highlight>
            </a:endParaRPr>
          </a:p>
          <a:p>
            <a:pPr indent="0" lvl="0" marL="0" rtl="0" algn="l">
              <a:spcBef>
                <a:spcPts val="1100"/>
              </a:spcBef>
              <a:spcAft>
                <a:spcPts val="1600"/>
              </a:spcAft>
              <a:buNone/>
            </a:pPr>
            <a:r>
              <a:t/>
            </a:r>
            <a:endParaRPr sz="1400"/>
          </a:p>
        </p:txBody>
      </p:sp>
      <p:graphicFrame>
        <p:nvGraphicFramePr>
          <p:cNvPr id="237" name="Google Shape;237;p55"/>
          <p:cNvGraphicFramePr/>
          <p:nvPr/>
        </p:nvGraphicFramePr>
        <p:xfrm>
          <a:off x="105366" y="3393261"/>
          <a:ext cx="3000000" cy="3000000"/>
        </p:xfrm>
        <a:graphic>
          <a:graphicData uri="http://schemas.openxmlformats.org/drawingml/2006/table">
            <a:tbl>
              <a:tblPr>
                <a:noFill/>
                <a:tableStyleId>{067EEE98-0054-4EA6-95DD-998313737544}</a:tableStyleId>
              </a:tblPr>
              <a:tblGrid>
                <a:gridCol w="2185800"/>
                <a:gridCol w="355400"/>
                <a:gridCol w="2365275"/>
                <a:gridCol w="2655300"/>
              </a:tblGrid>
              <a:tr h="509875">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Site Name </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gridSpan="3">
                  <a:txBody>
                    <a:bodyPr/>
                    <a:lstStyle/>
                    <a:p>
                      <a:pPr indent="0" lvl="0" marL="0" rtl="0" algn="l">
                        <a:spcBef>
                          <a:spcPts val="0"/>
                        </a:spcBef>
                        <a:spcAft>
                          <a:spcPts val="0"/>
                        </a:spcAft>
                        <a:buNone/>
                      </a:pPr>
                      <a:r>
                        <a:rPr lang="en">
                          <a:solidFill>
                            <a:schemeClr val="lt1"/>
                          </a:solidFill>
                          <a:highlight>
                            <a:schemeClr val="dk1"/>
                          </a:highlight>
                          <a:latin typeface="Open Sans"/>
                          <a:ea typeface="Open Sans"/>
                          <a:cs typeface="Open Sans"/>
                          <a:sym typeface="Open Sans"/>
                        </a:rPr>
                        <a:t>Access Bank</a:t>
                      </a:r>
                      <a:endParaRPr>
                        <a:solidFill>
                          <a:schemeClr val="lt1"/>
                        </a:solidFill>
                        <a:highlight>
                          <a:schemeClr val="dk1"/>
                        </a:highlight>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gradFill>
                      <a:gsLst>
                        <a:gs pos="0">
                          <a:srgbClr val="7A7A7A"/>
                        </a:gs>
                        <a:gs pos="100000">
                          <a:srgbClr val="393939"/>
                        </a:gs>
                      </a:gsLst>
                      <a:lin ang="5400012" scaled="0"/>
                    </a:gradFill>
                  </a:tcPr>
                </a:tc>
                <a:tc hMerge="1"/>
                <a:tc hMerge="1"/>
              </a:tr>
              <a:tr h="6579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Site URL</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gridSpan="3">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https://www.accessbankplc.com/</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7785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Organic Search Traffic</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gridSpan="3">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1.29k</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6579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Site Name </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D7AFF6"/>
                    </a:solidFill>
                  </a:tcPr>
                </a:tc>
                <a:tc gridSpan="3">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Bit Degree</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6579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Site URL</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D7AFF6"/>
                    </a:solidFill>
                  </a:tcPr>
                </a:tc>
                <a:tc gridSpan="3">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Bitdegree.org</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7785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Organic Search Traffic</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D7AFF6"/>
                    </a:solidFill>
                  </a:tcPr>
                </a:tc>
                <a:tc gridSpan="3">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448.4k</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6579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Site Name </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02B4E5"/>
                    </a:solidFill>
                  </a:tcPr>
                </a:tc>
                <a:tc gridSpan="3">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businessinsider</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6579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Site URL</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02B4E5"/>
                    </a:solidFill>
                  </a:tcPr>
                </a:tc>
                <a:tc gridSpan="3">
                  <a:txBody>
                    <a:bodyPr/>
                    <a:lstStyle/>
                    <a:p>
                      <a:pPr indent="0" lvl="0" marL="0" rtl="0" algn="l">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Businessinsider.com</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r h="778550">
                <a:tc>
                  <a:txBody>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Organic Search Traffic</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02B4E5"/>
                    </a:solidFill>
                  </a:tcPr>
                </a:tc>
                <a:tc gridSpan="3">
                  <a:txBody>
                    <a:bodyPr/>
                    <a:lstStyle/>
                    <a:p>
                      <a:pPr indent="0" lvl="0" marL="0" rtl="0" algn="l">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433.4k</a:t>
                      </a:r>
                      <a:endParaRPr>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chemeClr val="dk2"/>
                    </a:solidFill>
                  </a:tcPr>
                </a:tc>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Performance Audit: Performance Tests</a:t>
            </a:r>
            <a:br>
              <a:rPr lang="en"/>
            </a:br>
            <a:endParaRPr/>
          </a:p>
        </p:txBody>
      </p:sp>
      <p:sp>
        <p:nvSpPr>
          <p:cNvPr id="243" name="Google Shape;243;p56"/>
          <p:cNvSpPr txBox="1"/>
          <p:nvPr>
            <p:ph idx="1" type="body"/>
          </p:nvPr>
        </p:nvSpPr>
        <p:spPr>
          <a:xfrm>
            <a:off x="264945" y="2253729"/>
            <a:ext cx="7242600" cy="42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525C65"/>
                </a:solidFill>
                <a:highlight>
                  <a:srgbClr val="FFFFFF"/>
                </a:highlight>
              </a:rPr>
              <a:t>For each of the submissions, please take a screenshot of your results and post your screenshot on your submission presentation.</a:t>
            </a:r>
            <a:endParaRPr sz="2000">
              <a:solidFill>
                <a:srgbClr val="525C65"/>
              </a:solidFill>
              <a:highlight>
                <a:srgbClr val="FFFFFF"/>
              </a:highlight>
            </a:endParaRPr>
          </a:p>
          <a:p>
            <a:pPr indent="-355600" lvl="0" marL="457200" rtl="0" algn="l">
              <a:spcBef>
                <a:spcPts val="1100"/>
              </a:spcBef>
              <a:spcAft>
                <a:spcPts val="0"/>
              </a:spcAft>
              <a:buClr>
                <a:srgbClr val="525C65"/>
              </a:buClr>
              <a:buSzPts val="2000"/>
              <a:buAutoNum type="arabicPeriod"/>
            </a:pPr>
            <a:r>
              <a:rPr lang="en" sz="2000">
                <a:solidFill>
                  <a:srgbClr val="525C65"/>
                </a:solidFill>
                <a:highlight>
                  <a:srgbClr val="FFFFFF"/>
                </a:highlight>
              </a:rPr>
              <a:t>Using the </a:t>
            </a:r>
            <a:r>
              <a:rPr lang="en" sz="2000" u="sng">
                <a:solidFill>
                  <a:srgbClr val="02B4E5"/>
                </a:solidFill>
                <a:highlight>
                  <a:srgbClr val="FFFFFF"/>
                </a:highlight>
                <a:hlinkClick r:id="rId3">
                  <a:extLst>
                    <a:ext uri="{A12FA001-AC4F-418D-AE19-62706E023703}">
                      <ahyp:hlinkClr val="tx"/>
                    </a:ext>
                  </a:extLst>
                </a:hlinkClick>
              </a:rPr>
              <a:t>Northcutt</a:t>
            </a:r>
            <a:r>
              <a:rPr lang="en" sz="2000">
                <a:solidFill>
                  <a:srgbClr val="02B4E5"/>
                </a:solidFill>
                <a:highlight>
                  <a:srgbClr val="FFFFFF"/>
                </a:highlight>
              </a:rPr>
              <a:t> </a:t>
            </a:r>
            <a:r>
              <a:rPr lang="en" sz="2000">
                <a:solidFill>
                  <a:srgbClr val="4F4F4F"/>
                </a:solidFill>
                <a:highlight>
                  <a:srgbClr val="FFFFFF"/>
                </a:highlight>
              </a:rPr>
              <a:t>or any other </a:t>
            </a:r>
            <a:r>
              <a:rPr lang="en" sz="2000">
                <a:solidFill>
                  <a:srgbClr val="525C65"/>
                </a:solidFill>
                <a:highlight>
                  <a:srgbClr val="FFFFFF"/>
                </a:highlight>
              </a:rPr>
              <a:t>tool, research how many of Udacity’s website or your company’s pages are indexed by Google.</a:t>
            </a:r>
            <a:endParaRPr sz="2000">
              <a:solidFill>
                <a:srgbClr val="525C65"/>
              </a:solidFill>
              <a:highlight>
                <a:srgbClr val="FFFFFF"/>
              </a:highlight>
            </a:endParaRPr>
          </a:p>
          <a:p>
            <a:pPr indent="-355600" lvl="0" marL="457200" rtl="0" algn="l">
              <a:spcBef>
                <a:spcPts val="0"/>
              </a:spcBef>
              <a:spcAft>
                <a:spcPts val="0"/>
              </a:spcAft>
              <a:buClr>
                <a:srgbClr val="525C65"/>
              </a:buClr>
              <a:buSzPts val="2000"/>
              <a:buAutoNum type="arabicPeriod"/>
            </a:pPr>
            <a:r>
              <a:rPr lang="en" sz="2000">
                <a:solidFill>
                  <a:srgbClr val="525C65"/>
                </a:solidFill>
                <a:highlight>
                  <a:srgbClr val="FFFFFF"/>
                </a:highlight>
              </a:rPr>
              <a:t>Using the </a:t>
            </a:r>
            <a:r>
              <a:rPr lang="en" sz="2000" u="sng">
                <a:solidFill>
                  <a:srgbClr val="02B3E4"/>
                </a:solidFill>
                <a:highlight>
                  <a:srgbClr val="FFFFFF"/>
                </a:highlight>
                <a:hlinkClick r:id="rId4">
                  <a:extLst>
                    <a:ext uri="{A12FA001-AC4F-418D-AE19-62706E023703}">
                      <ahyp:hlinkClr val="tx"/>
                    </a:ext>
                  </a:extLst>
                </a:hlinkClick>
              </a:rPr>
              <a:t>Google Page Speed </a:t>
            </a:r>
            <a:r>
              <a:rPr lang="en" sz="2000">
                <a:solidFill>
                  <a:srgbClr val="525C65"/>
                </a:solidFill>
                <a:highlight>
                  <a:srgbClr val="FFFFFF"/>
                </a:highlight>
                <a:uFill>
                  <a:noFill/>
                </a:uFill>
                <a:hlinkClick r:id="rId5">
                  <a:extLst>
                    <a:ext uri="{A12FA001-AC4F-418D-AE19-62706E023703}">
                      <ahyp:hlinkClr val="tx"/>
                    </a:ext>
                  </a:extLst>
                </a:hlinkClick>
              </a:rPr>
              <a:t>Insights</a:t>
            </a:r>
            <a:r>
              <a:rPr lang="en" sz="2000">
                <a:solidFill>
                  <a:srgbClr val="525C65"/>
                </a:solidFill>
                <a:highlight>
                  <a:srgbClr val="FFFFFF"/>
                </a:highlight>
              </a:rPr>
              <a:t> tool, perform a speed test of udacity.com’s or your company’s mobile presence.</a:t>
            </a:r>
            <a:endParaRPr sz="2000">
              <a:solidFill>
                <a:srgbClr val="525C65"/>
              </a:solidFill>
              <a:highlight>
                <a:srgbClr val="FFFFFF"/>
              </a:highlight>
            </a:endParaRPr>
          </a:p>
          <a:p>
            <a:pPr indent="-355600" lvl="0" marL="457200" rtl="0" algn="l">
              <a:spcBef>
                <a:spcPts val="0"/>
              </a:spcBef>
              <a:spcAft>
                <a:spcPts val="0"/>
              </a:spcAft>
              <a:buClr>
                <a:srgbClr val="525C65"/>
              </a:buClr>
              <a:buSzPts val="2000"/>
              <a:buAutoNum type="arabicPeriod"/>
            </a:pPr>
            <a:r>
              <a:rPr lang="en" sz="2000">
                <a:solidFill>
                  <a:srgbClr val="525C65"/>
                </a:solidFill>
                <a:highlight>
                  <a:srgbClr val="FFFFFF"/>
                </a:highlight>
              </a:rPr>
              <a:t>Using the </a:t>
            </a:r>
            <a:r>
              <a:rPr lang="en" sz="2000" u="sng">
                <a:solidFill>
                  <a:srgbClr val="02B3E4"/>
                </a:solidFill>
                <a:highlight>
                  <a:srgbClr val="FFFFFF"/>
                </a:highlight>
                <a:hlinkClick r:id="rId6">
                  <a:extLst>
                    <a:ext uri="{A12FA001-AC4F-418D-AE19-62706E023703}">
                      <ahyp:hlinkClr val="tx"/>
                    </a:ext>
                  </a:extLst>
                </a:hlinkClick>
              </a:rPr>
              <a:t>Think with Google</a:t>
            </a:r>
            <a:r>
              <a:rPr lang="en" sz="2000">
                <a:solidFill>
                  <a:srgbClr val="525C65"/>
                </a:solidFill>
                <a:highlight>
                  <a:srgbClr val="FFFFFF"/>
                </a:highlight>
              </a:rPr>
              <a:t> tool, assess the mobile-friendliness of the udacity.com site or your company’s website.</a:t>
            </a:r>
            <a:endParaRPr sz="2000">
              <a:solidFill>
                <a:srgbClr val="525C65"/>
              </a:solidFill>
              <a:highlight>
                <a:srgbClr val="FFFFFF"/>
              </a:highlight>
            </a:endParaRPr>
          </a:p>
          <a:p>
            <a:pPr indent="0" lvl="0" marL="0" rtl="0" algn="l">
              <a:spcBef>
                <a:spcPts val="1100"/>
              </a:spcBef>
              <a:spcAft>
                <a:spcPts val="1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Marketing Objective &amp; KPI</a:t>
            </a:r>
            <a:endParaRPr/>
          </a:p>
        </p:txBody>
      </p:sp>
      <p:sp>
        <p:nvSpPr>
          <p:cNvPr id="135" name="Google Shape;135;p3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 sz="3000">
                <a:latin typeface="Open Sans"/>
                <a:ea typeface="Open Sans"/>
                <a:cs typeface="Open Sans"/>
                <a:sym typeface="Open Sans"/>
              </a:rPr>
              <a:t>Marketing Objective</a:t>
            </a:r>
            <a:r>
              <a:rPr lang="en" sz="3000"/>
              <a:t> - </a:t>
            </a:r>
            <a:r>
              <a:rPr lang="en"/>
              <a:t>Increase website visit by 25% over 4 months by optimizing organic search and improve the site ranking above other competitors sites</a:t>
            </a:r>
            <a:endParaRPr sz="3000"/>
          </a:p>
          <a:p>
            <a:pPr indent="-419100" lvl="0" marL="457200" rtl="0" algn="l">
              <a:spcBef>
                <a:spcPts val="0"/>
              </a:spcBef>
              <a:spcAft>
                <a:spcPts val="0"/>
              </a:spcAft>
              <a:buSzPts val="3000"/>
              <a:buChar char="●"/>
            </a:pPr>
            <a:r>
              <a:rPr b="1" lang="en" sz="3000">
                <a:latin typeface="Open Sans"/>
                <a:ea typeface="Open Sans"/>
                <a:cs typeface="Open Sans"/>
                <a:sym typeface="Open Sans"/>
              </a:rPr>
              <a:t>KPI </a:t>
            </a:r>
            <a:r>
              <a:rPr lang="en" sz="3000"/>
              <a:t>- </a:t>
            </a:r>
            <a:r>
              <a:rPr lang="en"/>
              <a:t> Number of click through rate (CTR) in 4 months</a:t>
            </a:r>
            <a:endParaRPr/>
          </a:p>
          <a:p>
            <a:pPr indent="0" lvl="0" marL="0" rtl="0" algn="l">
              <a:spcBef>
                <a:spcPts val="1600"/>
              </a:spcBef>
              <a:spcAft>
                <a:spcPts val="1600"/>
              </a:spcAft>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Index</a:t>
            </a:r>
            <a:endParaRPr/>
          </a:p>
        </p:txBody>
      </p:sp>
      <p:sp>
        <p:nvSpPr>
          <p:cNvPr id="249" name="Google Shape;249;p57"/>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Using the </a:t>
            </a:r>
            <a:r>
              <a:rPr lang="en" sz="2200" u="sng">
                <a:solidFill>
                  <a:srgbClr val="02B4E5"/>
                </a:solidFill>
                <a:highlight>
                  <a:srgbClr val="FFFFFF"/>
                </a:highlight>
                <a:hlinkClick r:id="rId3">
                  <a:extLst>
                    <a:ext uri="{A12FA001-AC4F-418D-AE19-62706E023703}">
                      <ahyp:hlinkClr val="tx"/>
                    </a:ext>
                  </a:extLst>
                </a:hlinkClick>
              </a:rPr>
              <a:t>Northcutt</a:t>
            </a:r>
            <a:r>
              <a:rPr lang="en" sz="2200">
                <a:solidFill>
                  <a:srgbClr val="525C65"/>
                </a:solidFill>
                <a:highlight>
                  <a:srgbClr val="FFFFFF"/>
                </a:highlight>
              </a:rPr>
              <a:t> or any other tool, research how many of Udacity’s or your company’s website pages are indexed by Google.</a:t>
            </a:r>
            <a:endParaRPr sz="2200">
              <a:solidFill>
                <a:srgbClr val="525C65"/>
              </a:solidFill>
              <a:highlight>
                <a:srgbClr val="FFFFFF"/>
              </a:highlight>
            </a:endParaRPr>
          </a:p>
          <a:p>
            <a:pPr indent="0" lvl="0" marL="0" rtl="0" algn="l">
              <a:spcBef>
                <a:spcPts val="1100"/>
              </a:spcBef>
              <a:spcAft>
                <a:spcPts val="0"/>
              </a:spcAft>
              <a:buNone/>
            </a:pPr>
            <a:r>
              <a:rPr lang="en" sz="2200">
                <a:solidFill>
                  <a:srgbClr val="525C65"/>
                </a:solidFill>
                <a:highlight>
                  <a:srgbClr val="FFFFFF"/>
                </a:highlight>
              </a:rPr>
              <a:t>The number of pages indexed by search engine shows the page crawlable by the search engine. For search engine to drive traffic to a site it must be indexed, th more number of pages indexed the probability of search engine to find your content.</a:t>
            </a:r>
            <a:endParaRPr sz="2200">
              <a:solidFill>
                <a:srgbClr val="525C65"/>
              </a:solidFill>
              <a:highlight>
                <a:srgbClr val="FFFFFF"/>
              </a:highlight>
            </a:endParaRPr>
          </a:p>
          <a:p>
            <a:pPr indent="0" lvl="0" marL="0" rtl="0" algn="l">
              <a:spcBef>
                <a:spcPts val="1100"/>
              </a:spcBef>
              <a:spcAft>
                <a:spcPts val="1600"/>
              </a:spcAft>
              <a:buNone/>
            </a:pPr>
            <a:r>
              <a:t/>
            </a:r>
            <a:endParaRPr/>
          </a:p>
        </p:txBody>
      </p:sp>
      <p:pic>
        <p:nvPicPr>
          <p:cNvPr id="250" name="Google Shape;250;p57"/>
          <p:cNvPicPr preferRelativeResize="0"/>
          <p:nvPr/>
        </p:nvPicPr>
        <p:blipFill rotWithShape="1">
          <a:blip r:embed="rId4">
            <a:alphaModFix/>
          </a:blip>
          <a:srcRect b="17449" l="0" r="0" t="-17450"/>
          <a:stretch/>
        </p:blipFill>
        <p:spPr>
          <a:xfrm>
            <a:off x="50" y="5690588"/>
            <a:ext cx="7772399" cy="43678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Speed</a:t>
            </a:r>
            <a:endParaRPr/>
          </a:p>
        </p:txBody>
      </p:sp>
      <p:sp>
        <p:nvSpPr>
          <p:cNvPr id="256" name="Google Shape;256;p5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Using the </a:t>
            </a:r>
            <a:r>
              <a:rPr lang="en" sz="2200" u="sng">
                <a:solidFill>
                  <a:srgbClr val="02B3E4"/>
                </a:solidFill>
                <a:highlight>
                  <a:srgbClr val="FFFFFF"/>
                </a:highlight>
                <a:hlinkClick r:id="rId3">
                  <a:extLst>
                    <a:ext uri="{A12FA001-AC4F-418D-AE19-62706E023703}">
                      <ahyp:hlinkClr val="tx"/>
                    </a:ext>
                  </a:extLst>
                </a:hlinkClick>
              </a:rPr>
              <a:t>Google Page Speed </a:t>
            </a:r>
            <a:r>
              <a:rPr lang="en" sz="2200">
                <a:solidFill>
                  <a:srgbClr val="525C65"/>
                </a:solidFill>
                <a:highlight>
                  <a:srgbClr val="FFFFFF"/>
                </a:highlight>
                <a:uFill>
                  <a:noFill/>
                </a:uFill>
                <a:hlinkClick r:id="rId4">
                  <a:extLst>
                    <a:ext uri="{A12FA001-AC4F-418D-AE19-62706E023703}">
                      <ahyp:hlinkClr val="tx"/>
                    </a:ext>
                  </a:extLst>
                </a:hlinkClick>
              </a:rPr>
              <a:t>Insights</a:t>
            </a:r>
            <a:r>
              <a:rPr lang="en" sz="2200">
                <a:solidFill>
                  <a:srgbClr val="525C65"/>
                </a:solidFill>
                <a:highlight>
                  <a:srgbClr val="FFFFFF"/>
                </a:highlight>
              </a:rPr>
              <a:t> tool, perform a speed test of udacity.com’s or your company’s website’s mobile presence.</a:t>
            </a:r>
            <a:endParaRPr sz="2200">
              <a:solidFill>
                <a:srgbClr val="525C65"/>
              </a:solidFill>
              <a:highlight>
                <a:srgbClr val="FFFFFF"/>
              </a:highlight>
            </a:endParaRPr>
          </a:p>
          <a:p>
            <a:pPr indent="0" lvl="0" marL="0" rtl="0" algn="l">
              <a:spcBef>
                <a:spcPts val="1100"/>
              </a:spcBef>
              <a:spcAft>
                <a:spcPts val="1100"/>
              </a:spcAft>
              <a:buNone/>
            </a:pPr>
            <a:r>
              <a:rPr lang="en" sz="2200">
                <a:solidFill>
                  <a:srgbClr val="525C65"/>
                </a:solidFill>
                <a:highlight>
                  <a:srgbClr val="FFFFFF"/>
                </a:highlight>
              </a:rPr>
              <a:t>Google uses site speed in its algorithms as one of the parameters for ranking search result, therefore </a:t>
            </a:r>
            <a:r>
              <a:rPr lang="en" sz="2200">
                <a:solidFill>
                  <a:srgbClr val="525C65"/>
                </a:solidFill>
                <a:highlight>
                  <a:srgbClr val="FFFFFF"/>
                </a:highlight>
              </a:rPr>
              <a:t>improving</a:t>
            </a:r>
            <a:r>
              <a:rPr lang="en" sz="2200">
                <a:solidFill>
                  <a:srgbClr val="525C65"/>
                </a:solidFill>
                <a:highlight>
                  <a:srgbClr val="FFFFFF"/>
                </a:highlight>
              </a:rPr>
              <a:t> page speed will improve page ranking. Which leads to be</a:t>
            </a:r>
            <a:r>
              <a:rPr lang="en" sz="2200">
                <a:solidFill>
                  <a:srgbClr val="525C65"/>
                </a:solidFill>
                <a:highlight>
                  <a:srgbClr val="FFFFFF"/>
                </a:highlight>
              </a:rPr>
              <a:t>tter conversion rate.</a:t>
            </a:r>
            <a:endParaRPr sz="2200">
              <a:solidFill>
                <a:srgbClr val="525C65"/>
              </a:solidFill>
              <a:highlight>
                <a:srgbClr val="FFFFFF"/>
              </a:highlight>
            </a:endParaRPr>
          </a:p>
        </p:txBody>
      </p:sp>
      <p:pic>
        <p:nvPicPr>
          <p:cNvPr id="257" name="Google Shape;257;p58"/>
          <p:cNvPicPr preferRelativeResize="0"/>
          <p:nvPr/>
        </p:nvPicPr>
        <p:blipFill>
          <a:blip r:embed="rId5">
            <a:alphaModFix/>
          </a:blip>
          <a:stretch>
            <a:fillRect/>
          </a:stretch>
        </p:blipFill>
        <p:spPr>
          <a:xfrm>
            <a:off x="50" y="5442373"/>
            <a:ext cx="7772400" cy="50791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Speed</a:t>
            </a:r>
            <a:endParaRPr/>
          </a:p>
        </p:txBody>
      </p:sp>
      <p:sp>
        <p:nvSpPr>
          <p:cNvPr id="263" name="Google Shape;263;p5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Using the </a:t>
            </a:r>
            <a:r>
              <a:rPr lang="en" sz="2200" u="sng">
                <a:solidFill>
                  <a:srgbClr val="02B3E4"/>
                </a:solidFill>
                <a:highlight>
                  <a:srgbClr val="FFFFFF"/>
                </a:highlight>
                <a:hlinkClick r:id="rId3">
                  <a:extLst>
                    <a:ext uri="{A12FA001-AC4F-418D-AE19-62706E023703}">
                      <ahyp:hlinkClr val="tx"/>
                    </a:ext>
                  </a:extLst>
                </a:hlinkClick>
              </a:rPr>
              <a:t>Google Page Speed </a:t>
            </a:r>
            <a:r>
              <a:rPr lang="en" sz="2200">
                <a:solidFill>
                  <a:srgbClr val="525C65"/>
                </a:solidFill>
                <a:highlight>
                  <a:srgbClr val="FFFFFF"/>
                </a:highlight>
                <a:uFill>
                  <a:noFill/>
                </a:uFill>
                <a:hlinkClick r:id="rId4">
                  <a:extLst>
                    <a:ext uri="{A12FA001-AC4F-418D-AE19-62706E023703}">
                      <ahyp:hlinkClr val="tx"/>
                    </a:ext>
                  </a:extLst>
                </a:hlinkClick>
              </a:rPr>
              <a:t>Insights</a:t>
            </a:r>
            <a:r>
              <a:rPr lang="en" sz="2200">
                <a:solidFill>
                  <a:srgbClr val="525C65"/>
                </a:solidFill>
                <a:highlight>
                  <a:srgbClr val="FFFFFF"/>
                </a:highlight>
              </a:rPr>
              <a:t> tool, perform a speed test of udacity.com’s or your company’s website’s mobile presence.</a:t>
            </a:r>
            <a:endParaRPr sz="2200">
              <a:solidFill>
                <a:srgbClr val="525C65"/>
              </a:solidFill>
              <a:highlight>
                <a:srgbClr val="FFFFFF"/>
              </a:highlight>
            </a:endParaRPr>
          </a:p>
          <a:p>
            <a:pPr indent="0" lvl="0" marL="0" rtl="0" algn="l">
              <a:spcBef>
                <a:spcPts val="1100"/>
              </a:spcBef>
              <a:spcAft>
                <a:spcPts val="1100"/>
              </a:spcAft>
              <a:buNone/>
            </a:pPr>
            <a:r>
              <a:rPr lang="en" sz="2200">
                <a:solidFill>
                  <a:srgbClr val="525C65"/>
                </a:solidFill>
                <a:highlight>
                  <a:srgbClr val="FFFFFF"/>
                </a:highlight>
              </a:rPr>
              <a:t>Google uses site speed in its algorithms as one of the parameters for ranking search result, therefore improving page speed will improve page ranking. Which leads to better conversion rate.</a:t>
            </a:r>
            <a:endParaRPr sz="2200">
              <a:solidFill>
                <a:srgbClr val="525C65"/>
              </a:solidFill>
              <a:highlight>
                <a:srgbClr val="FFFFFF"/>
              </a:highlight>
            </a:endParaRPr>
          </a:p>
        </p:txBody>
      </p:sp>
      <p:pic>
        <p:nvPicPr>
          <p:cNvPr id="264" name="Google Shape;264;p59"/>
          <p:cNvPicPr preferRelativeResize="0"/>
          <p:nvPr/>
        </p:nvPicPr>
        <p:blipFill>
          <a:blip r:embed="rId5">
            <a:alphaModFix/>
          </a:blip>
          <a:stretch>
            <a:fillRect/>
          </a:stretch>
        </p:blipFill>
        <p:spPr>
          <a:xfrm>
            <a:off x="0" y="5229500"/>
            <a:ext cx="7772400" cy="6124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Mobile-Friendly Evaluation</a:t>
            </a:r>
            <a:endParaRPr/>
          </a:p>
        </p:txBody>
      </p:sp>
      <p:sp>
        <p:nvSpPr>
          <p:cNvPr id="270" name="Google Shape;270;p60"/>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Using the </a:t>
            </a:r>
            <a:r>
              <a:rPr lang="en" sz="2200" u="sng">
                <a:solidFill>
                  <a:srgbClr val="02B3E4"/>
                </a:solidFill>
                <a:highlight>
                  <a:srgbClr val="FFFFFF"/>
                </a:highlight>
                <a:hlinkClick r:id="rId3">
                  <a:extLst>
                    <a:ext uri="{A12FA001-AC4F-418D-AE19-62706E023703}">
                      <ahyp:hlinkClr val="tx"/>
                    </a:ext>
                  </a:extLst>
                </a:hlinkClick>
              </a:rPr>
              <a:t>Think with Google</a:t>
            </a:r>
            <a:r>
              <a:rPr lang="en" sz="2200">
                <a:solidFill>
                  <a:srgbClr val="525C65"/>
                </a:solidFill>
                <a:highlight>
                  <a:srgbClr val="FFFFFF"/>
                </a:highlight>
              </a:rPr>
              <a:t> tool, assess the mobile-friendliness of the udacity.com website.</a:t>
            </a:r>
            <a:endParaRPr sz="2200">
              <a:solidFill>
                <a:srgbClr val="525C65"/>
              </a:solidFill>
              <a:highlight>
                <a:srgbClr val="FFFFFF"/>
              </a:highlight>
            </a:endParaRPr>
          </a:p>
          <a:p>
            <a:pPr indent="0" lvl="0" marL="0" rtl="0" algn="l">
              <a:spcBef>
                <a:spcPts val="1100"/>
              </a:spcBef>
              <a:spcAft>
                <a:spcPts val="1600"/>
              </a:spcAft>
              <a:buNone/>
            </a:pPr>
            <a:r>
              <a:rPr lang="en" sz="2200">
                <a:solidFill>
                  <a:srgbClr val="525C65"/>
                </a:solidFill>
                <a:highlight>
                  <a:srgbClr val="FFFFFF"/>
                </a:highlight>
              </a:rPr>
              <a:t>Most people today use their mobile phone for search. Google makes use of “mobile friendliness” as one of the parameters for search engine algorithms.</a:t>
            </a:r>
            <a:endParaRPr sz="2200"/>
          </a:p>
        </p:txBody>
      </p:sp>
      <p:pic>
        <p:nvPicPr>
          <p:cNvPr id="271" name="Google Shape;271;p60"/>
          <p:cNvPicPr preferRelativeResize="0"/>
          <p:nvPr/>
        </p:nvPicPr>
        <p:blipFill>
          <a:blip r:embed="rId4">
            <a:alphaModFix/>
          </a:blip>
          <a:stretch>
            <a:fillRect/>
          </a:stretch>
        </p:blipFill>
        <p:spPr>
          <a:xfrm>
            <a:off x="0" y="4889194"/>
            <a:ext cx="7772401" cy="34804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Mobile-Friendly Evaluation</a:t>
            </a:r>
            <a:endParaRPr/>
          </a:p>
        </p:txBody>
      </p:sp>
      <p:sp>
        <p:nvSpPr>
          <p:cNvPr id="277" name="Google Shape;277;p61"/>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Using the </a:t>
            </a:r>
            <a:r>
              <a:rPr lang="en" sz="2200" u="sng">
                <a:solidFill>
                  <a:srgbClr val="02B3E4"/>
                </a:solidFill>
                <a:highlight>
                  <a:srgbClr val="FFFFFF"/>
                </a:highlight>
                <a:hlinkClick r:id="rId3">
                  <a:extLst>
                    <a:ext uri="{A12FA001-AC4F-418D-AE19-62706E023703}">
                      <ahyp:hlinkClr val="tx"/>
                    </a:ext>
                  </a:extLst>
                </a:hlinkClick>
              </a:rPr>
              <a:t>Think with Google</a:t>
            </a:r>
            <a:r>
              <a:rPr lang="en" sz="2200">
                <a:solidFill>
                  <a:srgbClr val="525C65"/>
                </a:solidFill>
                <a:highlight>
                  <a:srgbClr val="FFFFFF"/>
                </a:highlight>
              </a:rPr>
              <a:t> tool, assess the mobile-friendliness of the udacity.com website.</a:t>
            </a:r>
            <a:endParaRPr sz="2200">
              <a:solidFill>
                <a:srgbClr val="525C65"/>
              </a:solidFill>
              <a:highlight>
                <a:srgbClr val="FFFFFF"/>
              </a:highlight>
            </a:endParaRPr>
          </a:p>
          <a:p>
            <a:pPr indent="0" lvl="0" marL="0" rtl="0" algn="l">
              <a:spcBef>
                <a:spcPts val="1100"/>
              </a:spcBef>
              <a:spcAft>
                <a:spcPts val="1600"/>
              </a:spcAft>
              <a:buNone/>
            </a:pPr>
            <a:r>
              <a:rPr lang="en" sz="2200">
                <a:solidFill>
                  <a:srgbClr val="525C65"/>
                </a:solidFill>
                <a:highlight>
                  <a:srgbClr val="FFFFFF"/>
                </a:highlight>
              </a:rPr>
              <a:t>Most people today use their mobile phone for search. Google makes use of “mobile friendliness” as one of the parameters for search engine algorithms.</a:t>
            </a:r>
            <a:endParaRPr sz="2200"/>
          </a:p>
        </p:txBody>
      </p:sp>
      <p:pic>
        <p:nvPicPr>
          <p:cNvPr id="278" name="Google Shape;278;p61"/>
          <p:cNvPicPr preferRelativeResize="0"/>
          <p:nvPr/>
        </p:nvPicPr>
        <p:blipFill>
          <a:blip r:embed="rId4">
            <a:alphaModFix/>
          </a:blip>
          <a:stretch>
            <a:fillRect/>
          </a:stretch>
        </p:blipFill>
        <p:spPr>
          <a:xfrm>
            <a:off x="50" y="4454028"/>
            <a:ext cx="7772401" cy="35506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2"/>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Mobile-Friendly Evaluation</a:t>
            </a:r>
            <a:endParaRPr/>
          </a:p>
        </p:txBody>
      </p:sp>
      <p:sp>
        <p:nvSpPr>
          <p:cNvPr id="284" name="Google Shape;284;p62"/>
          <p:cNvSpPr txBox="1"/>
          <p:nvPr>
            <p:ph idx="1" type="body"/>
          </p:nvPr>
        </p:nvSpPr>
        <p:spPr>
          <a:xfrm>
            <a:off x="264950" y="1909350"/>
            <a:ext cx="75075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Using the </a:t>
            </a:r>
            <a:r>
              <a:rPr lang="en" sz="2200" u="sng">
                <a:solidFill>
                  <a:srgbClr val="02B3E4"/>
                </a:solidFill>
                <a:highlight>
                  <a:srgbClr val="FFFFFF"/>
                </a:highlight>
                <a:hlinkClick r:id="rId3">
                  <a:extLst>
                    <a:ext uri="{A12FA001-AC4F-418D-AE19-62706E023703}">
                      <ahyp:hlinkClr val="tx"/>
                    </a:ext>
                  </a:extLst>
                </a:hlinkClick>
              </a:rPr>
              <a:t>Think with Google</a:t>
            </a:r>
            <a:r>
              <a:rPr lang="en" sz="2200">
                <a:solidFill>
                  <a:srgbClr val="525C65"/>
                </a:solidFill>
                <a:highlight>
                  <a:srgbClr val="FFFFFF"/>
                </a:highlight>
              </a:rPr>
              <a:t> tool, assess the mobile-friendliness of the udacity.com website.</a:t>
            </a:r>
            <a:endParaRPr sz="2200">
              <a:solidFill>
                <a:srgbClr val="525C65"/>
              </a:solidFill>
              <a:highlight>
                <a:srgbClr val="FFFFFF"/>
              </a:highlight>
            </a:endParaRPr>
          </a:p>
          <a:p>
            <a:pPr indent="0" lvl="0" marL="0" rtl="0" algn="l">
              <a:spcBef>
                <a:spcPts val="1100"/>
              </a:spcBef>
              <a:spcAft>
                <a:spcPts val="1600"/>
              </a:spcAft>
              <a:buNone/>
            </a:pPr>
            <a:r>
              <a:rPr lang="en" sz="2200">
                <a:solidFill>
                  <a:srgbClr val="525C65"/>
                </a:solidFill>
                <a:highlight>
                  <a:srgbClr val="FFFFFF"/>
                </a:highlight>
              </a:rPr>
              <a:t>Most people today use their mobile phone for search. Google makes use of “mobile friendliness” as one of the parameters for search engine algorithms.</a:t>
            </a:r>
            <a:endParaRPr sz="2200"/>
          </a:p>
        </p:txBody>
      </p:sp>
      <p:pic>
        <p:nvPicPr>
          <p:cNvPr id="285" name="Google Shape;285;p62"/>
          <p:cNvPicPr preferRelativeResize="0"/>
          <p:nvPr/>
        </p:nvPicPr>
        <p:blipFill>
          <a:blip r:embed="rId4">
            <a:alphaModFix/>
          </a:blip>
          <a:stretch>
            <a:fillRect/>
          </a:stretch>
        </p:blipFill>
        <p:spPr>
          <a:xfrm>
            <a:off x="0" y="4356559"/>
            <a:ext cx="7772401" cy="3936082"/>
          </a:xfrm>
          <a:prstGeom prst="rect">
            <a:avLst/>
          </a:prstGeom>
          <a:noFill/>
          <a:ln>
            <a:noFill/>
          </a:ln>
        </p:spPr>
      </p:pic>
      <p:pic>
        <p:nvPicPr>
          <p:cNvPr id="286" name="Google Shape;286;p62"/>
          <p:cNvPicPr preferRelativeResize="0"/>
          <p:nvPr/>
        </p:nvPicPr>
        <p:blipFill>
          <a:blip r:embed="rId5">
            <a:alphaModFix/>
          </a:blip>
          <a:stretch>
            <a:fillRect/>
          </a:stretch>
        </p:blipFill>
        <p:spPr>
          <a:xfrm>
            <a:off x="50" y="8493429"/>
            <a:ext cx="7772401" cy="16777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3"/>
          <p:cNvSpPr txBox="1"/>
          <p:nvPr>
            <p:ph type="title"/>
          </p:nvPr>
        </p:nvSpPr>
        <p:spPr>
          <a:xfrm>
            <a:off x="150" y="114299"/>
            <a:ext cx="6936000" cy="7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92" name="Google Shape;292;p63"/>
          <p:cNvSpPr txBox="1"/>
          <p:nvPr>
            <p:ph idx="1" type="body"/>
          </p:nvPr>
        </p:nvSpPr>
        <p:spPr>
          <a:xfrm>
            <a:off x="0" y="641350"/>
            <a:ext cx="7772400" cy="94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525C65"/>
                </a:solidFill>
                <a:highlight>
                  <a:srgbClr val="FFFFFF"/>
                </a:highlight>
              </a:rPr>
              <a:t>ONSITE SEO AUDIT</a:t>
            </a:r>
            <a:endParaRPr b="1"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While </a:t>
            </a:r>
            <a:r>
              <a:rPr lang="en" sz="2200">
                <a:solidFill>
                  <a:srgbClr val="525C65"/>
                </a:solidFill>
                <a:highlight>
                  <a:srgbClr val="FFFFFF"/>
                </a:highlight>
              </a:rPr>
              <a:t>conducting my onsite audit using the MOZ keyword explorer tool, I took note of what little information that is contained on the digital marketing nanodegree program page. There should be information that would satisfy the researchers needs and the users experience, the purpose of the onsite SEO audit is to suffice the gap in your content that you can address and improve your ranking on the search engine result page.</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In other to increase the numbers of clicks on the DMND program website I will update the headline, frequently asked questions (FAQ), the testimonials and the landing page content.</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b="1" lang="en" sz="2200">
                <a:solidFill>
                  <a:srgbClr val="525C65"/>
                </a:solidFill>
                <a:highlight>
                  <a:srgbClr val="FFFFFF"/>
                </a:highlight>
              </a:rPr>
              <a:t>OFF-SITE SEO AUDIT</a:t>
            </a:r>
            <a:endParaRPr b="1"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The off-site SEO audit has to do with links, which are essential for users navigation on the website and for search engines to find content. Backlinks has to do with incoming links and inbound links, and search engines believes that several links pointing to your website is similar to many people saying we are important. </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chemeClr val="lt1"/>
                </a:highlight>
              </a:rPr>
              <a:t>To improve the offsite SEO of Udacity DNMD program website and to help build up buildup traffic from external </a:t>
            </a:r>
            <a:endParaRPr sz="2200">
              <a:solidFill>
                <a:srgbClr val="525C65"/>
              </a:solidFill>
              <a:highlight>
                <a:schemeClr val="lt1"/>
              </a:highlight>
            </a:endParaRPr>
          </a:p>
          <a:p>
            <a:pPr indent="0" lvl="0" marL="0" rtl="0" algn="l">
              <a:spcBef>
                <a:spcPts val="1100"/>
              </a:spcBef>
              <a:spcAft>
                <a:spcPts val="0"/>
              </a:spcAft>
              <a:buClr>
                <a:schemeClr val="dk1"/>
              </a:buClr>
              <a:buSzPts val="1100"/>
              <a:buFont typeface="Arial"/>
              <a:buNone/>
            </a:pPr>
            <a:r>
              <a:t/>
            </a:r>
            <a:endParaRPr sz="2200">
              <a:solidFill>
                <a:srgbClr val="525C65"/>
              </a:solidFill>
              <a:highlight>
                <a:schemeClr val="lt1"/>
              </a:highlight>
            </a:endParaRPr>
          </a:p>
          <a:p>
            <a:pPr indent="0" lvl="0" marL="0" rtl="0" algn="l">
              <a:spcBef>
                <a:spcPts val="1100"/>
              </a:spcBef>
              <a:spcAft>
                <a:spcPts val="0"/>
              </a:spcAft>
              <a:buNone/>
            </a:pPr>
            <a:r>
              <a:t/>
            </a:r>
            <a:endParaRPr sz="2200">
              <a:solidFill>
                <a:srgbClr val="525C65"/>
              </a:solidFill>
              <a:highlight>
                <a:srgbClr val="FFFFFF"/>
              </a:highlight>
            </a:endParaRPr>
          </a:p>
          <a:p>
            <a:pPr indent="0" lvl="0" marL="0" rtl="0" algn="l">
              <a:spcBef>
                <a:spcPts val="1100"/>
              </a:spcBef>
              <a:spcAft>
                <a:spcPts val="16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4"/>
          <p:cNvSpPr txBox="1"/>
          <p:nvPr>
            <p:ph type="title"/>
          </p:nvPr>
        </p:nvSpPr>
        <p:spPr>
          <a:xfrm>
            <a:off x="0" y="0"/>
            <a:ext cx="6686400" cy="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98" name="Google Shape;298;p64"/>
          <p:cNvSpPr txBox="1"/>
          <p:nvPr>
            <p:ph idx="1" type="body"/>
          </p:nvPr>
        </p:nvSpPr>
        <p:spPr>
          <a:xfrm>
            <a:off x="0" y="672900"/>
            <a:ext cx="7772400" cy="93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chemeClr val="lt1"/>
                </a:highlight>
              </a:rPr>
              <a:t>websites I will advise,</a:t>
            </a:r>
            <a:endParaRPr sz="2200">
              <a:solidFill>
                <a:srgbClr val="525C65"/>
              </a:solidFill>
              <a:highlight>
                <a:schemeClr val="lt1"/>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 publishing content that talks about Udacity digital marketing nanodegree program on all social media platforms</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 I will also recommend guest blogging which is an SEO strategy in which bloggers would write an article about Udacity DMND program thereby building broader audiences and creating backlinks.</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TECHNICAL AUDIT</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Meta Tags: is a way of guiding search engine without interfering with users experience. It has little description of meta tads and that can be improved</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Alt Tags: describes the picture or video of a website during technical audit alt, and there was no description for the Alt tag title .it needs to be improved.</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PERFORMANCE TESTS</a:t>
            </a:r>
            <a:endParaRPr sz="2200">
              <a:solidFill>
                <a:srgbClr val="525C65"/>
              </a:solidFill>
              <a:highlight>
                <a:srgbClr val="FFFFFF"/>
              </a:highlight>
            </a:endParaRPr>
          </a:p>
          <a:p>
            <a:pPr indent="0" lvl="0" marL="0" rtl="0" algn="l">
              <a:spcBef>
                <a:spcPts val="1100"/>
              </a:spcBef>
              <a:spcAft>
                <a:spcPts val="0"/>
              </a:spcAft>
              <a:buClr>
                <a:schemeClr val="dk1"/>
              </a:buClr>
              <a:buSzPts val="1100"/>
              <a:buFont typeface="Arial"/>
              <a:buNone/>
            </a:pPr>
            <a:r>
              <a:rPr lang="en" sz="2200">
                <a:solidFill>
                  <a:srgbClr val="525C65"/>
                </a:solidFill>
                <a:highlight>
                  <a:srgbClr val="FFFFFF"/>
                </a:highlight>
              </a:rPr>
              <a:t>The mobile-friendliness of Udacity DMND program page is slow to open on a mobile phone because on the tool think with google it shows 2.4 seconds on the mobile phone we can improve this by resizing the images on the website, this will boost the speed level on the mobile phone.</a:t>
            </a:r>
            <a:endParaRPr sz="2200">
              <a:solidFill>
                <a:srgbClr val="525C65"/>
              </a:solidFill>
              <a:highlight>
                <a:srgbClr val="FFFFFF"/>
              </a:highlight>
            </a:endParaRPr>
          </a:p>
          <a:p>
            <a:pPr indent="0" lvl="0" marL="0" rtl="0" algn="l">
              <a:spcBef>
                <a:spcPts val="1100"/>
              </a:spcBef>
              <a:spcAft>
                <a:spcPts val="0"/>
              </a:spcAft>
              <a:buNone/>
            </a:pPr>
            <a:r>
              <a:t/>
            </a:r>
            <a:endParaRPr sz="2200">
              <a:solidFill>
                <a:srgbClr val="525C65"/>
              </a:solidFill>
              <a:highlight>
                <a:srgbClr val="FFFFFF"/>
              </a:highlight>
            </a:endParaRPr>
          </a:p>
          <a:p>
            <a:pPr indent="0" lvl="0" marL="0" rtl="0" algn="l">
              <a:spcBef>
                <a:spcPts val="11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Target</a:t>
            </a:r>
            <a:r>
              <a:rPr lang="en"/>
              <a:t> </a:t>
            </a:r>
            <a:r>
              <a:rPr b="1" lang="en" sz="4000">
                <a:solidFill>
                  <a:srgbClr val="2E3D49"/>
                </a:solidFill>
              </a:rPr>
              <a:t>Persona</a:t>
            </a:r>
            <a:r>
              <a:rPr lang="en"/>
              <a:t> </a:t>
            </a:r>
            <a:br>
              <a:rPr lang="en"/>
            </a:br>
            <a:endParaRPr/>
          </a:p>
        </p:txBody>
      </p:sp>
      <p:graphicFrame>
        <p:nvGraphicFramePr>
          <p:cNvPr id="141" name="Google Shape;141;p40"/>
          <p:cNvGraphicFramePr/>
          <p:nvPr/>
        </p:nvGraphicFramePr>
        <p:xfrm>
          <a:off x="0" y="1828800"/>
          <a:ext cx="3000000" cy="3000000"/>
        </p:xfrm>
        <a:graphic>
          <a:graphicData uri="http://schemas.openxmlformats.org/drawingml/2006/table">
            <a:tbl>
              <a:tblPr>
                <a:noFill/>
                <a:tableStyleId>{0F1A8A51-71FA-4F52-B09E-64AC246C3F00}</a:tableStyleId>
              </a:tblPr>
              <a:tblGrid>
                <a:gridCol w="2414200"/>
                <a:gridCol w="2414200"/>
                <a:gridCol w="2414200"/>
              </a:tblGrid>
              <a:tr h="713225">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Background and Demographics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Target Persona Name</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Needs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430675">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Female, 26 yrs old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 married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Fashion designer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Interested in technology,that where the world is heading towards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₦500,000 annually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Bsc degree   </a:t>
                      </a:r>
                      <a:endParaRPr>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p>
                      <a:pPr indent="0" lvl="0" marL="0" rtl="0" algn="ctr">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2E3D49"/>
                          </a:solidFill>
                        </a:rPr>
                        <a:t> Olatunji Glory Tomisin</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Clr>
                          <a:schemeClr val="dk1"/>
                        </a:buClr>
                        <a:buSzPts val="1100"/>
                        <a:buFont typeface="Arial"/>
                        <a:buNone/>
                      </a:pPr>
                      <a:r>
                        <a:t/>
                      </a:r>
                      <a:endParaRPr>
                        <a:solidFill>
                          <a:srgbClr val="2E3D49"/>
                        </a:solidFill>
                      </a:endParaRPr>
                    </a:p>
                    <a:p>
                      <a:pPr indent="0" lvl="0" marL="0" rtl="0" algn="l">
                        <a:spcBef>
                          <a:spcPts val="0"/>
                        </a:spcBef>
                        <a:spcAft>
                          <a:spcPts val="0"/>
                        </a:spcAft>
                        <a:buNone/>
                      </a:pPr>
                      <a:r>
                        <a:t/>
                      </a:r>
                      <a:endParaRPr>
                        <a:solidFill>
                          <a:srgbClr val="2E3D49"/>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learn about digital marketing.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get connected to industry for freelancing options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earn a credible certificate from digital marketing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Meet the digital world requirement</a:t>
                      </a:r>
                      <a:endParaRPr>
                        <a:solidFill>
                          <a:schemeClr val="dk1"/>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r h="627725">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Hobbies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Goals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Barriers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829700">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Travel,dressmaking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Love to sing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Like to read and be involved with women empowerment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Designing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expand my business and move it to the next level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 able to apply digital marketing to my business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 digital marketing and earn credible degrees outside of my field of study.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Better management </a:t>
                      </a:r>
                      <a:endParaRPr>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Work load is much and hence time is premium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Lack of proper equipment to start course like laptop and premium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Little knowledge in technology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Lack of time</a:t>
                      </a:r>
                      <a:endParaRPr>
                        <a:solidFill>
                          <a:schemeClr val="dk1"/>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bl>
          </a:graphicData>
        </a:graphic>
      </p:graphicFrame>
      <p:pic>
        <p:nvPicPr>
          <p:cNvPr id="142" name="Google Shape;142;p40"/>
          <p:cNvPicPr preferRelativeResize="0"/>
          <p:nvPr/>
        </p:nvPicPr>
        <p:blipFill>
          <a:blip r:embed="rId3">
            <a:alphaModFix/>
          </a:blip>
          <a:stretch>
            <a:fillRect/>
          </a:stretch>
        </p:blipFill>
        <p:spPr>
          <a:xfrm>
            <a:off x="2779500" y="3152975"/>
            <a:ext cx="1835900" cy="183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E3BB"/>
        </a:solidFill>
      </p:bgPr>
    </p:bg>
    <p:spTree>
      <p:nvGrpSpPr>
        <p:cNvPr id="146" name="Shape 146"/>
        <p:cNvGrpSpPr/>
        <p:nvPr/>
      </p:nvGrpSpPr>
      <p:grpSpPr>
        <a:xfrm>
          <a:off x="0" y="0"/>
          <a:ext cx="0" cy="0"/>
          <a:chOff x="0" y="0"/>
          <a:chExt cx="0" cy="0"/>
        </a:xfrm>
      </p:grpSpPr>
      <p:sp>
        <p:nvSpPr>
          <p:cNvPr id="147" name="Google Shape;147;p41"/>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On Site SEO </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Audit</a:t>
            </a:r>
            <a:endParaRPr sz="2000"/>
          </a:p>
        </p:txBody>
      </p:sp>
      <p:sp>
        <p:nvSpPr>
          <p:cNvPr id="148" name="Google Shape;148;p41"/>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2"/>
          <p:cNvSpPr txBox="1"/>
          <p:nvPr>
            <p:ph type="title"/>
          </p:nvPr>
        </p:nvSpPr>
        <p:spPr>
          <a:xfrm>
            <a:off x="0" y="0"/>
            <a:ext cx="67644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Keywords </a:t>
            </a:r>
            <a:endParaRPr/>
          </a:p>
        </p:txBody>
      </p:sp>
      <p:sp>
        <p:nvSpPr>
          <p:cNvPr id="154" name="Google Shape;154;p42"/>
          <p:cNvSpPr txBox="1"/>
          <p:nvPr>
            <p:ph idx="1" type="body"/>
          </p:nvPr>
        </p:nvSpPr>
        <p:spPr>
          <a:xfrm>
            <a:off x="56338" y="776750"/>
            <a:ext cx="7507500" cy="89907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1100"/>
              </a:spcAft>
              <a:buNone/>
            </a:pPr>
            <a:r>
              <a:t/>
            </a:r>
            <a:endParaRPr/>
          </a:p>
        </p:txBody>
      </p:sp>
      <p:graphicFrame>
        <p:nvGraphicFramePr>
          <p:cNvPr id="155" name="Google Shape;155;p42"/>
          <p:cNvGraphicFramePr/>
          <p:nvPr/>
        </p:nvGraphicFramePr>
        <p:xfrm>
          <a:off x="329175" y="855392"/>
          <a:ext cx="3000000" cy="3000000"/>
        </p:xfrm>
        <a:graphic>
          <a:graphicData uri="http://schemas.openxmlformats.org/drawingml/2006/table">
            <a:tbl>
              <a:tblPr>
                <a:noFill/>
                <a:tableStyleId>{067EEE98-0054-4EA6-95DD-998313737544}</a:tableStyleId>
              </a:tblPr>
              <a:tblGrid>
                <a:gridCol w="426500"/>
                <a:gridCol w="3112775"/>
                <a:gridCol w="3422550"/>
              </a:tblGrid>
              <a:tr h="944425">
                <a:tc>
                  <a:txBody>
                    <a:bodyPr/>
                    <a:lstStyle/>
                    <a:p>
                      <a:pPr indent="0" lvl="0" marL="0" rtl="0" algn="l">
                        <a:spcBef>
                          <a:spcPts val="0"/>
                        </a:spcBef>
                        <a:spcAft>
                          <a:spcPts val="0"/>
                        </a:spcAft>
                        <a:buNone/>
                      </a:pPr>
                      <a:r>
                        <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solidFill>
                      <a:srgbClr val="93E3BB"/>
                    </a:solidFill>
                  </a:tcPr>
                </a:tc>
                <a:tc>
                  <a:txBody>
                    <a:bodyPr/>
                    <a:lstStyle/>
                    <a:p>
                      <a:pPr indent="0" lvl="0" marL="0" rtl="0" algn="ctr">
                        <a:spcBef>
                          <a:spcPts val="0"/>
                        </a:spcBef>
                        <a:spcAft>
                          <a:spcPts val="0"/>
                        </a:spcAft>
                        <a:buNone/>
                      </a:pPr>
                      <a:r>
                        <a:rPr lang="en" sz="2700">
                          <a:solidFill>
                            <a:srgbClr val="525C65"/>
                          </a:solidFill>
                          <a:latin typeface="Open Sans"/>
                          <a:ea typeface="Open Sans"/>
                          <a:cs typeface="Open Sans"/>
                          <a:sym typeface="Open Sans"/>
                        </a:rPr>
                        <a:t>Head Keywords</a:t>
                      </a:r>
                      <a:endParaRPr sz="2700">
                        <a:solidFill>
                          <a:srgbClr val="525C65"/>
                        </a:solidFill>
                        <a:latin typeface="Open Sans"/>
                        <a:ea typeface="Open Sans"/>
                        <a:cs typeface="Open Sans"/>
                        <a:sym typeface="Open Sans"/>
                      </a:endParaRPr>
                    </a:p>
                  </a:txBody>
                  <a:tcPr marT="178775" marB="178775" marR="77700" marL="77700" anchor="ctr">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c>
                  <a:txBody>
                    <a:bodyPr/>
                    <a:lstStyle/>
                    <a:p>
                      <a:pPr indent="0" lvl="0" marL="0" rtl="0" algn="ctr">
                        <a:spcBef>
                          <a:spcPts val="0"/>
                        </a:spcBef>
                        <a:spcAft>
                          <a:spcPts val="0"/>
                        </a:spcAft>
                        <a:buNone/>
                      </a:pPr>
                      <a:r>
                        <a:rPr lang="en" sz="2700">
                          <a:solidFill>
                            <a:srgbClr val="525C65"/>
                          </a:solidFill>
                          <a:latin typeface="Open Sans"/>
                          <a:ea typeface="Open Sans"/>
                          <a:cs typeface="Open Sans"/>
                          <a:sym typeface="Open Sans"/>
                        </a:rPr>
                        <a:t>Tail Keywords</a:t>
                      </a:r>
                      <a:endParaRPr sz="2700">
                        <a:solidFill>
                          <a:srgbClr val="525C65"/>
                        </a:solidFill>
                        <a:latin typeface="Open Sans"/>
                        <a:ea typeface="Open Sans"/>
                        <a:cs typeface="Open Sans"/>
                        <a:sym typeface="Open Sans"/>
                      </a:endParaRPr>
                    </a:p>
                  </a:txBody>
                  <a:tcPr marT="178775" marB="178775" marR="77700" marL="77700" anchor="ctr">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r>
              <a:tr h="1273150">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1</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marketing</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digital marketing nanodegree</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r>
              <a:tr h="1601875">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2</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Digitalmarketing</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digital marketing nanodegree review</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r>
              <a:tr h="1273150">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3</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digital marketing</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online digital marketing nanodegree</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r>
              <a:tr h="1601875">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4</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Digital </a:t>
                      </a:r>
                      <a:r>
                        <a:rPr lang="en" sz="1800">
                          <a:solidFill>
                            <a:srgbClr val="525C65"/>
                          </a:solidFill>
                          <a:latin typeface="Open Sans"/>
                          <a:ea typeface="Open Sans"/>
                          <a:cs typeface="Open Sans"/>
                          <a:sym typeface="Open Sans"/>
                        </a:rPr>
                        <a:t>marketing</a:t>
                      </a:r>
                      <a:r>
                        <a:rPr lang="en" sz="1800">
                          <a:solidFill>
                            <a:srgbClr val="525C65"/>
                          </a:solidFill>
                          <a:latin typeface="Open Sans"/>
                          <a:ea typeface="Open Sans"/>
                          <a:cs typeface="Open Sans"/>
                          <a:sym typeface="Open Sans"/>
                        </a:rPr>
                        <a:t> udacity</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digital marketing nanodegree course</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r>
              <a:tr h="1601875">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5</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solidFill>
                      <a:srgbClr val="93E3BB"/>
                    </a:solidFill>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nanodegree</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Udacity digital marketing nanodegree program</a:t>
                      </a:r>
                      <a:endParaRPr sz="1800">
                        <a:solidFill>
                          <a:srgbClr val="525C65"/>
                        </a:solidFill>
                        <a:latin typeface="Open Sans"/>
                        <a:ea typeface="Open Sans"/>
                        <a:cs typeface="Open Sans"/>
                        <a:sym typeface="Open Sans"/>
                      </a:endParaRPr>
                    </a:p>
                  </a:txBody>
                  <a:tcPr marT="178775" marB="178775" marR="77700" marL="77700">
                    <a:lnL cap="flat" cmpd="sng" w="19050">
                      <a:solidFill>
                        <a:srgbClr val="5D6769"/>
                      </a:solidFill>
                      <a:prstDash val="solid"/>
                      <a:round/>
                      <a:headEnd len="sm" w="sm" type="none"/>
                      <a:tailEnd len="sm" w="sm" type="none"/>
                    </a:lnL>
                    <a:lnR cap="flat" cmpd="sng" w="19050">
                      <a:solidFill>
                        <a:srgbClr val="5D6769"/>
                      </a:solidFill>
                      <a:prstDash val="solid"/>
                      <a:round/>
                      <a:headEnd len="sm" w="sm" type="none"/>
                      <a:tailEnd len="sm" w="sm" type="none"/>
                    </a:lnR>
                    <a:lnT cap="flat" cmpd="sng" w="19050">
                      <a:solidFill>
                        <a:srgbClr val="5D6769"/>
                      </a:solidFill>
                      <a:prstDash val="solid"/>
                      <a:round/>
                      <a:headEnd len="sm" w="sm" type="none"/>
                      <a:tailEnd len="sm" w="sm" type="none"/>
                    </a:lnT>
                    <a:lnB cap="flat" cmpd="sng" w="19050">
                      <a:solidFill>
                        <a:srgbClr val="5D676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3"/>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with the Greatest Potential</a:t>
            </a:r>
            <a:endParaRPr/>
          </a:p>
        </p:txBody>
      </p:sp>
      <p:sp>
        <p:nvSpPr>
          <p:cNvPr id="161" name="Google Shape;161;p43"/>
          <p:cNvSpPr txBox="1"/>
          <p:nvPr>
            <p:ph idx="1" type="body"/>
          </p:nvPr>
        </p:nvSpPr>
        <p:spPr>
          <a:xfrm>
            <a:off x="393338" y="2288766"/>
            <a:ext cx="7507500" cy="6401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2200">
                <a:solidFill>
                  <a:srgbClr val="525C65"/>
                </a:solidFill>
                <a:highlight>
                  <a:schemeClr val="lt1"/>
                </a:highlight>
              </a:rPr>
              <a:t>Which Head Keyword has the greatest potential?</a:t>
            </a:r>
            <a:endParaRPr sz="2200">
              <a:solidFill>
                <a:srgbClr val="525C65"/>
              </a:solidFill>
              <a:highlight>
                <a:schemeClr val="lt1"/>
              </a:highlight>
            </a:endParaRPr>
          </a:p>
          <a:p>
            <a:pPr indent="-368300" lvl="0" marL="457200" rtl="0" algn="l">
              <a:lnSpc>
                <a:spcPct val="160000"/>
              </a:lnSpc>
              <a:spcBef>
                <a:spcPts val="1100"/>
              </a:spcBef>
              <a:spcAft>
                <a:spcPts val="0"/>
              </a:spcAft>
              <a:buClr>
                <a:srgbClr val="525C65"/>
              </a:buClr>
              <a:buSzPts val="2200"/>
              <a:buChar char="-"/>
            </a:pPr>
            <a:r>
              <a:rPr lang="en" sz="2200">
                <a:solidFill>
                  <a:srgbClr val="525C65"/>
                </a:solidFill>
                <a:highlight>
                  <a:schemeClr val="lt1"/>
                </a:highlight>
              </a:rPr>
              <a:t>Udacity marketing</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b="1" lang="en" sz="2200">
                <a:solidFill>
                  <a:srgbClr val="525C65"/>
                </a:solidFill>
                <a:highlight>
                  <a:schemeClr val="lt1"/>
                </a:highlight>
              </a:rPr>
              <a:t>Explanation:</a:t>
            </a:r>
            <a:r>
              <a:rPr lang="en" sz="2200">
                <a:solidFill>
                  <a:srgbClr val="525C65"/>
                </a:solidFill>
                <a:highlight>
                  <a:schemeClr val="lt1"/>
                </a:highlight>
              </a:rPr>
              <a:t>this keyword has 346 monthly search with ranking difficulty of 46. This shows that there is opportunity for udacity to rank on page 1.</a:t>
            </a:r>
            <a:endParaRPr sz="2200">
              <a:solidFill>
                <a:srgbClr val="525C65"/>
              </a:solidFill>
              <a:highlight>
                <a:schemeClr val="lt1"/>
              </a:highlight>
            </a:endParaRPr>
          </a:p>
          <a:p>
            <a:pPr indent="0" lvl="0" marL="0" rtl="0" algn="l">
              <a:lnSpc>
                <a:spcPct val="160000"/>
              </a:lnSpc>
              <a:spcBef>
                <a:spcPts val="1100"/>
              </a:spcBef>
              <a:spcAft>
                <a:spcPts val="0"/>
              </a:spcAft>
              <a:buNone/>
            </a:pPr>
            <a:r>
              <a:t/>
            </a:r>
            <a:endParaRPr sz="2200">
              <a:solidFill>
                <a:srgbClr val="525C65"/>
              </a:solidFill>
              <a:highlight>
                <a:schemeClr val="lt1"/>
              </a:highlight>
            </a:endParaRPr>
          </a:p>
          <a:p>
            <a:pPr indent="-368300" lvl="0" marL="457200" rtl="0" algn="l">
              <a:lnSpc>
                <a:spcPct val="160000"/>
              </a:lnSpc>
              <a:spcBef>
                <a:spcPts val="1100"/>
              </a:spcBef>
              <a:spcAft>
                <a:spcPts val="0"/>
              </a:spcAft>
              <a:buClr>
                <a:srgbClr val="525C65"/>
              </a:buClr>
              <a:buSzPts val="2200"/>
              <a:buChar char="-"/>
            </a:pPr>
            <a:r>
              <a:rPr lang="en" sz="2200">
                <a:solidFill>
                  <a:srgbClr val="525C65"/>
                </a:solidFill>
                <a:highlight>
                  <a:schemeClr val="lt1"/>
                </a:highlight>
              </a:rPr>
              <a:t>Which Tail Keyword has the greatest potential?</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Udacity Digital marketing nanodegree.</a:t>
            </a:r>
            <a:endParaRPr sz="2200">
              <a:solidFill>
                <a:srgbClr val="525C65"/>
              </a:solidFill>
              <a:highlight>
                <a:schemeClr val="lt1"/>
              </a:highlight>
            </a:endParaRPr>
          </a:p>
          <a:p>
            <a:pPr indent="0" lvl="0" marL="457200" rtl="0" algn="l">
              <a:lnSpc>
                <a:spcPct val="160000"/>
              </a:lnSpc>
              <a:spcBef>
                <a:spcPts val="1100"/>
              </a:spcBef>
              <a:spcAft>
                <a:spcPts val="0"/>
              </a:spcAft>
              <a:buNone/>
            </a:pPr>
            <a:r>
              <a:rPr b="1" lang="en" sz="2200">
                <a:solidFill>
                  <a:srgbClr val="525C65"/>
                </a:solidFill>
                <a:highlight>
                  <a:schemeClr val="lt1"/>
                </a:highlight>
              </a:rPr>
              <a:t>Explanation:</a:t>
            </a:r>
            <a:r>
              <a:rPr lang="en" sz="2200">
                <a:solidFill>
                  <a:srgbClr val="525C65"/>
                </a:solidFill>
                <a:highlight>
                  <a:schemeClr val="lt1"/>
                </a:highlight>
              </a:rPr>
              <a:t> This long tail keyword has 252 monthly search and a keyword ranking difficulty of 40. This makes it  the ideal long tail keyword target.</a:t>
            </a:r>
            <a:endParaRPr sz="2200">
              <a:solidFill>
                <a:srgbClr val="525C65"/>
              </a:solidFill>
              <a:highlight>
                <a:schemeClr val="lt1"/>
              </a:highlight>
            </a:endParaRPr>
          </a:p>
          <a:p>
            <a:pPr indent="0" lvl="0" marL="0" rtl="0" algn="l">
              <a:lnSpc>
                <a:spcPct val="160000"/>
              </a:lnSpc>
              <a:spcBef>
                <a:spcPts val="1100"/>
              </a:spcBef>
              <a:spcAft>
                <a:spcPts val="0"/>
              </a:spcAft>
              <a:buNone/>
            </a:pPr>
            <a:r>
              <a:t/>
            </a:r>
            <a:endParaRPr sz="1400">
              <a:solidFill>
                <a:srgbClr val="525C65"/>
              </a:solidFill>
              <a:highlight>
                <a:schemeClr val="lt1"/>
              </a:highlight>
            </a:endParaRPr>
          </a:p>
          <a:p>
            <a:pPr indent="0" lvl="0" marL="0" rtl="0" algn="l">
              <a:lnSpc>
                <a:spcPct val="160000"/>
              </a:lnSpc>
              <a:spcBef>
                <a:spcPts val="1100"/>
              </a:spcBef>
              <a:spcAft>
                <a:spcPts val="0"/>
              </a:spcAft>
              <a:buNone/>
            </a:pPr>
            <a:r>
              <a:t/>
            </a:r>
            <a:endParaRPr>
              <a:solidFill>
                <a:srgbClr val="525C65"/>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Audit: Metadata</a:t>
            </a:r>
            <a:endParaRPr/>
          </a:p>
        </p:txBody>
      </p:sp>
      <p:sp>
        <p:nvSpPr>
          <p:cNvPr id="167" name="Google Shape;167;p44"/>
          <p:cNvSpPr txBox="1"/>
          <p:nvPr>
            <p:ph idx="1" type="body"/>
          </p:nvPr>
        </p:nvSpPr>
        <p:spPr>
          <a:xfrm>
            <a:off x="264900" y="1392950"/>
            <a:ext cx="7242600" cy="59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525C65"/>
                </a:solidFill>
                <a:highlight>
                  <a:srgbClr val="FFFFFF"/>
                </a:highlight>
              </a:rPr>
              <a:t>Perform a technical audit on the metadata. Create a table, like below, to enter the current metadata for the DMND page and your proposed revisions. Make sure to do this for 5 Alt-Tags, so there are 5 tables in total.</a:t>
            </a:r>
            <a:endParaRPr sz="1400">
              <a:solidFill>
                <a:srgbClr val="525C65"/>
              </a:solidFill>
              <a:highlight>
                <a:schemeClr val="lt1"/>
              </a:highlight>
            </a:endParaRPr>
          </a:p>
          <a:p>
            <a:pPr indent="0" lvl="0" marL="0" rtl="0" algn="l">
              <a:spcBef>
                <a:spcPts val="1100"/>
              </a:spcBef>
              <a:spcAft>
                <a:spcPts val="1600"/>
              </a:spcAft>
              <a:buNone/>
            </a:pPr>
            <a:r>
              <a:t/>
            </a:r>
            <a:endParaRPr/>
          </a:p>
        </p:txBody>
      </p:sp>
      <p:graphicFrame>
        <p:nvGraphicFramePr>
          <p:cNvPr id="168" name="Google Shape;168;p44"/>
          <p:cNvGraphicFramePr/>
          <p:nvPr/>
        </p:nvGraphicFramePr>
        <p:xfrm>
          <a:off x="241176" y="2450373"/>
          <a:ext cx="3000000" cy="3000000"/>
        </p:xfrm>
        <a:graphic>
          <a:graphicData uri="http://schemas.openxmlformats.org/drawingml/2006/table">
            <a:tbl>
              <a:tblPr>
                <a:noFill/>
                <a:tableStyleId>{067EEE98-0054-4EA6-95DD-998313737544}</a:tableStyleId>
              </a:tblPr>
              <a:tblGrid>
                <a:gridCol w="1744850"/>
                <a:gridCol w="5545175"/>
              </a:tblGrid>
              <a:tr h="657975">
                <a:tc gridSpan="2">
                  <a:txBody>
                    <a:bodyPr/>
                    <a:lstStyle/>
                    <a:p>
                      <a:pPr indent="0" lvl="0" marL="0" rtl="0" algn="l">
                        <a:spcBef>
                          <a:spcPts val="0"/>
                        </a:spcBef>
                        <a:spcAft>
                          <a:spcPts val="0"/>
                        </a:spcAft>
                        <a:buNone/>
                      </a:pPr>
                      <a:r>
                        <a:rPr b="1" lang="en" sz="2000">
                          <a:solidFill>
                            <a:srgbClr val="525C65"/>
                          </a:solidFill>
                          <a:latin typeface="Open Sans"/>
                          <a:ea typeface="Open Sans"/>
                          <a:cs typeface="Open Sans"/>
                          <a:sym typeface="Open Sans"/>
                        </a:rPr>
                        <a:t>URL</a:t>
                      </a:r>
                      <a:r>
                        <a:rPr lang="en" sz="2000">
                          <a:solidFill>
                            <a:srgbClr val="525C65"/>
                          </a:solidFill>
                          <a:latin typeface="Open Sans"/>
                          <a:ea typeface="Open Sans"/>
                          <a:cs typeface="Open Sans"/>
                          <a:sym typeface="Open Sans"/>
                        </a:rPr>
                        <a:t>:</a:t>
                      </a:r>
                      <a:r>
                        <a:rPr lang="en" sz="2000" u="sng">
                          <a:solidFill>
                            <a:schemeClr val="hlink"/>
                          </a:solidFill>
                          <a:latin typeface="Open Sans"/>
                          <a:ea typeface="Open Sans"/>
                          <a:cs typeface="Open Sans"/>
                          <a:sym typeface="Open Sans"/>
                          <a:hlinkClick r:id="rId3"/>
                        </a:rPr>
                        <a:t>https://www.udacity.com/course/digital-marketing-nanodegree--nd018</a:t>
                      </a:r>
                      <a:endParaRPr sz="2000">
                        <a:solidFill>
                          <a:srgbClr val="525C65"/>
                        </a:solidFill>
                        <a:latin typeface="Open Sans"/>
                        <a:ea typeface="Open Sans"/>
                        <a:cs typeface="Open Sans"/>
                        <a:sym typeface="Open Sans"/>
                      </a:endParaRPr>
                    </a:p>
                    <a:p>
                      <a:pPr indent="0" lvl="0" marL="0" rtl="0" algn="l">
                        <a:spcBef>
                          <a:spcPts val="0"/>
                        </a:spcBef>
                        <a:spcAft>
                          <a:spcPts val="0"/>
                        </a:spcAft>
                        <a:buNone/>
                      </a:pPr>
                      <a:r>
                        <a:rPr lang="en" sz="2000">
                          <a:solidFill>
                            <a:srgbClr val="525C65"/>
                          </a:solidFill>
                          <a:latin typeface="Open Sans"/>
                          <a:ea typeface="Open Sans"/>
                          <a:cs typeface="Open Sans"/>
                          <a:sym typeface="Open Sans"/>
                        </a:rPr>
                        <a:t>ss</a:t>
                      </a:r>
                      <a:endParaRPr sz="20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705250">
                <a:tc gridSpan="2">
                  <a:txBody>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Current</a:t>
                      </a:r>
                      <a:endParaRPr sz="27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r>
              <a:tr h="817200">
                <a:tc>
                  <a:txBody>
                    <a:bodyPr/>
                    <a:lstStyle/>
                    <a:p>
                      <a:pPr indent="0" lvl="0" marL="0" rtl="0" algn="l">
                        <a:spcBef>
                          <a:spcPts val="0"/>
                        </a:spcBef>
                        <a:spcAft>
                          <a:spcPts val="0"/>
                        </a:spcAft>
                        <a:buNone/>
                      </a:pPr>
                      <a:r>
                        <a:rPr lang="en" sz="2300">
                          <a:solidFill>
                            <a:srgbClr val="525C65"/>
                          </a:solidFill>
                          <a:latin typeface="Open Sans"/>
                          <a:ea typeface="Open Sans"/>
                          <a:cs typeface="Open Sans"/>
                          <a:sym typeface="Open Sans"/>
                        </a:rPr>
                        <a:t>Title Tag</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&lt;title&gt;Digital Marketing Course Online&lt;/title&gt;</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1120525">
                <a:tc>
                  <a:txBody>
                    <a:bodyPr/>
                    <a:lstStyle/>
                    <a:p>
                      <a:pPr indent="0" lvl="0" marL="0" rtl="0" algn="l">
                        <a:spcBef>
                          <a:spcPts val="0"/>
                        </a:spcBef>
                        <a:spcAft>
                          <a:spcPts val="0"/>
                        </a:spcAft>
                        <a:buNone/>
                      </a:pPr>
                      <a:r>
                        <a:rPr lang="en" sz="2300">
                          <a:solidFill>
                            <a:srgbClr val="525C65"/>
                          </a:solidFill>
                          <a:latin typeface="Open Sans"/>
                          <a:ea typeface="Open Sans"/>
                          <a:cs typeface="Open Sans"/>
                          <a:sym typeface="Open Sans"/>
                        </a:rPr>
                        <a:t>Meta-</a:t>
                      </a:r>
                      <a:endParaRPr sz="2300">
                        <a:solidFill>
                          <a:srgbClr val="525C65"/>
                        </a:solidFill>
                        <a:latin typeface="Open Sans"/>
                        <a:ea typeface="Open Sans"/>
                        <a:cs typeface="Open Sans"/>
                        <a:sym typeface="Open Sans"/>
                      </a:endParaRPr>
                    </a:p>
                    <a:p>
                      <a:pPr indent="0" lvl="0" marL="0" rtl="0" algn="l">
                        <a:spcBef>
                          <a:spcPts val="0"/>
                        </a:spcBef>
                        <a:spcAft>
                          <a:spcPts val="0"/>
                        </a:spcAft>
                        <a:buNone/>
                      </a:pPr>
                      <a:r>
                        <a:rPr lang="en" sz="2300">
                          <a:solidFill>
                            <a:srgbClr val="525C65"/>
                          </a:solidFill>
                          <a:latin typeface="Open Sans"/>
                          <a:ea typeface="Open Sans"/>
                          <a:cs typeface="Open Sans"/>
                          <a:sym typeface="Open Sans"/>
                        </a:rPr>
                        <a:t>Description</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&lt;"description" content="Take Udacity's digital marketing course online. You will learn SEO, SEM, Google Ads, Email Marketing and Affiliate tactics to maximize traffic and improve online visibility."&gt;</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906200">
                <a:tc>
                  <a:txBody>
                    <a:bodyPr/>
                    <a:lstStyle/>
                    <a:p>
                      <a:pPr indent="0" lvl="0" marL="0" rtl="0" algn="l">
                        <a:spcBef>
                          <a:spcPts val="0"/>
                        </a:spcBef>
                        <a:spcAft>
                          <a:spcPts val="0"/>
                        </a:spcAft>
                        <a:buNone/>
                      </a:pPr>
                      <a:r>
                        <a:rPr lang="en" sz="2300">
                          <a:solidFill>
                            <a:srgbClr val="525C65"/>
                          </a:solidFill>
                          <a:latin typeface="Open Sans"/>
                          <a:ea typeface="Open Sans"/>
                          <a:cs typeface="Open Sans"/>
                          <a:sym typeface="Open Sans"/>
                        </a:rPr>
                        <a:t>Alt-Tag</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Digital Marketing Course Online</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407575">
                <a:tc>
                  <a:txBody>
                    <a:bodyPr/>
                    <a:lstStyle/>
                    <a:p>
                      <a:pPr indent="0" lvl="0" marL="0" rtl="0" algn="l">
                        <a:spcBef>
                          <a:spcPts val="0"/>
                        </a:spcBef>
                        <a:spcAft>
                          <a:spcPts val="0"/>
                        </a:spcAft>
                        <a:buNone/>
                      </a:pPr>
                      <a:r>
                        <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5"/>
          <p:cNvSpPr txBox="1"/>
          <p:nvPr>
            <p:ph type="title"/>
          </p:nvPr>
        </p:nvSpPr>
        <p:spPr>
          <a:xfrm>
            <a:off x="0" y="-2"/>
            <a:ext cx="71499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Audit: Metadata</a:t>
            </a:r>
            <a:endParaRPr/>
          </a:p>
        </p:txBody>
      </p:sp>
      <p:sp>
        <p:nvSpPr>
          <p:cNvPr id="174" name="Google Shape;174;p45"/>
          <p:cNvSpPr txBox="1"/>
          <p:nvPr>
            <p:ph idx="1" type="body"/>
          </p:nvPr>
        </p:nvSpPr>
        <p:spPr>
          <a:xfrm>
            <a:off x="0" y="522600"/>
            <a:ext cx="7242600" cy="59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525C65"/>
                </a:solidFill>
                <a:highlight>
                  <a:srgbClr val="FFFFFF"/>
                </a:highlight>
              </a:rPr>
              <a:t>Perform </a:t>
            </a:r>
            <a:r>
              <a:rPr lang="en" sz="1400">
                <a:solidFill>
                  <a:srgbClr val="525C65"/>
                </a:solidFill>
                <a:highlight>
                  <a:srgbClr val="FFFFFF"/>
                </a:highlight>
              </a:rPr>
              <a:t>a technical audit on the metadata. Create a table, like below, to enter the current metadata for the DMND page and your proposed revisions. Make sure to do this for 5 Alt-Tags, so there are 5 tables in total.</a:t>
            </a:r>
            <a:endParaRPr sz="1400">
              <a:solidFill>
                <a:srgbClr val="525C65"/>
              </a:solidFill>
              <a:highlight>
                <a:schemeClr val="lt1"/>
              </a:highlight>
            </a:endParaRPr>
          </a:p>
          <a:p>
            <a:pPr indent="0" lvl="0" marL="0" rtl="0" algn="l">
              <a:spcBef>
                <a:spcPts val="1100"/>
              </a:spcBef>
              <a:spcAft>
                <a:spcPts val="1600"/>
              </a:spcAft>
              <a:buNone/>
            </a:pPr>
            <a:r>
              <a:t/>
            </a:r>
            <a:endParaRPr/>
          </a:p>
        </p:txBody>
      </p:sp>
      <p:graphicFrame>
        <p:nvGraphicFramePr>
          <p:cNvPr id="175" name="Google Shape;175;p45"/>
          <p:cNvGraphicFramePr/>
          <p:nvPr/>
        </p:nvGraphicFramePr>
        <p:xfrm>
          <a:off x="124764" y="1281873"/>
          <a:ext cx="3000000" cy="3000000"/>
        </p:xfrm>
        <a:graphic>
          <a:graphicData uri="http://schemas.openxmlformats.org/drawingml/2006/table">
            <a:tbl>
              <a:tblPr>
                <a:noFill/>
                <a:tableStyleId>{067EEE98-0054-4EA6-95DD-998313737544}</a:tableStyleId>
              </a:tblPr>
              <a:tblGrid>
                <a:gridCol w="1744850"/>
                <a:gridCol w="5545175"/>
              </a:tblGrid>
              <a:tr h="705250">
                <a:tc gridSpan="2">
                  <a:txBody>
                    <a:bodyPr/>
                    <a:lstStyle/>
                    <a:p>
                      <a:pPr indent="0" lvl="0" marL="0" rtl="0" algn="ctr">
                        <a:spcBef>
                          <a:spcPts val="0"/>
                        </a:spcBef>
                        <a:spcAft>
                          <a:spcPts val="0"/>
                        </a:spcAft>
                        <a:buNone/>
                      </a:pPr>
                      <a:r>
                        <a:rPr lang="en" sz="2300">
                          <a:solidFill>
                            <a:schemeClr val="lt1"/>
                          </a:solidFill>
                          <a:latin typeface="Open Sans"/>
                          <a:ea typeface="Open Sans"/>
                          <a:cs typeface="Open Sans"/>
                          <a:sym typeface="Open Sans"/>
                        </a:rPr>
                        <a:t>Revision</a:t>
                      </a:r>
                      <a:endParaRPr sz="2300">
                        <a:solidFill>
                          <a:schemeClr val="lt1"/>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r>
              <a:tr h="817200">
                <a:tc>
                  <a:txBody>
                    <a:bodyPr/>
                    <a:lstStyle/>
                    <a:p>
                      <a:pPr indent="0" lvl="0" marL="0" rtl="0" algn="l">
                        <a:spcBef>
                          <a:spcPts val="0"/>
                        </a:spcBef>
                        <a:spcAft>
                          <a:spcPts val="0"/>
                        </a:spcAft>
                        <a:buNone/>
                      </a:pPr>
                      <a:r>
                        <a:rPr lang="en" sz="2300">
                          <a:solidFill>
                            <a:srgbClr val="525C65"/>
                          </a:solidFill>
                          <a:latin typeface="Open Sans"/>
                          <a:ea typeface="Open Sans"/>
                          <a:cs typeface="Open Sans"/>
                          <a:sym typeface="Open Sans"/>
                        </a:rPr>
                        <a:t>Title Tag</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Learn Digital Marketing Online(Udacity Nanodegree) 7-days trial</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1055350">
                <a:tc>
                  <a:txBody>
                    <a:bodyPr/>
                    <a:lstStyle/>
                    <a:p>
                      <a:pPr indent="0" lvl="0" marL="0" rtl="0" algn="l">
                        <a:spcBef>
                          <a:spcPts val="0"/>
                        </a:spcBef>
                        <a:spcAft>
                          <a:spcPts val="0"/>
                        </a:spcAft>
                        <a:buNone/>
                      </a:pPr>
                      <a:r>
                        <a:rPr lang="en" sz="2300">
                          <a:solidFill>
                            <a:srgbClr val="525C65"/>
                          </a:solidFill>
                          <a:latin typeface="Open Sans"/>
                          <a:ea typeface="Open Sans"/>
                          <a:cs typeface="Open Sans"/>
                          <a:sym typeface="Open Sans"/>
                        </a:rPr>
                        <a:t>Meta-</a:t>
                      </a:r>
                      <a:endParaRPr sz="2300">
                        <a:solidFill>
                          <a:srgbClr val="525C65"/>
                        </a:solidFill>
                        <a:latin typeface="Open Sans"/>
                        <a:ea typeface="Open Sans"/>
                        <a:cs typeface="Open Sans"/>
                        <a:sym typeface="Open Sans"/>
                      </a:endParaRPr>
                    </a:p>
                    <a:p>
                      <a:pPr indent="0" lvl="0" marL="0" rtl="0" algn="l">
                        <a:spcBef>
                          <a:spcPts val="0"/>
                        </a:spcBef>
                        <a:spcAft>
                          <a:spcPts val="0"/>
                        </a:spcAft>
                        <a:buNone/>
                      </a:pPr>
                      <a:r>
                        <a:rPr lang="en" sz="2300">
                          <a:solidFill>
                            <a:srgbClr val="525C65"/>
                          </a:solidFill>
                          <a:latin typeface="Open Sans"/>
                          <a:ea typeface="Open Sans"/>
                          <a:cs typeface="Open Sans"/>
                          <a:sym typeface="Open Sans"/>
                        </a:rPr>
                        <a:t>Description</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Join the digital marketing online course to learn marketing strategies that will help you improve your business performance, secure a good job and start a new career.  </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r h="817200">
                <a:tc>
                  <a:txBody>
                    <a:bodyPr/>
                    <a:lstStyle/>
                    <a:p>
                      <a:pPr indent="0" lvl="0" marL="0" rtl="0" algn="l">
                        <a:spcBef>
                          <a:spcPts val="0"/>
                        </a:spcBef>
                        <a:spcAft>
                          <a:spcPts val="0"/>
                        </a:spcAft>
                        <a:buNone/>
                      </a:pPr>
                      <a:r>
                        <a:rPr lang="en" sz="2300">
                          <a:solidFill>
                            <a:srgbClr val="525C65"/>
                          </a:solidFill>
                          <a:latin typeface="Open Sans"/>
                          <a:ea typeface="Open Sans"/>
                          <a:cs typeface="Open Sans"/>
                          <a:sym typeface="Open Sans"/>
                        </a:rPr>
                        <a:t>Alt-Tag</a:t>
                      </a:r>
                      <a:endParaRPr sz="23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a:txBody>
                    <a:bodyPr/>
                    <a:lstStyle/>
                    <a:p>
                      <a:pPr indent="0" lvl="0" marL="0" rtl="0" algn="l">
                        <a:spcBef>
                          <a:spcPts val="0"/>
                        </a:spcBef>
                        <a:spcAft>
                          <a:spcPts val="0"/>
                        </a:spcAft>
                        <a:buNone/>
                      </a:pPr>
                      <a:r>
                        <a:rPr lang="en" sz="2700">
                          <a:solidFill>
                            <a:srgbClr val="525C65"/>
                          </a:solidFill>
                          <a:latin typeface="Open Sans"/>
                          <a:ea typeface="Open Sans"/>
                          <a:cs typeface="Open Sans"/>
                          <a:sym typeface="Open Sans"/>
                        </a:rPr>
                        <a:t>Udacity Digital Marketing course online</a:t>
                      </a:r>
                      <a:endParaRPr sz="27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6"/>
          <p:cNvSpPr txBox="1"/>
          <p:nvPr>
            <p:ph idx="1" type="body"/>
          </p:nvPr>
        </p:nvSpPr>
        <p:spPr>
          <a:xfrm>
            <a:off x="44225" y="0"/>
            <a:ext cx="7772400" cy="1005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81" name="Google Shape;181;p46"/>
          <p:cNvGraphicFramePr/>
          <p:nvPr/>
        </p:nvGraphicFramePr>
        <p:xfrm>
          <a:off x="114301" y="114311"/>
          <a:ext cx="3000000" cy="3000000"/>
        </p:xfrm>
        <a:graphic>
          <a:graphicData uri="http://schemas.openxmlformats.org/drawingml/2006/table">
            <a:tbl>
              <a:tblPr>
                <a:noFill/>
                <a:tableStyleId>{067EEE98-0054-4EA6-95DD-998313737544}</a:tableStyleId>
              </a:tblPr>
              <a:tblGrid>
                <a:gridCol w="1304850"/>
                <a:gridCol w="4308325"/>
                <a:gridCol w="1769550"/>
              </a:tblGrid>
              <a:tr h="684525">
                <a:tc gridSpan="3">
                  <a:txBody>
                    <a:bodyPr/>
                    <a:lstStyle/>
                    <a:p>
                      <a:pPr indent="0" lvl="0" marL="0" rtl="0" algn="l">
                        <a:spcBef>
                          <a:spcPts val="0"/>
                        </a:spcBef>
                        <a:spcAft>
                          <a:spcPts val="0"/>
                        </a:spcAft>
                        <a:buNone/>
                      </a:pPr>
                      <a:r>
                        <a:rPr b="1" lang="en" sz="2000">
                          <a:solidFill>
                            <a:srgbClr val="525C65"/>
                          </a:solidFill>
                          <a:latin typeface="Open Sans"/>
                          <a:ea typeface="Open Sans"/>
                          <a:cs typeface="Open Sans"/>
                          <a:sym typeface="Open Sans"/>
                        </a:rPr>
                        <a:t>URL</a:t>
                      </a:r>
                      <a:r>
                        <a:rPr lang="en" sz="2000">
                          <a:solidFill>
                            <a:srgbClr val="525C65"/>
                          </a:solidFill>
                          <a:latin typeface="Open Sans"/>
                          <a:ea typeface="Open Sans"/>
                          <a:cs typeface="Open Sans"/>
                          <a:sym typeface="Open Sans"/>
                        </a:rPr>
                        <a:t>: </a:t>
                      </a:r>
                      <a:r>
                        <a:rPr lang="en">
                          <a:solidFill>
                            <a:srgbClr val="525C65"/>
                          </a:solidFill>
                          <a:latin typeface="Open Sans"/>
                          <a:ea typeface="Open Sans"/>
                          <a:cs typeface="Open Sans"/>
                          <a:sym typeface="Open Sans"/>
                        </a:rPr>
                        <a:t>https://www.udacity.com/course/digital-marketing-nanodegree--nd018</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c hMerge="1"/>
              </a:tr>
              <a:tr h="733725">
                <a:tc gridSpan="2">
                  <a:txBody>
                    <a:bodyPr/>
                    <a:lstStyle/>
                    <a:p>
                      <a:pPr indent="0" lvl="0" marL="0" rtl="0" algn="ctr">
                        <a:spcBef>
                          <a:spcPts val="0"/>
                        </a:spcBef>
                        <a:spcAft>
                          <a:spcPts val="0"/>
                        </a:spcAft>
                        <a:buNone/>
                      </a:pPr>
                      <a:r>
                        <a:rPr lang="en" sz="2300">
                          <a:solidFill>
                            <a:srgbClr val="FFFFFF"/>
                          </a:solidFill>
                          <a:latin typeface="Open Sans"/>
                          <a:ea typeface="Open Sans"/>
                          <a:cs typeface="Open Sans"/>
                          <a:sym typeface="Open Sans"/>
                        </a:rPr>
                        <a:t>Alt-tag #1</a:t>
                      </a:r>
                      <a:endParaRPr sz="2700">
                        <a:solidFill>
                          <a:srgbClr val="FFFFFF"/>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c>
                  <a:txBody>
                    <a:bodyPr/>
                    <a:lstStyle/>
                    <a:p>
                      <a:pPr indent="0" lvl="0" marL="0" rtl="0" algn="ctr">
                        <a:spcBef>
                          <a:spcPts val="0"/>
                        </a:spcBef>
                        <a:spcAft>
                          <a:spcPts val="0"/>
                        </a:spcAft>
                        <a:buNone/>
                      </a:pPr>
                      <a:r>
                        <a:t/>
                      </a:r>
                      <a:endParaRPr sz="2300">
                        <a:solidFill>
                          <a:srgbClr val="FFFFFF"/>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FFFFFF"/>
                    </a:solidFill>
                  </a:tcPr>
                </a:tc>
              </a:tr>
              <a:tr h="1588725">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Current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a:t>&lt;img src="//www.udacity.com/www-proxy/contentful/assets/2y9b3o528xhq/2LTRZIjRPDODMAvOUSJIDp/abf71ea75db832dd997f33c165f1d974/sticker-desktop-update.png" alt="NEW Personalized Discounts! Learn more."&gt;</a:t>
                      </a:r>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1456500">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Replacement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Open Sans"/>
                          <a:ea typeface="Open Sans"/>
                          <a:cs typeface="Open Sans"/>
                          <a:sym typeface="Open Sans"/>
                        </a:rPr>
                        <a:t>&lt;img src="//www.udacity.com/www-proxy/contentful/assets/2y9b3o528xhq/2LTRZIjRPDODMAvOUSJIDp/abf71ea75db832dd997f33c165f1d974/sticker-desktop-update.png" alt="Digital Marketing Nanodegree Personalized Discounts! Learn more."&gt;</a:t>
                      </a:r>
                      <a:endParaRPr sz="15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809025">
                <a:tc gridSpan="2">
                  <a:txBody>
                    <a:bodyPr/>
                    <a:lstStyle/>
                    <a:p>
                      <a:pPr indent="0" lvl="0" marL="0" rtl="0" algn="ctr">
                        <a:spcBef>
                          <a:spcPts val="0"/>
                        </a:spcBef>
                        <a:spcAft>
                          <a:spcPts val="0"/>
                        </a:spcAft>
                        <a:buNone/>
                      </a:pPr>
                      <a:r>
                        <a:rPr lang="en" sz="2300">
                          <a:solidFill>
                            <a:srgbClr val="FFFFFF"/>
                          </a:solidFill>
                          <a:latin typeface="Open Sans"/>
                          <a:ea typeface="Open Sans"/>
                          <a:cs typeface="Open Sans"/>
                          <a:sym typeface="Open Sans"/>
                        </a:rPr>
                        <a:t>Alt-tag #2</a:t>
                      </a:r>
                      <a:endParaRPr sz="2700">
                        <a:solidFill>
                          <a:srgbClr val="FFFFFF"/>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93E3BB"/>
                    </a:solidFill>
                  </a:tcPr>
                </a:tc>
                <a:tc hMerge="1"/>
                <a:tc>
                  <a:txBody>
                    <a:bodyPr/>
                    <a:lstStyle/>
                    <a:p>
                      <a:pPr indent="0" lvl="0" marL="0" rtl="0" algn="ctr">
                        <a:spcBef>
                          <a:spcPts val="0"/>
                        </a:spcBef>
                        <a:spcAft>
                          <a:spcPts val="0"/>
                        </a:spcAft>
                        <a:buNone/>
                      </a:pPr>
                      <a:r>
                        <a:t/>
                      </a:r>
                      <a:endParaRPr sz="2300">
                        <a:solidFill>
                          <a:srgbClr val="FFFFFF"/>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solidFill>
                      <a:srgbClr val="FFFFFF"/>
                    </a:solidFill>
                  </a:tcPr>
                </a:tc>
              </a:tr>
              <a:tr h="1825300">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Current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Courier New"/>
                          <a:ea typeface="Courier New"/>
                          <a:cs typeface="Courier New"/>
                          <a:sym typeface="Courier New"/>
                        </a:rPr>
                        <a:t>&lt;img alt="Play Video" src="//www.udacity.com/assets/iridium/images/nanodegree-overview/shared/nd-hero-video/icon-video-white.svg"&gt;</a:t>
                      </a:r>
                      <a:endParaRPr sz="1500">
                        <a:solidFill>
                          <a:srgbClr val="525C65"/>
                        </a:solidFill>
                        <a:latin typeface="Courier New"/>
                        <a:ea typeface="Courier New"/>
                        <a:cs typeface="Courier New"/>
                        <a:sym typeface="Courier New"/>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r h="1905975">
                <a:tc>
                  <a:txBody>
                    <a:bodyPr/>
                    <a:lstStyle/>
                    <a:p>
                      <a:pPr indent="0" lvl="0" marL="0" rtl="0" algn="l">
                        <a:spcBef>
                          <a:spcPts val="0"/>
                        </a:spcBef>
                        <a:spcAft>
                          <a:spcPts val="0"/>
                        </a:spcAft>
                        <a:buNone/>
                      </a:pPr>
                      <a:r>
                        <a:rPr lang="en">
                          <a:solidFill>
                            <a:srgbClr val="525C65"/>
                          </a:solidFill>
                          <a:latin typeface="Open Sans"/>
                          <a:ea typeface="Open Sans"/>
                          <a:cs typeface="Open Sans"/>
                          <a:sym typeface="Open Sans"/>
                        </a:rPr>
                        <a:t>Replacement</a:t>
                      </a:r>
                      <a:endParaRPr>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gridSpan="2">
                  <a:txBody>
                    <a:bodyPr/>
                    <a:lstStyle/>
                    <a:p>
                      <a:pPr indent="0" lvl="0" marL="0" rtl="0" algn="l">
                        <a:spcBef>
                          <a:spcPts val="0"/>
                        </a:spcBef>
                        <a:spcAft>
                          <a:spcPts val="0"/>
                        </a:spcAft>
                        <a:buNone/>
                      </a:pPr>
                      <a:r>
                        <a:rPr lang="en" sz="1500">
                          <a:solidFill>
                            <a:srgbClr val="525C65"/>
                          </a:solidFill>
                          <a:latin typeface="Open Sans"/>
                          <a:ea typeface="Open Sans"/>
                          <a:cs typeface="Open Sans"/>
                          <a:sym typeface="Open Sans"/>
                        </a:rPr>
                        <a:t>&lt;img alt</a:t>
                      </a:r>
                      <a:r>
                        <a:rPr lang="en" sz="1500">
                          <a:solidFill>
                            <a:srgbClr val="525C65"/>
                          </a:solidFill>
                          <a:latin typeface="Open Sans"/>
                          <a:ea typeface="Open Sans"/>
                          <a:cs typeface="Open Sans"/>
                          <a:sym typeface="Open Sans"/>
                        </a:rPr>
                        <a:t>=”Digital Marketing Nanodegree introduction video”</a:t>
                      </a:r>
                      <a:endParaRPr sz="1500">
                        <a:solidFill>
                          <a:srgbClr val="525C65"/>
                        </a:solidFill>
                        <a:latin typeface="Open Sans"/>
                        <a:ea typeface="Open Sans"/>
                        <a:cs typeface="Open Sans"/>
                        <a:sym typeface="Open Sans"/>
                      </a:endParaRPr>
                    </a:p>
                    <a:p>
                      <a:pPr indent="0" lvl="0" marL="0" rtl="0" algn="l">
                        <a:spcBef>
                          <a:spcPts val="0"/>
                        </a:spcBef>
                        <a:spcAft>
                          <a:spcPts val="0"/>
                        </a:spcAft>
                        <a:buNone/>
                      </a:pPr>
                      <a:r>
                        <a:rPr lang="en" sz="1500">
                          <a:solidFill>
                            <a:srgbClr val="525C65"/>
                          </a:solidFill>
                          <a:latin typeface="Open Sans"/>
                          <a:ea typeface="Open Sans"/>
                          <a:cs typeface="Open Sans"/>
                          <a:sym typeface="Open Sans"/>
                        </a:rPr>
                        <a:t>src="//</a:t>
                      </a:r>
                      <a:r>
                        <a:rPr lang="en" sz="1500" u="sng">
                          <a:solidFill>
                            <a:schemeClr val="hlink"/>
                          </a:solidFill>
                          <a:latin typeface="Open Sans"/>
                          <a:ea typeface="Open Sans"/>
                          <a:cs typeface="Open Sans"/>
                          <a:sym typeface="Open Sans"/>
                          <a:hlinkClick r:id="rId3"/>
                        </a:rPr>
                        <a:t>www.udacity.com/assets/iridium/images/nanodegree-overview/shared/nd-hero-video/icon-video-white.svg</a:t>
                      </a:r>
                      <a:r>
                        <a:rPr lang="en" sz="1500">
                          <a:solidFill>
                            <a:srgbClr val="525C65"/>
                          </a:solidFill>
                          <a:latin typeface="Open Sans"/>
                          <a:ea typeface="Open Sans"/>
                          <a:cs typeface="Open Sans"/>
                          <a:sym typeface="Open Sans"/>
                        </a:rPr>
                        <a:t>"&gt;</a:t>
                      </a:r>
                      <a:endParaRPr sz="1500">
                        <a:solidFill>
                          <a:srgbClr val="525C65"/>
                        </a:solidFill>
                        <a:latin typeface="Open Sans"/>
                        <a:ea typeface="Open Sans"/>
                        <a:cs typeface="Open Sans"/>
                        <a:sym typeface="Open Sans"/>
                      </a:endParaRPr>
                    </a:p>
                  </a:txBody>
                  <a:tcPr marT="178775" marB="178775" marR="77700" marL="77700">
                    <a:lnL cap="flat" cmpd="sng" w="19050">
                      <a:solidFill>
                        <a:srgbClr val="525C65"/>
                      </a:solidFill>
                      <a:prstDash val="solid"/>
                      <a:round/>
                      <a:headEnd len="sm" w="sm" type="none"/>
                      <a:tailEnd len="sm" w="sm" type="none"/>
                    </a:lnL>
                    <a:lnR cap="flat" cmpd="sng" w="19050">
                      <a:solidFill>
                        <a:srgbClr val="525C65"/>
                      </a:solidFill>
                      <a:prstDash val="solid"/>
                      <a:round/>
                      <a:headEnd len="sm" w="sm" type="none"/>
                      <a:tailEnd len="sm" w="sm" type="none"/>
                    </a:lnR>
                    <a:lnT cap="flat" cmpd="sng" w="19050">
                      <a:solidFill>
                        <a:srgbClr val="525C65"/>
                      </a:solidFill>
                      <a:prstDash val="solid"/>
                      <a:round/>
                      <a:headEnd len="sm" w="sm" type="none"/>
                      <a:tailEnd len="sm" w="sm" type="none"/>
                    </a:lnT>
                    <a:lnB cap="flat" cmpd="sng" w="19050">
                      <a:solidFill>
                        <a:srgbClr val="525C65"/>
                      </a:solidFill>
                      <a:prstDash val="solid"/>
                      <a:round/>
                      <a:headEnd len="sm" w="sm" type="none"/>
                      <a:tailEnd len="sm" w="sm" type="none"/>
                    </a:lnB>
                  </a:tcPr>
                </a:tc>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