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058400" cx="7772400"/>
  <p:notesSz cx="6858000" cy="9144000"/>
  <p:embeddedFontLst>
    <p:embeddedFont>
      <p:font typeface="Helvetica Neue"/>
      <p:regular r:id="rId25"/>
      <p:bold r:id="rId26"/>
      <p:italic r:id="rId27"/>
      <p:boldItalic r:id="rId28"/>
    </p:embeddedFont>
    <p:embeddedFont>
      <p:font typeface="Open Sans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D32663-4DA0-4648-BB0B-D5F1EF2BE3C4}">
  <a:tblStyle styleId="{65D32663-4DA0-4648-BB0B-D5F1EF2BE3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italic.fntdata"/><Relationship Id="rId30" Type="http://schemas.openxmlformats.org/officeDocument/2006/relationships/font" Target="fonts/OpenSansLight-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OpenSansLight-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cee77861a_0_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cee7786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cee77861a_0_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cee7786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bc11ee8f9_0_9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bc11ee8f9_0_9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a0f54634_0_4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a0f546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4ccc4818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4ccc48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4ccc4818_0_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4ccc48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bc11ee8f9_0_15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bc11ee8f9_0_152: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cee77861a_0_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cee7786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e5ce598_0_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e5ce5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a0f54634_0_10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a0f5463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a0f54634_0_1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a0f5463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bc11ee8f9_0_4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bc11ee8f9_0_4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93cc3259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93cc32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5e5ce598_0_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5e5ce5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cee77861a_0_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cee7786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cee77861a_0_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cee77861a_0_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a0f54634_0_3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a0f546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4" name="Shape 44"/>
        <p:cNvGrpSpPr/>
        <p:nvPr/>
      </p:nvGrpSpPr>
      <p:grpSpPr>
        <a:xfrm>
          <a:off x="0" y="0"/>
          <a:ext cx="0" cy="0"/>
          <a:chOff x="0" y="0"/>
          <a:chExt cx="0" cy="0"/>
        </a:xfrm>
      </p:grpSpPr>
      <p:sp>
        <p:nvSpPr>
          <p:cNvPr id="45" name="Google Shape;45;p14"/>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6" name="Google Shape;46;p14"/>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7" name="Google Shape;47;p1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8" name="Shape 48"/>
        <p:cNvGrpSpPr/>
        <p:nvPr/>
      </p:nvGrpSpPr>
      <p:grpSpPr>
        <a:xfrm>
          <a:off x="0" y="0"/>
          <a:ext cx="0" cy="0"/>
          <a:chOff x="0" y="0"/>
          <a:chExt cx="0" cy="0"/>
        </a:xfrm>
      </p:grpSpPr>
      <p:sp>
        <p:nvSpPr>
          <p:cNvPr id="49" name="Google Shape;49;p15"/>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0" name="Google Shape;50;p15"/>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1" name="Google Shape;51;p15"/>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2" name="Google Shape;52;p15"/>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3" name="Shape 53"/>
        <p:cNvGrpSpPr/>
        <p:nvPr/>
      </p:nvGrpSpPr>
      <p:grpSpPr>
        <a:xfrm>
          <a:off x="0" y="0"/>
          <a:ext cx="0" cy="0"/>
          <a:chOff x="0" y="0"/>
          <a:chExt cx="0" cy="0"/>
        </a:xfrm>
      </p:grpSpPr>
      <p:sp>
        <p:nvSpPr>
          <p:cNvPr id="54" name="Google Shape;54;p16"/>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5" name="Google Shape;55;p1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6" name="Shape 56"/>
        <p:cNvGrpSpPr/>
        <p:nvPr/>
      </p:nvGrpSpPr>
      <p:grpSpPr>
        <a:xfrm>
          <a:off x="0" y="0"/>
          <a:ext cx="0" cy="0"/>
          <a:chOff x="0" y="0"/>
          <a:chExt cx="0" cy="0"/>
        </a:xfrm>
      </p:grpSpPr>
      <p:sp>
        <p:nvSpPr>
          <p:cNvPr id="57" name="Google Shape;57;p17"/>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8" name="Google Shape;58;p17"/>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9" name="Google Shape;59;p17"/>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0" name="Google Shape;60;p1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1" name="Shape 61"/>
        <p:cNvGrpSpPr/>
        <p:nvPr/>
      </p:nvGrpSpPr>
      <p:grpSpPr>
        <a:xfrm>
          <a:off x="0" y="0"/>
          <a:ext cx="0" cy="0"/>
          <a:chOff x="0" y="0"/>
          <a:chExt cx="0" cy="0"/>
        </a:xfrm>
      </p:grpSpPr>
      <p:sp>
        <p:nvSpPr>
          <p:cNvPr id="62" name="Google Shape;62;p1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3" name="Google Shape;63;p1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4" name="Shape 64"/>
        <p:cNvGrpSpPr/>
        <p:nvPr/>
      </p:nvGrpSpPr>
      <p:grpSpPr>
        <a:xfrm>
          <a:off x="0" y="0"/>
          <a:ext cx="0" cy="0"/>
          <a:chOff x="0" y="0"/>
          <a:chExt cx="0" cy="0"/>
        </a:xfrm>
      </p:grpSpPr>
      <p:sp>
        <p:nvSpPr>
          <p:cNvPr id="65" name="Google Shape;65;p19"/>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6" name="Google Shape;66;p19"/>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7" name="Google Shape;67;p1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8" name="Shape 68"/>
        <p:cNvGrpSpPr/>
        <p:nvPr/>
      </p:nvGrpSpPr>
      <p:grpSpPr>
        <a:xfrm>
          <a:off x="0" y="0"/>
          <a:ext cx="0" cy="0"/>
          <a:chOff x="0" y="0"/>
          <a:chExt cx="0" cy="0"/>
        </a:xfrm>
      </p:grpSpPr>
      <p:sp>
        <p:nvSpPr>
          <p:cNvPr id="69" name="Google Shape;69;p20"/>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0" name="Google Shape;70;p20"/>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1" name="Google Shape;71;p20"/>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2" name="Google Shape;72;p2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3" name="Shape 73"/>
        <p:cNvGrpSpPr/>
        <p:nvPr/>
      </p:nvGrpSpPr>
      <p:grpSpPr>
        <a:xfrm>
          <a:off x="0" y="0"/>
          <a:ext cx="0" cy="0"/>
          <a:chOff x="0" y="0"/>
          <a:chExt cx="0" cy="0"/>
        </a:xfrm>
      </p:grpSpPr>
      <p:sp>
        <p:nvSpPr>
          <p:cNvPr id="74" name="Google Shape;74;p21"/>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5" name="Google Shape;75;p2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6" name="Shape 76"/>
        <p:cNvGrpSpPr/>
        <p:nvPr/>
      </p:nvGrpSpPr>
      <p:grpSpPr>
        <a:xfrm>
          <a:off x="0" y="0"/>
          <a:ext cx="0" cy="0"/>
          <a:chOff x="0" y="0"/>
          <a:chExt cx="0" cy="0"/>
        </a:xfrm>
      </p:grpSpPr>
      <p:sp>
        <p:nvSpPr>
          <p:cNvPr id="77" name="Google Shape;77;p22"/>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8" name="Google Shape;78;p22"/>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9" name="Google Shape;79;p22"/>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0" name="Google Shape;80;p2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1" name="Shape 81"/>
        <p:cNvGrpSpPr/>
        <p:nvPr/>
      </p:nvGrpSpPr>
      <p:grpSpPr>
        <a:xfrm>
          <a:off x="0" y="0"/>
          <a:ext cx="0" cy="0"/>
          <a:chOff x="0" y="0"/>
          <a:chExt cx="0" cy="0"/>
        </a:xfrm>
      </p:grpSpPr>
      <p:sp>
        <p:nvSpPr>
          <p:cNvPr id="82" name="Google Shape;82;p23"/>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23"/>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4" name="Google Shape;84;p2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5" name="Shape 85"/>
        <p:cNvGrpSpPr/>
        <p:nvPr/>
      </p:nvGrpSpPr>
      <p:grpSpPr>
        <a:xfrm>
          <a:off x="0" y="0"/>
          <a:ext cx="0" cy="0"/>
          <a:chOff x="0" y="0"/>
          <a:chExt cx="0" cy="0"/>
        </a:xfrm>
      </p:grpSpPr>
      <p:sp>
        <p:nvSpPr>
          <p:cNvPr id="86" name="Google Shape;86;p24"/>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7" name="Google Shape;87;p2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2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1"/>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2" name="Google Shape;42;p1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3" name="Google Shape;43;p1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6"/>
          <p:cNvPicPr preferRelativeResize="0"/>
          <p:nvPr/>
        </p:nvPicPr>
        <p:blipFill rotWithShape="1">
          <a:blip r:embed="rId3">
            <a:alphaModFix/>
          </a:blip>
          <a:srcRect b="0" l="0" r="0" t="0"/>
          <a:stretch/>
        </p:blipFill>
        <p:spPr>
          <a:xfrm>
            <a:off x="0" y="0"/>
            <a:ext cx="7772400" cy="1005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5" y="-4"/>
            <a:ext cx="72426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Results: </a:t>
            </a:r>
            <a:r>
              <a:rPr lang="en" sz="4000">
                <a:solidFill>
                  <a:srgbClr val="525C65"/>
                </a:solidFill>
              </a:rPr>
              <a:t>Calculate the ROI</a:t>
            </a:r>
            <a:endParaRPr sz="4000">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53" name="Google Shape;153;p35"/>
          <p:cNvSpPr txBox="1"/>
          <p:nvPr>
            <p:ph idx="1" type="body"/>
          </p:nvPr>
        </p:nvSpPr>
        <p:spPr>
          <a:xfrm>
            <a:off x="-25350" y="669300"/>
            <a:ext cx="7772400" cy="93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Light"/>
                <a:ea typeface="Open Sans Light"/>
                <a:cs typeface="Open Sans Light"/>
                <a:sym typeface="Open Sans Light"/>
              </a:rPr>
              <a:t>Campaign had a positive, but how ever the ROI is low and it is $67.01</a:t>
            </a:r>
            <a:endParaRPr sz="2200">
              <a:latin typeface="Open Sans Light"/>
              <a:ea typeface="Open Sans Light"/>
              <a:cs typeface="Open Sans Light"/>
              <a:sym typeface="Open Sans Light"/>
            </a:endParaRPr>
          </a:p>
          <a:p>
            <a:pPr indent="0" lvl="0" marL="0" rtl="0" algn="l">
              <a:spcBef>
                <a:spcPts val="1600"/>
              </a:spcBef>
              <a:spcAft>
                <a:spcPts val="1600"/>
              </a:spcAft>
              <a:buNone/>
            </a:pPr>
            <a:br>
              <a:rPr lang="en" sz="1400"/>
            </a:br>
            <a:endParaRPr sz="1400"/>
          </a:p>
        </p:txBody>
      </p:sp>
      <p:graphicFrame>
        <p:nvGraphicFramePr>
          <p:cNvPr id="154" name="Google Shape;154;p35"/>
          <p:cNvGraphicFramePr/>
          <p:nvPr/>
        </p:nvGraphicFramePr>
        <p:xfrm>
          <a:off x="277571" y="2540725"/>
          <a:ext cx="3000000" cy="3000000"/>
        </p:xfrm>
        <a:graphic>
          <a:graphicData uri="http://schemas.openxmlformats.org/drawingml/2006/table">
            <a:tbl>
              <a:tblPr>
                <a:noFill/>
                <a:tableStyleId>{65D32663-4DA0-4648-BB0B-D5F1EF2BE3C4}</a:tableStyleId>
              </a:tblPr>
              <a:tblGrid>
                <a:gridCol w="1576400"/>
                <a:gridCol w="1453350"/>
                <a:gridCol w="1551750"/>
                <a:gridCol w="1330325"/>
                <a:gridCol w="1477950"/>
              </a:tblGrid>
              <a:tr h="11813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Creative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Clicks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Impressions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CTR</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Avg CPC</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r>
              <a:tr h="1278550">
                <a:tc>
                  <a:txBody>
                    <a:bodyPr/>
                    <a:lstStyle/>
                    <a:p>
                      <a:pPr indent="0" lvl="0" marL="0" rtl="0" algn="l">
                        <a:spcBef>
                          <a:spcPts val="0"/>
                        </a:spcBef>
                        <a:spcAft>
                          <a:spcPts val="0"/>
                        </a:spcAft>
                        <a:buNone/>
                      </a:pPr>
                      <a:r>
                        <a:rPr lang="en" sz="1800">
                          <a:latin typeface="Open Sans"/>
                          <a:ea typeface="Open Sans"/>
                          <a:cs typeface="Open Sans"/>
                          <a:sym typeface="Open Sans"/>
                        </a:rPr>
                        <a:t>Campaign Results</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407</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67833</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0.6%</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$0.57</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5021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Cost</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Conversion Rate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Clr>
                          <a:schemeClr val="dk1"/>
                        </a:buClr>
                        <a:buSzPts val="2200"/>
                        <a:buFont typeface="Arial"/>
                        <a:buNone/>
                      </a:pPr>
                      <a:r>
                        <a:rPr b="1" lang="en" sz="1600">
                          <a:solidFill>
                            <a:schemeClr val="lt1"/>
                          </a:solidFill>
                          <a:latin typeface="Open Sans"/>
                          <a:ea typeface="Open Sans"/>
                          <a:cs typeface="Open Sans"/>
                          <a:sym typeface="Open Sans"/>
                        </a:rPr>
                        <a:t># New Students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CPA</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ROI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r>
              <a:tr h="1158075">
                <a:tc>
                  <a:txBody>
                    <a:bodyPr/>
                    <a:lstStyle/>
                    <a:p>
                      <a:pPr indent="0" lvl="0" marL="0" rtl="0" algn="ctr">
                        <a:spcBef>
                          <a:spcPts val="0"/>
                        </a:spcBef>
                        <a:spcAft>
                          <a:spcPts val="0"/>
                        </a:spcAft>
                        <a:buNone/>
                      </a:pPr>
                      <a:r>
                        <a:rPr lang="en" sz="2000">
                          <a:solidFill>
                            <a:schemeClr val="lt1"/>
                          </a:solidFill>
                          <a:highlight>
                            <a:srgbClr val="FF0000"/>
                          </a:highlight>
                          <a:latin typeface="Open Sans"/>
                          <a:ea typeface="Open Sans"/>
                          <a:cs typeface="Open Sans"/>
                          <a:sym typeface="Open Sans"/>
                        </a:rPr>
                        <a:t>$231.99</a:t>
                      </a:r>
                      <a:endParaRPr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0.2%</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2000">
                          <a:solidFill>
                            <a:schemeClr val="lt1"/>
                          </a:solidFill>
                          <a:highlight>
                            <a:srgbClr val="FF0000"/>
                          </a:highlight>
                          <a:latin typeface="Open Sans"/>
                          <a:ea typeface="Open Sans"/>
                          <a:cs typeface="Open Sans"/>
                          <a:sym typeface="Open Sans"/>
                        </a:rPr>
                        <a:t>   1</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2000">
                          <a:solidFill>
                            <a:schemeClr val="lt1"/>
                          </a:solidFill>
                          <a:latin typeface="Open Sans"/>
                          <a:ea typeface="Open Sans"/>
                          <a:cs typeface="Open Sans"/>
                          <a:sym typeface="Open Sans"/>
                        </a:rPr>
                        <a:t> N</a:t>
                      </a:r>
                      <a:r>
                        <a:rPr b="1" lang="en" sz="2000">
                          <a:solidFill>
                            <a:schemeClr val="lt1"/>
                          </a:solidFill>
                          <a:highlight>
                            <a:srgbClr val="FF0000"/>
                          </a:highlight>
                          <a:latin typeface="Open Sans"/>
                          <a:ea typeface="Open Sans"/>
                          <a:cs typeface="Open Sans"/>
                          <a:sym typeface="Open Sans"/>
                        </a:rPr>
                        <a:t>$231.99</a:t>
                      </a:r>
                      <a:r>
                        <a:rPr b="1" lang="en" sz="2000">
                          <a:solidFill>
                            <a:schemeClr val="lt1"/>
                          </a:solidFill>
                          <a:latin typeface="Open Sans"/>
                          <a:ea typeface="Open Sans"/>
                          <a:cs typeface="Open Sans"/>
                          <a:sym typeface="Open Sans"/>
                        </a:rPr>
                        <a:t>n m </a:t>
                      </a:r>
                      <a:endParaRPr b="1" sz="2000">
                        <a:solidFill>
                          <a:schemeClr val="lt1"/>
                        </a:solidFill>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+$67.01</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6"/>
          <p:cNvSpPr txBox="1"/>
          <p:nvPr>
            <p:ph type="title"/>
          </p:nvPr>
        </p:nvSpPr>
        <p:spPr>
          <a:xfrm>
            <a:off x="121300" y="1"/>
            <a:ext cx="7242600" cy="146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4000">
                <a:solidFill>
                  <a:srgbClr val="525C65"/>
                </a:solidFill>
              </a:rPr>
              <a:t>How would you optimize this campaign?</a:t>
            </a:r>
            <a:br>
              <a:rPr b="1" lang="en">
                <a:solidFill>
                  <a:srgbClr val="525C65"/>
                </a:solidFill>
              </a:rPr>
            </a:br>
            <a:endParaRPr/>
          </a:p>
        </p:txBody>
      </p:sp>
      <p:sp>
        <p:nvSpPr>
          <p:cNvPr id="160" name="Google Shape;160;p36"/>
          <p:cNvSpPr txBox="1"/>
          <p:nvPr>
            <p:ph idx="1" type="body"/>
          </p:nvPr>
        </p:nvSpPr>
        <p:spPr>
          <a:xfrm>
            <a:off x="-143600" y="1614844"/>
            <a:ext cx="7772400" cy="85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Suggestion 1: change Ad Copy (Title)</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The write up is too long and takes up a lot of space. I will try making it short so that it won't be too lengthy So the target audience won't leave the page, I would talk about the benefit of digital marketing.</a:t>
            </a:r>
            <a:endParaRPr sz="2200">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2: Change Ad Copy (Description)</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Telling the student in the description part of Ad Copy about them having passion for digital marketing doesn't correlate with the lengthy content I will make it correlate with each other by including in the description “learn from real professional s.</a:t>
            </a:r>
            <a:endParaRPr sz="2200">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3: A/B test colours</a:t>
            </a:r>
            <a:endParaRPr b="1" sz="2200"/>
          </a:p>
          <a:p>
            <a:pPr indent="0" lvl="0" marL="0" rtl="0" algn="l">
              <a:spcBef>
                <a:spcPts val="1600"/>
              </a:spcBef>
              <a:spcAft>
                <a:spcPts val="1600"/>
              </a:spcAft>
              <a:buNone/>
            </a:pPr>
            <a:r>
              <a:rPr lang="en" sz="2200">
                <a:latin typeface="Open Sans Light"/>
                <a:ea typeface="Open Sans Light"/>
                <a:cs typeface="Open Sans Light"/>
                <a:sym typeface="Open Sans Light"/>
              </a:rPr>
              <a:t>The colours used is a good colour orange and black. I would try colour that is appealing to the eye or colour that is calm to look at and colour that flows with website or landing page.</a:t>
            </a:r>
            <a:br>
              <a:rPr lang="en" sz="2200">
                <a:latin typeface="Open Sans Light"/>
                <a:ea typeface="Open Sans Light"/>
                <a:cs typeface="Open Sans Light"/>
                <a:sym typeface="Open Sans Light"/>
              </a:rPr>
            </a:b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B5A7"/>
        </a:solidFill>
      </p:bgPr>
    </p:bg>
    <p:spTree>
      <p:nvGrpSpPr>
        <p:cNvPr id="164" name="Shape 164"/>
        <p:cNvGrpSpPr/>
        <p:nvPr/>
      </p:nvGrpSpPr>
      <p:grpSpPr>
        <a:xfrm>
          <a:off x="0" y="0"/>
          <a:ext cx="0" cy="0"/>
          <a:chOff x="0" y="0"/>
          <a:chExt cx="0" cy="0"/>
        </a:xfrm>
      </p:grpSpPr>
      <p:sp>
        <p:nvSpPr>
          <p:cNvPr id="165" name="Google Shape;165;p37"/>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Evaluate a Display Image Campaign</a:t>
            </a:r>
            <a:endParaRPr sz="2000"/>
          </a:p>
        </p:txBody>
      </p:sp>
      <p:sp>
        <p:nvSpPr>
          <p:cNvPr id="166" name="Google Shape;166;p37"/>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ph type="title"/>
          </p:nvPr>
        </p:nvSpPr>
        <p:spPr>
          <a:xfrm>
            <a:off x="264945" y="413071"/>
            <a:ext cx="72426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Display Image Campaign: </a:t>
            </a:r>
            <a:r>
              <a:rPr lang="en" sz="4000">
                <a:solidFill>
                  <a:srgbClr val="525C65"/>
                </a:solidFill>
              </a:rPr>
              <a:t>Overall Results</a:t>
            </a:r>
            <a:br>
              <a:rPr b="1" lang="en" sz="4000">
                <a:solidFill>
                  <a:srgbClr val="525C65"/>
                </a:solidFill>
              </a:rPr>
            </a:br>
            <a:endParaRPr b="1" sz="4000">
              <a:solidFill>
                <a:srgbClr val="525C65"/>
              </a:solidFill>
            </a:endParaRPr>
          </a:p>
          <a:p>
            <a:pPr indent="0" lvl="0" marL="0" marR="0" rtl="0" algn="l">
              <a:lnSpc>
                <a:spcPct val="115000"/>
              </a:lnSpc>
              <a:spcBef>
                <a:spcPts val="0"/>
              </a:spcBef>
              <a:spcAft>
                <a:spcPts val="0"/>
              </a:spcAft>
              <a:buClr>
                <a:schemeClr val="dk1"/>
              </a:buClr>
              <a:buSzPts val="1100"/>
              <a:buFont typeface="Arial"/>
              <a:buNone/>
            </a:pPr>
            <a:r>
              <a:t/>
            </a:r>
            <a:endParaRPr b="1">
              <a:solidFill>
                <a:srgbClr val="525C65"/>
              </a:solidFill>
            </a:endParaRPr>
          </a:p>
        </p:txBody>
      </p:sp>
      <p:sp>
        <p:nvSpPr>
          <p:cNvPr id="172" name="Google Shape;172;p38"/>
          <p:cNvSpPr txBox="1"/>
          <p:nvPr>
            <p:ph idx="1" type="body"/>
          </p:nvPr>
        </p:nvSpPr>
        <p:spPr>
          <a:xfrm>
            <a:off x="264900" y="2067154"/>
            <a:ext cx="7242600" cy="6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latin typeface="Open Sans Light"/>
                <a:ea typeface="Open Sans Light"/>
                <a:cs typeface="Open Sans Light"/>
                <a:sym typeface="Open Sans Light"/>
              </a:rPr>
              <a:t>Review below the overall results of the Display Image Campaign targeting visitors to the Digital Marketing Nanodegree Program landing page</a:t>
            </a:r>
            <a:br>
              <a:rPr lang="en" sz="2200">
                <a:latin typeface="Open Sans Light"/>
                <a:ea typeface="Open Sans Light"/>
                <a:cs typeface="Open Sans Light"/>
                <a:sym typeface="Open Sans Light"/>
              </a:rPr>
            </a:br>
            <a:endParaRPr sz="2200">
              <a:latin typeface="Open Sans Light"/>
              <a:ea typeface="Open Sans Light"/>
              <a:cs typeface="Open Sans Light"/>
              <a:sym typeface="Open Sans Light"/>
            </a:endParaRPr>
          </a:p>
        </p:txBody>
      </p:sp>
      <p:pic>
        <p:nvPicPr>
          <p:cNvPr id="173" name="Google Shape;173;p38"/>
          <p:cNvPicPr preferRelativeResize="0"/>
          <p:nvPr/>
        </p:nvPicPr>
        <p:blipFill>
          <a:blip r:embed="rId3">
            <a:alphaModFix/>
          </a:blip>
          <a:stretch>
            <a:fillRect/>
          </a:stretch>
        </p:blipFill>
        <p:spPr>
          <a:xfrm>
            <a:off x="764900" y="4773050"/>
            <a:ext cx="5831976" cy="4844048"/>
          </a:xfrm>
          <a:prstGeom prst="rect">
            <a:avLst/>
          </a:prstGeom>
          <a:noFill/>
          <a:ln>
            <a:noFill/>
          </a:ln>
        </p:spPr>
      </p:pic>
      <p:pic>
        <p:nvPicPr>
          <p:cNvPr id="174" name="Google Shape;174;p38"/>
          <p:cNvPicPr preferRelativeResize="0"/>
          <p:nvPr/>
        </p:nvPicPr>
        <p:blipFill>
          <a:blip r:embed="rId4">
            <a:alphaModFix/>
          </a:blip>
          <a:stretch>
            <a:fillRect/>
          </a:stretch>
        </p:blipFill>
        <p:spPr>
          <a:xfrm>
            <a:off x="0" y="3505125"/>
            <a:ext cx="7772400" cy="89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9"/>
          <p:cNvSpPr txBox="1"/>
          <p:nvPr>
            <p:ph type="title"/>
          </p:nvPr>
        </p:nvSpPr>
        <p:spPr>
          <a:xfrm>
            <a:off x="-5" y="-4"/>
            <a:ext cx="72426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Results: </a:t>
            </a:r>
            <a:r>
              <a:rPr lang="en" sz="4000">
                <a:solidFill>
                  <a:srgbClr val="525C65"/>
                </a:solidFill>
              </a:rPr>
              <a:t>Calculate the ROI</a:t>
            </a:r>
            <a:endParaRPr sz="4000">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80" name="Google Shape;180;p39"/>
          <p:cNvSpPr txBox="1"/>
          <p:nvPr>
            <p:ph idx="1" type="body"/>
          </p:nvPr>
        </p:nvSpPr>
        <p:spPr>
          <a:xfrm>
            <a:off x="0" y="1580247"/>
            <a:ext cx="7772400" cy="78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latin typeface="Open Sans Light"/>
                <a:ea typeface="Open Sans Light"/>
                <a:cs typeface="Open Sans Light"/>
                <a:sym typeface="Open Sans Light"/>
              </a:rPr>
              <a:t>Campaign result was positive but had a low ROI of $64.50</a:t>
            </a:r>
            <a:endParaRPr sz="1400"/>
          </a:p>
        </p:txBody>
      </p:sp>
      <p:graphicFrame>
        <p:nvGraphicFramePr>
          <p:cNvPr id="181" name="Google Shape;181;p39"/>
          <p:cNvGraphicFramePr/>
          <p:nvPr/>
        </p:nvGraphicFramePr>
        <p:xfrm>
          <a:off x="191355" y="4166989"/>
          <a:ext cx="3000000" cy="3000000"/>
        </p:xfrm>
        <a:graphic>
          <a:graphicData uri="http://schemas.openxmlformats.org/drawingml/2006/table">
            <a:tbl>
              <a:tblPr>
                <a:noFill/>
                <a:tableStyleId>{65D32663-4DA0-4648-BB0B-D5F1EF2BE3C4}</a:tableStyleId>
              </a:tblPr>
              <a:tblGrid>
                <a:gridCol w="1576400"/>
                <a:gridCol w="1453350"/>
                <a:gridCol w="1551750"/>
                <a:gridCol w="1330325"/>
                <a:gridCol w="1477950"/>
              </a:tblGrid>
              <a:tr h="11813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Creative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Clicks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Impressions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CTR</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Avg CPC</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r>
              <a:tr h="1278550">
                <a:tc>
                  <a:txBody>
                    <a:bodyPr/>
                    <a:lstStyle/>
                    <a:p>
                      <a:pPr indent="0" lvl="0" marL="0" rtl="0" algn="l">
                        <a:spcBef>
                          <a:spcPts val="0"/>
                        </a:spcBef>
                        <a:spcAft>
                          <a:spcPts val="0"/>
                        </a:spcAft>
                        <a:buNone/>
                      </a:pPr>
                      <a:r>
                        <a:rPr lang="en" sz="1800">
                          <a:latin typeface="Open Sans"/>
                          <a:ea typeface="Open Sans"/>
                          <a:cs typeface="Open Sans"/>
                          <a:sym typeface="Open Sans"/>
                        </a:rPr>
                        <a:t>Campaign Results</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670</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109994</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0.61%</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$0.35</a:t>
                      </a:r>
                      <a:endParaRPr sz="1800">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5021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Cost</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Conversion Rate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Clr>
                          <a:schemeClr val="dk1"/>
                        </a:buClr>
                        <a:buSzPts val="2200"/>
                        <a:buFont typeface="Arial"/>
                        <a:buNone/>
                      </a:pPr>
                      <a:r>
                        <a:rPr b="1" lang="en" sz="1600">
                          <a:solidFill>
                            <a:schemeClr val="lt1"/>
                          </a:solidFill>
                          <a:latin typeface="Open Sans"/>
                          <a:ea typeface="Open Sans"/>
                          <a:cs typeface="Open Sans"/>
                          <a:sym typeface="Open Sans"/>
                        </a:rPr>
                        <a:t># New Students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CPA</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ROI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4E5"/>
                    </a:solidFill>
                  </a:tcPr>
                </a:tc>
              </a:tr>
              <a:tr h="1158075">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$234.50</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0.2%</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1</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$234.50</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+$64.50</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0"/>
          <p:cNvSpPr txBox="1"/>
          <p:nvPr>
            <p:ph type="title"/>
          </p:nvPr>
        </p:nvSpPr>
        <p:spPr>
          <a:xfrm>
            <a:off x="140436" y="1"/>
            <a:ext cx="6329400" cy="1371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4000">
                <a:solidFill>
                  <a:srgbClr val="525C65"/>
                </a:solidFill>
              </a:rPr>
              <a:t>How would you optimize this campaign?</a:t>
            </a:r>
            <a:br>
              <a:rPr b="1" lang="en">
                <a:solidFill>
                  <a:srgbClr val="525C65"/>
                </a:solidFill>
              </a:rPr>
            </a:br>
            <a:endParaRPr/>
          </a:p>
        </p:txBody>
      </p:sp>
      <p:sp>
        <p:nvSpPr>
          <p:cNvPr id="187" name="Google Shape;187;p40"/>
          <p:cNvSpPr txBox="1"/>
          <p:nvPr>
            <p:ph idx="1" type="body"/>
          </p:nvPr>
        </p:nvSpPr>
        <p:spPr>
          <a:xfrm>
            <a:off x="0" y="1464025"/>
            <a:ext cx="7772400" cy="85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Suggestion 1: A/B testing colour</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The colour combination of green and light blue is a good colour but it is commonly used by developer s i will like to suggest that they use colour that will prompt people to take action </a:t>
            </a:r>
            <a:endParaRPr sz="2200">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2: Ad  creatives</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The image should show more than just one Face it can show many female faces which will be more appealing the female gender and a look a larger audience</a:t>
            </a:r>
            <a:endParaRPr sz="2200">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3: </a:t>
            </a:r>
            <a:r>
              <a:rPr b="1" lang="en" sz="2200"/>
              <a:t>change Ad copy</a:t>
            </a:r>
            <a:endParaRPr b="1" sz="2200"/>
          </a:p>
          <a:p>
            <a:pPr indent="0" lvl="0" marL="0" rtl="0" algn="l">
              <a:spcBef>
                <a:spcPts val="1600"/>
              </a:spcBef>
              <a:spcAft>
                <a:spcPts val="1600"/>
              </a:spcAft>
              <a:buNone/>
            </a:pPr>
            <a:r>
              <a:rPr lang="en" sz="2200">
                <a:latin typeface="Open Sans Light"/>
                <a:ea typeface="Open Sans Light"/>
                <a:cs typeface="Open Sans Light"/>
                <a:sym typeface="Open Sans Light"/>
              </a:rPr>
              <a:t>The campaign is majorly for student who likes or has passion for digital marketing I would try change the description to enroll now and become a digital marketer.</a:t>
            </a:r>
            <a:br>
              <a:rPr lang="en" sz="2200">
                <a:latin typeface="Open Sans Light"/>
                <a:ea typeface="Open Sans Light"/>
                <a:cs typeface="Open Sans Light"/>
                <a:sym typeface="Open Sans Light"/>
              </a:rPr>
            </a:b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B5A7"/>
        </a:solidFill>
      </p:bgPr>
    </p:bg>
    <p:spTree>
      <p:nvGrpSpPr>
        <p:cNvPr id="191" name="Shape 191"/>
        <p:cNvGrpSpPr/>
        <p:nvPr/>
      </p:nvGrpSpPr>
      <p:grpSpPr>
        <a:xfrm>
          <a:off x="0" y="0"/>
          <a:ext cx="0" cy="0"/>
          <a:chOff x="0" y="0"/>
          <a:chExt cx="0" cy="0"/>
        </a:xfrm>
      </p:grpSpPr>
      <p:sp>
        <p:nvSpPr>
          <p:cNvPr id="192" name="Google Shape;192;p41"/>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Results, Analysis, and Recommendations</a:t>
            </a:r>
            <a:endParaRPr sz="2000"/>
          </a:p>
        </p:txBody>
      </p:sp>
      <p:sp>
        <p:nvSpPr>
          <p:cNvPr id="193" name="Google Shape;193;p41"/>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2"/>
          <p:cNvSpPr txBox="1"/>
          <p:nvPr>
            <p:ph type="title"/>
          </p:nvPr>
        </p:nvSpPr>
        <p:spPr>
          <a:xfrm>
            <a:off x="0" y="1"/>
            <a:ext cx="7242600" cy="134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4000">
                <a:solidFill>
                  <a:srgbClr val="525C65"/>
                </a:solidFill>
              </a:rPr>
              <a:t>Which campaign performed the best</a:t>
            </a:r>
            <a:r>
              <a:rPr lang="en" sz="4000">
                <a:solidFill>
                  <a:srgbClr val="525C65"/>
                </a:solidFill>
              </a:rPr>
              <a:t>? Why?</a:t>
            </a:r>
            <a:br>
              <a:rPr b="1" lang="en">
                <a:solidFill>
                  <a:srgbClr val="525C65"/>
                </a:solidFill>
              </a:rPr>
            </a:br>
            <a:endParaRPr/>
          </a:p>
        </p:txBody>
      </p:sp>
      <p:sp>
        <p:nvSpPr>
          <p:cNvPr id="199" name="Google Shape;199;p42"/>
          <p:cNvSpPr txBox="1"/>
          <p:nvPr>
            <p:ph idx="1" type="body"/>
          </p:nvPr>
        </p:nvSpPr>
        <p:spPr>
          <a:xfrm>
            <a:off x="-4" y="1246950"/>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Light"/>
                <a:ea typeface="Open Sans Light"/>
                <a:cs typeface="Open Sans Light"/>
                <a:sym typeface="Open Sans Light"/>
              </a:rPr>
              <a:t>The best performing campaign among the three presented was the campaign targeting the AFFINITY AUDIENCE. It had the largest number of clicks ie 1243 to 407 and 670 for the second and third campaign respectively . There was also  a record of student’s sign up which was 2-1-1 respectively . The ROI was positive for all three  campaigns but the affinity audience was more positive than the remaining two campaigns the value was given respectively $149.05 , $67.01 , $64.50. </a:t>
            </a:r>
            <a:endParaRPr sz="2200">
              <a:latin typeface="Open Sans Light"/>
              <a:ea typeface="Open Sans Light"/>
              <a:cs typeface="Open Sans Light"/>
              <a:sym typeface="Open Sans Light"/>
            </a:endParaRPr>
          </a:p>
          <a:p>
            <a:pPr indent="0" lvl="0" marL="0" rtl="0" algn="l">
              <a:spcBef>
                <a:spcPts val="1600"/>
              </a:spcBef>
              <a:spcAft>
                <a:spcPts val="0"/>
              </a:spcAft>
              <a:buNone/>
            </a:pPr>
            <a:r>
              <a:t/>
            </a:r>
            <a:endParaRPr sz="2200">
              <a:latin typeface="Open Sans Light"/>
              <a:ea typeface="Open Sans Light"/>
              <a:cs typeface="Open Sans Light"/>
              <a:sym typeface="Open Sans Light"/>
            </a:endParaRPr>
          </a:p>
          <a:p>
            <a:pPr indent="0" lvl="0" marL="0" rtl="0" algn="l">
              <a:spcBef>
                <a:spcPts val="1600"/>
              </a:spcBef>
              <a:spcAft>
                <a:spcPts val="1600"/>
              </a:spcAft>
              <a:buNone/>
            </a:pPr>
            <a:r>
              <a:t/>
            </a:r>
            <a:endParaRPr sz="220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3"/>
          <p:cNvSpPr txBox="1"/>
          <p:nvPr>
            <p:ph type="title"/>
          </p:nvPr>
        </p:nvSpPr>
        <p:spPr>
          <a:xfrm>
            <a:off x="0" y="-113002"/>
            <a:ext cx="7142700" cy="13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Recommendations for future campaigns</a:t>
            </a:r>
            <a:endParaRPr b="1"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205" name="Google Shape;205;p43"/>
          <p:cNvSpPr txBox="1"/>
          <p:nvPr>
            <p:ph idx="1" type="body"/>
          </p:nvPr>
        </p:nvSpPr>
        <p:spPr>
          <a:xfrm>
            <a:off x="3" y="1212112"/>
            <a:ext cx="7293300" cy="6681000"/>
          </a:xfrm>
          <a:prstGeom prst="rect">
            <a:avLst/>
          </a:prstGeom>
        </p:spPr>
        <p:txBody>
          <a:bodyPr anchorCtr="0" anchor="t" bIns="91425" lIns="91425" spcFirstLastPara="1" rIns="91425" wrap="square" tIns="91425">
            <a:noAutofit/>
          </a:bodyPr>
          <a:lstStyle/>
          <a:p>
            <a:pPr indent="-368300" lvl="1" marL="914400" marR="0" rtl="0" algn="l">
              <a:lnSpc>
                <a:spcPct val="115000"/>
              </a:lnSpc>
              <a:spcBef>
                <a:spcPts val="0"/>
              </a:spcBef>
              <a:spcAft>
                <a:spcPts val="0"/>
              </a:spcAft>
              <a:buSzPts val="2200"/>
              <a:buFont typeface="Open Sans Light"/>
              <a:buChar char="○"/>
            </a:pPr>
            <a:r>
              <a:rPr lang="en" sz="2200">
                <a:latin typeface="Open Sans Light"/>
                <a:ea typeface="Open Sans Light"/>
                <a:cs typeface="Open Sans Light"/>
                <a:sym typeface="Open Sans Light"/>
              </a:rPr>
              <a:t>The first campaign performed the best I would focus on the affinity audience  I will utilize the success and stop other campaign </a:t>
            </a:r>
            <a:endParaRPr sz="2200">
              <a:latin typeface="Open Sans Light"/>
              <a:ea typeface="Open Sans Light"/>
              <a:cs typeface="Open Sans Light"/>
              <a:sym typeface="Open Sans Light"/>
            </a:endParaRPr>
          </a:p>
          <a:p>
            <a:pPr indent="-368300" lvl="1" marL="914400" rtl="0" algn="l">
              <a:spcBef>
                <a:spcPts val="0"/>
              </a:spcBef>
              <a:spcAft>
                <a:spcPts val="0"/>
              </a:spcAft>
              <a:buSzPts val="2200"/>
              <a:buFont typeface="Open Sans Light"/>
              <a:buChar char="○"/>
            </a:pPr>
            <a:r>
              <a:rPr lang="en" sz="2200">
                <a:latin typeface="Open Sans Light"/>
                <a:ea typeface="Open Sans Light"/>
                <a:cs typeface="Open Sans Light"/>
                <a:sym typeface="Open Sans Light"/>
              </a:rPr>
              <a:t>I would like to narrow down the ad copy headline, narrowing Target group the demographics </a:t>
            </a:r>
            <a:endParaRPr sz="2200">
              <a:latin typeface="Open Sans Light"/>
              <a:ea typeface="Open Sans Light"/>
              <a:cs typeface="Open Sans Light"/>
              <a:sym typeface="Open Sans Light"/>
            </a:endParaRPr>
          </a:p>
          <a:p>
            <a:pPr indent="-368300" lvl="1" marL="914400" rtl="0" algn="l">
              <a:spcBef>
                <a:spcPts val="0"/>
              </a:spcBef>
              <a:spcAft>
                <a:spcPts val="0"/>
              </a:spcAft>
              <a:buSzPts val="2200"/>
              <a:buFont typeface="Open Sans Light"/>
              <a:buChar char="○"/>
            </a:pPr>
            <a:r>
              <a:rPr lang="en" sz="2200">
                <a:latin typeface="Open Sans Light"/>
                <a:ea typeface="Open Sans Light"/>
                <a:cs typeface="Open Sans Light"/>
                <a:sym typeface="Open Sans Light"/>
              </a:rPr>
              <a:t>I will use inpersonalized image about digital marketing, I will a/b test colours of the campaigns to find suitable combinations of colours for landing page.</a:t>
            </a:r>
            <a:endParaRPr sz="2200">
              <a:latin typeface="Open Sans Light"/>
              <a:ea typeface="Open Sans Light"/>
              <a:cs typeface="Open Sans Light"/>
              <a:sym typeface="Open Sans Light"/>
            </a:endParaRPr>
          </a:p>
          <a:p>
            <a:pPr indent="-368300" lvl="1" marL="914400" rtl="0" algn="l">
              <a:spcBef>
                <a:spcPts val="0"/>
              </a:spcBef>
              <a:spcAft>
                <a:spcPts val="0"/>
              </a:spcAft>
              <a:buSzPts val="2200"/>
              <a:buFont typeface="Open Sans Light"/>
              <a:buChar char="○"/>
            </a:pPr>
            <a:r>
              <a:rPr lang="en" sz="2200">
                <a:latin typeface="Open Sans Light"/>
                <a:ea typeface="Open Sans Light"/>
                <a:cs typeface="Open Sans Light"/>
                <a:sym typeface="Open Sans Light"/>
              </a:rPr>
              <a:t>Yes I would like to change the description of the page ,the color and that  it that the colour of website should not be too different and that the landing page should contain necessary information that would lead and give an idea of  what the landing page is all about.</a:t>
            </a:r>
            <a:endParaRPr sz="2200">
              <a:latin typeface="Open Sans Light"/>
              <a:ea typeface="Open Sans Light"/>
              <a:cs typeface="Open Sans Light"/>
              <a:sym typeface="Open Sans Light"/>
            </a:endParaRPr>
          </a:p>
          <a:p>
            <a:pPr indent="0" lvl="0" marL="0" rtl="0" algn="l">
              <a:spcBef>
                <a:spcPts val="1600"/>
              </a:spcBef>
              <a:spcAft>
                <a:spcPts val="1600"/>
              </a:spcAft>
              <a:buNone/>
            </a:pPr>
            <a:br>
              <a:rPr lang="en" sz="2200">
                <a:latin typeface="Open Sans Light"/>
                <a:ea typeface="Open Sans Light"/>
                <a:cs typeface="Open Sans Light"/>
                <a:sym typeface="Open Sans Light"/>
              </a:rPr>
            </a:br>
            <a:endParaRPr sz="2200">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7"/>
          <p:cNvSpPr txBox="1"/>
          <p:nvPr>
            <p:ph type="title"/>
          </p:nvPr>
        </p:nvSpPr>
        <p:spPr>
          <a:xfrm>
            <a:off x="264945" y="970689"/>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F4F4F"/>
                </a:solidFill>
              </a:rPr>
              <a:t>Assumptions </a:t>
            </a:r>
            <a:endParaRPr b="1" sz="4000">
              <a:solidFill>
                <a:srgbClr val="4F4F4F"/>
              </a:solidFill>
            </a:endParaRPr>
          </a:p>
        </p:txBody>
      </p:sp>
      <p:sp>
        <p:nvSpPr>
          <p:cNvPr id="100" name="Google Shape;100;p27"/>
          <p:cNvSpPr txBox="1"/>
          <p:nvPr>
            <p:ph idx="1" type="body"/>
          </p:nvPr>
        </p:nvSpPr>
        <p:spPr>
          <a:xfrm>
            <a:off x="264945" y="2253729"/>
            <a:ext cx="7242600" cy="648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t>Marketing Objective: </a:t>
            </a:r>
            <a:r>
              <a:rPr lang="en" sz="2200">
                <a:latin typeface="Open Sans Light"/>
                <a:ea typeface="Open Sans Light"/>
                <a:cs typeface="Open Sans Light"/>
                <a:sym typeface="Open Sans Light"/>
              </a:rPr>
              <a:t>You are running an advertising campaign with the goal of signing up students for the Digital Marketing Nanodegree</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b="1" lang="en" sz="2200"/>
              <a:t>Cost:</a:t>
            </a:r>
            <a:r>
              <a:rPr lang="en" sz="2200">
                <a:latin typeface="Open Sans Light"/>
                <a:ea typeface="Open Sans Light"/>
                <a:cs typeface="Open Sans Light"/>
                <a:sym typeface="Open Sans Light"/>
              </a:rPr>
              <a:t> The cost of the degree is $999</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b="1" lang="en" sz="2200"/>
              <a:t>Profit:</a:t>
            </a:r>
            <a:r>
              <a:rPr lang="en" sz="2200">
                <a:latin typeface="Open Sans Light"/>
                <a:ea typeface="Open Sans Light"/>
                <a:cs typeface="Open Sans Light"/>
                <a:sym typeface="Open Sans Light"/>
              </a:rPr>
              <a:t> For the purpose of this assignment, assume a profit margin of 30%, meaning that Udacity makes $299 in profit per student that signs up.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b="1" lang="en" sz="2200"/>
              <a:t>Campaign:</a:t>
            </a:r>
            <a:r>
              <a:rPr lang="en" sz="2200">
                <a:latin typeface="Open Sans Light"/>
                <a:ea typeface="Open Sans Light"/>
                <a:cs typeface="Open Sans Light"/>
                <a:sym typeface="Open Sans Light"/>
              </a:rPr>
              <a:t> We want to aggressively grow the program, but, we want to do it without losing money.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t/>
            </a:r>
            <a:endParaRPr sz="2200">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F4F4F"/>
                </a:solidFill>
              </a:rPr>
              <a:t>Formulas: </a:t>
            </a:r>
            <a:endParaRPr sz="4000"/>
          </a:p>
        </p:txBody>
      </p:sp>
      <p:sp>
        <p:nvSpPr>
          <p:cNvPr id="106" name="Google Shape;10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t>Conversion Assumption:</a:t>
            </a:r>
            <a:r>
              <a:rPr lang="en" sz="2200">
                <a:latin typeface="Open Sans Light"/>
                <a:ea typeface="Open Sans Light"/>
                <a:cs typeface="Open Sans Light"/>
                <a:sym typeface="Open Sans Light"/>
              </a:rPr>
              <a:t> 0.2% Conversion via Landing page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b="1" lang="en" sz="2200"/>
              <a:t>Calculating #of Sign Ups:</a:t>
            </a:r>
            <a:r>
              <a:rPr lang="en" sz="2200">
                <a:latin typeface="Open Sans Light"/>
                <a:ea typeface="Open Sans Light"/>
                <a:cs typeface="Open Sans Light"/>
                <a:sym typeface="Open Sans Light"/>
              </a:rPr>
              <a:t> Clicks to the landing page *0.002 = # of Student Sign Ups</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lang="en" sz="2200">
                <a:latin typeface="Open Sans Light"/>
                <a:ea typeface="Open Sans Light"/>
                <a:cs typeface="Open Sans Light"/>
                <a:sym typeface="Open Sans Light"/>
              </a:rPr>
              <a:t> </a:t>
            </a:r>
            <a:endParaRPr i="1" sz="2200">
              <a:latin typeface="Open Sans Light"/>
              <a:ea typeface="Open Sans Light"/>
              <a:cs typeface="Open Sans Light"/>
              <a:sym typeface="Open Sans Light"/>
            </a:endParaRPr>
          </a:p>
          <a:p>
            <a:pPr indent="0" lvl="0" marL="0" rtl="0" algn="l">
              <a:lnSpc>
                <a:spcPct val="100000"/>
              </a:lnSpc>
              <a:spcBef>
                <a:spcPts val="0"/>
              </a:spcBef>
              <a:spcAft>
                <a:spcPts val="0"/>
              </a:spcAft>
              <a:buNone/>
            </a:pPr>
            <a:r>
              <a:rPr i="1" lang="en" sz="2200">
                <a:latin typeface="Open Sans Light"/>
                <a:ea typeface="Open Sans Light"/>
                <a:cs typeface="Open Sans Light"/>
                <a:sym typeface="Open Sans Light"/>
              </a:rPr>
              <a:t>Note: Please round to the nearest whole number </a:t>
            </a:r>
            <a:endParaRPr i="1"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rPr b="1" lang="en" sz="2200"/>
              <a:t>CPA: </a:t>
            </a:r>
            <a:r>
              <a:rPr lang="en" sz="2200">
                <a:latin typeface="Open Sans Light"/>
                <a:ea typeface="Open Sans Light"/>
                <a:cs typeface="Open Sans Light"/>
                <a:sym typeface="Open Sans Light"/>
              </a:rPr>
              <a:t>Cost of Campaign/# sign ups = CPA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t/>
            </a:r>
            <a:endParaRPr i="1"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rPr i="1" lang="en" sz="2200">
                <a:latin typeface="Open Sans Light"/>
                <a:ea typeface="Open Sans Light"/>
                <a:cs typeface="Open Sans Light"/>
                <a:sym typeface="Open Sans Light"/>
              </a:rPr>
              <a:t>Note: Please round to the nearest cent</a:t>
            </a:r>
            <a:endParaRPr i="1"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t/>
            </a:r>
            <a:endParaRPr sz="22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1100"/>
              <a:buFont typeface="Arial"/>
              <a:buNone/>
            </a:pPr>
            <a:r>
              <a:rPr b="1" lang="en" sz="2200"/>
              <a:t>ROI: </a:t>
            </a:r>
            <a:r>
              <a:rPr lang="en" sz="2200">
                <a:latin typeface="Open Sans Light"/>
                <a:ea typeface="Open Sans Light"/>
                <a:cs typeface="Open Sans Light"/>
                <a:sym typeface="Open Sans Light"/>
              </a:rPr>
              <a:t>[(299 Profit) - CPA] * # of Student Sign Ups = ROI </a:t>
            </a:r>
            <a:endParaRPr sz="22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B5A7"/>
        </a:solidFill>
      </p:bgPr>
    </p:bg>
    <p:spTree>
      <p:nvGrpSpPr>
        <p:cNvPr id="110" name="Shape 110"/>
        <p:cNvGrpSpPr/>
        <p:nvPr/>
      </p:nvGrpSpPr>
      <p:grpSpPr>
        <a:xfrm>
          <a:off x="0" y="0"/>
          <a:ext cx="0" cy="0"/>
          <a:chOff x="0" y="0"/>
          <a:chExt cx="0" cy="0"/>
        </a:xfrm>
      </p:grpSpPr>
      <p:sp>
        <p:nvSpPr>
          <p:cNvPr id="111" name="Google Shape;111;p29"/>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Evaluate a Display Image Campaign</a:t>
            </a:r>
            <a:endParaRPr sz="2000"/>
          </a:p>
        </p:txBody>
      </p:sp>
      <p:sp>
        <p:nvSpPr>
          <p:cNvPr id="112" name="Google Shape;112;p29"/>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Display Image Campaign: </a:t>
            </a:r>
            <a:r>
              <a:rPr lang="en" sz="4000">
                <a:solidFill>
                  <a:srgbClr val="525C65"/>
                </a:solidFill>
              </a:rPr>
              <a:t>Overall Results</a:t>
            </a:r>
            <a:br>
              <a:rPr b="1" lang="en" sz="4000">
                <a:solidFill>
                  <a:srgbClr val="525C65"/>
                </a:solidFill>
              </a:rPr>
            </a:br>
            <a:endParaRPr b="1" sz="4000">
              <a:solidFill>
                <a:srgbClr val="525C65"/>
              </a:solidFill>
            </a:endParaRPr>
          </a:p>
          <a:p>
            <a:pPr indent="0" lvl="0" marL="0" marR="0" rtl="0" algn="l">
              <a:lnSpc>
                <a:spcPct val="115000"/>
              </a:lnSpc>
              <a:spcBef>
                <a:spcPts val="0"/>
              </a:spcBef>
              <a:spcAft>
                <a:spcPts val="0"/>
              </a:spcAft>
              <a:buClr>
                <a:schemeClr val="dk1"/>
              </a:buClr>
              <a:buSzPts val="1100"/>
              <a:buFont typeface="Arial"/>
              <a:buNone/>
            </a:pPr>
            <a:r>
              <a:t/>
            </a:r>
            <a:endParaRPr b="1" sz="4000">
              <a:solidFill>
                <a:srgbClr val="525C65"/>
              </a:solidFill>
            </a:endParaRPr>
          </a:p>
        </p:txBody>
      </p:sp>
      <p:sp>
        <p:nvSpPr>
          <p:cNvPr id="118" name="Google Shape;118;p30"/>
          <p:cNvSpPr txBox="1"/>
          <p:nvPr>
            <p:ph idx="1" type="body"/>
          </p:nvPr>
        </p:nvSpPr>
        <p:spPr>
          <a:xfrm>
            <a:off x="264950" y="2253725"/>
            <a:ext cx="7242600" cy="630600"/>
          </a:xfrm>
          <a:prstGeom prst="rect">
            <a:avLst/>
          </a:prstGeom>
        </p:spPr>
        <p:txBody>
          <a:bodyPr anchorCtr="0" anchor="t" bIns="91425" lIns="91425" spcFirstLastPara="1" rIns="91425" wrap="square" tIns="91425">
            <a:noAutofit/>
          </a:bodyPr>
          <a:lstStyle/>
          <a:p>
            <a:pPr indent="0" lvl="0" marL="0" rtl="0" algn="l">
              <a:spcBef>
                <a:spcPts val="0"/>
              </a:spcBef>
              <a:spcAft>
                <a:spcPts val="2200"/>
              </a:spcAft>
              <a:buNone/>
            </a:pPr>
            <a:r>
              <a:rPr lang="en" sz="2200">
                <a:latin typeface="Open Sans Light"/>
                <a:ea typeface="Open Sans Light"/>
                <a:cs typeface="Open Sans Light"/>
                <a:sym typeface="Open Sans Light"/>
              </a:rPr>
              <a:t>Find below the overall results of the Display Image Campaign targeting the Affinity Audience. The Affinity Audience consisted of Business Professionals Social Media Enthusiasts.</a:t>
            </a:r>
            <a:endParaRPr sz="2200">
              <a:latin typeface="Open Sans Light"/>
              <a:ea typeface="Open Sans Light"/>
              <a:cs typeface="Open Sans Light"/>
              <a:sym typeface="Open Sans Light"/>
            </a:endParaRPr>
          </a:p>
        </p:txBody>
      </p:sp>
      <p:pic>
        <p:nvPicPr>
          <p:cNvPr id="119" name="Google Shape;119;p30"/>
          <p:cNvPicPr preferRelativeResize="0"/>
          <p:nvPr/>
        </p:nvPicPr>
        <p:blipFill>
          <a:blip r:embed="rId3">
            <a:alphaModFix/>
          </a:blip>
          <a:stretch>
            <a:fillRect/>
          </a:stretch>
        </p:blipFill>
        <p:spPr>
          <a:xfrm>
            <a:off x="-1884825" y="3898100"/>
            <a:ext cx="12452274" cy="1025700"/>
          </a:xfrm>
          <a:prstGeom prst="rect">
            <a:avLst/>
          </a:prstGeom>
          <a:noFill/>
          <a:ln cap="flat" cmpd="sng" w="9525">
            <a:solidFill>
              <a:srgbClr val="000000"/>
            </a:solidFill>
            <a:prstDash val="solid"/>
            <a:round/>
            <a:headEnd len="sm" w="sm" type="none"/>
            <a:tailEnd len="sm" w="sm" type="none"/>
          </a:ln>
        </p:spPr>
      </p:pic>
      <p:pic>
        <p:nvPicPr>
          <p:cNvPr id="120" name="Google Shape;120;p30"/>
          <p:cNvPicPr preferRelativeResize="0"/>
          <p:nvPr/>
        </p:nvPicPr>
        <p:blipFill rotWithShape="1">
          <a:blip r:embed="rId4">
            <a:alphaModFix/>
          </a:blip>
          <a:srcRect b="1909" l="0" r="0" t="-1910"/>
          <a:stretch/>
        </p:blipFill>
        <p:spPr>
          <a:xfrm>
            <a:off x="826675" y="5161825"/>
            <a:ext cx="5885540" cy="4896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1"/>
          <p:cNvSpPr txBox="1"/>
          <p:nvPr>
            <p:ph type="title"/>
          </p:nvPr>
        </p:nvSpPr>
        <p:spPr>
          <a:xfrm>
            <a:off x="0" y="0"/>
            <a:ext cx="6624000" cy="143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Results: </a:t>
            </a:r>
            <a:endParaRPr b="1" sz="4000">
              <a:solidFill>
                <a:srgbClr val="525C65"/>
              </a:solidFill>
            </a:endParaRPr>
          </a:p>
          <a:p>
            <a:pPr indent="0" lvl="0" marL="0" rtl="0" algn="l">
              <a:lnSpc>
                <a:spcPct val="115000"/>
              </a:lnSpc>
              <a:spcBef>
                <a:spcPts val="0"/>
              </a:spcBef>
              <a:spcAft>
                <a:spcPts val="0"/>
              </a:spcAft>
              <a:buNone/>
            </a:pPr>
            <a:r>
              <a:rPr lang="en" sz="4000">
                <a:solidFill>
                  <a:srgbClr val="525C65"/>
                </a:solidFill>
              </a:rPr>
              <a:t>Calculate the ROI</a:t>
            </a:r>
            <a:endParaRPr sz="4000">
              <a:solidFill>
                <a:srgbClr val="525C65"/>
              </a:solidFill>
            </a:endParaRPr>
          </a:p>
          <a:p>
            <a:pPr indent="0" lvl="0" marL="0" marR="0" rtl="0" algn="l">
              <a:lnSpc>
                <a:spcPct val="115000"/>
              </a:lnSpc>
              <a:spcBef>
                <a:spcPts val="0"/>
              </a:spcBef>
              <a:spcAft>
                <a:spcPts val="0"/>
              </a:spcAft>
              <a:buNone/>
            </a:pPr>
            <a:r>
              <a:t/>
            </a:r>
            <a:endParaRPr b="1" sz="4000">
              <a:solidFill>
                <a:srgbClr val="525C65"/>
              </a:solidFill>
            </a:endParaRPr>
          </a:p>
        </p:txBody>
      </p:sp>
      <p:sp>
        <p:nvSpPr>
          <p:cNvPr id="126" name="Google Shape;126;p31"/>
          <p:cNvSpPr txBox="1"/>
          <p:nvPr>
            <p:ph idx="1" type="body"/>
          </p:nvPr>
        </p:nvSpPr>
        <p:spPr>
          <a:xfrm>
            <a:off x="59862" y="1434000"/>
            <a:ext cx="7652700" cy="87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Light"/>
                <a:ea typeface="Open Sans Light"/>
                <a:cs typeface="Open Sans Light"/>
                <a:sym typeface="Open Sans Light"/>
              </a:rPr>
              <a:t>Campaign had positive ROI of $149.05</a:t>
            </a:r>
            <a:endParaRPr sz="2200">
              <a:latin typeface="Open Sans Light"/>
              <a:ea typeface="Open Sans Light"/>
              <a:cs typeface="Open Sans Light"/>
              <a:sym typeface="Open Sans Light"/>
            </a:endParaRPr>
          </a:p>
          <a:p>
            <a:pPr indent="0" lvl="0" marL="0" rtl="0" algn="l">
              <a:spcBef>
                <a:spcPts val="1600"/>
              </a:spcBef>
              <a:spcAft>
                <a:spcPts val="1600"/>
              </a:spcAft>
              <a:buNone/>
            </a:pPr>
            <a:br>
              <a:rPr lang="en" sz="2200">
                <a:latin typeface="Open Sans Light"/>
                <a:ea typeface="Open Sans Light"/>
                <a:cs typeface="Open Sans Light"/>
                <a:sym typeface="Open Sans Light"/>
              </a:rPr>
            </a:br>
            <a:endParaRPr sz="2200">
              <a:latin typeface="Open Sans Light"/>
              <a:ea typeface="Open Sans Light"/>
              <a:cs typeface="Open Sans Light"/>
              <a:sym typeface="Open Sans Light"/>
            </a:endParaRPr>
          </a:p>
        </p:txBody>
      </p:sp>
      <p:graphicFrame>
        <p:nvGraphicFramePr>
          <p:cNvPr id="127" name="Google Shape;127;p31"/>
          <p:cNvGraphicFramePr/>
          <p:nvPr/>
        </p:nvGraphicFramePr>
        <p:xfrm>
          <a:off x="34480" y="2811729"/>
          <a:ext cx="3000000" cy="3000000"/>
        </p:xfrm>
        <a:graphic>
          <a:graphicData uri="http://schemas.openxmlformats.org/drawingml/2006/table">
            <a:tbl>
              <a:tblPr>
                <a:noFill/>
                <a:tableStyleId>{65D32663-4DA0-4648-BB0B-D5F1EF2BE3C4}</a:tableStyleId>
              </a:tblPr>
              <a:tblGrid>
                <a:gridCol w="1576400"/>
                <a:gridCol w="1453350"/>
                <a:gridCol w="1551750"/>
                <a:gridCol w="1330325"/>
                <a:gridCol w="1477950"/>
              </a:tblGrid>
              <a:tr h="11813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Creative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Clicks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Impressions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CTR</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Avg CPC</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r>
              <a:tr h="1278550">
                <a:tc>
                  <a:txBody>
                    <a:bodyPr/>
                    <a:lstStyle/>
                    <a:p>
                      <a:pPr indent="0" lvl="0" marL="0" rtl="0" algn="l">
                        <a:spcBef>
                          <a:spcPts val="0"/>
                        </a:spcBef>
                        <a:spcAft>
                          <a:spcPts val="0"/>
                        </a:spcAft>
                        <a:buNone/>
                      </a:pPr>
                      <a:r>
                        <a:rPr b="1" lang="en" sz="1800">
                          <a:latin typeface="Open Sans"/>
                          <a:ea typeface="Open Sans"/>
                          <a:cs typeface="Open Sans"/>
                          <a:sym typeface="Open Sans"/>
                        </a:rPr>
                        <a:t>Campaign Results</a:t>
                      </a:r>
                      <a:endParaRPr b="1" sz="1800">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1243</a:t>
                      </a:r>
                      <a:endParaRPr sz="1800">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200,957</a:t>
                      </a:r>
                      <a:endParaRPr sz="1800">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0.62%</a:t>
                      </a:r>
                      <a:endParaRPr sz="1800">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Open Sans"/>
                          <a:ea typeface="Open Sans"/>
                          <a:cs typeface="Open Sans"/>
                          <a:sym typeface="Open Sans"/>
                        </a:rPr>
                        <a:t>$0.36</a:t>
                      </a:r>
                      <a:endParaRPr sz="1800">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tcPr>
                </a:tc>
              </a:tr>
              <a:tr h="1502100">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Cost</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Conversion Rate</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Clr>
                          <a:schemeClr val="dk1"/>
                        </a:buClr>
                        <a:buSzPts val="2200"/>
                        <a:buFont typeface="Arial"/>
                        <a:buNone/>
                      </a:pPr>
                      <a:r>
                        <a:rPr b="1" lang="en" sz="1600">
                          <a:solidFill>
                            <a:schemeClr val="lt1"/>
                          </a:solidFill>
                          <a:latin typeface="Open Sans"/>
                          <a:ea typeface="Open Sans"/>
                          <a:cs typeface="Open Sans"/>
                          <a:sym typeface="Open Sans"/>
                        </a:rPr>
                        <a:t># New Students</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CPA</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1600">
                          <a:solidFill>
                            <a:schemeClr val="lt1"/>
                          </a:solidFill>
                          <a:latin typeface="Open Sans"/>
                          <a:ea typeface="Open Sans"/>
                          <a:cs typeface="Open Sans"/>
                          <a:sym typeface="Open Sans"/>
                        </a:rPr>
                        <a:t>ROI +/-</a:t>
                      </a:r>
                      <a:endParaRPr b="1" sz="1600">
                        <a:solidFill>
                          <a:schemeClr val="lt1"/>
                        </a:solidFill>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02B4E5"/>
                    </a:solidFill>
                  </a:tcPr>
                </a:tc>
              </a:tr>
              <a:tr h="1158075">
                <a:tc>
                  <a:txBody>
                    <a:bodyPr/>
                    <a:lstStyle/>
                    <a:p>
                      <a:pPr indent="0" lvl="0" marL="0" rtl="0" algn="l">
                        <a:spcBef>
                          <a:spcPts val="0"/>
                        </a:spcBef>
                        <a:spcAft>
                          <a:spcPts val="0"/>
                        </a:spcAft>
                        <a:buNone/>
                      </a:pPr>
                      <a:r>
                        <a:rPr lang="en" sz="2000">
                          <a:solidFill>
                            <a:schemeClr val="lt1"/>
                          </a:solidFill>
                          <a:latin typeface="Open Sans"/>
                          <a:ea typeface="Open Sans"/>
                          <a:cs typeface="Open Sans"/>
                          <a:sym typeface="Open Sans"/>
                        </a:rPr>
                        <a:t>4$$</a:t>
                      </a:r>
                      <a:r>
                        <a:rPr lang="en" sz="2000">
                          <a:solidFill>
                            <a:schemeClr val="lt1"/>
                          </a:solidFill>
                          <a:highlight>
                            <a:srgbClr val="FF0000"/>
                          </a:highlight>
                          <a:latin typeface="Open Sans"/>
                          <a:ea typeface="Open Sans"/>
                          <a:cs typeface="Open Sans"/>
                          <a:sym typeface="Open Sans"/>
                        </a:rPr>
                        <a:t>$448.95</a:t>
                      </a:r>
                      <a:endParaRPr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0.2%</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solidFill>
                            <a:schemeClr val="lt1"/>
                          </a:solidFill>
                          <a:highlight>
                            <a:srgbClr val="FF0000"/>
                          </a:highlight>
                          <a:latin typeface="Open Sans"/>
                          <a:ea typeface="Open Sans"/>
                          <a:cs typeface="Open Sans"/>
                          <a:sym typeface="Open Sans"/>
                        </a:rPr>
                        <a:t>2</a:t>
                      </a:r>
                      <a:endParaRPr b="1"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2000">
                          <a:solidFill>
                            <a:schemeClr val="lt1"/>
                          </a:solidFill>
                          <a:highlight>
                            <a:srgbClr val="FF0000"/>
                          </a:highlight>
                          <a:latin typeface="Open Sans"/>
                          <a:ea typeface="Open Sans"/>
                          <a:cs typeface="Open Sans"/>
                          <a:sym typeface="Open Sans"/>
                        </a:rPr>
                        <a:t>$224.48</a:t>
                      </a:r>
                      <a:endParaRPr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solidFill>
                            <a:schemeClr val="lt1"/>
                          </a:solidFill>
                          <a:highlight>
                            <a:srgbClr val="FF0000"/>
                          </a:highlight>
                          <a:latin typeface="Open Sans"/>
                          <a:ea typeface="Open Sans"/>
                          <a:cs typeface="Open Sans"/>
                          <a:sym typeface="Open Sans"/>
                        </a:rPr>
                        <a:t>+$149.05</a:t>
                      </a:r>
                      <a:endParaRPr sz="2000">
                        <a:solidFill>
                          <a:schemeClr val="lt1"/>
                        </a:solidFill>
                        <a:highlight>
                          <a:srgbClr val="FF0000"/>
                        </a:highlight>
                        <a:latin typeface="Open Sans"/>
                        <a:ea typeface="Open Sans"/>
                        <a:cs typeface="Open Sans"/>
                        <a:sym typeface="Open Sans"/>
                      </a:endParaRPr>
                    </a:p>
                  </a:txBody>
                  <a:tcPr marT="178775" marB="178775" marR="77700" marL="77700" anchor="ctr">
                    <a:lnL cap="flat" cmpd="sng" w="9525">
                      <a:solidFill>
                        <a:srgbClr val="525C65"/>
                      </a:solidFill>
                      <a:prstDash val="solid"/>
                      <a:round/>
                      <a:headEnd len="sm" w="sm" type="none"/>
                      <a:tailEnd len="sm" w="sm" type="none"/>
                    </a:lnL>
                    <a:lnR cap="flat" cmpd="sng" w="9525">
                      <a:solidFill>
                        <a:srgbClr val="525C65"/>
                      </a:solidFill>
                      <a:prstDash val="solid"/>
                      <a:round/>
                      <a:headEnd len="sm" w="sm" type="none"/>
                      <a:tailEnd len="sm" w="sm" type="none"/>
                    </a:lnR>
                    <a:lnT cap="flat" cmpd="sng" w="9525">
                      <a:solidFill>
                        <a:srgbClr val="525C65"/>
                      </a:solidFill>
                      <a:prstDash val="solid"/>
                      <a:round/>
                      <a:headEnd len="sm" w="sm" type="none"/>
                      <a:tailEnd len="sm" w="sm" type="none"/>
                    </a:lnT>
                    <a:lnB cap="flat" cmpd="sng" w="9525">
                      <a:solidFill>
                        <a:srgbClr val="525C65"/>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2"/>
          <p:cNvSpPr txBox="1"/>
          <p:nvPr>
            <p:ph type="title"/>
          </p:nvPr>
        </p:nvSpPr>
        <p:spPr>
          <a:xfrm>
            <a:off x="0" y="0"/>
            <a:ext cx="7399500" cy="139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4000">
                <a:solidFill>
                  <a:srgbClr val="525C65"/>
                </a:solidFill>
              </a:rPr>
              <a:t>How would you optimize this campaign?</a:t>
            </a:r>
            <a:br>
              <a:rPr b="1" lang="en">
                <a:solidFill>
                  <a:srgbClr val="525C65"/>
                </a:solidFill>
              </a:rPr>
            </a:br>
            <a:endParaRPr/>
          </a:p>
        </p:txBody>
      </p:sp>
      <p:sp>
        <p:nvSpPr>
          <p:cNvPr id="133" name="Google Shape;133;p32"/>
          <p:cNvSpPr txBox="1"/>
          <p:nvPr>
            <p:ph idx="1" type="body"/>
          </p:nvPr>
        </p:nvSpPr>
        <p:spPr>
          <a:xfrm>
            <a:off x="155461" y="1285041"/>
            <a:ext cx="7772400" cy="86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Suggestion 1: </a:t>
            </a:r>
            <a:r>
              <a:rPr b="1" lang="en" sz="2200"/>
              <a:t>change of Ad copy's headline</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The campaign  target audience is “ Business professional social media Enthusiast”. The ad might be pointing at professional who are already working, the headline also resonates with people that want to “launch a new career” I will reframe the headline as</a:t>
            </a:r>
            <a:r>
              <a:rPr lang="en" sz="1000">
                <a:latin typeface="Open Sans Light"/>
                <a:ea typeface="Open Sans Light"/>
                <a:cs typeface="Open Sans Light"/>
                <a:sym typeface="Open Sans Light"/>
              </a:rPr>
              <a:t> </a:t>
            </a:r>
            <a:r>
              <a:rPr lang="en" sz="2400">
                <a:latin typeface="Open Sans Light"/>
                <a:ea typeface="Open Sans Light"/>
                <a:cs typeface="Open Sans Light"/>
                <a:sym typeface="Open Sans Light"/>
              </a:rPr>
              <a:t> “Acquire digital marketing skills” for those that are not changing career path</a:t>
            </a:r>
            <a:endParaRPr>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2: Demographics</a:t>
            </a:r>
            <a:endParaRPr b="1" sz="2200"/>
          </a:p>
          <a:p>
            <a:pPr indent="0" lvl="0" marL="0" rtl="0" algn="l">
              <a:spcBef>
                <a:spcPts val="1600"/>
              </a:spcBef>
              <a:spcAft>
                <a:spcPts val="0"/>
              </a:spcAft>
              <a:buNone/>
            </a:pPr>
            <a:r>
              <a:rPr lang="en" sz="2200">
                <a:latin typeface="Open Sans Light"/>
                <a:ea typeface="Open Sans Light"/>
                <a:cs typeface="Open Sans Light"/>
                <a:sym typeface="Open Sans Light"/>
              </a:rPr>
              <a:t>The Ad copy shows a male student which doesn't appeal to female student I will try to bring the demographic to point at the age and gender </a:t>
            </a:r>
            <a:endParaRPr sz="2200">
              <a:latin typeface="Open Sans Light"/>
              <a:ea typeface="Open Sans Light"/>
              <a:cs typeface="Open Sans Light"/>
              <a:sym typeface="Open Sans Light"/>
            </a:endParaRPr>
          </a:p>
          <a:p>
            <a:pPr indent="0" lvl="0" marL="0" rtl="0" algn="l">
              <a:spcBef>
                <a:spcPts val="1600"/>
              </a:spcBef>
              <a:spcAft>
                <a:spcPts val="0"/>
              </a:spcAft>
              <a:buNone/>
            </a:pPr>
            <a:r>
              <a:rPr b="1" lang="en" sz="2200"/>
              <a:t>Suggestion 3: Change to Target Audience</a:t>
            </a:r>
            <a:endParaRPr b="1" sz="2200"/>
          </a:p>
          <a:p>
            <a:pPr indent="0" lvl="0" marL="0" rtl="0" algn="l">
              <a:spcBef>
                <a:spcPts val="1600"/>
              </a:spcBef>
              <a:spcAft>
                <a:spcPts val="1600"/>
              </a:spcAft>
              <a:buNone/>
            </a:pPr>
            <a:r>
              <a:rPr lang="en" sz="2200">
                <a:latin typeface="Open Sans Light"/>
                <a:ea typeface="Open Sans Light"/>
                <a:cs typeface="Open Sans Light"/>
                <a:sym typeface="Open Sans Light"/>
              </a:rPr>
              <a:t>I will try targeting other audiences than “business professional social media enthusiast” making it “digital marketing “</a:t>
            </a:r>
            <a:endParaRPr sz="2200">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B5A7"/>
        </a:solidFill>
      </p:bgPr>
    </p:bg>
    <p:spTree>
      <p:nvGrpSpPr>
        <p:cNvPr id="137" name="Shape 137"/>
        <p:cNvGrpSpPr/>
        <p:nvPr/>
      </p:nvGrpSpPr>
      <p:grpSpPr>
        <a:xfrm>
          <a:off x="0" y="0"/>
          <a:ext cx="0" cy="0"/>
          <a:chOff x="0" y="0"/>
          <a:chExt cx="0" cy="0"/>
        </a:xfrm>
      </p:grpSpPr>
      <p:sp>
        <p:nvSpPr>
          <p:cNvPr id="138" name="Google Shape;138;p3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Evaluate a Display Image Campaign</a:t>
            </a:r>
            <a:endParaRPr sz="2000"/>
          </a:p>
        </p:txBody>
      </p:sp>
      <p:sp>
        <p:nvSpPr>
          <p:cNvPr id="139" name="Google Shape;139;p33"/>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4"/>
          <p:cNvSpPr txBox="1"/>
          <p:nvPr>
            <p:ph type="title"/>
          </p:nvPr>
        </p:nvSpPr>
        <p:spPr>
          <a:xfrm>
            <a:off x="264895" y="158321"/>
            <a:ext cx="72426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Display Image Campaign: </a:t>
            </a:r>
            <a:r>
              <a:rPr lang="en" sz="4000">
                <a:solidFill>
                  <a:srgbClr val="525C65"/>
                </a:solidFill>
              </a:rPr>
              <a:t>Site Targeting</a:t>
            </a:r>
            <a:br>
              <a:rPr lang="en" sz="4000">
                <a:solidFill>
                  <a:srgbClr val="525C65"/>
                </a:solidFill>
              </a:rPr>
            </a:br>
            <a:r>
              <a:rPr lang="en" sz="2200">
                <a:solidFill>
                  <a:schemeClr val="dk2"/>
                </a:solidFill>
                <a:latin typeface="Open Sans Light"/>
                <a:ea typeface="Open Sans Light"/>
                <a:cs typeface="Open Sans Light"/>
                <a:sym typeface="Open Sans Light"/>
              </a:rPr>
              <a:t>Find below the overall results of the Display Image Campaign targeting placements (site targeting). This audience consists of the Digital Marketing partners’ landing pages.</a:t>
            </a:r>
            <a:endParaRPr sz="4000">
              <a:solidFill>
                <a:srgbClr val="525C65"/>
              </a:solidFill>
            </a:endParaRPr>
          </a:p>
          <a:p>
            <a:pPr indent="0" lvl="0" marL="0" marR="0" rtl="0" algn="l">
              <a:lnSpc>
                <a:spcPct val="115000"/>
              </a:lnSpc>
              <a:spcBef>
                <a:spcPts val="0"/>
              </a:spcBef>
              <a:spcAft>
                <a:spcPts val="0"/>
              </a:spcAft>
              <a:buClr>
                <a:schemeClr val="dk1"/>
              </a:buClr>
              <a:buSzPts val="1100"/>
              <a:buFont typeface="Arial"/>
              <a:buNone/>
            </a:pPr>
            <a:r>
              <a:t/>
            </a:r>
            <a:endParaRPr b="1">
              <a:solidFill>
                <a:srgbClr val="525C65"/>
              </a:solidFill>
            </a:endParaRPr>
          </a:p>
        </p:txBody>
      </p:sp>
      <p:sp>
        <p:nvSpPr>
          <p:cNvPr id="145" name="Google Shape;145;p34"/>
          <p:cNvSpPr txBox="1"/>
          <p:nvPr/>
        </p:nvSpPr>
        <p:spPr>
          <a:xfrm>
            <a:off x="2273150" y="7883050"/>
            <a:ext cx="35868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34"/>
          <p:cNvPicPr preferRelativeResize="0"/>
          <p:nvPr/>
        </p:nvPicPr>
        <p:blipFill>
          <a:blip r:embed="rId3">
            <a:alphaModFix/>
          </a:blip>
          <a:stretch>
            <a:fillRect/>
          </a:stretch>
        </p:blipFill>
        <p:spPr>
          <a:xfrm>
            <a:off x="369875" y="5108501"/>
            <a:ext cx="5628925" cy="4723026"/>
          </a:xfrm>
          <a:prstGeom prst="rect">
            <a:avLst/>
          </a:prstGeom>
          <a:noFill/>
          <a:ln>
            <a:noFill/>
          </a:ln>
        </p:spPr>
      </p:pic>
      <p:pic>
        <p:nvPicPr>
          <p:cNvPr id="147" name="Google Shape;147;p34"/>
          <p:cNvPicPr preferRelativeResize="0"/>
          <p:nvPr/>
        </p:nvPicPr>
        <p:blipFill>
          <a:blip r:embed="rId4">
            <a:alphaModFix/>
          </a:blip>
          <a:stretch>
            <a:fillRect/>
          </a:stretch>
        </p:blipFill>
        <p:spPr>
          <a:xfrm>
            <a:off x="-1958481" y="3637751"/>
            <a:ext cx="10950084" cy="85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