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10058400" cx="7772400"/>
  <p:notesSz cx="6858000" cy="9144000"/>
  <p:embeddedFontLst>
    <p:embeddedFont>
      <p:font typeface="Helvetica Neue"/>
      <p:regular r:id="rId26"/>
      <p:bold r:id="rId27"/>
      <p:italic r:id="rId28"/>
      <p:boldItalic r:id="rId29"/>
    </p:embeddedFont>
    <p:embeddedFont>
      <p:font typeface="Open Sans Light"/>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E06BFD-4CA2-4D1F-8F37-4B91CE4D0AF1}">
  <a:tblStyle styleId="{B7E06BFD-4CA2-4D1F-8F37-4B91CE4D0AF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2C70A97-9E82-48C4-A135-CFF55B27BA2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HelveticaNeue-regular.fntdata"/><Relationship Id="rId25" Type="http://schemas.openxmlformats.org/officeDocument/2006/relationships/slide" Target="slides/slide18.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HelveticaNeue-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Light-bold.fntdata"/><Relationship Id="rId30" Type="http://schemas.openxmlformats.org/officeDocument/2006/relationships/font" Target="fonts/OpenSansLight-regular.fntdata"/><Relationship Id="rId11" Type="http://schemas.openxmlformats.org/officeDocument/2006/relationships/slide" Target="slides/slide4.xml"/><Relationship Id="rId33" Type="http://schemas.openxmlformats.org/officeDocument/2006/relationships/font" Target="fonts/OpenSansLight-boldItalic.fntdata"/><Relationship Id="rId10" Type="http://schemas.openxmlformats.org/officeDocument/2006/relationships/slide" Target="slides/slide3.xml"/><Relationship Id="rId32" Type="http://schemas.openxmlformats.org/officeDocument/2006/relationships/font" Target="fonts/OpenSansLight-italic.fntdata"/><Relationship Id="rId13" Type="http://schemas.openxmlformats.org/officeDocument/2006/relationships/slide" Target="slides/slide6.xml"/><Relationship Id="rId35" Type="http://schemas.openxmlformats.org/officeDocument/2006/relationships/font" Target="fonts/OpenSans-bold.fntdata"/><Relationship Id="rId12" Type="http://schemas.openxmlformats.org/officeDocument/2006/relationships/slide" Target="slides/slide5.xml"/><Relationship Id="rId34" Type="http://schemas.openxmlformats.org/officeDocument/2006/relationships/font" Target="fonts/OpenSans-regular.fntdata"/><Relationship Id="rId15" Type="http://schemas.openxmlformats.org/officeDocument/2006/relationships/slide" Target="slides/slide8.xml"/><Relationship Id="rId37" Type="http://schemas.openxmlformats.org/officeDocument/2006/relationships/font" Target="fonts/OpenSans-boldItalic.fntdata"/><Relationship Id="rId14" Type="http://schemas.openxmlformats.org/officeDocument/2006/relationships/slide" Target="slides/slide7.xml"/><Relationship Id="rId36" Type="http://schemas.openxmlformats.org/officeDocument/2006/relationships/font" Target="fonts/OpenSan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364929312_4_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36492931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bb9c0e352_1_3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bb9c0e35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bb9c0e352_1_1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bb9c0e352_1_17: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860946ca_0_2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860946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a611ccd70ed42c8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a611ccd70ed42c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dad466018_0_4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dad466018_0_44: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34543188_0_4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3454318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34543188_0_3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f3454318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8d618aa6_0_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8d618aa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ad466018_0_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dad466018_0_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bb9c0e352_1_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bb9c0e35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1ae330a5e_0_4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1ae330a5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860946ca_0_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860946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bb9c0e352_1_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3bb9c0e352_1_1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bb9c0e352_1_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bb9c0e35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bb9c0e352_1_4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bb9c0e35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bb9c0e352_1_5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bb9c0e35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 name="Google Shape;37;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43" name="Shape 43"/>
        <p:cNvGrpSpPr/>
        <p:nvPr/>
      </p:nvGrpSpPr>
      <p:grpSpPr>
        <a:xfrm>
          <a:off x="0" y="0"/>
          <a:ext cx="0" cy="0"/>
          <a:chOff x="0" y="0"/>
          <a:chExt cx="0" cy="0"/>
        </a:xfrm>
      </p:grpSpPr>
      <p:sp>
        <p:nvSpPr>
          <p:cNvPr id="44" name="Google Shape;44;p14"/>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5" name="Google Shape;45;p14"/>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6" name="Google Shape;46;p1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47" name="Shape 47"/>
        <p:cNvGrpSpPr/>
        <p:nvPr/>
      </p:nvGrpSpPr>
      <p:grpSpPr>
        <a:xfrm>
          <a:off x="0" y="0"/>
          <a:ext cx="0" cy="0"/>
          <a:chOff x="0" y="0"/>
          <a:chExt cx="0" cy="0"/>
        </a:xfrm>
      </p:grpSpPr>
      <p:sp>
        <p:nvSpPr>
          <p:cNvPr id="48" name="Google Shape;48;p15"/>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9" name="Google Shape;49;p15"/>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0" name="Google Shape;50;p15"/>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1" name="Google Shape;51;p15"/>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52" name="Shape 52"/>
        <p:cNvGrpSpPr/>
        <p:nvPr/>
      </p:nvGrpSpPr>
      <p:grpSpPr>
        <a:xfrm>
          <a:off x="0" y="0"/>
          <a:ext cx="0" cy="0"/>
          <a:chOff x="0" y="0"/>
          <a:chExt cx="0" cy="0"/>
        </a:xfrm>
      </p:grpSpPr>
      <p:sp>
        <p:nvSpPr>
          <p:cNvPr id="53" name="Google Shape;53;p16"/>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4" name="Google Shape;54;p1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55" name="Shape 55"/>
        <p:cNvGrpSpPr/>
        <p:nvPr/>
      </p:nvGrpSpPr>
      <p:grpSpPr>
        <a:xfrm>
          <a:off x="0" y="0"/>
          <a:ext cx="0" cy="0"/>
          <a:chOff x="0" y="0"/>
          <a:chExt cx="0" cy="0"/>
        </a:xfrm>
      </p:grpSpPr>
      <p:sp>
        <p:nvSpPr>
          <p:cNvPr id="56" name="Google Shape;56;p17"/>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7" name="Google Shape;57;p17"/>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58" name="Google Shape;58;p17"/>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59" name="Google Shape;59;p1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60" name="Shape 60"/>
        <p:cNvGrpSpPr/>
        <p:nvPr/>
      </p:nvGrpSpPr>
      <p:grpSpPr>
        <a:xfrm>
          <a:off x="0" y="0"/>
          <a:ext cx="0" cy="0"/>
          <a:chOff x="0" y="0"/>
          <a:chExt cx="0" cy="0"/>
        </a:xfrm>
      </p:grpSpPr>
      <p:sp>
        <p:nvSpPr>
          <p:cNvPr id="61" name="Google Shape;61;p1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2" name="Google Shape;62;p1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3" name="Shape 63"/>
        <p:cNvGrpSpPr/>
        <p:nvPr/>
      </p:nvGrpSpPr>
      <p:grpSpPr>
        <a:xfrm>
          <a:off x="0" y="0"/>
          <a:ext cx="0" cy="0"/>
          <a:chOff x="0" y="0"/>
          <a:chExt cx="0" cy="0"/>
        </a:xfrm>
      </p:grpSpPr>
      <p:sp>
        <p:nvSpPr>
          <p:cNvPr id="64" name="Google Shape;64;p19"/>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5" name="Google Shape;65;p19"/>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6" name="Google Shape;66;p1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67" name="Shape 67"/>
        <p:cNvGrpSpPr/>
        <p:nvPr/>
      </p:nvGrpSpPr>
      <p:grpSpPr>
        <a:xfrm>
          <a:off x="0" y="0"/>
          <a:ext cx="0" cy="0"/>
          <a:chOff x="0" y="0"/>
          <a:chExt cx="0" cy="0"/>
        </a:xfrm>
      </p:grpSpPr>
      <p:sp>
        <p:nvSpPr>
          <p:cNvPr id="68" name="Google Shape;68;p20"/>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69" name="Google Shape;69;p20"/>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0" name="Google Shape;70;p20"/>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1" name="Google Shape;71;p2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72" name="Shape 72"/>
        <p:cNvGrpSpPr/>
        <p:nvPr/>
      </p:nvGrpSpPr>
      <p:grpSpPr>
        <a:xfrm>
          <a:off x="0" y="0"/>
          <a:ext cx="0" cy="0"/>
          <a:chOff x="0" y="0"/>
          <a:chExt cx="0" cy="0"/>
        </a:xfrm>
      </p:grpSpPr>
      <p:sp>
        <p:nvSpPr>
          <p:cNvPr id="73" name="Google Shape;73;p21"/>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4" name="Google Shape;74;p2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5" name="Shape 75"/>
        <p:cNvGrpSpPr/>
        <p:nvPr/>
      </p:nvGrpSpPr>
      <p:grpSpPr>
        <a:xfrm>
          <a:off x="0" y="0"/>
          <a:ext cx="0" cy="0"/>
          <a:chOff x="0" y="0"/>
          <a:chExt cx="0" cy="0"/>
        </a:xfrm>
      </p:grpSpPr>
      <p:sp>
        <p:nvSpPr>
          <p:cNvPr id="76" name="Google Shape;76;p22"/>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22"/>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8" name="Google Shape;78;p22"/>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9" name="Google Shape;79;p2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0" name="Shape 80"/>
        <p:cNvGrpSpPr/>
        <p:nvPr/>
      </p:nvGrpSpPr>
      <p:grpSpPr>
        <a:xfrm>
          <a:off x="0" y="0"/>
          <a:ext cx="0" cy="0"/>
          <a:chOff x="0" y="0"/>
          <a:chExt cx="0" cy="0"/>
        </a:xfrm>
      </p:grpSpPr>
      <p:sp>
        <p:nvSpPr>
          <p:cNvPr id="81" name="Google Shape;81;p23"/>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2" name="Google Shape;82;p23"/>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3" name="Google Shape;83;p2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84" name="Shape 84"/>
        <p:cNvGrpSpPr/>
        <p:nvPr/>
      </p:nvGrpSpPr>
      <p:grpSpPr>
        <a:xfrm>
          <a:off x="0" y="0"/>
          <a:ext cx="0" cy="0"/>
          <a:chOff x="0" y="0"/>
          <a:chExt cx="0" cy="0"/>
        </a:xfrm>
      </p:grpSpPr>
      <p:sp>
        <p:nvSpPr>
          <p:cNvPr id="85" name="Google Shape;85;p24"/>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2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7" name="Shape 87"/>
        <p:cNvGrpSpPr/>
        <p:nvPr/>
      </p:nvGrpSpPr>
      <p:grpSpPr>
        <a:xfrm>
          <a:off x="0" y="0"/>
          <a:ext cx="0" cy="0"/>
          <a:chOff x="0" y="0"/>
          <a:chExt cx="0" cy="0"/>
        </a:xfrm>
      </p:grpSpPr>
      <p:sp>
        <p:nvSpPr>
          <p:cNvPr id="88" name="Google Shape;88;p2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27"/>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5" name="Google Shape;95;p27"/>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28"/>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 name="Shape 98"/>
        <p:cNvGrpSpPr/>
        <p:nvPr/>
      </p:nvGrpSpPr>
      <p:grpSpPr>
        <a:xfrm>
          <a:off x="0" y="0"/>
          <a:ext cx="0" cy="0"/>
          <a:chOff x="0" y="0"/>
          <a:chExt cx="0" cy="0"/>
        </a:xfrm>
      </p:grpSpPr>
      <p:sp>
        <p:nvSpPr>
          <p:cNvPr id="99" name="Google Shape;99;p29"/>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29"/>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30"/>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4" name="Google Shape;104;p30"/>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3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32"/>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32"/>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a:spcBef>
                <a:spcPts val="0"/>
              </a:spcBef>
              <a:spcAft>
                <a:spcPts val="0"/>
              </a:spcAft>
              <a:buSzPts val="3000"/>
              <a:buChar char="●"/>
              <a:defRPr sz="3000"/>
            </a:lvl1pPr>
            <a:lvl2pPr indent="-381000" lvl="1" marL="914400">
              <a:spcBef>
                <a:spcPts val="1600"/>
              </a:spcBef>
              <a:spcAft>
                <a:spcPts val="0"/>
              </a:spcAft>
              <a:buSzPts val="2400"/>
              <a:buChar char="○"/>
              <a:defRPr sz="2400"/>
            </a:lvl2pPr>
            <a:lvl3pPr indent="-342900" lvl="2" marL="1371600">
              <a:spcBef>
                <a:spcPts val="1600"/>
              </a:spcBef>
              <a:spcAft>
                <a:spcPts val="0"/>
              </a:spcAft>
              <a:buSzPts val="1800"/>
              <a:buChar char="■"/>
              <a:defRPr sz="1800"/>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 name="Shape 110"/>
        <p:cNvGrpSpPr/>
        <p:nvPr/>
      </p:nvGrpSpPr>
      <p:grpSpPr>
        <a:xfrm>
          <a:off x="0" y="0"/>
          <a:ext cx="0" cy="0"/>
          <a:chOff x="0" y="0"/>
          <a:chExt cx="0" cy="0"/>
        </a:xfrm>
      </p:grpSpPr>
      <p:sp>
        <p:nvSpPr>
          <p:cNvPr id="111" name="Google Shape;111;p33"/>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3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4"/>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5" name="Google Shape;115;p34"/>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6" name="Google Shape;116;p34"/>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35"/>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36"/>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36"/>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5" name="Google Shape;25;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1" name="Google Shape;31;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1.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 name="Google Shape;8;p1"/>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 name="Shape 39"/>
        <p:cNvGrpSpPr/>
        <p:nvPr/>
      </p:nvGrpSpPr>
      <p:grpSpPr>
        <a:xfrm>
          <a:off x="0" y="0"/>
          <a:ext cx="0" cy="0"/>
          <a:chOff x="0" y="0"/>
          <a:chExt cx="0" cy="0"/>
        </a:xfrm>
      </p:grpSpPr>
      <p:sp>
        <p:nvSpPr>
          <p:cNvPr id="40" name="Google Shape;40;p1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41" name="Google Shape;41;p1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42" name="Google Shape;42;p1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9" name="Shape 89"/>
        <p:cNvGrpSpPr/>
        <p:nvPr/>
      </p:nvGrpSpPr>
      <p:grpSpPr>
        <a:xfrm>
          <a:off x="0" y="0"/>
          <a:ext cx="0" cy="0"/>
          <a:chOff x="0" y="0"/>
          <a:chExt cx="0" cy="0"/>
        </a:xfrm>
      </p:grpSpPr>
      <p:sp>
        <p:nvSpPr>
          <p:cNvPr id="90" name="Google Shape;90;p2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1" name="Google Shape;91;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92" name="Google Shape;92;p26"/>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8"/>
          <p:cNvSpPr/>
          <p:nvPr/>
        </p:nvSpPr>
        <p:spPr>
          <a:xfrm>
            <a:off x="323838" y="4160717"/>
            <a:ext cx="7124700" cy="1371600"/>
          </a:xfrm>
          <a:prstGeom prst="rect">
            <a:avLst/>
          </a:prstGeom>
          <a:no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Open Sans"/>
              <a:buNone/>
            </a:pPr>
            <a:r>
              <a:rPr lang="en" sz="3600">
                <a:solidFill>
                  <a:srgbClr val="FFFFFF"/>
                </a:solidFill>
                <a:latin typeface="Open Sans"/>
                <a:ea typeface="Open Sans"/>
                <a:cs typeface="Open Sans"/>
                <a:sym typeface="Open Sans"/>
              </a:rPr>
              <a:t>Project 7: Email Marketing</a:t>
            </a:r>
            <a:endParaRPr sz="3600"/>
          </a:p>
        </p:txBody>
      </p:sp>
      <p:pic>
        <p:nvPicPr>
          <p:cNvPr id="128" name="Google Shape;128;p38"/>
          <p:cNvPicPr preferRelativeResize="0"/>
          <p:nvPr/>
        </p:nvPicPr>
        <p:blipFill>
          <a:blip r:embed="rId3">
            <a:alphaModFix/>
          </a:blip>
          <a:stretch>
            <a:fillRect/>
          </a:stretch>
        </p:blipFill>
        <p:spPr>
          <a:xfrm>
            <a:off x="0" y="25"/>
            <a:ext cx="7772400" cy="10058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7"/>
          <p:cNvSpPr txBox="1"/>
          <p:nvPr>
            <p:ph type="title"/>
          </p:nvPr>
        </p:nvSpPr>
        <p:spPr>
          <a:xfrm>
            <a:off x="41150" y="0"/>
            <a:ext cx="7242600" cy="56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 Test Overview</a:t>
            </a:r>
            <a:endParaRPr/>
          </a:p>
        </p:txBody>
      </p:sp>
      <p:sp>
        <p:nvSpPr>
          <p:cNvPr id="187" name="Google Shape;187;p47"/>
          <p:cNvSpPr txBox="1"/>
          <p:nvPr/>
        </p:nvSpPr>
        <p:spPr>
          <a:xfrm>
            <a:off x="264950" y="2332400"/>
            <a:ext cx="6795000" cy="4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7"/>
          <p:cNvSpPr txBox="1"/>
          <p:nvPr>
            <p:ph idx="1" type="body"/>
          </p:nvPr>
        </p:nvSpPr>
        <p:spPr>
          <a:xfrm>
            <a:off x="-110546" y="702167"/>
            <a:ext cx="7772400" cy="9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Creating another </a:t>
            </a:r>
            <a:r>
              <a:rPr lang="en" sz="2400"/>
              <a:t>subject line (subject line 2) and another CTA (Outro CTA2).</a:t>
            </a:r>
            <a:endParaRPr sz="2400"/>
          </a:p>
          <a:p>
            <a:pPr indent="0" lvl="0" marL="0" rtl="0" algn="l">
              <a:spcBef>
                <a:spcPts val="1600"/>
              </a:spcBef>
              <a:spcAft>
                <a:spcPts val="0"/>
              </a:spcAft>
              <a:buNone/>
            </a:pPr>
            <a:r>
              <a:rPr lang="en" sz="2400"/>
              <a:t>Therefore my mail list was divided into 2 groups I will send to group A and group B the email with subject line 1 (the best e book on social media advertising guide) and Outro 1 of download now and send the email with the subject line 2 (congratulations  here is your free e book guide) and Outro CTA 2 (learn more).</a:t>
            </a:r>
            <a:endParaRPr sz="2400"/>
          </a:p>
          <a:p>
            <a:pPr indent="0" lvl="0" marL="0" rtl="0" algn="l">
              <a:spcBef>
                <a:spcPts val="1600"/>
              </a:spcBef>
              <a:spcAft>
                <a:spcPts val="0"/>
              </a:spcAft>
              <a:buNone/>
            </a:pPr>
            <a:r>
              <a:rPr lang="en" sz="2400"/>
              <a:t>The performance and response I get from the two group A and B would be tested and the email version that produce the higher no open rate is what I will continue to sending my full mailing list .</a:t>
            </a:r>
            <a:endParaRPr sz="2400"/>
          </a:p>
          <a:p>
            <a:pPr indent="0" lvl="0" marL="0" rtl="0" algn="l">
              <a:spcBef>
                <a:spcPts val="1600"/>
              </a:spcBef>
              <a:spcAft>
                <a:spcPts val="0"/>
              </a:spcAft>
              <a:buNone/>
            </a:pPr>
            <a:r>
              <a:rPr lang="en" sz="2400"/>
              <a:t>A/B testing it's important as it would enable me  understand what will affect my email open rate but understand what works and don't.</a:t>
            </a:r>
            <a:endParaRPr sz="2400"/>
          </a:p>
          <a:p>
            <a:pPr indent="0" lvl="0" marL="0" rtl="0" algn="l">
              <a:spcBef>
                <a:spcPts val="1600"/>
              </a:spcBef>
              <a:spcAft>
                <a:spcPts val="160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Calendar &amp; Plan </a:t>
            </a:r>
            <a:endParaRPr/>
          </a:p>
        </p:txBody>
      </p:sp>
      <p:graphicFrame>
        <p:nvGraphicFramePr>
          <p:cNvPr id="194" name="Google Shape;194;p48"/>
          <p:cNvGraphicFramePr/>
          <p:nvPr/>
        </p:nvGraphicFramePr>
        <p:xfrm>
          <a:off x="57625" y="2436900"/>
          <a:ext cx="3000000" cy="3000000"/>
        </p:xfrm>
        <a:graphic>
          <a:graphicData uri="http://schemas.openxmlformats.org/drawingml/2006/table">
            <a:tbl>
              <a:tblPr>
                <a:noFill/>
                <a:tableStyleId>{32C70A97-9E82-48C4-A135-CFF55B27BA2C}</a:tableStyleId>
              </a:tblPr>
              <a:tblGrid>
                <a:gridCol w="3079200"/>
                <a:gridCol w="1130050"/>
                <a:gridCol w="1130050"/>
                <a:gridCol w="1130050"/>
                <a:gridCol w="1130050"/>
              </a:tblGrid>
              <a:tr h="765525">
                <a:tc>
                  <a:txBody>
                    <a:bodyPr/>
                    <a:lstStyle/>
                    <a:p>
                      <a:pPr indent="0" lvl="0" marL="0" rtl="0" algn="l">
                        <a:spcBef>
                          <a:spcPts val="0"/>
                        </a:spcBef>
                        <a:spcAft>
                          <a:spcPts val="0"/>
                        </a:spcAft>
                        <a:buNone/>
                      </a:pPr>
                      <a:r>
                        <a:rPr lang="en" sz="1600">
                          <a:solidFill>
                            <a:schemeClr val="lt1"/>
                          </a:solidFill>
                          <a:latin typeface="Open Sans"/>
                          <a:ea typeface="Open Sans"/>
                          <a:cs typeface="Open Sans"/>
                          <a:sym typeface="Open Sans"/>
                        </a:rPr>
                        <a:t>Email Name</a:t>
                      </a:r>
                      <a:endParaRPr sz="1600">
                        <a:solidFill>
                          <a:schemeClr val="lt1"/>
                        </a:solidFill>
                        <a:latin typeface="Open Sans"/>
                        <a:ea typeface="Open Sans"/>
                        <a:cs typeface="Open Sans"/>
                        <a:sym typeface="Open Sans"/>
                      </a:endParaRPr>
                    </a:p>
                  </a:txBody>
                  <a:tcPr marT="91425" marB="91425" marR="91425" marL="91425">
                    <a:solidFill>
                      <a:srgbClr val="02B4E5"/>
                    </a:solidFill>
                  </a:tcPr>
                </a:tc>
                <a:tc>
                  <a:txBody>
                    <a:bodyPr/>
                    <a:lstStyle/>
                    <a:p>
                      <a:pPr indent="0" lvl="0" marL="0" rtl="0" algn="ctr">
                        <a:spcBef>
                          <a:spcPts val="0"/>
                        </a:spcBef>
                        <a:spcAft>
                          <a:spcPts val="0"/>
                        </a:spcAft>
                        <a:buClr>
                          <a:schemeClr val="dk1"/>
                        </a:buClr>
                        <a:buSzPts val="1100"/>
                        <a:buFont typeface="Arial"/>
                        <a:buNone/>
                      </a:pPr>
                      <a:r>
                        <a:rPr lang="en" sz="1600">
                          <a:solidFill>
                            <a:schemeClr val="lt1"/>
                          </a:solidFill>
                        </a:rPr>
                        <a:t>Planning Phase</a:t>
                      </a:r>
                      <a:endParaRPr sz="1600">
                        <a:solidFill>
                          <a:schemeClr val="lt1"/>
                        </a:solidFill>
                        <a:latin typeface="Open Sans"/>
                        <a:ea typeface="Open Sans"/>
                        <a:cs typeface="Open Sans"/>
                        <a:sym typeface="Open Sans"/>
                      </a:endParaRPr>
                    </a:p>
                  </a:txBody>
                  <a:tcPr marT="91425" marB="91425" marR="91425" marL="91425">
                    <a:solidFill>
                      <a:srgbClr val="02B4E5"/>
                    </a:solidFill>
                  </a:tcPr>
                </a:tc>
                <a:tc>
                  <a:txBody>
                    <a:bodyPr/>
                    <a:lstStyle/>
                    <a:p>
                      <a:pPr indent="0" lvl="0" marL="0" rtl="0" algn="ctr">
                        <a:spcBef>
                          <a:spcPts val="0"/>
                        </a:spcBef>
                        <a:spcAft>
                          <a:spcPts val="0"/>
                        </a:spcAft>
                        <a:buClr>
                          <a:schemeClr val="dk1"/>
                        </a:buClr>
                        <a:buSzPts val="1100"/>
                        <a:buFont typeface="Arial"/>
                        <a:buNone/>
                      </a:pPr>
                      <a:r>
                        <a:rPr lang="en" sz="1600">
                          <a:solidFill>
                            <a:schemeClr val="lt1"/>
                          </a:solidFill>
                        </a:rPr>
                        <a:t>Testing Phase</a:t>
                      </a:r>
                      <a:endParaRPr sz="1600">
                        <a:solidFill>
                          <a:schemeClr val="lt1"/>
                        </a:solidFill>
                        <a:latin typeface="Open Sans"/>
                        <a:ea typeface="Open Sans"/>
                        <a:cs typeface="Open Sans"/>
                        <a:sym typeface="Open Sans"/>
                      </a:endParaRPr>
                    </a:p>
                  </a:txBody>
                  <a:tcPr marT="91425" marB="91425" marR="91425" marL="91425">
                    <a:solidFill>
                      <a:srgbClr val="02B4E5"/>
                    </a:solidFill>
                  </a:tcPr>
                </a:tc>
                <a:tc>
                  <a:txBody>
                    <a:bodyPr/>
                    <a:lstStyle/>
                    <a:p>
                      <a:pPr indent="0" lvl="0" marL="0" rtl="0" algn="ctr">
                        <a:spcBef>
                          <a:spcPts val="0"/>
                        </a:spcBef>
                        <a:spcAft>
                          <a:spcPts val="0"/>
                        </a:spcAft>
                        <a:buClr>
                          <a:schemeClr val="dk1"/>
                        </a:buClr>
                        <a:buSzPts val="1100"/>
                        <a:buFont typeface="Arial"/>
                        <a:buNone/>
                      </a:pPr>
                      <a:r>
                        <a:rPr lang="en" sz="1600">
                          <a:solidFill>
                            <a:schemeClr val="lt1"/>
                          </a:solidFill>
                        </a:rPr>
                        <a:t>Send Phase</a:t>
                      </a:r>
                      <a:endParaRPr sz="1600">
                        <a:solidFill>
                          <a:schemeClr val="lt1"/>
                        </a:solidFill>
                        <a:latin typeface="Open Sans"/>
                        <a:ea typeface="Open Sans"/>
                        <a:cs typeface="Open Sans"/>
                        <a:sym typeface="Open Sans"/>
                      </a:endParaRPr>
                    </a:p>
                  </a:txBody>
                  <a:tcPr marT="91425" marB="91425" marR="91425" marL="91425">
                    <a:solidFill>
                      <a:srgbClr val="02B4E5"/>
                    </a:solidFill>
                  </a:tcPr>
                </a:tc>
                <a:tc>
                  <a:txBody>
                    <a:bodyPr/>
                    <a:lstStyle/>
                    <a:p>
                      <a:pPr indent="0" lvl="0" marL="0" rtl="0" algn="ctr">
                        <a:spcBef>
                          <a:spcPts val="0"/>
                        </a:spcBef>
                        <a:spcAft>
                          <a:spcPts val="0"/>
                        </a:spcAft>
                        <a:buClr>
                          <a:schemeClr val="dk1"/>
                        </a:buClr>
                        <a:buSzPts val="1100"/>
                        <a:buFont typeface="Arial"/>
                        <a:buNone/>
                      </a:pPr>
                      <a:r>
                        <a:rPr lang="en" sz="1600">
                          <a:solidFill>
                            <a:schemeClr val="lt1"/>
                          </a:solidFill>
                        </a:rPr>
                        <a:t>Analyze Phase</a:t>
                      </a:r>
                      <a:endParaRPr sz="1600">
                        <a:solidFill>
                          <a:schemeClr val="lt1"/>
                        </a:solidFill>
                      </a:endParaRPr>
                    </a:p>
                  </a:txBody>
                  <a:tcPr marT="91425" marB="91425" marR="91425" marL="91425">
                    <a:solidFill>
                      <a:srgbClr val="02B4E5"/>
                    </a:solidFill>
                  </a:tcPr>
                </a:tc>
              </a:tr>
              <a:tr h="771900">
                <a:tc>
                  <a:txBody>
                    <a:bodyPr/>
                    <a:lstStyle/>
                    <a:p>
                      <a:pPr indent="0" lvl="0" marL="0" rtl="0" algn="l">
                        <a:spcBef>
                          <a:spcPts val="0"/>
                        </a:spcBef>
                        <a:spcAft>
                          <a:spcPts val="0"/>
                        </a:spcAft>
                        <a:buNone/>
                      </a:pPr>
                      <a:r>
                        <a:rPr lang="en" sz="1800">
                          <a:latin typeface="Open Sans"/>
                          <a:ea typeface="Open Sans"/>
                          <a:cs typeface="Open Sans"/>
                          <a:sym typeface="Open Sans"/>
                        </a:rPr>
                        <a:t>Email 1</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7-8</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9</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10</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12-13</a:t>
                      </a:r>
                      <a:endParaRPr sz="1800">
                        <a:latin typeface="Open Sans"/>
                        <a:ea typeface="Open Sans"/>
                        <a:cs typeface="Open Sans"/>
                        <a:sym typeface="Open Sans"/>
                      </a:endParaRPr>
                    </a:p>
                  </a:txBody>
                  <a:tcPr marT="91425" marB="91425" marR="91425" marL="91425"/>
                </a:tc>
              </a:tr>
              <a:tr h="765525">
                <a:tc>
                  <a:txBody>
                    <a:bodyPr/>
                    <a:lstStyle/>
                    <a:p>
                      <a:pPr indent="0" lvl="0" marL="0" rtl="0" algn="l">
                        <a:spcBef>
                          <a:spcPts val="0"/>
                        </a:spcBef>
                        <a:spcAft>
                          <a:spcPts val="0"/>
                        </a:spcAft>
                        <a:buNone/>
                      </a:pPr>
                      <a:r>
                        <a:rPr lang="en" sz="1800">
                          <a:latin typeface="Open Sans"/>
                          <a:ea typeface="Open Sans"/>
                          <a:cs typeface="Open Sans"/>
                          <a:sym typeface="Open Sans"/>
                        </a:rPr>
                        <a:t>Email 2</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9-10</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11</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t>June 12</a:t>
                      </a:r>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14-15</a:t>
                      </a:r>
                      <a:endParaRPr sz="1800">
                        <a:latin typeface="Open Sans"/>
                        <a:ea typeface="Open Sans"/>
                        <a:cs typeface="Open Sans"/>
                        <a:sym typeface="Open Sans"/>
                      </a:endParaRPr>
                    </a:p>
                  </a:txBody>
                  <a:tcPr marT="91425" marB="91425" marR="91425" marL="91425"/>
                </a:tc>
              </a:tr>
              <a:tr h="765525">
                <a:tc>
                  <a:txBody>
                    <a:bodyPr/>
                    <a:lstStyle/>
                    <a:p>
                      <a:pPr indent="0" lvl="0" marL="0" rtl="0" algn="l">
                        <a:spcBef>
                          <a:spcPts val="0"/>
                        </a:spcBef>
                        <a:spcAft>
                          <a:spcPts val="0"/>
                        </a:spcAft>
                        <a:buNone/>
                      </a:pPr>
                      <a:r>
                        <a:rPr lang="en" sz="1800">
                          <a:latin typeface="Open Sans"/>
                          <a:ea typeface="Open Sans"/>
                          <a:cs typeface="Open Sans"/>
                          <a:sym typeface="Open Sans"/>
                        </a:rPr>
                        <a:t>Email 3</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15-16</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17</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23</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800">
                          <a:latin typeface="Open Sans"/>
                          <a:ea typeface="Open Sans"/>
                          <a:cs typeface="Open Sans"/>
                          <a:sym typeface="Open Sans"/>
                        </a:rPr>
                        <a:t>June 24-25</a:t>
                      </a:r>
                      <a:endParaRPr sz="1800">
                        <a:latin typeface="Open Sans"/>
                        <a:ea typeface="Open Sans"/>
                        <a:cs typeface="Open Sans"/>
                        <a:sym typeface="Open Sans"/>
                      </a:endParaRPr>
                    </a:p>
                  </a:txBody>
                  <a:tcPr marT="91425" marB="91425" marR="91425" marL="91425"/>
                </a:tc>
              </a:tr>
            </a:tbl>
          </a:graphicData>
        </a:graphic>
      </p:graphicFrame>
      <p:graphicFrame>
        <p:nvGraphicFramePr>
          <p:cNvPr id="195" name="Google Shape;195;p48"/>
          <p:cNvGraphicFramePr/>
          <p:nvPr/>
        </p:nvGraphicFramePr>
        <p:xfrm>
          <a:off x="86655" y="5952095"/>
          <a:ext cx="3000000" cy="3000000"/>
        </p:xfrm>
        <a:graphic>
          <a:graphicData uri="http://schemas.openxmlformats.org/drawingml/2006/table">
            <a:tbl>
              <a:tblPr>
                <a:noFill/>
                <a:tableStyleId>{32C70A97-9E82-48C4-A135-CFF55B27BA2C}</a:tableStyleId>
              </a:tblPr>
              <a:tblGrid>
                <a:gridCol w="474950"/>
                <a:gridCol w="474950"/>
                <a:gridCol w="474950"/>
                <a:gridCol w="567050"/>
                <a:gridCol w="382850"/>
                <a:gridCol w="474950"/>
                <a:gridCol w="474950"/>
                <a:gridCol w="474950"/>
                <a:gridCol w="474950"/>
                <a:gridCol w="474950"/>
                <a:gridCol w="474950"/>
                <a:gridCol w="474950"/>
                <a:gridCol w="474950"/>
                <a:gridCol w="474950"/>
                <a:gridCol w="474950"/>
                <a:gridCol w="474950"/>
              </a:tblGrid>
              <a:tr h="484025">
                <a:tc gridSpan="6">
                  <a:txBody>
                    <a:bodyPr/>
                    <a:lstStyle/>
                    <a:p>
                      <a:pPr indent="0" lvl="0" marL="0" rtl="0" algn="ctr">
                        <a:spcBef>
                          <a:spcPts val="0"/>
                        </a:spcBef>
                        <a:spcAft>
                          <a:spcPts val="0"/>
                        </a:spcAft>
                        <a:buNone/>
                      </a:pPr>
                      <a:r>
                        <a:rPr lang="en">
                          <a:latin typeface="Open Sans"/>
                          <a:ea typeface="Open Sans"/>
                          <a:cs typeface="Open Sans"/>
                          <a:sym typeface="Open Sans"/>
                        </a:rPr>
                        <a:t>Week One</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hMerge="1"/>
                <a:tc hMerge="1"/>
                <a:tc hMerge="1"/>
                <a:tc hMerge="1"/>
                <a:tc hMerge="1"/>
                <a:tc gridSpan="5">
                  <a:txBody>
                    <a:bodyPr/>
                    <a:lstStyle/>
                    <a:p>
                      <a:pPr indent="0" lvl="0" marL="0" rtl="0" algn="ctr">
                        <a:spcBef>
                          <a:spcPts val="0"/>
                        </a:spcBef>
                        <a:spcAft>
                          <a:spcPts val="0"/>
                        </a:spcAft>
                        <a:buNone/>
                      </a:pPr>
                      <a:r>
                        <a:rPr lang="en">
                          <a:latin typeface="Open Sans"/>
                          <a:ea typeface="Open Sans"/>
                          <a:cs typeface="Open Sans"/>
                          <a:sym typeface="Open Sans"/>
                        </a:rPr>
                        <a:t>Week Two</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c hMerge="1"/>
                <a:tc gridSpan="5">
                  <a:txBody>
                    <a:bodyPr/>
                    <a:lstStyle/>
                    <a:p>
                      <a:pPr indent="0" lvl="0" marL="0" rtl="0" algn="ctr">
                        <a:spcBef>
                          <a:spcPts val="0"/>
                        </a:spcBef>
                        <a:spcAft>
                          <a:spcPts val="0"/>
                        </a:spcAft>
                        <a:buNone/>
                      </a:pPr>
                      <a:r>
                        <a:rPr lang="en">
                          <a:latin typeface="Open Sans"/>
                          <a:ea typeface="Open Sans"/>
                          <a:cs typeface="Open Sans"/>
                          <a:sym typeface="Open Sans"/>
                        </a:rPr>
                        <a:t>Week Three</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c hMerge="1"/>
              </a:tr>
              <a:tr h="484025">
                <a:tc>
                  <a:txBody>
                    <a:bodyPr/>
                    <a:lstStyle/>
                    <a:p>
                      <a:pPr indent="0" lvl="0" marL="0" rtl="0" algn="l">
                        <a:spcBef>
                          <a:spcPts val="0"/>
                        </a:spcBef>
                        <a:spcAft>
                          <a:spcPts val="0"/>
                        </a:spcAft>
                        <a:buNone/>
                      </a:pPr>
                      <a:r>
                        <a:rPr lang="en">
                          <a:latin typeface="Open Sans"/>
                          <a:ea typeface="Open Sans"/>
                          <a:cs typeface="Open Sans"/>
                          <a:sym typeface="Open Sans"/>
                        </a:rPr>
                        <a:t>M</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W</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F</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M</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W</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F</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M</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W</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T</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c>
                  <a:txBody>
                    <a:bodyPr/>
                    <a:lstStyle/>
                    <a:p>
                      <a:pPr indent="0" lvl="0" marL="0" rtl="0" algn="l">
                        <a:spcBef>
                          <a:spcPts val="0"/>
                        </a:spcBef>
                        <a:spcAft>
                          <a:spcPts val="0"/>
                        </a:spcAft>
                        <a:buNone/>
                      </a:pPr>
                      <a:r>
                        <a:rPr lang="en">
                          <a:latin typeface="Open Sans"/>
                          <a:ea typeface="Open Sans"/>
                          <a:cs typeface="Open Sans"/>
                          <a:sym typeface="Open Sans"/>
                        </a:rPr>
                        <a:t>F</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2B4E5"/>
                    </a:solidFill>
                  </a:tcPr>
                </a:tc>
              </a:tr>
              <a:tr h="488725">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ECC81A"/>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L cap="flat" cmpd="sng" w="9525">
                      <a:solidFill>
                        <a:srgbClr val="58646D"/>
                      </a:solidFill>
                      <a:prstDash val="solid"/>
                      <a:round/>
                      <a:headEnd len="sm" w="sm" type="none"/>
                      <a:tailEnd len="sm" w="sm" type="none"/>
                    </a:lnL>
                    <a:lnT cap="flat" cmpd="sng" w="9525">
                      <a:solidFill>
                        <a:srgbClr val="9E9E9E"/>
                      </a:solidFill>
                      <a:prstDash val="solid"/>
                      <a:round/>
                      <a:headEnd len="sm" w="sm" type="none"/>
                      <a:tailEnd len="sm" w="sm" type="none"/>
                    </a:lnT>
                    <a:solidFill>
                      <a:srgbClr val="ECC81A"/>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rgbClr val="FFA234"/>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rgbClr val="FFA234"/>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R cap="flat" cmpd="sng" w="9525">
                      <a:solidFill>
                        <a:srgbClr val="58646D"/>
                      </a:solidFill>
                      <a:prstDash val="solid"/>
                      <a:round/>
                      <a:headEnd len="sm" w="sm" type="none"/>
                      <a:tailEnd len="sm" w="sm" type="none"/>
                    </a:lnR>
                    <a:lnT cap="flat" cmpd="sng" w="9525">
                      <a:solidFill>
                        <a:srgbClr val="9E9E9E"/>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15C26B"/>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L cap="flat" cmpd="sng" w="9525">
                      <a:solidFill>
                        <a:srgbClr val="58646D"/>
                      </a:solidFill>
                      <a:prstDash val="solid"/>
                      <a:round/>
                      <a:headEnd len="sm" w="sm" type="none"/>
                      <a:tailEnd len="sm" w="sm" type="none"/>
                    </a:lnL>
                    <a:lnT cap="flat" cmpd="sng" w="9525">
                      <a:solidFill>
                        <a:srgbClr val="9E9E9E"/>
                      </a:solidFill>
                      <a:prstDash val="solid"/>
                      <a:round/>
                      <a:headEnd len="sm" w="sm" type="none"/>
                      <a:tailEnd len="sm" w="sm" type="none"/>
                    </a:lnT>
                    <a:solidFill>
                      <a:srgbClr val="15C26B"/>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488725">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58646D"/>
                      </a:solidFill>
                      <a:prstDash val="solid"/>
                      <a:round/>
                      <a:headEnd len="sm" w="sm" type="none"/>
                      <a:tailEnd len="sm" w="sm" type="none"/>
                    </a:lnT>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ECC81A"/>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ECC81A"/>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FF9900"/>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lnT cap="flat" cmpd="sng" w="9525">
                      <a:solidFill>
                        <a:srgbClr val="58646D"/>
                      </a:solidFill>
                      <a:prstDash val="solid"/>
                      <a:round/>
                      <a:headEnd len="sm" w="sm" type="none"/>
                      <a:tailEnd len="sm" w="sm" type="none"/>
                    </a:lnT>
                    <a:solidFill>
                      <a:srgbClr val="15C26B"/>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FF5483"/>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FF5483"/>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u="sng">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r>
              <a:tr h="488725">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ECC81A"/>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ECC81A"/>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FFA234"/>
                    </a:solidFill>
                  </a:tcPr>
                </a:tc>
                <a:tc>
                  <a:txBody>
                    <a:bodyPr/>
                    <a:lstStyle/>
                    <a:p>
                      <a:pPr indent="0" lvl="0" marL="0" rtl="0" algn="l">
                        <a:spcBef>
                          <a:spcPts val="0"/>
                        </a:spcBef>
                        <a:spcAft>
                          <a:spcPts val="0"/>
                        </a:spcAft>
                        <a:buNone/>
                      </a:pPr>
                      <a:r>
                        <a:t/>
                      </a:r>
                      <a:endParaRPr>
                        <a:highlight>
                          <a:srgbClr val="6AA84F"/>
                        </a:highlight>
                        <a:latin typeface="Open Sans"/>
                        <a:ea typeface="Open Sans"/>
                        <a:cs typeface="Open Sans"/>
                        <a:sym typeface="Open Sans"/>
                      </a:endParaRPr>
                    </a:p>
                  </a:txBody>
                  <a:tcPr marT="91425" marB="91425" marR="91425" marL="91425">
                    <a:solidFill>
                      <a:srgbClr val="15C26B"/>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FF5483"/>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FF5483"/>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r>
              <a:tr h="488725">
                <a:tc>
                  <a:txBody>
                    <a:bodyPr/>
                    <a:lstStyle/>
                    <a:p>
                      <a:pPr indent="0" lvl="0" marL="0" rtl="0" algn="l">
                        <a:spcBef>
                          <a:spcPts val="0"/>
                        </a:spcBef>
                        <a:spcAft>
                          <a:spcPts val="0"/>
                        </a:spcAft>
                        <a:buNone/>
                      </a:pPr>
                      <a:r>
                        <a:rPr lang="en">
                          <a:latin typeface="Open Sans"/>
                          <a:ea typeface="Open Sans"/>
                          <a:cs typeface="Open Sans"/>
                          <a:sym typeface="Open Sans"/>
                        </a:rPr>
                        <a:t>7</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8</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9</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10</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16</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17</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24</a:t>
                      </a:r>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25</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t>26</a:t>
                      </a:r>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27</a:t>
                      </a:r>
                      <a:endParaRPr>
                        <a:latin typeface="Open Sans"/>
                        <a:ea typeface="Open Sans"/>
                        <a:cs typeface="Open Sans"/>
                        <a:sym typeface="Open Sans"/>
                      </a:endParaRPr>
                    </a:p>
                  </a:txBody>
                  <a:tcPr marT="91425" marB="91425" marR="91425" marL="91425"/>
                </a:tc>
              </a:tr>
            </a:tbl>
          </a:graphicData>
        </a:graphic>
      </p:graphicFrame>
      <p:graphicFrame>
        <p:nvGraphicFramePr>
          <p:cNvPr id="196" name="Google Shape;196;p48"/>
          <p:cNvGraphicFramePr/>
          <p:nvPr/>
        </p:nvGraphicFramePr>
        <p:xfrm>
          <a:off x="28825" y="9029475"/>
          <a:ext cx="3000000" cy="3000000"/>
        </p:xfrm>
        <a:graphic>
          <a:graphicData uri="http://schemas.openxmlformats.org/drawingml/2006/table">
            <a:tbl>
              <a:tblPr>
                <a:noFill/>
                <a:tableStyleId>{32C70A97-9E82-48C4-A135-CFF55B27BA2C}</a:tableStyleId>
              </a:tblPr>
              <a:tblGrid>
                <a:gridCol w="1542950"/>
                <a:gridCol w="1542950"/>
                <a:gridCol w="1542950"/>
                <a:gridCol w="1542950"/>
                <a:gridCol w="1542950"/>
              </a:tblGrid>
              <a:tr h="678150">
                <a:tc>
                  <a:txBody>
                    <a:bodyPr/>
                    <a:lstStyle/>
                    <a:p>
                      <a:pPr indent="0" lvl="0" marL="0" rtl="0" algn="l">
                        <a:spcBef>
                          <a:spcPts val="0"/>
                        </a:spcBef>
                        <a:spcAft>
                          <a:spcPts val="0"/>
                        </a:spcAft>
                        <a:buNone/>
                      </a:pPr>
                      <a:r>
                        <a:rPr lang="en" sz="1600">
                          <a:solidFill>
                            <a:schemeClr val="lt1"/>
                          </a:solidFill>
                          <a:latin typeface="Open Sans"/>
                          <a:ea typeface="Open Sans"/>
                          <a:cs typeface="Open Sans"/>
                          <a:sym typeface="Open Sans"/>
                        </a:rPr>
                        <a:t>Color Key </a:t>
                      </a:r>
                      <a:endParaRPr sz="1600">
                        <a:solidFill>
                          <a:schemeClr val="lt1"/>
                        </a:solidFill>
                        <a:latin typeface="Open Sans"/>
                        <a:ea typeface="Open Sans"/>
                        <a:cs typeface="Open Sans"/>
                        <a:sym typeface="Open Sans"/>
                      </a:endParaRPr>
                    </a:p>
                  </a:txBody>
                  <a:tcPr marT="91425" marB="91425" marR="91425" marL="91425">
                    <a:solidFill>
                      <a:srgbClr val="02B4E5"/>
                    </a:solidFill>
                  </a:tcPr>
                </a:tc>
                <a:tc>
                  <a:txBody>
                    <a:bodyPr/>
                    <a:lstStyle/>
                    <a:p>
                      <a:pPr indent="0" lvl="0" marL="0" rtl="0" algn="ctr">
                        <a:spcBef>
                          <a:spcPts val="0"/>
                        </a:spcBef>
                        <a:spcAft>
                          <a:spcPts val="0"/>
                        </a:spcAft>
                        <a:buNone/>
                      </a:pPr>
                      <a:r>
                        <a:rPr lang="en" sz="1600">
                          <a:solidFill>
                            <a:schemeClr val="lt1"/>
                          </a:solidFill>
                        </a:rPr>
                        <a:t>Planning Phase</a:t>
                      </a:r>
                      <a:endParaRPr sz="1600">
                        <a:solidFill>
                          <a:schemeClr val="lt1"/>
                        </a:solidFill>
                        <a:latin typeface="Open Sans"/>
                        <a:ea typeface="Open Sans"/>
                        <a:cs typeface="Open Sans"/>
                        <a:sym typeface="Open Sans"/>
                      </a:endParaRPr>
                    </a:p>
                  </a:txBody>
                  <a:tcPr marT="91425" marB="91425" marR="91425" marL="91425">
                    <a:solidFill>
                      <a:srgbClr val="ECC81A"/>
                    </a:solidFill>
                  </a:tcPr>
                </a:tc>
                <a:tc>
                  <a:txBody>
                    <a:bodyPr/>
                    <a:lstStyle/>
                    <a:p>
                      <a:pPr indent="0" lvl="0" marL="0" rtl="0" algn="ctr">
                        <a:spcBef>
                          <a:spcPts val="0"/>
                        </a:spcBef>
                        <a:spcAft>
                          <a:spcPts val="0"/>
                        </a:spcAft>
                        <a:buNone/>
                      </a:pPr>
                      <a:r>
                        <a:rPr lang="en" sz="1600">
                          <a:solidFill>
                            <a:schemeClr val="lt1"/>
                          </a:solidFill>
                        </a:rPr>
                        <a:t>Testing</a:t>
                      </a:r>
                      <a:endParaRPr sz="1600">
                        <a:solidFill>
                          <a:schemeClr val="lt1"/>
                        </a:solidFill>
                        <a:latin typeface="Open Sans"/>
                        <a:ea typeface="Open Sans"/>
                        <a:cs typeface="Open Sans"/>
                        <a:sym typeface="Open Sans"/>
                      </a:endParaRPr>
                    </a:p>
                  </a:txBody>
                  <a:tcPr marT="91425" marB="91425" marR="91425" marL="91425">
                    <a:solidFill>
                      <a:srgbClr val="02CCBA"/>
                    </a:solidFill>
                  </a:tcPr>
                </a:tc>
                <a:tc>
                  <a:txBody>
                    <a:bodyPr/>
                    <a:lstStyle/>
                    <a:p>
                      <a:pPr indent="0" lvl="0" marL="0" rtl="0" algn="ctr">
                        <a:spcBef>
                          <a:spcPts val="0"/>
                        </a:spcBef>
                        <a:spcAft>
                          <a:spcPts val="0"/>
                        </a:spcAft>
                        <a:buNone/>
                      </a:pPr>
                      <a:r>
                        <a:rPr lang="en" sz="1600">
                          <a:solidFill>
                            <a:schemeClr val="lt1"/>
                          </a:solidFill>
                        </a:rPr>
                        <a:t>Send Phase</a:t>
                      </a:r>
                      <a:endParaRPr sz="1600">
                        <a:solidFill>
                          <a:schemeClr val="lt1"/>
                        </a:solidFill>
                        <a:latin typeface="Open Sans"/>
                        <a:ea typeface="Open Sans"/>
                        <a:cs typeface="Open Sans"/>
                        <a:sym typeface="Open Sans"/>
                      </a:endParaRPr>
                    </a:p>
                  </a:txBody>
                  <a:tcPr marT="91425" marB="91425" marR="91425" marL="91425">
                    <a:solidFill>
                      <a:srgbClr val="15C26B"/>
                    </a:solidFill>
                  </a:tcPr>
                </a:tc>
                <a:tc>
                  <a:txBody>
                    <a:bodyPr/>
                    <a:lstStyle/>
                    <a:p>
                      <a:pPr indent="0" lvl="0" marL="0" rtl="0" algn="ctr">
                        <a:spcBef>
                          <a:spcPts val="0"/>
                        </a:spcBef>
                        <a:spcAft>
                          <a:spcPts val="0"/>
                        </a:spcAft>
                        <a:buNone/>
                      </a:pPr>
                      <a:r>
                        <a:rPr lang="en" sz="1600">
                          <a:solidFill>
                            <a:schemeClr val="lt1"/>
                          </a:solidFill>
                        </a:rPr>
                        <a:t>Analyze</a:t>
                      </a:r>
                      <a:endParaRPr sz="1600">
                        <a:solidFill>
                          <a:schemeClr val="lt1"/>
                        </a:solidFill>
                      </a:endParaRPr>
                    </a:p>
                    <a:p>
                      <a:pPr indent="0" lvl="0" marL="0" rtl="0" algn="ctr">
                        <a:spcBef>
                          <a:spcPts val="0"/>
                        </a:spcBef>
                        <a:spcAft>
                          <a:spcPts val="0"/>
                        </a:spcAft>
                        <a:buNone/>
                      </a:pPr>
                      <a:r>
                        <a:rPr lang="en" sz="1600">
                          <a:solidFill>
                            <a:schemeClr val="lt1"/>
                          </a:solidFill>
                        </a:rPr>
                        <a:t>Phase</a:t>
                      </a:r>
                      <a:endParaRPr sz="1600">
                        <a:solidFill>
                          <a:schemeClr val="lt1"/>
                        </a:solidFill>
                      </a:endParaRPr>
                    </a:p>
                  </a:txBody>
                  <a:tcPr marT="91425" marB="91425" marR="91425" marL="91425">
                    <a:solidFill>
                      <a:srgbClr val="FF5483"/>
                    </a:solidFill>
                  </a:tcPr>
                </a:tc>
              </a:tr>
            </a:tbl>
          </a:graphicData>
        </a:graphic>
      </p:graphicFrame>
      <p:sp>
        <p:nvSpPr>
          <p:cNvPr id="197" name="Google Shape;197;p48"/>
          <p:cNvSpPr txBox="1"/>
          <p:nvPr/>
        </p:nvSpPr>
        <p:spPr>
          <a:xfrm>
            <a:off x="264950" y="7125977"/>
            <a:ext cx="2849700" cy="2829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Email one</a:t>
            </a:r>
            <a:endParaRPr sz="18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FF6"/>
        </a:solidFill>
      </p:bgPr>
    </p:bg>
    <p:spTree>
      <p:nvGrpSpPr>
        <p:cNvPr id="201" name="Shape 201"/>
        <p:cNvGrpSpPr/>
        <p:nvPr/>
      </p:nvGrpSpPr>
      <p:grpSpPr>
        <a:xfrm>
          <a:off x="0" y="0"/>
          <a:ext cx="0" cy="0"/>
          <a:chOff x="0" y="0"/>
          <a:chExt cx="0" cy="0"/>
        </a:xfrm>
      </p:grpSpPr>
      <p:sp>
        <p:nvSpPr>
          <p:cNvPr id="202" name="Google Shape;202;p49"/>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Part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Build &amp; Send </a:t>
            </a:r>
            <a:endParaRPr sz="2000"/>
          </a:p>
        </p:txBody>
      </p:sp>
      <p:sp>
        <p:nvSpPr>
          <p:cNvPr id="203" name="Google Shape;203;p49"/>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0"/>
          <p:cNvSpPr txBox="1"/>
          <p:nvPr>
            <p:ph type="title"/>
          </p:nvPr>
        </p:nvSpPr>
        <p:spPr>
          <a:xfrm>
            <a:off x="264945" y="476520"/>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Draft Email </a:t>
            </a:r>
            <a:endParaRPr/>
          </a:p>
        </p:txBody>
      </p:sp>
      <p:pic>
        <p:nvPicPr>
          <p:cNvPr id="209" name="Google Shape;209;p50"/>
          <p:cNvPicPr preferRelativeResize="0"/>
          <p:nvPr/>
        </p:nvPicPr>
        <p:blipFill>
          <a:blip r:embed="rId3">
            <a:alphaModFix/>
          </a:blip>
          <a:stretch>
            <a:fillRect/>
          </a:stretch>
        </p:blipFill>
        <p:spPr>
          <a:xfrm>
            <a:off x="0" y="0"/>
            <a:ext cx="7772400" cy="990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1"/>
          <p:cNvSpPr txBox="1"/>
          <p:nvPr>
            <p:ph type="title"/>
          </p:nvPr>
        </p:nvSpPr>
        <p:spPr>
          <a:xfrm>
            <a:off x="105742" y="-5"/>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Final Email</a:t>
            </a:r>
            <a:endParaRPr/>
          </a:p>
        </p:txBody>
      </p:sp>
      <p:pic>
        <p:nvPicPr>
          <p:cNvPr id="215" name="Google Shape;215;p51"/>
          <p:cNvPicPr preferRelativeResize="0"/>
          <p:nvPr/>
        </p:nvPicPr>
        <p:blipFill>
          <a:blip r:embed="rId3">
            <a:alphaModFix/>
          </a:blip>
          <a:stretch>
            <a:fillRect/>
          </a:stretch>
        </p:blipFill>
        <p:spPr>
          <a:xfrm>
            <a:off x="26025" y="0"/>
            <a:ext cx="7772400" cy="1005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FF6"/>
        </a:solidFill>
      </p:bgPr>
    </p:bg>
    <p:spTree>
      <p:nvGrpSpPr>
        <p:cNvPr id="219" name="Shape 219"/>
        <p:cNvGrpSpPr/>
        <p:nvPr/>
      </p:nvGrpSpPr>
      <p:grpSpPr>
        <a:xfrm>
          <a:off x="0" y="0"/>
          <a:ext cx="0" cy="0"/>
          <a:chOff x="0" y="0"/>
          <a:chExt cx="0" cy="0"/>
        </a:xfrm>
      </p:grpSpPr>
      <p:sp>
        <p:nvSpPr>
          <p:cNvPr id="220" name="Google Shape;220;p52"/>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rtl="0" algn="ctr">
              <a:lnSpc>
                <a:spcPct val="150000"/>
              </a:lnSpc>
              <a:spcBef>
                <a:spcPts val="0"/>
              </a:spcBef>
              <a:spcAft>
                <a:spcPts val="0"/>
              </a:spcAft>
              <a:buClr>
                <a:schemeClr val="lt1"/>
              </a:buClr>
              <a:buFont typeface="Open Sans"/>
              <a:buNone/>
            </a:pPr>
            <a:r>
              <a:rPr b="1" lang="en" sz="3000">
                <a:solidFill>
                  <a:schemeClr val="lt1"/>
                </a:solidFill>
                <a:latin typeface="Open Sans"/>
                <a:ea typeface="Open Sans"/>
                <a:cs typeface="Open Sans"/>
                <a:sym typeface="Open Sans"/>
              </a:rPr>
              <a:t>Part 4</a:t>
            </a:r>
            <a:endParaRPr b="1" sz="3000">
              <a:solidFill>
                <a:schemeClr val="lt1"/>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Sending &amp; Analyzing Results</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t/>
            </a:r>
            <a:endParaRPr sz="2000"/>
          </a:p>
        </p:txBody>
      </p:sp>
      <p:sp>
        <p:nvSpPr>
          <p:cNvPr id="221" name="Google Shape;221;p52"/>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3"/>
          <p:cNvSpPr txBox="1"/>
          <p:nvPr>
            <p:ph type="title"/>
          </p:nvPr>
        </p:nvSpPr>
        <p:spPr>
          <a:xfrm>
            <a:off x="264945" y="569702"/>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Email #1 </a:t>
            </a:r>
            <a:endParaRPr/>
          </a:p>
        </p:txBody>
      </p:sp>
      <p:sp>
        <p:nvSpPr>
          <p:cNvPr id="227" name="Google Shape;227;p53"/>
          <p:cNvSpPr txBox="1"/>
          <p:nvPr>
            <p:ph idx="1" type="body"/>
          </p:nvPr>
        </p:nvSpPr>
        <p:spPr>
          <a:xfrm>
            <a:off x="264945" y="1620276"/>
            <a:ext cx="7242600" cy="19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25C65"/>
                </a:solidFill>
                <a:highlight>
                  <a:srgbClr val="FFFFFF"/>
                </a:highlight>
              </a:rPr>
              <a:t>After you have hit send on the first email of your campaign, you can spend some time analyzing the results. </a:t>
            </a:r>
            <a:endParaRPr sz="2200">
              <a:solidFill>
                <a:srgbClr val="525C65"/>
              </a:solidFill>
              <a:highlight>
                <a:srgbClr val="FFFFFF"/>
              </a:highlight>
            </a:endParaRPr>
          </a:p>
          <a:p>
            <a:pPr indent="-368300" lvl="0" marL="457200" rtl="0" algn="l">
              <a:spcBef>
                <a:spcPts val="1600"/>
              </a:spcBef>
              <a:spcAft>
                <a:spcPts val="0"/>
              </a:spcAft>
              <a:buClr>
                <a:srgbClr val="525C65"/>
              </a:buClr>
              <a:buSzPts val="2200"/>
              <a:buAutoNum type="arabicPeriod"/>
            </a:pPr>
            <a:r>
              <a:rPr lang="en" sz="2200">
                <a:solidFill>
                  <a:srgbClr val="525C65"/>
                </a:solidFill>
                <a:highlight>
                  <a:srgbClr val="FFFFFF"/>
                </a:highlight>
              </a:rPr>
              <a:t>Calculate the Open Rate </a:t>
            </a:r>
            <a:endParaRPr sz="2200">
              <a:solidFill>
                <a:srgbClr val="525C65"/>
              </a:solidFill>
              <a:highlight>
                <a:srgbClr val="FFFFFF"/>
              </a:highlight>
            </a:endParaRPr>
          </a:p>
        </p:txBody>
      </p:sp>
      <p:graphicFrame>
        <p:nvGraphicFramePr>
          <p:cNvPr id="228" name="Google Shape;228;p53"/>
          <p:cNvGraphicFramePr/>
          <p:nvPr/>
        </p:nvGraphicFramePr>
        <p:xfrm>
          <a:off x="228708" y="4154866"/>
          <a:ext cx="3000000" cy="3000000"/>
        </p:xfrm>
        <a:graphic>
          <a:graphicData uri="http://schemas.openxmlformats.org/drawingml/2006/table">
            <a:tbl>
              <a:tblPr>
                <a:noFill/>
                <a:tableStyleId>{32C70A97-9E82-48C4-A135-CFF55B27BA2C}</a:tableStyleId>
              </a:tblPr>
              <a:tblGrid>
                <a:gridCol w="1463000"/>
                <a:gridCol w="1624950"/>
                <a:gridCol w="1301050"/>
                <a:gridCol w="1463000"/>
                <a:gridCol w="1463000"/>
              </a:tblGrid>
              <a:tr h="919575">
                <a:tc gridSpan="5">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Results and Analysis </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8BB1"/>
                    </a:solidFill>
                  </a:tcPr>
                </a:tc>
                <a:tc hMerge="1"/>
                <a:tc hMerge="1"/>
                <a:tc hMerge="1"/>
                <a:tc hMerge="1"/>
              </a:tr>
              <a:tr h="1172150">
                <a:tc>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Sent</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Delivered</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Opened</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Opened Rate</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Bounced</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r>
              <a:tr h="1635225">
                <a:tc>
                  <a:txBody>
                    <a:bodyPr/>
                    <a:lstStyle/>
                    <a:p>
                      <a:pPr indent="0" lvl="0" marL="0" rtl="0" algn="ctr">
                        <a:spcBef>
                          <a:spcPts val="0"/>
                        </a:spcBef>
                        <a:spcAft>
                          <a:spcPts val="0"/>
                        </a:spcAft>
                        <a:buNone/>
                      </a:pPr>
                      <a:r>
                        <a:rPr lang="en" sz="3100">
                          <a:latin typeface="Open Sans"/>
                          <a:ea typeface="Open Sans"/>
                          <a:cs typeface="Open Sans"/>
                          <a:sym typeface="Open Sans"/>
                        </a:rPr>
                        <a:t>2500</a:t>
                      </a:r>
                      <a:endParaRPr sz="3100">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tcPr>
                </a:tc>
                <a:tc>
                  <a:txBody>
                    <a:bodyPr/>
                    <a:lstStyle/>
                    <a:p>
                      <a:pPr indent="0" lvl="0" marL="0" rtl="0" algn="ctr">
                        <a:spcBef>
                          <a:spcPts val="0"/>
                        </a:spcBef>
                        <a:spcAft>
                          <a:spcPts val="0"/>
                        </a:spcAft>
                        <a:buNone/>
                      </a:pPr>
                      <a:r>
                        <a:rPr lang="en" sz="3100">
                          <a:latin typeface="Open Sans"/>
                          <a:ea typeface="Open Sans"/>
                          <a:cs typeface="Open Sans"/>
                          <a:sym typeface="Open Sans"/>
                        </a:rPr>
                        <a:t>2250</a:t>
                      </a:r>
                      <a:endParaRPr sz="3100">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tcPr>
                </a:tc>
                <a:tc>
                  <a:txBody>
                    <a:bodyPr/>
                    <a:lstStyle/>
                    <a:p>
                      <a:pPr indent="0" lvl="0" marL="0" rtl="0" algn="ctr">
                        <a:spcBef>
                          <a:spcPts val="0"/>
                        </a:spcBef>
                        <a:spcAft>
                          <a:spcPts val="0"/>
                        </a:spcAft>
                        <a:buNone/>
                      </a:pPr>
                      <a:r>
                        <a:rPr lang="en" sz="3100">
                          <a:latin typeface="Open Sans"/>
                          <a:ea typeface="Open Sans"/>
                          <a:cs typeface="Open Sans"/>
                          <a:sym typeface="Open Sans"/>
                        </a:rPr>
                        <a:t>495</a:t>
                      </a:r>
                      <a:endParaRPr sz="3100">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tcPr>
                </a:tc>
                <a:tc>
                  <a:txBody>
                    <a:bodyPr/>
                    <a:lstStyle/>
                    <a:p>
                      <a:pPr indent="0" lvl="0" marL="0" rtl="0" algn="ctr">
                        <a:spcBef>
                          <a:spcPts val="0"/>
                        </a:spcBef>
                        <a:spcAft>
                          <a:spcPts val="0"/>
                        </a:spcAft>
                        <a:buNone/>
                      </a:pPr>
                      <a:r>
                        <a:rPr lang="en" sz="3100">
                          <a:latin typeface="Open Sans"/>
                          <a:ea typeface="Open Sans"/>
                          <a:cs typeface="Open Sans"/>
                          <a:sym typeface="Open Sans"/>
                        </a:rPr>
                        <a:t>22%</a:t>
                      </a:r>
                      <a:endParaRPr sz="3100">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tcPr>
                </a:tc>
                <a:tc>
                  <a:txBody>
                    <a:bodyPr/>
                    <a:lstStyle/>
                    <a:p>
                      <a:pPr indent="0" lvl="0" marL="0" rtl="0" algn="ctr">
                        <a:spcBef>
                          <a:spcPts val="0"/>
                        </a:spcBef>
                        <a:spcAft>
                          <a:spcPts val="0"/>
                        </a:spcAft>
                        <a:buNone/>
                      </a:pPr>
                      <a:r>
                        <a:rPr lang="en" sz="3100">
                          <a:latin typeface="Open Sans"/>
                          <a:ea typeface="Open Sans"/>
                          <a:cs typeface="Open Sans"/>
                          <a:sym typeface="Open Sans"/>
                        </a:rPr>
                        <a:t>225</a:t>
                      </a:r>
                      <a:endParaRPr sz="3100">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Continued Email #1</a:t>
            </a:r>
            <a:endParaRPr/>
          </a:p>
        </p:txBody>
      </p:sp>
      <p:sp>
        <p:nvSpPr>
          <p:cNvPr id="234" name="Google Shape;234;p54"/>
          <p:cNvSpPr txBox="1"/>
          <p:nvPr>
            <p:ph idx="1" type="body"/>
          </p:nvPr>
        </p:nvSpPr>
        <p:spPr>
          <a:xfrm>
            <a:off x="264945" y="1990218"/>
            <a:ext cx="7242600" cy="19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525C65"/>
                </a:solidFill>
                <a:highlight>
                  <a:schemeClr val="lt1"/>
                </a:highlight>
              </a:rPr>
              <a:t>Results can be monitored within the first 24 hours of an email send, after a couple days or even after a week. </a:t>
            </a:r>
            <a:endParaRPr sz="2200">
              <a:solidFill>
                <a:srgbClr val="525C65"/>
              </a:solidFill>
              <a:highlight>
                <a:schemeClr val="lt1"/>
              </a:highlight>
            </a:endParaRPr>
          </a:p>
          <a:p>
            <a:pPr indent="-368300" lvl="0" marL="457200" rtl="0" algn="l">
              <a:spcBef>
                <a:spcPts val="1600"/>
              </a:spcBef>
              <a:spcAft>
                <a:spcPts val="0"/>
              </a:spcAft>
              <a:buClr>
                <a:srgbClr val="525C65"/>
              </a:buClr>
              <a:buSzPts val="2200"/>
              <a:buAutoNum type="arabicPeriod"/>
            </a:pPr>
            <a:r>
              <a:rPr lang="en" sz="2200">
                <a:solidFill>
                  <a:srgbClr val="525C65"/>
                </a:solidFill>
                <a:highlight>
                  <a:schemeClr val="lt1"/>
                </a:highlight>
              </a:rPr>
              <a:t>Calculate the CTR and the Conversion Rate</a:t>
            </a:r>
            <a:endParaRPr sz="2200">
              <a:solidFill>
                <a:srgbClr val="525C65"/>
              </a:solidFill>
              <a:highlight>
                <a:schemeClr val="lt1"/>
              </a:highlight>
            </a:endParaRPr>
          </a:p>
          <a:p>
            <a:pPr indent="0" lvl="0" marL="0" rtl="0" algn="l">
              <a:spcBef>
                <a:spcPts val="1600"/>
              </a:spcBef>
              <a:spcAft>
                <a:spcPts val="1600"/>
              </a:spcAft>
              <a:buNone/>
            </a:pPr>
            <a:r>
              <a:t/>
            </a:r>
            <a:endParaRPr>
              <a:solidFill>
                <a:srgbClr val="525C65"/>
              </a:solidFill>
              <a:highlight>
                <a:schemeClr val="lt1"/>
              </a:highlight>
            </a:endParaRPr>
          </a:p>
        </p:txBody>
      </p:sp>
      <p:graphicFrame>
        <p:nvGraphicFramePr>
          <p:cNvPr id="235" name="Google Shape;235;p54"/>
          <p:cNvGraphicFramePr/>
          <p:nvPr/>
        </p:nvGraphicFramePr>
        <p:xfrm>
          <a:off x="264956" y="4404547"/>
          <a:ext cx="3000000" cy="3000000"/>
        </p:xfrm>
        <a:graphic>
          <a:graphicData uri="http://schemas.openxmlformats.org/drawingml/2006/table">
            <a:tbl>
              <a:tblPr>
                <a:noFill/>
                <a:tableStyleId>{32C70A97-9E82-48C4-A135-CFF55B27BA2C}</a:tableStyleId>
              </a:tblPr>
              <a:tblGrid>
                <a:gridCol w="1448525"/>
                <a:gridCol w="1124600"/>
                <a:gridCol w="1432300"/>
                <a:gridCol w="1788675"/>
                <a:gridCol w="1448525"/>
              </a:tblGrid>
              <a:tr h="724750">
                <a:tc gridSpan="5">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Results and Analysis</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58646D"/>
                      </a:solidFill>
                      <a:prstDash val="solid"/>
                      <a:round/>
                      <a:headEnd len="sm" w="sm" type="none"/>
                      <a:tailEnd len="sm" w="sm" type="none"/>
                    </a:lnB>
                    <a:solidFill>
                      <a:srgbClr val="028BB1"/>
                    </a:solidFill>
                  </a:tcPr>
                </a:tc>
                <a:tc hMerge="1"/>
                <a:tc hMerge="1"/>
                <a:tc hMerge="1"/>
                <a:tc hMerge="1"/>
              </a:tr>
              <a:tr h="959025">
                <a:tc>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Clicked</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CTR</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Take Action</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Conversion</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b="1" lang="en" sz="2200">
                          <a:solidFill>
                            <a:srgbClr val="FFFFFF"/>
                          </a:solidFill>
                          <a:latin typeface="Open Sans"/>
                          <a:ea typeface="Open Sans"/>
                          <a:cs typeface="Open Sans"/>
                          <a:sym typeface="Open Sans"/>
                        </a:rPr>
                        <a:t>Unsub</a:t>
                      </a:r>
                      <a:endParaRPr b="1" sz="2200">
                        <a:solidFill>
                          <a:srgbClr val="FFFFFF"/>
                        </a:solidFill>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solidFill>
                      <a:srgbClr val="02B4E5"/>
                    </a:solidFill>
                  </a:tcPr>
                </a:tc>
              </a:tr>
              <a:tr h="1417125">
                <a:tc>
                  <a:txBody>
                    <a:bodyPr/>
                    <a:lstStyle/>
                    <a:p>
                      <a:pPr indent="0" lvl="0" marL="0" rtl="0" algn="ctr">
                        <a:spcBef>
                          <a:spcPts val="0"/>
                        </a:spcBef>
                        <a:spcAft>
                          <a:spcPts val="0"/>
                        </a:spcAft>
                        <a:buNone/>
                      </a:pPr>
                      <a:r>
                        <a:rPr lang="en" sz="2200">
                          <a:latin typeface="Open Sans"/>
                          <a:ea typeface="Open Sans"/>
                          <a:cs typeface="Open Sans"/>
                          <a:sym typeface="Open Sans"/>
                        </a:rPr>
                        <a:t>180</a:t>
                      </a:r>
                      <a:endParaRPr sz="2200">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tcPr>
                </a:tc>
                <a:tc>
                  <a:txBody>
                    <a:bodyPr/>
                    <a:lstStyle/>
                    <a:p>
                      <a:pPr indent="0" lvl="0" marL="0" rtl="0" algn="ctr">
                        <a:spcBef>
                          <a:spcPts val="0"/>
                        </a:spcBef>
                        <a:spcAft>
                          <a:spcPts val="0"/>
                        </a:spcAft>
                        <a:buNone/>
                      </a:pPr>
                      <a:r>
                        <a:rPr lang="en" sz="2200">
                          <a:latin typeface="Open Sans"/>
                          <a:ea typeface="Open Sans"/>
                          <a:cs typeface="Open Sans"/>
                          <a:sym typeface="Open Sans"/>
                        </a:rPr>
                        <a:t>8.0%</a:t>
                      </a:r>
                      <a:endParaRPr sz="2200">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tcPr>
                </a:tc>
                <a:tc>
                  <a:txBody>
                    <a:bodyPr/>
                    <a:lstStyle/>
                    <a:p>
                      <a:pPr indent="0" lvl="0" marL="0" rtl="0" algn="ctr">
                        <a:spcBef>
                          <a:spcPts val="0"/>
                        </a:spcBef>
                        <a:spcAft>
                          <a:spcPts val="0"/>
                        </a:spcAft>
                        <a:buNone/>
                      </a:pPr>
                      <a:r>
                        <a:rPr lang="en" sz="2200">
                          <a:latin typeface="Open Sans"/>
                          <a:ea typeface="Open Sans"/>
                          <a:cs typeface="Open Sans"/>
                          <a:sym typeface="Open Sans"/>
                        </a:rPr>
                        <a:t>75</a:t>
                      </a:r>
                      <a:endParaRPr sz="2200">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tcPr>
                </a:tc>
                <a:tc>
                  <a:txBody>
                    <a:bodyPr/>
                    <a:lstStyle/>
                    <a:p>
                      <a:pPr indent="0" lvl="0" marL="0" rtl="0" algn="ctr">
                        <a:spcBef>
                          <a:spcPts val="0"/>
                        </a:spcBef>
                        <a:spcAft>
                          <a:spcPts val="0"/>
                        </a:spcAft>
                        <a:buNone/>
                      </a:pPr>
                      <a:r>
                        <a:rPr lang="en" sz="2200">
                          <a:latin typeface="Open Sans"/>
                          <a:ea typeface="Open Sans"/>
                          <a:cs typeface="Open Sans"/>
                          <a:sym typeface="Open Sans"/>
                        </a:rPr>
                        <a:t>3.33</a:t>
                      </a:r>
                      <a:endParaRPr sz="2200">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tcPr>
                </a:tc>
                <a:tc>
                  <a:txBody>
                    <a:bodyPr/>
                    <a:lstStyle/>
                    <a:p>
                      <a:pPr indent="0" lvl="0" marL="0" rtl="0" algn="ctr">
                        <a:spcBef>
                          <a:spcPts val="0"/>
                        </a:spcBef>
                        <a:spcAft>
                          <a:spcPts val="0"/>
                        </a:spcAft>
                        <a:buNone/>
                      </a:pPr>
                      <a:r>
                        <a:rPr lang="en" sz="2200">
                          <a:latin typeface="Open Sans"/>
                          <a:ea typeface="Open Sans"/>
                          <a:cs typeface="Open Sans"/>
                          <a:sym typeface="Open Sans"/>
                        </a:rPr>
                        <a:t>30</a:t>
                      </a:r>
                      <a:endParaRPr sz="2200">
                        <a:latin typeface="Open Sans"/>
                        <a:ea typeface="Open Sans"/>
                        <a:cs typeface="Open Sans"/>
                        <a:sym typeface="Open Sans"/>
                      </a:endParaRPr>
                    </a:p>
                  </a:txBody>
                  <a:tcPr marT="178775" marB="178775" marR="77700" marL="77700" anchor="ctr">
                    <a:lnL cap="flat" cmpd="sng" w="9525">
                      <a:solidFill>
                        <a:srgbClr val="58646D"/>
                      </a:solidFill>
                      <a:prstDash val="solid"/>
                      <a:round/>
                      <a:headEnd len="sm" w="sm" type="none"/>
                      <a:tailEnd len="sm" w="sm" type="none"/>
                    </a:lnL>
                    <a:lnR cap="flat" cmpd="sng" w="9525">
                      <a:solidFill>
                        <a:srgbClr val="58646D"/>
                      </a:solidFill>
                      <a:prstDash val="solid"/>
                      <a:round/>
                      <a:headEnd len="sm" w="sm" type="none"/>
                      <a:tailEnd len="sm" w="sm" type="none"/>
                    </a:lnR>
                    <a:lnT cap="flat" cmpd="sng" w="9525">
                      <a:solidFill>
                        <a:srgbClr val="58646D"/>
                      </a:solidFill>
                      <a:prstDash val="solid"/>
                      <a:round/>
                      <a:headEnd len="sm" w="sm" type="none"/>
                      <a:tailEnd len="sm" w="sm" type="none"/>
                    </a:lnT>
                    <a:lnB cap="flat" cmpd="sng" w="9525">
                      <a:solidFill>
                        <a:srgbClr val="58646D"/>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5"/>
          <p:cNvSpPr txBox="1"/>
          <p:nvPr>
            <p:ph type="title"/>
          </p:nvPr>
        </p:nvSpPr>
        <p:spPr>
          <a:xfrm>
            <a:off x="-7" y="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Final Recommendations</a:t>
            </a:r>
            <a:endParaRPr b="1"/>
          </a:p>
        </p:txBody>
      </p:sp>
      <p:sp>
        <p:nvSpPr>
          <p:cNvPr id="241" name="Google Shape;241;p55"/>
          <p:cNvSpPr txBox="1"/>
          <p:nvPr>
            <p:ph idx="1" type="body"/>
          </p:nvPr>
        </p:nvSpPr>
        <p:spPr>
          <a:xfrm>
            <a:off x="1" y="975813"/>
            <a:ext cx="7772400" cy="89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 </a:t>
            </a:r>
            <a:r>
              <a:rPr lang="en"/>
              <a:t>will split my mailing list into the 2 groups and carryout a/b tesing creating 2 version of emails using the subject line 1 and CTA 1 for version A and subject line 2 CTA 2 </a:t>
            </a:r>
            <a:endParaRPr/>
          </a:p>
          <a:p>
            <a:pPr indent="0" lvl="0" marL="0" rtl="0" algn="l">
              <a:spcBef>
                <a:spcPts val="1600"/>
              </a:spcBef>
              <a:spcAft>
                <a:spcPts val="0"/>
              </a:spcAft>
              <a:buNone/>
            </a:pPr>
            <a:r>
              <a:rPr lang="en"/>
              <a:t>If any subscriber unsubscribe from my list, I will remove them from the list by as this would save cost from targeting the wrong audience and avoid being Black listed as spam message</a:t>
            </a:r>
            <a:endParaRPr/>
          </a:p>
          <a:p>
            <a:pPr indent="0" lvl="0" marL="0" rtl="0" algn="l">
              <a:spcBef>
                <a:spcPts val="1600"/>
              </a:spcBef>
              <a:spcAft>
                <a:spcPts val="0"/>
              </a:spcAft>
              <a:buNone/>
            </a:pPr>
            <a:r>
              <a:rPr lang="en"/>
              <a:t>My email 2 I would add a non personal image illustrating digital marked while for email 3 I will add some testimonial of success ful student who has taken the course. And start to earn as a digital marketer.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FF6"/>
        </a:solidFill>
      </p:bgPr>
    </p:bg>
    <p:spTree>
      <p:nvGrpSpPr>
        <p:cNvPr id="132" name="Shape 132"/>
        <p:cNvGrpSpPr/>
        <p:nvPr/>
      </p:nvGrpSpPr>
      <p:grpSpPr>
        <a:xfrm>
          <a:off x="0" y="0"/>
          <a:ext cx="0" cy="0"/>
          <a:chOff x="0" y="0"/>
          <a:chExt cx="0" cy="0"/>
        </a:xfrm>
      </p:grpSpPr>
      <p:sp>
        <p:nvSpPr>
          <p:cNvPr id="133" name="Google Shape;133;p39"/>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Part 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Plan Your Email Campaign </a:t>
            </a:r>
            <a:endParaRPr sz="2000"/>
          </a:p>
        </p:txBody>
      </p:sp>
      <p:sp>
        <p:nvSpPr>
          <p:cNvPr id="134" name="Google Shape;134;p39"/>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0"/>
          <p:cNvSpPr txBox="1"/>
          <p:nvPr>
            <p:ph type="title"/>
          </p:nvPr>
        </p:nvSpPr>
        <p:spPr>
          <a:xfrm>
            <a:off x="0" y="0"/>
            <a:ext cx="7242600" cy="117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Marketing Objective &amp; KPI</a:t>
            </a:r>
            <a:endParaRPr/>
          </a:p>
        </p:txBody>
      </p:sp>
      <p:sp>
        <p:nvSpPr>
          <p:cNvPr id="140" name="Google Shape;140;p40"/>
          <p:cNvSpPr txBox="1"/>
          <p:nvPr>
            <p:ph idx="1" type="body"/>
          </p:nvPr>
        </p:nvSpPr>
        <p:spPr>
          <a:xfrm>
            <a:off x="-5" y="977379"/>
            <a:ext cx="7242600" cy="6239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b="1" lang="en" sz="3000">
                <a:latin typeface="Open Sans"/>
                <a:ea typeface="Open Sans"/>
                <a:cs typeface="Open Sans"/>
                <a:sym typeface="Open Sans"/>
              </a:rPr>
              <a:t>Marketing Objective</a:t>
            </a:r>
            <a:r>
              <a:rPr lang="en" sz="3000"/>
              <a:t> </a:t>
            </a:r>
            <a:r>
              <a:rPr lang="en" sz="3000"/>
              <a:t>-</a:t>
            </a:r>
            <a:r>
              <a:rPr lang="en"/>
              <a:t> To convert leads for digital marketing nanodegree program using advert on your best social media advertising guide through 3 email campaign within june 7th and june 26th  </a:t>
            </a:r>
            <a:r>
              <a:rPr lang="en" sz="3000"/>
              <a:t> </a:t>
            </a:r>
            <a:endParaRPr sz="3000"/>
          </a:p>
          <a:p>
            <a:pPr indent="-419100" lvl="0" marL="457200" rtl="0" algn="l">
              <a:spcBef>
                <a:spcPts val="0"/>
              </a:spcBef>
              <a:spcAft>
                <a:spcPts val="0"/>
              </a:spcAft>
              <a:buSzPts val="3000"/>
              <a:buChar char="●"/>
            </a:pPr>
            <a:r>
              <a:rPr b="1" lang="en" sz="3000">
                <a:latin typeface="Open Sans"/>
                <a:ea typeface="Open Sans"/>
                <a:cs typeface="Open Sans"/>
                <a:sym typeface="Open Sans"/>
              </a:rPr>
              <a:t>KPI </a:t>
            </a:r>
            <a:r>
              <a:rPr lang="en" sz="3000"/>
              <a:t>- </a:t>
            </a:r>
            <a:r>
              <a:rPr lang="en"/>
              <a:t>conversion rate</a:t>
            </a:r>
            <a:endParaRPr sz="3000"/>
          </a:p>
          <a:p>
            <a:pPr indent="0" lvl="0" marL="0" rtl="0" algn="l">
              <a:spcBef>
                <a:spcPts val="1600"/>
              </a:spcBef>
              <a:spcAft>
                <a:spcPts val="1600"/>
              </a:spcAft>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1"/>
          <p:cNvSpPr txBox="1"/>
          <p:nvPr>
            <p:ph type="title"/>
          </p:nvPr>
        </p:nvSpPr>
        <p:spPr>
          <a:xfrm>
            <a:off x="0" y="-1"/>
            <a:ext cx="7242600" cy="762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000">
                <a:solidFill>
                  <a:srgbClr val="2E3D49"/>
                </a:solidFill>
              </a:rPr>
              <a:t>Target</a:t>
            </a:r>
            <a:r>
              <a:rPr lang="en"/>
              <a:t> </a:t>
            </a:r>
            <a:r>
              <a:rPr b="1" lang="en" sz="4000">
                <a:solidFill>
                  <a:srgbClr val="2E3D49"/>
                </a:solidFill>
              </a:rPr>
              <a:t>Persona</a:t>
            </a:r>
            <a:r>
              <a:rPr lang="en"/>
              <a:t> </a:t>
            </a:r>
            <a:br>
              <a:rPr lang="en"/>
            </a:br>
            <a:endParaRPr/>
          </a:p>
        </p:txBody>
      </p:sp>
      <p:graphicFrame>
        <p:nvGraphicFramePr>
          <p:cNvPr id="146" name="Google Shape;146;p41"/>
          <p:cNvGraphicFramePr/>
          <p:nvPr/>
        </p:nvGraphicFramePr>
        <p:xfrm>
          <a:off x="264900" y="762000"/>
          <a:ext cx="3000000" cy="3000000"/>
        </p:xfrm>
        <a:graphic>
          <a:graphicData uri="http://schemas.openxmlformats.org/drawingml/2006/table">
            <a:tbl>
              <a:tblPr>
                <a:noFill/>
                <a:tableStyleId>{B7E06BFD-4CA2-4D1F-8F37-4B91CE4D0AF1}</a:tableStyleId>
              </a:tblPr>
              <a:tblGrid>
                <a:gridCol w="2414200"/>
                <a:gridCol w="2414200"/>
                <a:gridCol w="2414200"/>
              </a:tblGrid>
              <a:tr h="713225">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Background and Demographics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Target Persona Name</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Needs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r>
              <a:tr h="2430675">
                <a:tc>
                  <a:txBody>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Female, 26 yrs old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Not married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Fashion designer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Interested in technology,that where the world is heading towards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₦500,000 annually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Bsc degree   </a:t>
                      </a:r>
                      <a:endParaRPr>
                        <a:solidFill>
                          <a:schemeClr val="dk1"/>
                        </a:solidFill>
                      </a:endParaRPr>
                    </a:p>
                    <a:p>
                      <a:pPr indent="0" lvl="0" marL="0" rtl="0" algn="l">
                        <a:spcBef>
                          <a:spcPts val="0"/>
                        </a:spcBef>
                        <a:spcAft>
                          <a:spcPts val="0"/>
                        </a:spcAft>
                        <a:buNone/>
                      </a:pPr>
                      <a:r>
                        <a:t/>
                      </a:r>
                      <a:endParaRPr sz="1800">
                        <a:solidFill>
                          <a:srgbClr val="2E3D49"/>
                        </a:solidFill>
                        <a:latin typeface="Open Sans"/>
                        <a:ea typeface="Open Sans"/>
                        <a:cs typeface="Open Sans"/>
                        <a:sym typeface="Open Sans"/>
                      </a:endParaRPr>
                    </a:p>
                    <a:p>
                      <a:pPr indent="0" lvl="0" marL="0" rtl="0" algn="ctr">
                        <a:spcBef>
                          <a:spcPts val="0"/>
                        </a:spcBef>
                        <a:spcAft>
                          <a:spcPts val="0"/>
                        </a:spcAft>
                        <a:buNone/>
                      </a:pPr>
                      <a:r>
                        <a:t/>
                      </a:r>
                      <a:endParaRPr sz="1800">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2E3D49"/>
                          </a:solidFill>
                        </a:rPr>
                        <a:t>       </a:t>
                      </a:r>
                      <a:r>
                        <a:rPr lang="en">
                          <a:solidFill>
                            <a:srgbClr val="2E3D49"/>
                          </a:solidFill>
                        </a:rPr>
                        <a:t>Olatunji Glory Tomisin</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None/>
                      </a:pPr>
                      <a:r>
                        <a:t/>
                      </a:r>
                      <a:endParaRPr>
                        <a:solidFill>
                          <a:srgbClr val="2E3D49"/>
                        </a:solidFill>
                      </a:endParaRPr>
                    </a:p>
                    <a:p>
                      <a:pPr indent="0" lvl="0" marL="0" rtl="0" algn="l">
                        <a:spcBef>
                          <a:spcPts val="0"/>
                        </a:spcBef>
                        <a:spcAft>
                          <a:spcPts val="0"/>
                        </a:spcAft>
                        <a:buClr>
                          <a:schemeClr val="dk1"/>
                        </a:buClr>
                        <a:buSzPts val="1100"/>
                        <a:buFont typeface="Arial"/>
                        <a:buNone/>
                      </a:pPr>
                      <a:r>
                        <a:t/>
                      </a:r>
                      <a:endParaRPr>
                        <a:solidFill>
                          <a:srgbClr val="2E3D49"/>
                        </a:solidFill>
                      </a:endParaRPr>
                    </a:p>
                    <a:p>
                      <a:pPr indent="0" lvl="0" marL="0" rtl="0" algn="l">
                        <a:spcBef>
                          <a:spcPts val="0"/>
                        </a:spcBef>
                        <a:spcAft>
                          <a:spcPts val="0"/>
                        </a:spcAft>
                        <a:buNone/>
                      </a:pPr>
                      <a:r>
                        <a:t/>
                      </a:r>
                      <a:endParaRPr>
                        <a:solidFill>
                          <a:srgbClr val="2E3D49"/>
                        </a:solidFill>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learn about digital marketing.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get connected to industry for freelancing options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Would like to earn a credible certificate from digital marketing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Meet the digital world requirement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Career support and mentorship</a:t>
                      </a:r>
                      <a:endParaRPr>
                        <a:solidFill>
                          <a:schemeClr val="dk1"/>
                        </a:solidFill>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r>
              <a:tr h="627725">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Hobbies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Goals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chemeClr val="lt1"/>
                          </a:solidFill>
                          <a:latin typeface="Open Sans"/>
                          <a:ea typeface="Open Sans"/>
                          <a:cs typeface="Open Sans"/>
                          <a:sym typeface="Open Sans"/>
                        </a:rPr>
                        <a:t>Barriers</a:t>
                      </a:r>
                      <a:endParaRPr sz="1800">
                        <a:solidFill>
                          <a:schemeClr val="lt1"/>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r>
              <a:tr h="2829700">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Travel,dressmaking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Love to sing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Like to read and be involved with women empowerment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Designing </a:t>
                      </a:r>
                      <a:endParaRPr>
                        <a:solidFill>
                          <a:schemeClr val="dk1"/>
                        </a:solidFill>
                      </a:endParaRPr>
                    </a:p>
                    <a:p>
                      <a:pPr indent="0" lvl="0" marL="45720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sz="1800">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 expand my business and move it to the next level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 able to apply digital marketing to my business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Learn digital marketing and earn credible degrees outside of my field of study.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Better management </a:t>
                      </a:r>
                      <a:endParaRPr>
                        <a:solidFill>
                          <a:schemeClr val="dk1"/>
                        </a:solidFill>
                      </a:endParaRPr>
                    </a:p>
                    <a:p>
                      <a:pPr indent="0" lvl="0" marL="0" rtl="0" algn="l">
                        <a:spcBef>
                          <a:spcPts val="0"/>
                        </a:spcBef>
                        <a:spcAft>
                          <a:spcPts val="0"/>
                        </a:spcAft>
                        <a:buNone/>
                      </a:pPr>
                      <a:r>
                        <a:t/>
                      </a:r>
                      <a:endParaRPr sz="1800">
                        <a:solidFill>
                          <a:srgbClr val="2E3D49"/>
                        </a:solidFill>
                        <a:latin typeface="Open Sans"/>
                        <a:ea typeface="Open Sans"/>
                        <a:cs typeface="Open Sans"/>
                        <a:sym typeface="Open Sans"/>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Char char="●"/>
                      </a:pPr>
                      <a:r>
                        <a:rPr lang="en">
                          <a:solidFill>
                            <a:schemeClr val="dk1"/>
                          </a:solidFill>
                        </a:rPr>
                        <a:t>Workload is much and hence time is premium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Lack of proper equipment to start course like laptop and premium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Little knowledge in technology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Lack of time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Never</a:t>
                      </a:r>
                      <a:r>
                        <a:rPr lang="en">
                          <a:solidFill>
                            <a:schemeClr val="dk1"/>
                          </a:solidFill>
                        </a:rPr>
                        <a:t> taken an online course before</a:t>
                      </a:r>
                      <a:endParaRPr>
                        <a:solidFill>
                          <a:schemeClr val="dk1"/>
                        </a:solidFill>
                      </a:endParaRPr>
                    </a:p>
                  </a:txBody>
                  <a:tcPr marT="63500" marB="63500" marR="63500" marL="63500"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r>
            </a:tbl>
          </a:graphicData>
        </a:graphic>
      </p:graphicFrame>
      <p:pic>
        <p:nvPicPr>
          <p:cNvPr id="147" name="Google Shape;147;p41"/>
          <p:cNvPicPr preferRelativeResize="0"/>
          <p:nvPr/>
        </p:nvPicPr>
        <p:blipFill>
          <a:blip r:embed="rId3">
            <a:alphaModFix/>
          </a:blip>
          <a:stretch>
            <a:fillRect/>
          </a:stretch>
        </p:blipFill>
        <p:spPr>
          <a:xfrm>
            <a:off x="2968250" y="2295725"/>
            <a:ext cx="1835900" cy="183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2"/>
          <p:cNvSpPr txBox="1"/>
          <p:nvPr>
            <p:ph type="title"/>
          </p:nvPr>
        </p:nvSpPr>
        <p:spPr>
          <a:xfrm>
            <a:off x="41145" y="8922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Email Series </a:t>
            </a:r>
            <a:endParaRPr/>
          </a:p>
        </p:txBody>
      </p:sp>
      <p:sp>
        <p:nvSpPr>
          <p:cNvPr id="153" name="Google Shape;153;p42"/>
          <p:cNvSpPr txBox="1"/>
          <p:nvPr/>
        </p:nvSpPr>
        <p:spPr>
          <a:xfrm>
            <a:off x="264950" y="2332400"/>
            <a:ext cx="6795000" cy="4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2"/>
          <p:cNvSpPr txBox="1"/>
          <p:nvPr>
            <p:ph idx="1" type="body"/>
          </p:nvPr>
        </p:nvSpPr>
        <p:spPr>
          <a:xfrm>
            <a:off x="41150" y="919400"/>
            <a:ext cx="77313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1: The best ebook on Social Media Advertising Guide. </a:t>
            </a:r>
            <a:r>
              <a:rPr lang="en"/>
              <a:t>h</a:t>
            </a:r>
            <a:r>
              <a:rPr lang="en"/>
              <a:t>ey!it’s free, Download  your free ebook copy </a:t>
            </a:r>
            <a:endParaRPr/>
          </a:p>
          <a:p>
            <a:pPr indent="0" lvl="0" marL="0" rtl="0" algn="l">
              <a:spcBef>
                <a:spcPts val="1600"/>
              </a:spcBef>
              <a:spcAft>
                <a:spcPts val="0"/>
              </a:spcAft>
              <a:buNone/>
            </a:pPr>
            <a:r>
              <a:rPr lang="en"/>
              <a:t>Email 2: Start a career in D</a:t>
            </a:r>
            <a:r>
              <a:rPr lang="en"/>
              <a:t>igital Marketing Nanodegree with Udacity. Sign up to launch your new career </a:t>
            </a:r>
            <a:endParaRPr/>
          </a:p>
          <a:p>
            <a:pPr indent="0" lvl="0" marL="0" rtl="0" algn="l">
              <a:spcBef>
                <a:spcPts val="1600"/>
              </a:spcBef>
              <a:spcAft>
                <a:spcPts val="1600"/>
              </a:spcAft>
              <a:buNone/>
            </a:pPr>
            <a:r>
              <a:rPr lang="en"/>
              <a:t>Email 3: This is a great opportunity don’t miss it.Udacity digital marketing nanodegrees registration closes june 25th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FF6"/>
        </a:solidFill>
      </p:bgPr>
    </p:bg>
    <p:spTree>
      <p:nvGrpSpPr>
        <p:cNvPr id="158" name="Shape 158"/>
        <p:cNvGrpSpPr/>
        <p:nvPr/>
      </p:nvGrpSpPr>
      <p:grpSpPr>
        <a:xfrm>
          <a:off x="0" y="0"/>
          <a:ext cx="0" cy="0"/>
          <a:chOff x="0" y="0"/>
          <a:chExt cx="0" cy="0"/>
        </a:xfrm>
      </p:grpSpPr>
      <p:sp>
        <p:nvSpPr>
          <p:cNvPr id="159" name="Google Shape;159;p43"/>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Part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Your Email Campaign</a:t>
            </a:r>
            <a:endParaRPr sz="2000"/>
          </a:p>
        </p:txBody>
      </p:sp>
      <p:sp>
        <p:nvSpPr>
          <p:cNvPr id="160" name="Google Shape;160;p43"/>
          <p:cNvSpPr/>
          <p:nvPr/>
        </p:nvSpPr>
        <p:spPr>
          <a:xfrm>
            <a:off x="3582591" y="3663029"/>
            <a:ext cx="607200" cy="744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4"/>
          <p:cNvSpPr txBox="1"/>
          <p:nvPr>
            <p:ph type="title"/>
          </p:nvPr>
        </p:nvSpPr>
        <p:spPr>
          <a:xfrm>
            <a:off x="41150" y="-1"/>
            <a:ext cx="7242600" cy="93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 Plan: Email 1</a:t>
            </a:r>
            <a:endParaRPr/>
          </a:p>
        </p:txBody>
      </p:sp>
      <p:sp>
        <p:nvSpPr>
          <p:cNvPr id="166" name="Google Shape;166;p44"/>
          <p:cNvSpPr txBox="1"/>
          <p:nvPr/>
        </p:nvSpPr>
        <p:spPr>
          <a:xfrm>
            <a:off x="264950" y="2332400"/>
            <a:ext cx="6795000" cy="4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7" name="Google Shape;167;p44"/>
          <p:cNvGraphicFramePr/>
          <p:nvPr/>
        </p:nvGraphicFramePr>
        <p:xfrm>
          <a:off x="175294" y="778600"/>
          <a:ext cx="3000000" cy="3000000"/>
        </p:xfrm>
        <a:graphic>
          <a:graphicData uri="http://schemas.openxmlformats.org/drawingml/2006/table">
            <a:tbl>
              <a:tblPr>
                <a:noFill/>
                <a:tableStyleId>{B7E06BFD-4CA2-4D1F-8F37-4B91CE4D0AF1}</a:tableStyleId>
              </a:tblPr>
              <a:tblGrid>
                <a:gridCol w="1407600"/>
                <a:gridCol w="5835000"/>
              </a:tblGrid>
              <a:tr h="729300">
                <a:tc gridSpan="2">
                  <a:txBody>
                    <a:bodyPr/>
                    <a:lstStyle/>
                    <a:p>
                      <a:pPr indent="-228600" lvl="0" marL="457200" rtl="0" algn="l">
                        <a:spcBef>
                          <a:spcPts val="0"/>
                        </a:spcBef>
                        <a:spcAft>
                          <a:spcPts val="0"/>
                        </a:spcAft>
                        <a:buNone/>
                      </a:pPr>
                      <a:r>
                        <a:rPr b="1" lang="en" sz="1200">
                          <a:solidFill>
                            <a:srgbClr val="FFFFFF"/>
                          </a:solidFill>
                        </a:rPr>
                        <a:t>Overarching Theme: 3-5 Sentences </a:t>
                      </a:r>
                      <a:endParaRPr b="1" sz="1200">
                        <a:solidFill>
                          <a:srgbClr val="FFFFFF"/>
                        </a:solidFill>
                      </a:endParaRPr>
                    </a:p>
                  </a:txBody>
                  <a:tcPr marT="63500" marB="63500" marR="63500" marL="63500">
                    <a:solidFill>
                      <a:srgbClr val="434343"/>
                    </a:solidFill>
                  </a:tcPr>
                </a:tc>
                <a:tc hMerge="1"/>
              </a:tr>
              <a:tr h="1670050">
                <a:tc>
                  <a:txBody>
                    <a:bodyPr/>
                    <a:lstStyle/>
                    <a:p>
                      <a:pPr indent="0" lvl="0" marL="0" rtl="0" algn="l">
                        <a:spcBef>
                          <a:spcPts val="0"/>
                        </a:spcBef>
                        <a:spcAft>
                          <a:spcPts val="0"/>
                        </a:spcAft>
                        <a:buNone/>
                      </a:pPr>
                      <a:r>
                        <a:rPr b="1" lang="en">
                          <a:latin typeface="Open Sans"/>
                          <a:ea typeface="Open Sans"/>
                          <a:cs typeface="Open Sans"/>
                          <a:sym typeface="Open Sans"/>
                        </a:rPr>
                        <a:t>General</a:t>
                      </a:r>
                      <a:endParaRPr b="1">
                        <a:latin typeface="Open Sans"/>
                        <a:ea typeface="Open Sans"/>
                        <a:cs typeface="Open Sans"/>
                        <a:sym typeface="Open Sans"/>
                      </a:endParaRPr>
                    </a:p>
                  </a:txBody>
                  <a:tcPr marT="63500" marB="63500" marR="63500" marL="63500"/>
                </a:tc>
                <a:tc>
                  <a:txBody>
                    <a:bodyPr/>
                    <a:lstStyle/>
                    <a:p>
                      <a:pPr indent="-228600" lvl="0" marL="457200" rtl="0" algn="l">
                        <a:spcBef>
                          <a:spcPts val="0"/>
                        </a:spcBef>
                        <a:spcAft>
                          <a:spcPts val="0"/>
                        </a:spcAft>
                        <a:buNone/>
                      </a:pPr>
                      <a:r>
                        <a:rPr b="1" i="1" lang="en">
                          <a:solidFill>
                            <a:srgbClr val="434343"/>
                          </a:solidFill>
                          <a:latin typeface="Open Sans"/>
                          <a:ea typeface="Open Sans"/>
                          <a:cs typeface="Open Sans"/>
                          <a:sym typeface="Open Sans"/>
                        </a:rPr>
                        <a:t>This email is </a:t>
                      </a:r>
                      <a:r>
                        <a:rPr b="1" i="1" lang="en">
                          <a:solidFill>
                            <a:srgbClr val="434343"/>
                          </a:solidFill>
                          <a:latin typeface="Open Sans"/>
                          <a:ea typeface="Open Sans"/>
                          <a:cs typeface="Open Sans"/>
                          <a:sym typeface="Open Sans"/>
                        </a:rPr>
                        <a:t>intended</a:t>
                      </a:r>
                      <a:r>
                        <a:rPr b="1" i="1" lang="en">
                          <a:solidFill>
                            <a:srgbClr val="434343"/>
                          </a:solidFill>
                          <a:latin typeface="Open Sans"/>
                          <a:ea typeface="Open Sans"/>
                          <a:cs typeface="Open Sans"/>
                          <a:sym typeface="Open Sans"/>
                        </a:rPr>
                        <a:t> to raise the awareness of the digital marketing nanodegree program to my </a:t>
                      </a:r>
                      <a:r>
                        <a:rPr b="1" i="1" lang="en">
                          <a:solidFill>
                            <a:srgbClr val="434343"/>
                          </a:solidFill>
                          <a:latin typeface="Open Sans"/>
                          <a:ea typeface="Open Sans"/>
                          <a:cs typeface="Open Sans"/>
                          <a:sym typeface="Open Sans"/>
                        </a:rPr>
                        <a:t>subscribers</a:t>
                      </a:r>
                      <a:r>
                        <a:rPr b="1" i="1" lang="en">
                          <a:solidFill>
                            <a:srgbClr val="434343"/>
                          </a:solidFill>
                          <a:latin typeface="Open Sans"/>
                          <a:ea typeface="Open Sans"/>
                          <a:cs typeface="Open Sans"/>
                          <a:sym typeface="Open Sans"/>
                        </a:rPr>
                        <a:t>. </a:t>
                      </a:r>
                      <a:endParaRPr b="1" i="1">
                        <a:solidFill>
                          <a:srgbClr val="434343"/>
                        </a:solidFill>
                        <a:latin typeface="Open Sans"/>
                        <a:ea typeface="Open Sans"/>
                        <a:cs typeface="Open Sans"/>
                        <a:sym typeface="Open Sans"/>
                      </a:endParaRPr>
                    </a:p>
                    <a:p>
                      <a:pPr indent="-228600" lvl="0" marL="457200" rtl="0" algn="l">
                        <a:spcBef>
                          <a:spcPts val="0"/>
                        </a:spcBef>
                        <a:spcAft>
                          <a:spcPts val="0"/>
                        </a:spcAft>
                        <a:buNone/>
                      </a:pPr>
                      <a:r>
                        <a:rPr b="1" i="1" lang="en">
                          <a:solidFill>
                            <a:srgbClr val="434343"/>
                          </a:solidFill>
                          <a:latin typeface="Open Sans"/>
                          <a:ea typeface="Open Sans"/>
                          <a:cs typeface="Open Sans"/>
                          <a:sym typeface="Open Sans"/>
                        </a:rPr>
                        <a:t>The objective is to raise awareness and build engagement about the free ebook with my subscribers</a:t>
                      </a:r>
                      <a:endParaRPr b="1" i="1">
                        <a:solidFill>
                          <a:srgbClr val="434343"/>
                        </a:solidFill>
                        <a:latin typeface="Open Sans"/>
                        <a:ea typeface="Open Sans"/>
                        <a:cs typeface="Open Sans"/>
                        <a:sym typeface="Open Sans"/>
                      </a:endParaRPr>
                    </a:p>
                  </a:txBody>
                  <a:tcPr marT="63500" marB="63500" marR="63500" marL="63500"/>
                </a:tc>
              </a:tr>
              <a:tr h="314375">
                <a:tc gridSpan="2">
                  <a:txBody>
                    <a:bodyPr/>
                    <a:lstStyle/>
                    <a:p>
                      <a:pPr indent="0" lvl="0" marL="0" rtl="0" algn="l">
                        <a:spcBef>
                          <a:spcPts val="0"/>
                        </a:spcBef>
                        <a:spcAft>
                          <a:spcPts val="0"/>
                        </a:spcAft>
                        <a:buNone/>
                      </a:pPr>
                      <a:r>
                        <a:t/>
                      </a:r>
                      <a:endParaRPr b="1">
                        <a:solidFill>
                          <a:srgbClr val="FFFFFF"/>
                        </a:solidFill>
                        <a:latin typeface="Open Sans"/>
                        <a:ea typeface="Open Sans"/>
                        <a:cs typeface="Open Sans"/>
                        <a:sym typeface="Open Sans"/>
                      </a:endParaRPr>
                    </a:p>
                  </a:txBody>
                  <a:tcPr marT="63500" marB="63500" marR="63500" marL="63500">
                    <a:solidFill>
                      <a:srgbClr val="434343"/>
                    </a:solidFill>
                  </a:tcPr>
                </a:tc>
                <a:tc hMerge="1"/>
              </a:tr>
              <a:tr h="519225">
                <a:tc>
                  <a:txBody>
                    <a:bodyPr/>
                    <a:lstStyle/>
                    <a:p>
                      <a:pPr indent="0" lvl="0" marL="0" rtl="0" algn="l">
                        <a:spcBef>
                          <a:spcPts val="0"/>
                        </a:spcBef>
                        <a:spcAft>
                          <a:spcPts val="0"/>
                        </a:spcAft>
                        <a:buNone/>
                      </a:pPr>
                      <a:r>
                        <a:rPr b="1" lang="en">
                          <a:latin typeface="Open Sans"/>
                          <a:ea typeface="Open Sans"/>
                          <a:cs typeface="Open Sans"/>
                          <a:sym typeface="Open Sans"/>
                        </a:rPr>
                        <a:t>Subject Line 1</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txBody>
                  <a:tcPr marT="63500" marB="63500" marR="63500" marL="63500"/>
                </a:tc>
                <a:tc>
                  <a:txBody>
                    <a:bodyPr/>
                    <a:lstStyle/>
                    <a:p>
                      <a:pPr indent="0" lvl="0" marL="228600" rtl="0" algn="l">
                        <a:spcBef>
                          <a:spcPts val="0"/>
                        </a:spcBef>
                        <a:spcAft>
                          <a:spcPts val="0"/>
                        </a:spcAft>
                        <a:buNone/>
                      </a:pPr>
                      <a:r>
                        <a:rPr b="1" i="1" lang="en">
                          <a:solidFill>
                            <a:srgbClr val="666666"/>
                          </a:solidFill>
                          <a:latin typeface="Open Sans"/>
                          <a:ea typeface="Open Sans"/>
                          <a:cs typeface="Open Sans"/>
                          <a:sym typeface="Open Sans"/>
                        </a:rPr>
                        <a:t>The best ebook on social media advertising Guide</a:t>
                      </a:r>
                      <a:endParaRPr b="1" i="1">
                        <a:solidFill>
                          <a:srgbClr val="666666"/>
                        </a:solidFill>
                        <a:latin typeface="Open Sans"/>
                        <a:ea typeface="Open Sans"/>
                        <a:cs typeface="Open Sans"/>
                        <a:sym typeface="Open Sans"/>
                      </a:endParaRPr>
                    </a:p>
                  </a:txBody>
                  <a:tcPr marT="63500" marB="63500" marR="63500" marL="63500"/>
                </a:tc>
              </a:tr>
              <a:tr h="690675">
                <a:tc>
                  <a:txBody>
                    <a:bodyPr/>
                    <a:lstStyle/>
                    <a:p>
                      <a:pPr indent="0" lvl="0" marL="0" rtl="0" algn="l">
                        <a:spcBef>
                          <a:spcPts val="0"/>
                        </a:spcBef>
                        <a:spcAft>
                          <a:spcPts val="0"/>
                        </a:spcAft>
                        <a:buNone/>
                      </a:pPr>
                      <a:r>
                        <a:rPr b="1" lang="en">
                          <a:latin typeface="Open Sans"/>
                          <a:ea typeface="Open Sans"/>
                          <a:cs typeface="Open Sans"/>
                          <a:sym typeface="Open Sans"/>
                        </a:rPr>
                        <a:t>Subject Line 2 (for A/B testing)</a:t>
                      </a:r>
                      <a:endParaRPr b="1">
                        <a:latin typeface="Open Sans"/>
                        <a:ea typeface="Open Sans"/>
                        <a:cs typeface="Open Sans"/>
                        <a:sym typeface="Open Sans"/>
                      </a:endParaRPr>
                    </a:p>
                  </a:txBody>
                  <a:tcPr marT="63500" marB="63500" marR="63500" marL="63500"/>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Congratulation here is your free ebook guide</a:t>
                      </a:r>
                      <a:endParaRPr b="1" i="1">
                        <a:solidFill>
                          <a:srgbClr val="666666"/>
                        </a:solidFill>
                        <a:latin typeface="Open Sans"/>
                        <a:ea typeface="Open Sans"/>
                        <a:cs typeface="Open Sans"/>
                        <a:sym typeface="Open Sans"/>
                      </a:endParaRPr>
                    </a:p>
                  </a:txBody>
                  <a:tcPr marT="63500" marB="63500" marR="63500" marL="63500"/>
                </a:tc>
              </a:tr>
              <a:tr h="564625">
                <a:tc>
                  <a:txBody>
                    <a:bodyPr/>
                    <a:lstStyle/>
                    <a:p>
                      <a:pPr indent="0" lvl="0" marL="0" rtl="0" algn="l">
                        <a:spcBef>
                          <a:spcPts val="0"/>
                        </a:spcBef>
                        <a:spcAft>
                          <a:spcPts val="0"/>
                        </a:spcAft>
                        <a:buNone/>
                      </a:pPr>
                      <a:r>
                        <a:rPr b="1" lang="en">
                          <a:latin typeface="Open Sans"/>
                          <a:ea typeface="Open Sans"/>
                          <a:cs typeface="Open Sans"/>
                          <a:sym typeface="Open Sans"/>
                        </a:rPr>
                        <a:t>Preview Text </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txBody>
                  <a:tcPr marT="63500" marB="63500" marR="63500" marL="63500"/>
                </a:tc>
                <a:tc>
                  <a:txBody>
                    <a:bodyPr/>
                    <a:lstStyle/>
                    <a:p>
                      <a:pPr indent="-228600" lvl="0" marL="457200" rtl="0" algn="l">
                        <a:spcBef>
                          <a:spcPts val="0"/>
                        </a:spcBef>
                        <a:spcAft>
                          <a:spcPts val="0"/>
                        </a:spcAft>
                        <a:buNone/>
                      </a:pPr>
                      <a:r>
                        <a:rPr b="1" lang="en">
                          <a:solidFill>
                            <a:srgbClr val="666666"/>
                          </a:solidFill>
                          <a:latin typeface="Open Sans"/>
                          <a:ea typeface="Open Sans"/>
                          <a:cs typeface="Open Sans"/>
                          <a:sym typeface="Open Sans"/>
                        </a:rPr>
                        <a:t>Hey! It’s free ,Download your free ebook copy.</a:t>
                      </a:r>
                      <a:endParaRPr b="1">
                        <a:solidFill>
                          <a:srgbClr val="666666"/>
                        </a:solidFill>
                        <a:latin typeface="Open Sans"/>
                        <a:ea typeface="Open Sans"/>
                        <a:cs typeface="Open Sans"/>
                        <a:sym typeface="Open Sans"/>
                      </a:endParaRPr>
                    </a:p>
                  </a:txBody>
                  <a:tcPr marT="63500" marB="63500" marR="63500" marL="63500"/>
                </a:tc>
              </a:tr>
              <a:tr h="1407125">
                <a:tc>
                  <a:txBody>
                    <a:bodyPr/>
                    <a:lstStyle/>
                    <a:p>
                      <a:pPr indent="0" lvl="0" marL="0" rtl="0" algn="l">
                        <a:spcBef>
                          <a:spcPts val="0"/>
                        </a:spcBef>
                        <a:spcAft>
                          <a:spcPts val="0"/>
                        </a:spcAft>
                        <a:buNone/>
                      </a:pPr>
                      <a:r>
                        <a:rPr b="1" lang="en">
                          <a:latin typeface="Open Sans"/>
                          <a:ea typeface="Open Sans"/>
                          <a:cs typeface="Open Sans"/>
                          <a:sym typeface="Open Sans"/>
                        </a:rPr>
                        <a:t>Body </a:t>
                      </a:r>
                      <a:endParaRPr b="1">
                        <a:latin typeface="Open Sans"/>
                        <a:ea typeface="Open Sans"/>
                        <a:cs typeface="Open Sans"/>
                        <a:sym typeface="Open Sans"/>
                      </a:endParaRPr>
                    </a:p>
                  </a:txBody>
                  <a:tcPr marT="63500" marB="63500" marR="63500" marL="63500"/>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Get the best free social m</a:t>
                      </a:r>
                      <a:r>
                        <a:rPr b="1" i="1" lang="en">
                          <a:solidFill>
                            <a:srgbClr val="666666"/>
                          </a:solidFill>
                          <a:latin typeface="Open Sans"/>
                          <a:ea typeface="Open Sans"/>
                          <a:cs typeface="Open Sans"/>
                          <a:sym typeface="Open Sans"/>
                        </a:rPr>
                        <a:t>edia advertising guide</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Social media advertising is becoming one of the largest form of advertising or marketing ones product. Is all this true? Yes it is and with this guide you will be on your way to becoming a social media advertising expert</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And to make all this better ,the guide also touches on marketing strategies ,content marketing and how to stay afloat of your campaigns and client business. You can now go through your guide.</a:t>
                      </a:r>
                      <a:endParaRPr b="1" i="1">
                        <a:solidFill>
                          <a:srgbClr val="666666"/>
                        </a:solidFill>
                        <a:latin typeface="Open Sans"/>
                        <a:ea typeface="Open Sans"/>
                        <a:cs typeface="Open Sans"/>
                        <a:sym typeface="Open Sans"/>
                      </a:endParaRPr>
                    </a:p>
                  </a:txBody>
                  <a:tcPr marT="63500" marB="63500" marR="63500" marL="63500"/>
                </a:tc>
              </a:tr>
              <a:tr h="469600">
                <a:tc>
                  <a:txBody>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Outro CTA 1</a:t>
                      </a:r>
                      <a:endParaRPr b="1">
                        <a:latin typeface="Open Sans"/>
                        <a:ea typeface="Open Sans"/>
                        <a:cs typeface="Open Sans"/>
                        <a:sym typeface="Open Sans"/>
                      </a:endParaRPr>
                    </a:p>
                  </a:txBody>
                  <a:tcPr marT="63500" marB="63500" marR="63500" marL="63500"/>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Download now</a:t>
                      </a:r>
                      <a:endParaRPr b="1" i="1">
                        <a:solidFill>
                          <a:srgbClr val="666666"/>
                        </a:solidFill>
                        <a:latin typeface="Open Sans"/>
                        <a:ea typeface="Open Sans"/>
                        <a:cs typeface="Open Sans"/>
                        <a:sym typeface="Open Sans"/>
                      </a:endParaRPr>
                    </a:p>
                  </a:txBody>
                  <a:tcPr marT="63500" marB="63500" marR="63500" marL="63500"/>
                </a:tc>
              </a:tr>
              <a:tr h="1203025">
                <a:tc>
                  <a:txBody>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Outro CTA 2 (for A/B testing)</a:t>
                      </a:r>
                      <a:endParaRPr b="1">
                        <a:solidFill>
                          <a:schemeClr val="dk1"/>
                        </a:solidFill>
                        <a:latin typeface="Open Sans"/>
                        <a:ea typeface="Open Sans"/>
                        <a:cs typeface="Open Sans"/>
                        <a:sym typeface="Open Sans"/>
                      </a:endParaRPr>
                    </a:p>
                  </a:txBody>
                  <a:tcPr marT="63500" marB="63500" marR="63500" marL="63500"/>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Learn more</a:t>
                      </a:r>
                      <a:endParaRPr b="1" i="1">
                        <a:solidFill>
                          <a:srgbClr val="666666"/>
                        </a:solidFill>
                        <a:latin typeface="Open Sans"/>
                        <a:ea typeface="Open Sans"/>
                        <a:cs typeface="Open Sans"/>
                        <a:sym typeface="Open Sans"/>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5"/>
          <p:cNvSpPr txBox="1"/>
          <p:nvPr>
            <p:ph type="title"/>
          </p:nvPr>
        </p:nvSpPr>
        <p:spPr>
          <a:xfrm>
            <a:off x="41150" y="-1"/>
            <a:ext cx="7242600" cy="7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 Plan</a:t>
            </a:r>
            <a:r>
              <a:rPr lang="en"/>
              <a:t>: Email 2</a:t>
            </a:r>
            <a:endParaRPr/>
          </a:p>
        </p:txBody>
      </p:sp>
      <p:sp>
        <p:nvSpPr>
          <p:cNvPr id="173" name="Google Shape;173;p45"/>
          <p:cNvSpPr txBox="1"/>
          <p:nvPr/>
        </p:nvSpPr>
        <p:spPr>
          <a:xfrm>
            <a:off x="264950" y="2332400"/>
            <a:ext cx="6795000" cy="4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74" name="Google Shape;174;p45"/>
          <p:cNvGraphicFramePr/>
          <p:nvPr/>
        </p:nvGraphicFramePr>
        <p:xfrm>
          <a:off x="41150" y="798300"/>
          <a:ext cx="3000000" cy="3000000"/>
        </p:xfrm>
        <a:graphic>
          <a:graphicData uri="http://schemas.openxmlformats.org/drawingml/2006/table">
            <a:tbl>
              <a:tblPr>
                <a:noFill/>
                <a:tableStyleId>{B7E06BFD-4CA2-4D1F-8F37-4B91CE4D0AF1}</a:tableStyleId>
              </a:tblPr>
              <a:tblGrid>
                <a:gridCol w="1407600"/>
                <a:gridCol w="5835000"/>
              </a:tblGrid>
              <a:tr h="684350">
                <a:tc gridSpan="2">
                  <a:txBody>
                    <a:bodyPr/>
                    <a:lstStyle/>
                    <a:p>
                      <a:pPr indent="-228600" lvl="0" marL="457200" rtl="0" algn="l">
                        <a:spcBef>
                          <a:spcPts val="0"/>
                        </a:spcBef>
                        <a:spcAft>
                          <a:spcPts val="0"/>
                        </a:spcAft>
                        <a:buNone/>
                      </a:pPr>
                      <a:r>
                        <a:rPr b="1" lang="en" sz="1200">
                          <a:solidFill>
                            <a:srgbClr val="FFFFFF"/>
                          </a:solidFill>
                        </a:rPr>
                        <a:t>Overarching Theme: 3-5 Sentences </a:t>
                      </a:r>
                      <a:endParaRPr b="1" sz="12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34343"/>
                    </a:solidFill>
                  </a:tcPr>
                </a:tc>
                <a:tc hMerge="1"/>
              </a:tr>
              <a:tr h="992350">
                <a:tc>
                  <a:txBody>
                    <a:bodyPr/>
                    <a:lstStyle/>
                    <a:p>
                      <a:pPr indent="0" lvl="0" marL="0" rtl="0" algn="l">
                        <a:spcBef>
                          <a:spcPts val="0"/>
                        </a:spcBef>
                        <a:spcAft>
                          <a:spcPts val="0"/>
                        </a:spcAft>
                        <a:buNone/>
                      </a:pPr>
                      <a:r>
                        <a:rPr b="1" lang="en">
                          <a:latin typeface="Open Sans"/>
                          <a:ea typeface="Open Sans"/>
                          <a:cs typeface="Open Sans"/>
                          <a:sym typeface="Open Sans"/>
                        </a:rPr>
                        <a:t>General</a:t>
                      </a:r>
                      <a:endParaRPr b="1">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i="1" lang="en">
                          <a:solidFill>
                            <a:srgbClr val="434343"/>
                          </a:solidFill>
                          <a:latin typeface="Open Sans"/>
                          <a:ea typeface="Open Sans"/>
                          <a:cs typeface="Open Sans"/>
                          <a:sym typeface="Open Sans"/>
                        </a:rPr>
                        <a:t> This email is provided to give information about the udacity digital marketing nanodegree program. The objective is to encourage </a:t>
                      </a:r>
                      <a:r>
                        <a:rPr b="1" i="1" lang="en">
                          <a:solidFill>
                            <a:srgbClr val="434343"/>
                          </a:solidFill>
                          <a:latin typeface="Open Sans"/>
                          <a:ea typeface="Open Sans"/>
                          <a:cs typeface="Open Sans"/>
                          <a:sym typeface="Open Sans"/>
                        </a:rPr>
                        <a:t>subscribers</a:t>
                      </a:r>
                      <a:r>
                        <a:rPr b="1" i="1" lang="en">
                          <a:solidFill>
                            <a:srgbClr val="434343"/>
                          </a:solidFill>
                          <a:latin typeface="Open Sans"/>
                          <a:ea typeface="Open Sans"/>
                          <a:cs typeface="Open Sans"/>
                          <a:sym typeface="Open Sans"/>
                        </a:rPr>
                        <a:t> to sign up for the program</a:t>
                      </a:r>
                      <a:endParaRPr b="1" i="1">
                        <a:solidFill>
                          <a:srgbClr val="434343"/>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000">
                <a:tc gridSpan="2">
                  <a:txBody>
                    <a:bodyPr/>
                    <a:lstStyle/>
                    <a:p>
                      <a:pPr indent="0" lvl="0" marL="0" rtl="0" algn="l">
                        <a:spcBef>
                          <a:spcPts val="0"/>
                        </a:spcBef>
                        <a:spcAft>
                          <a:spcPts val="0"/>
                        </a:spcAft>
                        <a:buNone/>
                      </a:pPr>
                      <a:r>
                        <a:t/>
                      </a:r>
                      <a:endParaRPr b="1">
                        <a:solidFill>
                          <a:srgbClr val="FFFFFF"/>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434343"/>
                    </a:solidFill>
                  </a:tcPr>
                </a:tc>
                <a:tc hMerge="1"/>
              </a:tr>
              <a:tr h="648125">
                <a:tc>
                  <a:txBody>
                    <a:bodyPr/>
                    <a:lstStyle/>
                    <a:p>
                      <a:pPr indent="0" lvl="0" marL="0" rtl="0" algn="l">
                        <a:spcBef>
                          <a:spcPts val="0"/>
                        </a:spcBef>
                        <a:spcAft>
                          <a:spcPts val="0"/>
                        </a:spcAft>
                        <a:buNone/>
                      </a:pPr>
                      <a:r>
                        <a:rPr b="1" lang="en">
                          <a:latin typeface="Open Sans"/>
                          <a:ea typeface="Open Sans"/>
                          <a:cs typeface="Open Sans"/>
                          <a:sym typeface="Open Sans"/>
                        </a:rPr>
                        <a:t>Subject Line 1</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Start a career in digital marketing with udacity</a:t>
                      </a:r>
                      <a:endParaRPr b="1" i="1">
                        <a:solidFill>
                          <a:srgbClr val="666666"/>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7525">
                <a:tc>
                  <a:txBody>
                    <a:bodyPr/>
                    <a:lstStyle/>
                    <a:p>
                      <a:pPr indent="0" lvl="0" marL="0" rtl="0" algn="l">
                        <a:spcBef>
                          <a:spcPts val="0"/>
                        </a:spcBef>
                        <a:spcAft>
                          <a:spcPts val="0"/>
                        </a:spcAft>
                        <a:buNone/>
                      </a:pPr>
                      <a:r>
                        <a:rPr b="1" lang="en">
                          <a:latin typeface="Open Sans"/>
                          <a:ea typeface="Open Sans"/>
                          <a:cs typeface="Open Sans"/>
                          <a:sym typeface="Open Sans"/>
                        </a:rPr>
                        <a:t>Subject Line 2</a:t>
                      </a:r>
                      <a:endParaRPr b="1">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Become a digital marketer</a:t>
                      </a:r>
                      <a:endParaRPr b="1" i="1">
                        <a:solidFill>
                          <a:srgbClr val="666666"/>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72375">
                <a:tc>
                  <a:txBody>
                    <a:bodyPr/>
                    <a:lstStyle/>
                    <a:p>
                      <a:pPr indent="0" lvl="0" marL="0" rtl="0" algn="l">
                        <a:spcBef>
                          <a:spcPts val="0"/>
                        </a:spcBef>
                        <a:spcAft>
                          <a:spcPts val="0"/>
                        </a:spcAft>
                        <a:buNone/>
                      </a:pPr>
                      <a:r>
                        <a:rPr b="1" lang="en">
                          <a:latin typeface="Open Sans"/>
                          <a:ea typeface="Open Sans"/>
                          <a:cs typeface="Open Sans"/>
                          <a:sym typeface="Open Sans"/>
                        </a:rPr>
                        <a:t>Preview Text </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Sign up to launch your new career </a:t>
                      </a:r>
                      <a:endParaRPr b="1" i="1">
                        <a:solidFill>
                          <a:srgbClr val="666666"/>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28875">
                <a:tc>
                  <a:txBody>
                    <a:bodyPr/>
                    <a:lstStyle/>
                    <a:p>
                      <a:pPr indent="0" lvl="0" marL="0" rtl="0" algn="l">
                        <a:spcBef>
                          <a:spcPts val="0"/>
                        </a:spcBef>
                        <a:spcAft>
                          <a:spcPts val="0"/>
                        </a:spcAft>
                        <a:buNone/>
                      </a:pPr>
                      <a:r>
                        <a:rPr b="1" lang="en">
                          <a:latin typeface="Open Sans"/>
                          <a:ea typeface="Open Sans"/>
                          <a:cs typeface="Open Sans"/>
                          <a:sym typeface="Open Sans"/>
                        </a:rPr>
                        <a:t>Body </a:t>
                      </a:r>
                      <a:endParaRPr b="1">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What you need to learn about </a:t>
                      </a:r>
                      <a:r>
                        <a:rPr b="1" i="1" lang="en">
                          <a:solidFill>
                            <a:srgbClr val="666666"/>
                          </a:solidFill>
                          <a:latin typeface="Open Sans"/>
                          <a:ea typeface="Open Sans"/>
                          <a:cs typeface="Open Sans"/>
                          <a:sym typeface="Open Sans"/>
                        </a:rPr>
                        <a:t>digital</a:t>
                      </a:r>
                      <a:r>
                        <a:rPr b="1" i="1" lang="en">
                          <a:solidFill>
                            <a:srgbClr val="666666"/>
                          </a:solidFill>
                          <a:latin typeface="Open Sans"/>
                          <a:ea typeface="Open Sans"/>
                          <a:cs typeface="Open Sans"/>
                          <a:sym typeface="Open Sans"/>
                        </a:rPr>
                        <a:t> marketing</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Hi there, am certain you must have gone through if not all half way through the social media advertising guide . To become a digital marketer there are certain areas that are </a:t>
                      </a:r>
                      <a:r>
                        <a:rPr b="1" i="1" lang="en">
                          <a:solidFill>
                            <a:srgbClr val="666666"/>
                          </a:solidFill>
                          <a:latin typeface="Open Sans"/>
                          <a:ea typeface="Open Sans"/>
                          <a:cs typeface="Open Sans"/>
                          <a:sym typeface="Open Sans"/>
                        </a:rPr>
                        <a:t>compulsory</a:t>
                      </a:r>
                      <a:r>
                        <a:rPr b="1" i="1" lang="en">
                          <a:solidFill>
                            <a:srgbClr val="666666"/>
                          </a:solidFill>
                          <a:latin typeface="Open Sans"/>
                          <a:ea typeface="Open Sans"/>
                          <a:cs typeface="Open Sans"/>
                          <a:sym typeface="Open Sans"/>
                        </a:rPr>
                        <a:t> for you to know like how to create effective content, and utilize effective marketing strategy to ensure that your customers are more focused on your brand</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Digital marketing is very broad and elaborate and it can be confusing if you don’t know where to start from. That’s why the email can be of great help to you  i would like to introduce to you the udacity digital marketing nanodegree progam which is a great platform that can help you in your journey,with udacity learning is fun , interactive and convenient . sign up today to kick start your career.</a:t>
                      </a:r>
                      <a:endParaRPr b="1" i="1">
                        <a:solidFill>
                          <a:srgbClr val="666666"/>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28875">
                <a:tc>
                  <a:txBody>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Outro CTA</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rPr b="1" lang="en">
                          <a:solidFill>
                            <a:schemeClr val="dk1"/>
                          </a:solidFill>
                          <a:latin typeface="Open Sans"/>
                          <a:ea typeface="Open Sans"/>
                          <a:cs typeface="Open Sans"/>
                          <a:sym typeface="Open Sans"/>
                        </a:rPr>
                        <a:t>Outro CTA 2</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a:solidFill>
                          <a:schemeClr val="dk1"/>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Sign up now</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Register now</a:t>
                      </a:r>
                      <a:endParaRPr b="1" i="1">
                        <a:solidFill>
                          <a:srgbClr val="666666"/>
                        </a:solidFill>
                        <a:latin typeface="Open Sans"/>
                        <a:ea typeface="Open Sans"/>
                        <a:cs typeface="Open Sans"/>
                        <a:sym typeface="Open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6"/>
          <p:cNvSpPr txBox="1"/>
          <p:nvPr>
            <p:ph type="title"/>
          </p:nvPr>
        </p:nvSpPr>
        <p:spPr>
          <a:xfrm>
            <a:off x="41150" y="-1"/>
            <a:ext cx="7242600" cy="79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 Plan</a:t>
            </a:r>
            <a:r>
              <a:rPr lang="en"/>
              <a:t>: Email 3</a:t>
            </a:r>
            <a:endParaRPr/>
          </a:p>
        </p:txBody>
      </p:sp>
      <p:sp>
        <p:nvSpPr>
          <p:cNvPr id="180" name="Google Shape;180;p46"/>
          <p:cNvSpPr txBox="1"/>
          <p:nvPr/>
        </p:nvSpPr>
        <p:spPr>
          <a:xfrm>
            <a:off x="264950" y="2332400"/>
            <a:ext cx="6795000" cy="48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81" name="Google Shape;181;p46"/>
          <p:cNvGraphicFramePr/>
          <p:nvPr/>
        </p:nvGraphicFramePr>
        <p:xfrm>
          <a:off x="0" y="798900"/>
          <a:ext cx="3000000" cy="3000000"/>
        </p:xfrm>
        <a:graphic>
          <a:graphicData uri="http://schemas.openxmlformats.org/drawingml/2006/table">
            <a:tbl>
              <a:tblPr>
                <a:noFill/>
                <a:tableStyleId>{B7E06BFD-4CA2-4D1F-8F37-4B91CE4D0AF1}</a:tableStyleId>
              </a:tblPr>
              <a:tblGrid>
                <a:gridCol w="1510575"/>
                <a:gridCol w="6261825"/>
              </a:tblGrid>
              <a:tr h="892625">
                <a:tc gridSpan="2">
                  <a:txBody>
                    <a:bodyPr/>
                    <a:lstStyle/>
                    <a:p>
                      <a:pPr indent="-228600" lvl="0" marL="457200" rtl="0" algn="l">
                        <a:spcBef>
                          <a:spcPts val="0"/>
                        </a:spcBef>
                        <a:spcAft>
                          <a:spcPts val="0"/>
                        </a:spcAft>
                        <a:buNone/>
                      </a:pPr>
                      <a:r>
                        <a:rPr b="1" lang="en" sz="1200">
                          <a:solidFill>
                            <a:srgbClr val="FFFFFF"/>
                          </a:solidFill>
                        </a:rPr>
                        <a:t>Overarching Theme: 3-5 Sentences </a:t>
                      </a:r>
                      <a:endParaRPr b="1" sz="1200">
                        <a:solidFill>
                          <a:srgbClr val="FFFFFF"/>
                        </a:solidFill>
                      </a:endParaRPr>
                    </a:p>
                  </a:txBody>
                  <a:tcPr marT="63500" marB="63500" marR="63500" marL="63500">
                    <a:solidFill>
                      <a:srgbClr val="434343"/>
                    </a:solidFill>
                  </a:tcPr>
                </a:tc>
                <a:tc hMerge="1"/>
              </a:tr>
              <a:tr h="1644050">
                <a:tc>
                  <a:txBody>
                    <a:bodyPr/>
                    <a:lstStyle/>
                    <a:p>
                      <a:pPr indent="0" lvl="0" marL="0" rtl="0" algn="l">
                        <a:spcBef>
                          <a:spcPts val="0"/>
                        </a:spcBef>
                        <a:spcAft>
                          <a:spcPts val="0"/>
                        </a:spcAft>
                        <a:buNone/>
                      </a:pPr>
                      <a:r>
                        <a:rPr b="1" lang="en">
                          <a:latin typeface="Open Sans"/>
                          <a:ea typeface="Open Sans"/>
                          <a:cs typeface="Open Sans"/>
                          <a:sym typeface="Open Sans"/>
                        </a:rPr>
                        <a:t>General</a:t>
                      </a:r>
                      <a:endParaRPr b="1">
                        <a:latin typeface="Open Sans"/>
                        <a:ea typeface="Open Sans"/>
                        <a:cs typeface="Open Sans"/>
                        <a:sym typeface="Open Sans"/>
                      </a:endParaRPr>
                    </a:p>
                  </a:txBody>
                  <a:tcPr marT="63500" marB="63500" marR="63500" marL="63500"/>
                </a:tc>
                <a:tc>
                  <a:txBody>
                    <a:bodyPr/>
                    <a:lstStyle/>
                    <a:p>
                      <a:pPr indent="0" lvl="0" marL="0" rtl="0" algn="l">
                        <a:spcBef>
                          <a:spcPts val="0"/>
                        </a:spcBef>
                        <a:spcAft>
                          <a:spcPts val="0"/>
                        </a:spcAft>
                        <a:buNone/>
                      </a:pPr>
                      <a:r>
                        <a:rPr b="1" i="1" lang="en">
                          <a:solidFill>
                            <a:srgbClr val="434343"/>
                          </a:solidFill>
                          <a:latin typeface="Open Sans"/>
                          <a:ea typeface="Open Sans"/>
                          <a:cs typeface="Open Sans"/>
                          <a:sym typeface="Open Sans"/>
                        </a:rPr>
                        <a:t>This email serves as a reminder to subscribers who in email 1 where able to download the ebook and also click the sign up button but has not completed the sign up for DMND</a:t>
                      </a:r>
                      <a:endParaRPr b="1" i="1">
                        <a:solidFill>
                          <a:srgbClr val="434343"/>
                        </a:solidFill>
                        <a:latin typeface="Open Sans"/>
                        <a:ea typeface="Open Sans"/>
                        <a:cs typeface="Open Sans"/>
                        <a:sym typeface="Open Sans"/>
                      </a:endParaRPr>
                    </a:p>
                    <a:p>
                      <a:pPr indent="0" lvl="0" marL="0" rtl="0" algn="l">
                        <a:spcBef>
                          <a:spcPts val="0"/>
                        </a:spcBef>
                        <a:spcAft>
                          <a:spcPts val="0"/>
                        </a:spcAft>
                        <a:buNone/>
                      </a:pPr>
                      <a:r>
                        <a:rPr b="1" i="1" lang="en">
                          <a:solidFill>
                            <a:srgbClr val="434343"/>
                          </a:solidFill>
                          <a:latin typeface="Open Sans"/>
                          <a:ea typeface="Open Sans"/>
                          <a:cs typeface="Open Sans"/>
                          <a:sym typeface="Open Sans"/>
                        </a:rPr>
                        <a:t>The objective is to encourage </a:t>
                      </a:r>
                      <a:r>
                        <a:rPr b="1" i="1" lang="en">
                          <a:solidFill>
                            <a:srgbClr val="434343"/>
                          </a:solidFill>
                          <a:latin typeface="Open Sans"/>
                          <a:ea typeface="Open Sans"/>
                          <a:cs typeface="Open Sans"/>
                          <a:sym typeface="Open Sans"/>
                        </a:rPr>
                        <a:t>subscribers</a:t>
                      </a:r>
                      <a:r>
                        <a:rPr b="1" i="1" lang="en">
                          <a:solidFill>
                            <a:srgbClr val="434343"/>
                          </a:solidFill>
                          <a:latin typeface="Open Sans"/>
                          <a:ea typeface="Open Sans"/>
                          <a:cs typeface="Open Sans"/>
                          <a:sym typeface="Open Sans"/>
                        </a:rPr>
                        <a:t> to complete their sign up into dmnd</a:t>
                      </a:r>
                      <a:endParaRPr b="1" i="1">
                        <a:solidFill>
                          <a:srgbClr val="434343"/>
                        </a:solidFill>
                        <a:latin typeface="Open Sans"/>
                        <a:ea typeface="Open Sans"/>
                        <a:cs typeface="Open Sans"/>
                        <a:sym typeface="Open Sans"/>
                      </a:endParaRPr>
                    </a:p>
                  </a:txBody>
                  <a:tcPr marT="63500" marB="63500" marR="63500" marL="63500"/>
                </a:tc>
              </a:tr>
              <a:tr h="416575">
                <a:tc gridSpan="2">
                  <a:txBody>
                    <a:bodyPr/>
                    <a:lstStyle/>
                    <a:p>
                      <a:pPr indent="0" lvl="0" marL="0" rtl="0" algn="l">
                        <a:spcBef>
                          <a:spcPts val="0"/>
                        </a:spcBef>
                        <a:spcAft>
                          <a:spcPts val="0"/>
                        </a:spcAft>
                        <a:buNone/>
                      </a:pPr>
                      <a:r>
                        <a:t/>
                      </a:r>
                      <a:endParaRPr b="1">
                        <a:solidFill>
                          <a:srgbClr val="FFFFFF"/>
                        </a:solidFill>
                        <a:latin typeface="Open Sans"/>
                        <a:ea typeface="Open Sans"/>
                        <a:cs typeface="Open Sans"/>
                        <a:sym typeface="Open Sans"/>
                      </a:endParaRPr>
                    </a:p>
                  </a:txBody>
                  <a:tcPr marT="63500" marB="63500" marR="63500" marL="63500">
                    <a:solidFill>
                      <a:srgbClr val="434343"/>
                    </a:solidFill>
                  </a:tcPr>
                </a:tc>
                <a:tc hMerge="1"/>
              </a:tr>
              <a:tr h="845350">
                <a:tc>
                  <a:txBody>
                    <a:bodyPr/>
                    <a:lstStyle/>
                    <a:p>
                      <a:pPr indent="0" lvl="0" marL="0" rtl="0" algn="l">
                        <a:spcBef>
                          <a:spcPts val="0"/>
                        </a:spcBef>
                        <a:spcAft>
                          <a:spcPts val="0"/>
                        </a:spcAft>
                        <a:buNone/>
                      </a:pPr>
                      <a:r>
                        <a:rPr b="1" lang="en">
                          <a:latin typeface="Open Sans"/>
                          <a:ea typeface="Open Sans"/>
                          <a:cs typeface="Open Sans"/>
                          <a:sym typeface="Open Sans"/>
                        </a:rPr>
                        <a:t>Subject Line 1</a:t>
                      </a:r>
                      <a:endParaRPr b="1">
                        <a:solidFill>
                          <a:srgbClr val="FF0000"/>
                        </a:solidFill>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txBody>
                  <a:tcPr marT="63500" marB="63500" marR="63500" marL="63500"/>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This is a great opportunity don’t, don’t miss it </a:t>
                      </a:r>
                      <a:endParaRPr b="1" i="1">
                        <a:solidFill>
                          <a:srgbClr val="666666"/>
                        </a:solidFill>
                        <a:latin typeface="Open Sans"/>
                        <a:ea typeface="Open Sans"/>
                        <a:cs typeface="Open Sans"/>
                        <a:sym typeface="Open Sans"/>
                      </a:endParaRPr>
                    </a:p>
                  </a:txBody>
                  <a:tcPr marT="63500" marB="63500" marR="63500" marL="63500"/>
                </a:tc>
              </a:tr>
              <a:tr h="845350">
                <a:tc>
                  <a:txBody>
                    <a:bodyPr/>
                    <a:lstStyle/>
                    <a:p>
                      <a:pPr indent="0" lvl="0" marL="0" rtl="0" algn="l">
                        <a:spcBef>
                          <a:spcPts val="0"/>
                        </a:spcBef>
                        <a:spcAft>
                          <a:spcPts val="0"/>
                        </a:spcAft>
                        <a:buNone/>
                      </a:pPr>
                      <a:r>
                        <a:rPr b="1" lang="en">
                          <a:latin typeface="Open Sans"/>
                          <a:ea typeface="Open Sans"/>
                          <a:cs typeface="Open Sans"/>
                          <a:sym typeface="Open Sans"/>
                        </a:rPr>
                        <a:t>Subject Line 2</a:t>
                      </a:r>
                      <a:endParaRPr b="1">
                        <a:latin typeface="Open Sans"/>
                        <a:ea typeface="Open Sans"/>
                        <a:cs typeface="Open Sans"/>
                        <a:sym typeface="Open Sans"/>
                      </a:endParaRPr>
                    </a:p>
                  </a:txBody>
                  <a:tcPr marT="63500" marB="63500" marR="63500" marL="63500"/>
                </a:tc>
                <a:tc>
                  <a:txBody>
                    <a:bodyPr/>
                    <a:lstStyle/>
                    <a:p>
                      <a:pPr indent="0" lvl="0" marL="228600" rtl="0" algn="l">
                        <a:spcBef>
                          <a:spcPts val="0"/>
                        </a:spcBef>
                        <a:spcAft>
                          <a:spcPts val="0"/>
                        </a:spcAft>
                        <a:buNone/>
                      </a:pPr>
                      <a:r>
                        <a:rPr b="1" i="1" lang="en">
                          <a:solidFill>
                            <a:srgbClr val="666666"/>
                          </a:solidFill>
                          <a:latin typeface="Open Sans"/>
                          <a:ea typeface="Open Sans"/>
                          <a:cs typeface="Open Sans"/>
                          <a:sym typeface="Open Sans"/>
                        </a:rPr>
                        <a:t>Enrol today for the udacity digital marketing  nanodegree</a:t>
                      </a:r>
                      <a:endParaRPr b="1" i="1">
                        <a:solidFill>
                          <a:srgbClr val="666666"/>
                        </a:solidFill>
                        <a:latin typeface="Open Sans"/>
                        <a:ea typeface="Open Sans"/>
                        <a:cs typeface="Open Sans"/>
                        <a:sym typeface="Open Sans"/>
                      </a:endParaRPr>
                    </a:p>
                  </a:txBody>
                  <a:tcPr marT="63500" marB="63500" marR="63500" marL="63500"/>
                </a:tc>
              </a:tr>
              <a:tr h="935875">
                <a:tc>
                  <a:txBody>
                    <a:bodyPr/>
                    <a:lstStyle/>
                    <a:p>
                      <a:pPr indent="0" lvl="0" marL="0" rtl="0" algn="l">
                        <a:spcBef>
                          <a:spcPts val="0"/>
                        </a:spcBef>
                        <a:spcAft>
                          <a:spcPts val="0"/>
                        </a:spcAft>
                        <a:buNone/>
                      </a:pPr>
                      <a:r>
                        <a:rPr b="1" lang="en">
                          <a:latin typeface="Open Sans"/>
                          <a:ea typeface="Open Sans"/>
                          <a:cs typeface="Open Sans"/>
                          <a:sym typeface="Open Sans"/>
                        </a:rPr>
                        <a:t>Preview Text </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txBody>
                  <a:tcPr marT="63500" marB="63500" marR="63500" marL="63500"/>
                </a:tc>
                <a:tc>
                  <a:txBody>
                    <a:bodyPr/>
                    <a:lstStyle/>
                    <a:p>
                      <a:pPr indent="-228600" lvl="0" marL="457200" rtl="0" algn="l">
                        <a:spcBef>
                          <a:spcPts val="0"/>
                        </a:spcBef>
                        <a:spcAft>
                          <a:spcPts val="0"/>
                        </a:spcAft>
                        <a:buClr>
                          <a:schemeClr val="dk1"/>
                        </a:buClr>
                        <a:buSzPts val="1100"/>
                        <a:buFont typeface="Arial"/>
                        <a:buNone/>
                      </a:pPr>
                      <a:r>
                        <a:rPr b="1" i="1" lang="en">
                          <a:solidFill>
                            <a:srgbClr val="666666"/>
                          </a:solidFill>
                          <a:latin typeface="Open Sans"/>
                          <a:ea typeface="Open Sans"/>
                          <a:cs typeface="Open Sans"/>
                          <a:sym typeface="Open Sans"/>
                        </a:rPr>
                        <a:t>Udacity digital marketing nanodegree registration closes june 25th</a:t>
                      </a:r>
                      <a:endParaRPr b="1">
                        <a:solidFill>
                          <a:srgbClr val="666666"/>
                        </a:solidFill>
                        <a:latin typeface="Open Sans"/>
                        <a:ea typeface="Open Sans"/>
                        <a:cs typeface="Open Sans"/>
                        <a:sym typeface="Open Sans"/>
                      </a:endParaRPr>
                    </a:p>
                  </a:txBody>
                  <a:tcPr marT="63500" marB="63500" marR="63500" marL="63500"/>
                </a:tc>
              </a:tr>
              <a:tr h="2207250">
                <a:tc>
                  <a:txBody>
                    <a:bodyPr/>
                    <a:lstStyle/>
                    <a:p>
                      <a:pPr indent="0" lvl="0" marL="0" rtl="0" algn="l">
                        <a:spcBef>
                          <a:spcPts val="0"/>
                        </a:spcBef>
                        <a:spcAft>
                          <a:spcPts val="0"/>
                        </a:spcAft>
                        <a:buNone/>
                      </a:pPr>
                      <a:r>
                        <a:rPr b="1" lang="en">
                          <a:latin typeface="Open Sans"/>
                          <a:ea typeface="Open Sans"/>
                          <a:cs typeface="Open Sans"/>
                          <a:sym typeface="Open Sans"/>
                        </a:rPr>
                        <a:t>Body </a:t>
                      </a:r>
                      <a:endParaRPr b="1">
                        <a:latin typeface="Open Sans"/>
                        <a:ea typeface="Open Sans"/>
                        <a:cs typeface="Open Sans"/>
                        <a:sym typeface="Open Sans"/>
                      </a:endParaRPr>
                    </a:p>
                  </a:txBody>
                  <a:tcPr marT="63500" marB="63500" marR="63500" marL="63500"/>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Hey there,</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Don’t miss your chance to acquire great skill in digital marketing  that will allow you expand your business online and also puts you up to date with the worlds marketing trend.</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Register now, registration closes 11:59pm, june 25th and join the class, class begins july 1 </a:t>
                      </a:r>
                      <a:endParaRPr b="1" i="1">
                        <a:solidFill>
                          <a:srgbClr val="666666"/>
                        </a:solidFill>
                        <a:latin typeface="Open Sans"/>
                        <a:ea typeface="Open Sans"/>
                        <a:cs typeface="Open Sans"/>
                        <a:sym typeface="Open Sans"/>
                      </a:endParaRPr>
                    </a:p>
                  </a:txBody>
                  <a:tcPr marT="63500" marB="63500" marR="63500" marL="63500"/>
                </a:tc>
              </a:tr>
              <a:tr h="1472425">
                <a:tc>
                  <a:txBody>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Outro CTA</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rPr b="1" lang="en">
                          <a:solidFill>
                            <a:schemeClr val="dk1"/>
                          </a:solidFill>
                          <a:latin typeface="Open Sans"/>
                          <a:ea typeface="Open Sans"/>
                          <a:cs typeface="Open Sans"/>
                          <a:sym typeface="Open Sans"/>
                        </a:rPr>
                        <a:t>Outro CTA</a:t>
                      </a:r>
                      <a:endParaRPr b="1">
                        <a:solidFill>
                          <a:schemeClr val="dk1"/>
                        </a:solidFill>
                        <a:latin typeface="Open Sans"/>
                        <a:ea typeface="Open Sans"/>
                        <a:cs typeface="Open Sans"/>
                        <a:sym typeface="Open Sans"/>
                      </a:endParaRPr>
                    </a:p>
                  </a:txBody>
                  <a:tcPr marT="63500" marB="63500" marR="63500" marL="63500"/>
                </a:tc>
                <a:tc>
                  <a:txBody>
                    <a:bodyPr/>
                    <a:lstStyle/>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Register now</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t/>
                      </a:r>
                      <a:endParaRPr b="1" i="1">
                        <a:solidFill>
                          <a:srgbClr val="666666"/>
                        </a:solidFill>
                        <a:latin typeface="Open Sans"/>
                        <a:ea typeface="Open Sans"/>
                        <a:cs typeface="Open Sans"/>
                        <a:sym typeface="Open Sans"/>
                      </a:endParaRPr>
                    </a:p>
                    <a:p>
                      <a:pPr indent="-228600" lvl="0" marL="457200" rtl="0" algn="l">
                        <a:spcBef>
                          <a:spcPts val="0"/>
                        </a:spcBef>
                        <a:spcAft>
                          <a:spcPts val="0"/>
                        </a:spcAft>
                        <a:buNone/>
                      </a:pPr>
                      <a:r>
                        <a:rPr b="1" i="1" lang="en">
                          <a:solidFill>
                            <a:srgbClr val="666666"/>
                          </a:solidFill>
                          <a:latin typeface="Open Sans"/>
                          <a:ea typeface="Open Sans"/>
                          <a:cs typeface="Open Sans"/>
                          <a:sym typeface="Open Sans"/>
                        </a:rPr>
                        <a:t>Sign up now</a:t>
                      </a:r>
                      <a:endParaRPr b="1" i="1">
                        <a:solidFill>
                          <a:srgbClr val="666666"/>
                        </a:solidFill>
                        <a:latin typeface="Open Sans"/>
                        <a:ea typeface="Open Sans"/>
                        <a:cs typeface="Open Sans"/>
                        <a:sym typeface="Open Sans"/>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