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058400" cx="7772400"/>
  <p:notesSz cx="6858000" cy="9144000"/>
  <p:embeddedFontLst>
    <p:embeddedFont>
      <p:font typeface="Helvetica Neue"/>
      <p:regular r:id="rId16"/>
      <p:bold r:id="rId17"/>
      <p:italic r:id="rId18"/>
      <p:boldItalic r:id="rId19"/>
    </p:embeddedFont>
    <p:embeddedFont>
      <p:font typeface="Open Sans ExtraBold"/>
      <p:bold r:id="rId20"/>
      <p:boldItalic r:id="rId21"/>
    </p:embeddedFont>
    <p:embeddedFont>
      <p:font typeface="Open Sans Ligh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F6BE69-3FAD-4C48-A4B4-7FC075CD7A45}">
  <a:tblStyle styleId="{E8F6BE69-3FAD-4C48-A4B4-7FC075CD7A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ExtraBold-bold.fntdata"/><Relationship Id="rId22" Type="http://schemas.openxmlformats.org/officeDocument/2006/relationships/font" Target="fonts/OpenSansLight-regular.fntdata"/><Relationship Id="rId21" Type="http://schemas.openxmlformats.org/officeDocument/2006/relationships/font" Target="fonts/OpenSansExtraBold-boldItalic.fntdata"/><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OpenSansLigh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bold.fntdata"/><Relationship Id="rId16" Type="http://schemas.openxmlformats.org/officeDocument/2006/relationships/font" Target="fonts/HelveticaNeue-regular.fntdata"/><Relationship Id="rId19" Type="http://schemas.openxmlformats.org/officeDocument/2006/relationships/font" Target="fonts/HelveticaNeue-boldItalic.fntdata"/><Relationship Id="rId1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9ed12aab_0_1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9ed12aa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9ed12aab_0_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9ed12a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9ed12aab_0_1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9ed12aa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9ed12aab_0_20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9ed12aa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9ed12aab_0_2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9ed12aa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971bda661_2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971bda6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bbeee39c8_1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bbeee39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971bda661_2_78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971bda661_2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6" name="Google Shape;76;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 name="Google Shape;82;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5"/>
          <p:cNvPicPr preferRelativeResize="0"/>
          <p:nvPr/>
        </p:nvPicPr>
        <p:blipFill rotWithShape="1">
          <a:blip r:embed="rId3">
            <a:alphaModFix/>
          </a:blip>
          <a:srcRect b="0" l="0" r="0" t="0"/>
          <a:stretch/>
        </p:blipFill>
        <p:spPr>
          <a:xfrm>
            <a:off x="0" y="0"/>
            <a:ext cx="7772400" cy="1005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3D49"/>
                </a:solidFill>
              </a:rPr>
              <a:t>DMND Program, </a:t>
            </a:r>
            <a:r>
              <a:rPr b="1" lang="en" sz="4000">
                <a:solidFill>
                  <a:srgbClr val="2E3D49"/>
                </a:solidFill>
              </a:rPr>
              <a:t>Enterprise, </a:t>
            </a:r>
            <a:endParaRPr b="1" sz="4000">
              <a:solidFill>
                <a:srgbClr val="2E3D49"/>
              </a:solidFill>
            </a:endParaRPr>
          </a:p>
        </p:txBody>
      </p:sp>
      <p:sp>
        <p:nvSpPr>
          <p:cNvPr id="94" name="Google Shape;94;p26"/>
          <p:cNvSpPr txBox="1"/>
          <p:nvPr>
            <p:ph idx="1" type="body"/>
          </p:nvPr>
        </p:nvSpPr>
        <p:spPr>
          <a:xfrm>
            <a:off x="264895" y="2618829"/>
            <a:ext cx="7242600" cy="623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200">
                <a:latin typeface="Open Sans Light"/>
                <a:ea typeface="Open Sans Light"/>
                <a:cs typeface="Open Sans Light"/>
                <a:sym typeface="Open Sans Light"/>
              </a:rPr>
              <a:t> I choose the digital marketing nanodegree program (challenge #1) </a:t>
            </a:r>
            <a:endParaRPr sz="2200">
              <a:latin typeface="Open Sans Light"/>
              <a:ea typeface="Open Sans Light"/>
              <a:cs typeface="Open Sans Light"/>
              <a:sym typeface="Open Sans Light"/>
            </a:endParaRPr>
          </a:p>
          <a:p>
            <a:pPr indent="0" lvl="0" marL="0" rtl="0" algn="l">
              <a:spcBef>
                <a:spcPts val="1600"/>
              </a:spcBef>
              <a:spcAft>
                <a:spcPts val="0"/>
              </a:spcAft>
              <a:buClr>
                <a:schemeClr val="dk1"/>
              </a:buClr>
              <a:buSzPts val="1100"/>
              <a:buFont typeface="Arial"/>
              <a:buNone/>
            </a:pPr>
            <a:br>
              <a:rPr lang="en" sz="2200"/>
            </a:br>
            <a:endParaRPr sz="2200"/>
          </a:p>
          <a:p>
            <a:pPr indent="0" lvl="0" marL="0" rtl="0" algn="l">
              <a:spcBef>
                <a:spcPts val="1600"/>
              </a:spcBef>
              <a:spcAft>
                <a:spcPts val="16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7"/>
          <p:cNvSpPr txBox="1"/>
          <p:nvPr>
            <p:ph type="title"/>
          </p:nvPr>
        </p:nvSpPr>
        <p:spPr>
          <a:xfrm>
            <a:off x="264950" y="870277"/>
            <a:ext cx="7373100" cy="16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Marketing Objective: </a:t>
            </a:r>
            <a:r>
              <a:rPr lang="en" sz="4000">
                <a:solidFill>
                  <a:srgbClr val="2E3D49"/>
                </a:solidFill>
              </a:rPr>
              <a:t>DMND</a:t>
            </a:r>
            <a:r>
              <a:rPr lang="en" sz="4000">
                <a:solidFill>
                  <a:srgbClr val="2E3D49"/>
                </a:solidFill>
              </a:rPr>
              <a:t> </a:t>
            </a:r>
            <a:endParaRPr sz="4000">
              <a:solidFill>
                <a:srgbClr val="2E3D49"/>
              </a:solidFill>
            </a:endParaRPr>
          </a:p>
        </p:txBody>
      </p:sp>
      <p:sp>
        <p:nvSpPr>
          <p:cNvPr id="100" name="Google Shape;100;p27"/>
          <p:cNvSpPr txBox="1"/>
          <p:nvPr>
            <p:ph idx="1" type="body"/>
          </p:nvPr>
        </p:nvSpPr>
        <p:spPr>
          <a:xfrm>
            <a:off x="264945" y="3342657"/>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525C65"/>
                </a:solidFill>
                <a:highlight>
                  <a:srgbClr val="FFFFFF"/>
                </a:highlight>
                <a:latin typeface="Open Sans Light"/>
                <a:ea typeface="Open Sans Light"/>
                <a:cs typeface="Open Sans Light"/>
                <a:sym typeface="Open Sans Light"/>
              </a:rPr>
              <a:t>The objective is to collect 200 valid email </a:t>
            </a:r>
            <a:r>
              <a:rPr i="1" lang="en" sz="2200">
                <a:solidFill>
                  <a:srgbClr val="525C65"/>
                </a:solidFill>
                <a:highlight>
                  <a:srgbClr val="FFFFFF"/>
                </a:highlight>
                <a:latin typeface="Open Sans Light"/>
                <a:ea typeface="Open Sans Light"/>
                <a:cs typeface="Open Sans Light"/>
                <a:sym typeface="Open Sans Light"/>
              </a:rPr>
              <a:t>addresses of potential student in 3 weeks</a:t>
            </a:r>
            <a:br>
              <a:rPr i="1" lang="en">
                <a:solidFill>
                  <a:srgbClr val="525C65"/>
                </a:solidFill>
                <a:highlight>
                  <a:srgbClr val="FFFFFF"/>
                </a:highlight>
                <a:latin typeface="Open Sans Light"/>
                <a:ea typeface="Open Sans Light"/>
                <a:cs typeface="Open Sans Light"/>
                <a:sym typeface="Open Sans Light"/>
              </a:rPr>
            </a:br>
            <a:endParaRPr i="1">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1600"/>
              </a:spcAft>
              <a:buNone/>
            </a:pPr>
            <a:r>
              <a:t/>
            </a:r>
            <a:endParaRPr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8"/>
          <p:cNvSpPr txBox="1"/>
          <p:nvPr>
            <p:ph type="title"/>
          </p:nvPr>
        </p:nvSpPr>
        <p:spPr>
          <a:xfrm>
            <a:off x="264945" y="1092296"/>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KPI</a:t>
            </a:r>
            <a:r>
              <a:rPr b="1" lang="en" sz="4000">
                <a:solidFill>
                  <a:srgbClr val="2E3D49"/>
                </a:solidFill>
              </a:rPr>
              <a:t>: </a:t>
            </a:r>
            <a:r>
              <a:rPr lang="en" sz="4000">
                <a:solidFill>
                  <a:srgbClr val="2E3D49"/>
                </a:solidFill>
              </a:rPr>
              <a:t>DMND</a:t>
            </a:r>
            <a:endParaRPr sz="4000">
              <a:solidFill>
                <a:srgbClr val="2E3D49"/>
              </a:solidFill>
            </a:endParaRPr>
          </a:p>
        </p:txBody>
      </p:sp>
      <p:sp>
        <p:nvSpPr>
          <p:cNvPr id="106" name="Google Shape;106;p28"/>
          <p:cNvSpPr txBox="1"/>
          <p:nvPr>
            <p:ph idx="1" type="body"/>
          </p:nvPr>
        </p:nvSpPr>
        <p:spPr>
          <a:xfrm>
            <a:off x="264945" y="263707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2200">
                <a:solidFill>
                  <a:srgbClr val="525C65"/>
                </a:solidFill>
                <a:highlight>
                  <a:srgbClr val="FFFFFF"/>
                </a:highlight>
                <a:latin typeface="Open Sans Light"/>
                <a:ea typeface="Open Sans Light"/>
                <a:cs typeface="Open Sans Light"/>
                <a:sym typeface="Open Sans Light"/>
              </a:rPr>
              <a:t>The KPI for digital marketing nanodegree program would be the number of valid email identification collected in the next 3 weeks. </a:t>
            </a:r>
            <a:endParaRPr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Value Proposition</a:t>
            </a:r>
            <a:endParaRPr sz="4000">
              <a:solidFill>
                <a:srgbClr val="2E3D49"/>
              </a:solidFill>
            </a:endParaRPr>
          </a:p>
        </p:txBody>
      </p:sp>
      <p:sp>
        <p:nvSpPr>
          <p:cNvPr id="112" name="Google Shape;112;p29"/>
          <p:cNvSpPr txBox="1"/>
          <p:nvPr>
            <p:ph idx="1" type="body"/>
          </p:nvPr>
        </p:nvSpPr>
        <p:spPr>
          <a:xfrm>
            <a:off x="264945" y="1531904"/>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FOR</a:t>
            </a:r>
            <a:r>
              <a:rPr i="1" lang="en" sz="2200">
                <a:solidFill>
                  <a:srgbClr val="525C65"/>
                </a:solidFill>
                <a:highlight>
                  <a:srgbClr val="FFFFFF"/>
                </a:highlight>
                <a:latin typeface="Open Sans Light"/>
                <a:ea typeface="Open Sans Light"/>
                <a:cs typeface="Open Sans Light"/>
                <a:sym typeface="Open Sans Light"/>
              </a:rPr>
              <a:t>  students interested in developing a career in digital marketing</a:t>
            </a: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WHO</a:t>
            </a:r>
            <a:r>
              <a:rPr i="1" lang="en" sz="2200">
                <a:solidFill>
                  <a:srgbClr val="525C65"/>
                </a:solidFill>
                <a:highlight>
                  <a:srgbClr val="FFFFFF"/>
                </a:highlight>
                <a:latin typeface="Open Sans Light"/>
                <a:ea typeface="Open Sans Light"/>
                <a:cs typeface="Open Sans Light"/>
                <a:sym typeface="Open Sans Light"/>
              </a:rPr>
              <a:t> need to learn and achieve the skills involved and to develop his/her portfolio</a:t>
            </a: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OUR</a:t>
            </a:r>
            <a:r>
              <a:rPr i="1" lang="en" sz="2200">
                <a:solidFill>
                  <a:srgbClr val="525C65"/>
                </a:solidFill>
                <a:highlight>
                  <a:srgbClr val="FFFFFF"/>
                </a:highlight>
                <a:latin typeface="Open Sans Light"/>
                <a:ea typeface="Open Sans Light"/>
                <a:cs typeface="Open Sans Light"/>
                <a:sym typeface="Open Sans Light"/>
              </a:rPr>
              <a:t> Digital Marketing NanoDegree Program</a:t>
            </a: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THAT</a:t>
            </a:r>
            <a:r>
              <a:rPr i="1" lang="en" sz="2200">
                <a:solidFill>
                  <a:srgbClr val="525C65"/>
                </a:solidFill>
                <a:highlight>
                  <a:srgbClr val="FFFFFF"/>
                </a:highlight>
                <a:latin typeface="Open Sans Light"/>
                <a:ea typeface="Open Sans Light"/>
                <a:cs typeface="Open Sans Light"/>
                <a:sym typeface="Open Sans Light"/>
              </a:rPr>
              <a:t> Offers a standard </a:t>
            </a:r>
            <a:r>
              <a:rPr i="1" lang="en" sz="2200">
                <a:solidFill>
                  <a:srgbClr val="525C65"/>
                </a:solidFill>
                <a:highlight>
                  <a:srgbClr val="FFFFFF"/>
                </a:highlight>
                <a:latin typeface="Open Sans Light"/>
                <a:ea typeface="Open Sans Light"/>
                <a:cs typeface="Open Sans Light"/>
                <a:sym typeface="Open Sans Light"/>
              </a:rPr>
              <a:t>curriculum developed in association with google itself and other leading companies in digital marketing space,delivered by expert in an easily understandable manner and also help to build up your online digital portfolio.</a:t>
            </a: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UNLIKE</a:t>
            </a:r>
            <a:r>
              <a:rPr i="1" lang="en" sz="2200">
                <a:solidFill>
                  <a:srgbClr val="525C65"/>
                </a:solidFill>
                <a:highlight>
                  <a:srgbClr val="FFFFFF"/>
                </a:highlight>
                <a:latin typeface="Open Sans Light"/>
                <a:ea typeface="Open Sans Light"/>
                <a:cs typeface="Open Sans Light"/>
                <a:sym typeface="Open Sans Light"/>
              </a:rPr>
              <a:t> Digital marketing courses from MOOCs other websites and colleges.</a:t>
            </a:r>
            <a:br>
              <a:rPr i="1" lang="en" sz="2200">
                <a:solidFill>
                  <a:srgbClr val="525C65"/>
                </a:solidFill>
                <a:highlight>
                  <a:srgbClr val="FFFFFF"/>
                </a:highlight>
                <a:latin typeface="Open Sans Light"/>
                <a:ea typeface="Open Sans Light"/>
                <a:cs typeface="Open Sans Light"/>
                <a:sym typeface="Open Sans Light"/>
              </a:rPr>
            </a:br>
            <a:r>
              <a:rPr b="1" i="1" lang="en" sz="2200">
                <a:solidFill>
                  <a:srgbClr val="525C65"/>
                </a:solidFill>
                <a:highlight>
                  <a:srgbClr val="FFFFFF"/>
                </a:highlight>
              </a:rPr>
              <a:t>OUR OFFER </a:t>
            </a:r>
            <a:r>
              <a:rPr i="1" lang="en" sz="2200">
                <a:solidFill>
                  <a:srgbClr val="525C65"/>
                </a:solidFill>
                <a:highlight>
                  <a:srgbClr val="FFFFFF"/>
                </a:highlight>
                <a:latin typeface="Open Sans Light"/>
                <a:ea typeface="Open Sans Light"/>
                <a:cs typeface="Open Sans Light"/>
                <a:sym typeface="Open Sans Light"/>
              </a:rPr>
              <a:t>includes well outlined learning plan with meaningful feedbacks, and an industry recognised NANO DEGREE and option to get hired by leaders in digital marketing</a:t>
            </a:r>
            <a:br>
              <a:rPr i="1" lang="en" sz="2200">
                <a:solidFill>
                  <a:srgbClr val="525C65"/>
                </a:solidFill>
                <a:highlight>
                  <a:srgbClr val="FFFFFF"/>
                </a:highlight>
                <a:latin typeface="Open Sans Light"/>
                <a:ea typeface="Open Sans Light"/>
                <a:cs typeface="Open Sans Light"/>
                <a:sym typeface="Open Sans Light"/>
              </a:rPr>
            </a:br>
            <a:br>
              <a:rPr i="1" lang="en" sz="2200">
                <a:solidFill>
                  <a:srgbClr val="525C65"/>
                </a:solidFill>
                <a:highlight>
                  <a:srgbClr val="FFFFFF"/>
                </a:highlight>
                <a:latin typeface="Open Sans Light"/>
                <a:ea typeface="Open Sans Light"/>
                <a:cs typeface="Open Sans Light"/>
                <a:sym typeface="Open Sans Light"/>
              </a:rPr>
            </a:br>
            <a:br>
              <a:rPr i="1" lang="en" sz="2200">
                <a:solidFill>
                  <a:srgbClr val="525C65"/>
                </a:solidFill>
                <a:highlight>
                  <a:srgbClr val="FFFFFF"/>
                </a:highlight>
                <a:latin typeface="Open Sans Light"/>
                <a:ea typeface="Open Sans Light"/>
                <a:cs typeface="Open Sans Light"/>
                <a:sym typeface="Open Sans Light"/>
              </a:rPr>
            </a:br>
            <a:endParaRPr i="1" sz="2200">
              <a:solidFill>
                <a:srgbClr val="525C65"/>
              </a:solidFill>
              <a:highlight>
                <a:srgbClr val="FFFFFF"/>
              </a:highlight>
              <a:latin typeface="Open Sans Light"/>
              <a:ea typeface="Open Sans Light"/>
              <a:cs typeface="Open Sans Light"/>
              <a:sym typeface="Open Sans Light"/>
            </a:endParaRPr>
          </a:p>
          <a:p>
            <a:pPr indent="0" lvl="0" marL="0" rtl="0" algn="l">
              <a:spcBef>
                <a:spcPts val="1600"/>
              </a:spcBef>
              <a:spcAft>
                <a:spcPts val="1600"/>
              </a:spcAft>
              <a:buNone/>
            </a:pPr>
            <a:r>
              <a:t/>
            </a:r>
            <a:endParaRPr i="1" sz="220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0"/>
          <p:cNvSpPr txBox="1"/>
          <p:nvPr>
            <p:ph type="title"/>
          </p:nvPr>
        </p:nvSpPr>
        <p:spPr>
          <a:xfrm>
            <a:off x="361945" y="9083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Interview</a:t>
            </a:r>
            <a:endParaRPr b="1" sz="4000">
              <a:solidFill>
                <a:srgbClr val="2E3D49"/>
              </a:solidFill>
            </a:endParaRPr>
          </a:p>
        </p:txBody>
      </p:sp>
      <p:sp>
        <p:nvSpPr>
          <p:cNvPr id="118" name="Google Shape;118;p30"/>
          <p:cNvSpPr txBox="1"/>
          <p:nvPr>
            <p:ph idx="1" type="body"/>
          </p:nvPr>
        </p:nvSpPr>
        <p:spPr>
          <a:xfrm>
            <a:off x="361950" y="2400300"/>
            <a:ext cx="7010400" cy="83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solidFill>
                  <a:srgbClr val="525C65"/>
                </a:solidFill>
                <a:highlight>
                  <a:srgbClr val="FFFFFF"/>
                </a:highlight>
                <a:latin typeface="Arial"/>
                <a:ea typeface="Arial"/>
                <a:cs typeface="Arial"/>
                <a:sym typeface="Arial"/>
              </a:rPr>
              <a:t>I interviewed a few (2) students  </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.Question Asked were:</a:t>
            </a:r>
            <a:endParaRPr i="1" sz="1400">
              <a:solidFill>
                <a:srgbClr val="525C65"/>
              </a:solidFill>
              <a:highlight>
                <a:srgbClr val="FFFFFF"/>
              </a:highlight>
              <a:latin typeface="Arial"/>
              <a:ea typeface="Arial"/>
              <a:cs typeface="Arial"/>
              <a:sym typeface="Arial"/>
            </a:endParaRPr>
          </a:p>
          <a:p>
            <a:pPr indent="-317500" lvl="0" marL="457200" rtl="0" algn="l">
              <a:spcBef>
                <a:spcPts val="1600"/>
              </a:spcBef>
              <a:spcAft>
                <a:spcPts val="0"/>
              </a:spcAft>
              <a:buClr>
                <a:srgbClr val="525C65"/>
              </a:buClr>
              <a:buSzPts val="1400"/>
              <a:buFont typeface="Arial"/>
              <a:buChar char="●"/>
            </a:pPr>
            <a:r>
              <a:rPr b="1" i="1" lang="en" sz="1400">
                <a:solidFill>
                  <a:srgbClr val="525C65"/>
                </a:solidFill>
                <a:highlight>
                  <a:srgbClr val="FFFFFF"/>
                </a:highlight>
                <a:latin typeface="Arial"/>
                <a:ea typeface="Arial"/>
                <a:cs typeface="Arial"/>
                <a:sym typeface="Arial"/>
              </a:rPr>
              <a:t>How old are you?</a:t>
            </a:r>
            <a:endParaRPr b="1"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1: 28 Yrs</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2:26 Yrs</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3:21 yrs</a:t>
            </a:r>
            <a:endParaRPr i="1" sz="1400">
              <a:solidFill>
                <a:srgbClr val="525C65"/>
              </a:solidFill>
              <a:highlight>
                <a:srgbClr val="FFFFFF"/>
              </a:highlight>
              <a:latin typeface="Arial"/>
              <a:ea typeface="Arial"/>
              <a:cs typeface="Arial"/>
              <a:sym typeface="Arial"/>
            </a:endParaRPr>
          </a:p>
          <a:p>
            <a:pPr indent="-317500" lvl="0" marL="457200" rtl="0" algn="l">
              <a:spcBef>
                <a:spcPts val="1600"/>
              </a:spcBef>
              <a:spcAft>
                <a:spcPts val="0"/>
              </a:spcAft>
              <a:buClr>
                <a:srgbClr val="525C65"/>
              </a:buClr>
              <a:buSzPts val="1400"/>
              <a:buFont typeface="Arial"/>
              <a:buChar char="●"/>
            </a:pPr>
            <a:r>
              <a:rPr b="1" i="1" lang="en" sz="1400">
                <a:solidFill>
                  <a:srgbClr val="525C65"/>
                </a:solidFill>
                <a:highlight>
                  <a:srgbClr val="FFFFFF"/>
                </a:highlight>
                <a:latin typeface="Arial"/>
                <a:ea typeface="Arial"/>
                <a:cs typeface="Arial"/>
                <a:sym typeface="Arial"/>
              </a:rPr>
              <a:t>Where do you live?</a:t>
            </a:r>
            <a:endParaRPr b="1"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1: Ibadan, Nigeria.</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2: ibadan , Nigeria</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3: lagos , Nigeria</a:t>
            </a:r>
            <a:endParaRPr i="1" sz="1400">
              <a:solidFill>
                <a:srgbClr val="525C65"/>
              </a:solidFill>
              <a:highlight>
                <a:srgbClr val="FFFFFF"/>
              </a:highlight>
              <a:latin typeface="Arial"/>
              <a:ea typeface="Arial"/>
              <a:cs typeface="Arial"/>
              <a:sym typeface="Arial"/>
            </a:endParaRPr>
          </a:p>
          <a:p>
            <a:pPr indent="-317500" lvl="0" marL="457200" rtl="0" algn="l">
              <a:spcBef>
                <a:spcPts val="1600"/>
              </a:spcBef>
              <a:spcAft>
                <a:spcPts val="0"/>
              </a:spcAft>
              <a:buClr>
                <a:srgbClr val="525C65"/>
              </a:buClr>
              <a:buSzPts val="1400"/>
              <a:buFont typeface="Arial"/>
              <a:buChar char="●"/>
            </a:pPr>
            <a:r>
              <a:rPr b="1" i="1" lang="en" sz="1400">
                <a:solidFill>
                  <a:srgbClr val="525C65"/>
                </a:solidFill>
                <a:highlight>
                  <a:srgbClr val="FFFFFF"/>
                </a:highlight>
                <a:latin typeface="Arial"/>
                <a:ea typeface="Arial"/>
                <a:cs typeface="Arial"/>
                <a:sym typeface="Arial"/>
              </a:rPr>
              <a:t>Do you have children?</a:t>
            </a:r>
            <a:endParaRPr b="1"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1: No</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2: No</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3: No</a:t>
            </a:r>
            <a:endParaRPr i="1" sz="1400">
              <a:solidFill>
                <a:srgbClr val="525C65"/>
              </a:solidFill>
              <a:highlight>
                <a:srgbClr val="FFFFFF"/>
              </a:highlight>
              <a:latin typeface="Arial"/>
              <a:ea typeface="Arial"/>
              <a:cs typeface="Arial"/>
              <a:sym typeface="Arial"/>
            </a:endParaRPr>
          </a:p>
          <a:p>
            <a:pPr indent="-317500" lvl="0" marL="457200" rtl="0" algn="l">
              <a:spcBef>
                <a:spcPts val="1600"/>
              </a:spcBef>
              <a:spcAft>
                <a:spcPts val="0"/>
              </a:spcAft>
              <a:buClr>
                <a:srgbClr val="525C65"/>
              </a:buClr>
              <a:buSzPts val="1400"/>
              <a:buFont typeface="Arial"/>
              <a:buChar char="●"/>
            </a:pPr>
            <a:r>
              <a:rPr b="1" i="1" lang="en" sz="1400">
                <a:solidFill>
                  <a:srgbClr val="525C65"/>
                </a:solidFill>
                <a:highlight>
                  <a:srgbClr val="FFFFFF"/>
                </a:highlight>
                <a:latin typeface="Arial"/>
                <a:ea typeface="Arial"/>
                <a:cs typeface="Arial"/>
                <a:sym typeface="Arial"/>
              </a:rPr>
              <a:t>What are your hobbies?</a:t>
            </a:r>
            <a:endParaRPr b="1" i="1" sz="1400">
              <a:solidFill>
                <a:srgbClr val="525C65"/>
              </a:solidFill>
              <a:highlight>
                <a:srgbClr val="FFFFFF"/>
              </a:highlight>
              <a:latin typeface="Arial"/>
              <a:ea typeface="Arial"/>
              <a:cs typeface="Arial"/>
              <a:sym typeface="Arial"/>
            </a:endParaRPr>
          </a:p>
          <a:p>
            <a:pPr indent="0" lvl="0" marL="0" rtl="0" algn="l">
              <a:spcBef>
                <a:spcPts val="1600"/>
              </a:spcBef>
              <a:spcAft>
                <a:spcPts val="0"/>
              </a:spcAft>
              <a:buNone/>
            </a:pPr>
            <a:r>
              <a:rPr i="1" lang="en" sz="1400">
                <a:solidFill>
                  <a:srgbClr val="525C65"/>
                </a:solidFill>
                <a:highlight>
                  <a:srgbClr val="FFFFFF"/>
                </a:highlight>
                <a:latin typeface="Arial"/>
                <a:ea typeface="Arial"/>
                <a:cs typeface="Arial"/>
                <a:sym typeface="Arial"/>
              </a:rPr>
              <a:t>Student 1: I am into traveling and dress making and i also spent a lot of time on social media eg.FB, Instagram which helps me to some extent to make my skill visible to those who will be able to patronise me.</a:t>
            </a:r>
            <a:endParaRPr i="1" sz="1400">
              <a:solidFill>
                <a:srgbClr val="525C65"/>
              </a:solidFill>
              <a:highlight>
                <a:srgbClr val="FFFFFF"/>
              </a:highlight>
              <a:latin typeface="Arial"/>
              <a:ea typeface="Arial"/>
              <a:cs typeface="Arial"/>
              <a:sym typeface="Arial"/>
            </a:endParaRPr>
          </a:p>
          <a:p>
            <a:pPr indent="0" lvl="0" marL="0" rtl="0" algn="l">
              <a:spcBef>
                <a:spcPts val="1600"/>
              </a:spcBef>
              <a:spcAft>
                <a:spcPts val="1600"/>
              </a:spcAft>
              <a:buNone/>
            </a:pPr>
            <a:r>
              <a:rPr b="1" i="1" lang="en" sz="1400">
                <a:solidFill>
                  <a:srgbClr val="525C65"/>
                </a:solidFill>
                <a:highlight>
                  <a:srgbClr val="FFFFFF"/>
                </a:highlight>
                <a:latin typeface="Arial"/>
                <a:ea typeface="Arial"/>
                <a:cs typeface="Arial"/>
                <a:sym typeface="Arial"/>
              </a:rPr>
              <a:t>CONTD.</a:t>
            </a:r>
            <a:endParaRPr b="1" i="1" sz="1400">
              <a:solidFill>
                <a:srgbClr val="525C65"/>
              </a:solidFill>
              <a:highlight>
                <a:srgbClr val="FFFFFF"/>
              </a:highlight>
              <a:latin typeface="Arial"/>
              <a:ea typeface="Arial"/>
              <a:cs typeface="Arial"/>
              <a:sym typeface="Arial"/>
            </a:endParaRPr>
          </a:p>
        </p:txBody>
      </p:sp>
      <p:sp>
        <p:nvSpPr>
          <p:cNvPr id="119" name="Google Shape;119;p30"/>
          <p:cNvSpPr txBox="1"/>
          <p:nvPr/>
        </p:nvSpPr>
        <p:spPr>
          <a:xfrm>
            <a:off x="262400" y="3702650"/>
            <a:ext cx="62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1"/>
          <p:cNvSpPr txBox="1"/>
          <p:nvPr>
            <p:ph type="title"/>
          </p:nvPr>
        </p:nvSpPr>
        <p:spPr>
          <a:xfrm>
            <a:off x="361949" y="727974"/>
            <a:ext cx="6370500" cy="9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ExtraBold"/>
                <a:ea typeface="Open Sans ExtraBold"/>
                <a:cs typeface="Open Sans ExtraBold"/>
                <a:sym typeface="Open Sans ExtraBold"/>
              </a:rPr>
              <a:t>INTERVIEW</a:t>
            </a:r>
            <a:endParaRPr sz="4000">
              <a:latin typeface="Open Sans ExtraBold"/>
              <a:ea typeface="Open Sans ExtraBold"/>
              <a:cs typeface="Open Sans ExtraBold"/>
              <a:sym typeface="Open Sans ExtraBold"/>
            </a:endParaRPr>
          </a:p>
        </p:txBody>
      </p:sp>
      <p:sp>
        <p:nvSpPr>
          <p:cNvPr id="125" name="Google Shape;125;p31"/>
          <p:cNvSpPr txBox="1"/>
          <p:nvPr>
            <p:ph idx="1" type="body"/>
          </p:nvPr>
        </p:nvSpPr>
        <p:spPr>
          <a:xfrm>
            <a:off x="0" y="2428800"/>
            <a:ext cx="7543800" cy="52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Student 2: i love fashion designing and its has always been what i love to do for a while now,and i love to read a lot</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3: i am into travelling and catering ,and i love checking out new recipes on line and i also subscribe to </a:t>
            </a:r>
            <a:r>
              <a:rPr lang="en" sz="1400">
                <a:latin typeface="Arial"/>
                <a:ea typeface="Arial"/>
                <a:cs typeface="Arial"/>
                <a:sym typeface="Arial"/>
              </a:rPr>
              <a:t>recipe</a:t>
            </a:r>
            <a:r>
              <a:rPr lang="en" sz="1400">
                <a:latin typeface="Arial"/>
                <a:ea typeface="Arial"/>
                <a:cs typeface="Arial"/>
                <a:sym typeface="Arial"/>
              </a:rPr>
              <a:t> magazine</a:t>
            </a:r>
            <a:r>
              <a:rPr lang="en" sz="1400">
                <a:latin typeface="Arial"/>
                <a:ea typeface="Arial"/>
                <a:cs typeface="Arial"/>
                <a:sym typeface="Arial"/>
              </a:rPr>
              <a:t>s monthly</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b="1" lang="en" sz="1400">
                <a:latin typeface="Arial"/>
                <a:ea typeface="Arial"/>
                <a:cs typeface="Arial"/>
                <a:sym typeface="Arial"/>
              </a:rPr>
              <a:t>What level of education did you complete?</a:t>
            </a:r>
            <a:endParaRPr b="1"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1:HND business administration</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2:Bsc public administration (inview)</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3: am still seeking for </a:t>
            </a:r>
            <a:r>
              <a:rPr lang="en" sz="1400">
                <a:latin typeface="Arial"/>
                <a:ea typeface="Arial"/>
                <a:cs typeface="Arial"/>
                <a:sym typeface="Arial"/>
              </a:rPr>
              <a:t>admission</a:t>
            </a:r>
            <a:r>
              <a:rPr lang="en" sz="1400">
                <a:latin typeface="Arial"/>
                <a:ea typeface="Arial"/>
                <a:cs typeface="Arial"/>
                <a:sym typeface="Arial"/>
              </a:rPr>
              <a:t> into the university</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b="1" lang="en" sz="1400">
                <a:latin typeface="Arial"/>
                <a:ea typeface="Arial"/>
                <a:cs typeface="Arial"/>
                <a:sym typeface="Arial"/>
              </a:rPr>
              <a:t>Which school did you attend?</a:t>
            </a:r>
            <a:endParaRPr b="1"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1:State </a:t>
            </a:r>
            <a:r>
              <a:rPr lang="en" sz="1400">
                <a:latin typeface="Arial"/>
                <a:ea typeface="Arial"/>
                <a:cs typeface="Arial"/>
                <a:sym typeface="Arial"/>
              </a:rPr>
              <a:t>polytechnic</a:t>
            </a:r>
            <a:r>
              <a:rPr lang="en" sz="1400">
                <a:latin typeface="Arial"/>
                <a:ea typeface="Arial"/>
                <a:cs typeface="Arial"/>
                <a:sym typeface="Arial"/>
              </a:rPr>
              <a:t>  ado ekiti.</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2:National open university of nigeria.</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3: methodist grammar school</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b="1" lang="en" sz="1400">
                <a:latin typeface="Arial"/>
                <a:ea typeface="Arial"/>
                <a:cs typeface="Arial"/>
                <a:sym typeface="Arial"/>
              </a:rPr>
              <a:t>Do you have a job ?</a:t>
            </a:r>
            <a:endParaRPr b="1"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1: No but i work as a dressmaker earning my own money</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Student 2:Am an </a:t>
            </a:r>
            <a:r>
              <a:rPr lang="en" sz="1400">
                <a:latin typeface="Arial"/>
                <a:ea typeface="Arial"/>
                <a:cs typeface="Arial"/>
                <a:sym typeface="Arial"/>
              </a:rPr>
              <a:t>entrepreneur</a:t>
            </a:r>
            <a:r>
              <a:rPr lang="en" sz="1400">
                <a:latin typeface="Arial"/>
                <a:ea typeface="Arial"/>
                <a:cs typeface="Arial"/>
                <a:sym typeface="Arial"/>
              </a:rPr>
              <a:t> ,working for myself                                                       </a:t>
            </a:r>
            <a:endParaRPr sz="1400">
              <a:latin typeface="Arial"/>
              <a:ea typeface="Arial"/>
              <a:cs typeface="Arial"/>
              <a:sym typeface="Arial"/>
            </a:endParaRPr>
          </a:p>
          <a:p>
            <a:pPr indent="0" lvl="0" marL="0" rtl="0" algn="l">
              <a:spcBef>
                <a:spcPts val="1600"/>
              </a:spcBef>
              <a:spcAft>
                <a:spcPts val="1600"/>
              </a:spcAft>
              <a:buNone/>
            </a:pPr>
            <a:r>
              <a:rPr lang="en" sz="1400">
                <a:latin typeface="Arial"/>
                <a:ea typeface="Arial"/>
                <a:cs typeface="Arial"/>
                <a:sym typeface="Arial"/>
              </a:rPr>
              <a:t>Student 3: No</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2"/>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Empathy Map</a:t>
            </a:r>
            <a:br>
              <a:rPr lang="en"/>
            </a:br>
            <a:endParaRPr/>
          </a:p>
        </p:txBody>
      </p:sp>
      <p:graphicFrame>
        <p:nvGraphicFramePr>
          <p:cNvPr id="131" name="Google Shape;131;p32"/>
          <p:cNvGraphicFramePr/>
          <p:nvPr/>
        </p:nvGraphicFramePr>
        <p:xfrm>
          <a:off x="462500" y="2079925"/>
          <a:ext cx="3000000" cy="3000000"/>
        </p:xfrm>
        <a:graphic>
          <a:graphicData uri="http://schemas.openxmlformats.org/drawingml/2006/table">
            <a:tbl>
              <a:tblPr>
                <a:noFill/>
                <a:tableStyleId>{E8F6BE69-3FAD-4C48-A4B4-7FC075CD7A45}</a:tableStyleId>
              </a:tblPr>
              <a:tblGrid>
                <a:gridCol w="3232550"/>
                <a:gridCol w="3232550"/>
              </a:tblGrid>
              <a:tr h="2964450">
                <a:tc>
                  <a:txBody>
                    <a:bodyPr/>
                    <a:lstStyle/>
                    <a:p>
                      <a:pPr indent="0" lvl="0" marL="0" rtl="0" algn="l">
                        <a:spcBef>
                          <a:spcPts val="0"/>
                        </a:spcBef>
                        <a:spcAft>
                          <a:spcPts val="0"/>
                        </a:spcAft>
                        <a:buNone/>
                      </a:pPr>
                      <a:r>
                        <a:rPr b="1" lang="en"/>
                        <a:t>THINKING</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Technology transformation</a:t>
                      </a:r>
                      <a:endParaRPr/>
                    </a:p>
                    <a:p>
                      <a:pPr indent="-317500" lvl="0" marL="457200" rtl="0" algn="l">
                        <a:spcBef>
                          <a:spcPts val="0"/>
                        </a:spcBef>
                        <a:spcAft>
                          <a:spcPts val="0"/>
                        </a:spcAft>
                        <a:buSzPts val="1400"/>
                        <a:buChar char="●"/>
                      </a:pPr>
                      <a:r>
                        <a:rPr lang="en"/>
                        <a:t>Marketing strategies for her business</a:t>
                      </a:r>
                      <a:endParaRPr/>
                    </a:p>
                    <a:p>
                      <a:pPr indent="-317500" lvl="0" marL="457200" rtl="0" algn="l">
                        <a:spcBef>
                          <a:spcPts val="0"/>
                        </a:spcBef>
                        <a:spcAft>
                          <a:spcPts val="0"/>
                        </a:spcAft>
                        <a:buSzPts val="1400"/>
                        <a:buChar char="●"/>
                      </a:pPr>
                      <a:r>
                        <a:rPr lang="en"/>
                        <a:t>Needs a credible degree</a:t>
                      </a:r>
                      <a:endParaRPr/>
                    </a:p>
                    <a:p>
                      <a:pPr indent="-317500" lvl="0" marL="457200" rtl="0" algn="l">
                        <a:spcBef>
                          <a:spcPts val="0"/>
                        </a:spcBef>
                        <a:spcAft>
                          <a:spcPts val="0"/>
                        </a:spcAft>
                        <a:buSzPts val="1400"/>
                        <a:buChar char="●"/>
                      </a:pPr>
                      <a:r>
                        <a:rPr lang="en"/>
                        <a:t>Would like to learn something that helps build her strength and that is in demand</a:t>
                      </a:r>
                      <a:endParaRPr/>
                    </a:p>
                    <a:p>
                      <a:pPr indent="-317500" lvl="0" marL="457200" rtl="0" algn="l">
                        <a:spcBef>
                          <a:spcPts val="0"/>
                        </a:spcBef>
                        <a:spcAft>
                          <a:spcPts val="0"/>
                        </a:spcAft>
                        <a:buSzPts val="1400"/>
                        <a:buChar char="●"/>
                      </a:pPr>
                      <a:r>
                        <a:rPr lang="en"/>
                        <a:t>Want to learn and specialize on something that she can freelance</a:t>
                      </a:r>
                      <a:endParaRPr/>
                    </a:p>
                  </a:txBody>
                  <a:tcPr marT="91425" marB="91425" marR="91425" marL="91425"/>
                </a:tc>
                <a:tc>
                  <a:txBody>
                    <a:bodyPr/>
                    <a:lstStyle/>
                    <a:p>
                      <a:pPr indent="0" lvl="0" marL="0" rtl="0" algn="l">
                        <a:spcBef>
                          <a:spcPts val="0"/>
                        </a:spcBef>
                        <a:spcAft>
                          <a:spcPts val="0"/>
                        </a:spcAft>
                        <a:buNone/>
                      </a:pPr>
                      <a:r>
                        <a:rPr b="1" lang="en"/>
                        <a:t>SEEING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Uses social media like facebook, instagram and emails</a:t>
                      </a:r>
                      <a:endParaRPr/>
                    </a:p>
                    <a:p>
                      <a:pPr indent="-317500" lvl="0" marL="457200" rtl="0" algn="l">
                        <a:spcBef>
                          <a:spcPts val="0"/>
                        </a:spcBef>
                        <a:spcAft>
                          <a:spcPts val="0"/>
                        </a:spcAft>
                        <a:buSzPts val="1400"/>
                        <a:buChar char="●"/>
                      </a:pPr>
                      <a:r>
                        <a:rPr lang="en"/>
                        <a:t>Learns courses online</a:t>
                      </a:r>
                      <a:endParaRPr/>
                    </a:p>
                    <a:p>
                      <a:pPr indent="-317500" lvl="0" marL="457200" rtl="0" algn="l">
                        <a:spcBef>
                          <a:spcPts val="0"/>
                        </a:spcBef>
                        <a:spcAft>
                          <a:spcPts val="0"/>
                        </a:spcAft>
                        <a:buSzPts val="1400"/>
                        <a:buChar char="●"/>
                      </a:pPr>
                      <a:r>
                        <a:rPr lang="en"/>
                        <a:t>Reads online </a:t>
                      </a:r>
                      <a:r>
                        <a:rPr lang="en"/>
                        <a:t>magazine</a:t>
                      </a:r>
                      <a:r>
                        <a:rPr lang="en"/>
                        <a:t> that can help her improve on her marketing skills for her business</a:t>
                      </a:r>
                      <a:endParaRPr/>
                    </a:p>
                  </a:txBody>
                  <a:tcPr marT="91425" marB="91425" marR="91425" marL="91425"/>
                </a:tc>
              </a:tr>
              <a:tr h="2531425">
                <a:tc>
                  <a:txBody>
                    <a:bodyPr/>
                    <a:lstStyle/>
                    <a:p>
                      <a:pPr indent="0" lvl="0" marL="0" rtl="0" algn="l">
                        <a:spcBef>
                          <a:spcPts val="0"/>
                        </a:spcBef>
                        <a:spcAft>
                          <a:spcPts val="0"/>
                        </a:spcAft>
                        <a:buNone/>
                      </a:pPr>
                      <a:r>
                        <a:rPr b="1" lang="en"/>
                        <a:t>DOING</a:t>
                      </a:r>
                      <a:endParaRPr b="1"/>
                    </a:p>
                    <a:p>
                      <a:pPr indent="-317500" lvl="0" marL="457200" rtl="0" algn="l">
                        <a:spcBef>
                          <a:spcPts val="0"/>
                        </a:spcBef>
                        <a:spcAft>
                          <a:spcPts val="0"/>
                        </a:spcAft>
                        <a:buSzPts val="1400"/>
                        <a:buChar char="●"/>
                      </a:pPr>
                      <a:r>
                        <a:rPr b="1" lang="en"/>
                        <a:t>She is creative and is technologically inclined but due to studies is unable to utilize it fully for her business</a:t>
                      </a:r>
                      <a:endParaRPr b="1"/>
                    </a:p>
                    <a:p>
                      <a:pPr indent="-317500" lvl="0" marL="457200" rtl="0" algn="l">
                        <a:spcBef>
                          <a:spcPts val="0"/>
                        </a:spcBef>
                        <a:spcAft>
                          <a:spcPts val="0"/>
                        </a:spcAft>
                        <a:buSzPts val="1400"/>
                        <a:buChar char="●"/>
                      </a:pPr>
                      <a:r>
                        <a:rPr b="1" lang="en"/>
                        <a:t>Wishes to be a freelancer</a:t>
                      </a:r>
                      <a:endParaRPr b="1"/>
                    </a:p>
                    <a:p>
                      <a:pPr indent="-317500" lvl="0" marL="457200" rtl="0" algn="l">
                        <a:spcBef>
                          <a:spcPts val="0"/>
                        </a:spcBef>
                        <a:spcAft>
                          <a:spcPts val="0"/>
                        </a:spcAft>
                        <a:buSzPts val="1400"/>
                        <a:buChar char="●"/>
                      </a:pPr>
                      <a:r>
                        <a:rPr b="1" lang="en"/>
                        <a:t>She wants to start her own fashion line through which can also help in expanding her business.</a:t>
                      </a:r>
                      <a:endParaRPr b="1"/>
                    </a:p>
                  </a:txBody>
                  <a:tcPr marT="91425" marB="91425" marR="91425" marL="91425"/>
                </a:tc>
                <a:tc>
                  <a:txBody>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FEELING</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Feels goods when she learns something new</a:t>
                      </a:r>
                      <a:endParaRPr/>
                    </a:p>
                    <a:p>
                      <a:pPr indent="-317500" lvl="0" marL="457200" rtl="0" algn="l">
                        <a:spcBef>
                          <a:spcPts val="0"/>
                        </a:spcBef>
                        <a:spcAft>
                          <a:spcPts val="0"/>
                        </a:spcAft>
                        <a:buSzPts val="1400"/>
                        <a:buChar char="●"/>
                      </a:pPr>
                      <a:r>
                        <a:rPr lang="en"/>
                        <a:t>Feels great when she is been creative</a:t>
                      </a:r>
                      <a:endParaRPr/>
                    </a:p>
                    <a:p>
                      <a:pPr indent="-317500" lvl="0" marL="457200" rtl="0" algn="l">
                        <a:spcBef>
                          <a:spcPts val="0"/>
                        </a:spcBef>
                        <a:spcAft>
                          <a:spcPts val="0"/>
                        </a:spcAft>
                        <a:buSzPts val="1400"/>
                        <a:buChar char="●"/>
                      </a:pPr>
                      <a:r>
                        <a:rPr lang="en"/>
                        <a:t>Feels she can achieve </a:t>
                      </a:r>
                      <a:r>
                        <a:rPr lang="en"/>
                        <a:t>whatever</a:t>
                      </a:r>
                      <a:r>
                        <a:rPr lang="en"/>
                        <a:t> she put her mind to</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3"/>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Target</a:t>
            </a:r>
            <a:r>
              <a:rPr lang="en"/>
              <a:t> </a:t>
            </a:r>
            <a:r>
              <a:rPr b="1" lang="en" sz="4000">
                <a:solidFill>
                  <a:srgbClr val="2E3D49"/>
                </a:solidFill>
              </a:rPr>
              <a:t>Persona</a:t>
            </a:r>
            <a:r>
              <a:rPr lang="en"/>
              <a:t> </a:t>
            </a:r>
            <a:br>
              <a:rPr lang="en"/>
            </a:br>
            <a:endParaRPr/>
          </a:p>
        </p:txBody>
      </p:sp>
      <p:graphicFrame>
        <p:nvGraphicFramePr>
          <p:cNvPr id="137" name="Google Shape;137;p33"/>
          <p:cNvGraphicFramePr/>
          <p:nvPr/>
        </p:nvGraphicFramePr>
        <p:xfrm>
          <a:off x="462500" y="2079925"/>
          <a:ext cx="3000000" cy="3000000"/>
        </p:xfrm>
        <a:graphic>
          <a:graphicData uri="http://schemas.openxmlformats.org/drawingml/2006/table">
            <a:tbl>
              <a:tblPr>
                <a:noFill/>
                <a:tableStyleId>{E8F6BE69-3FAD-4C48-A4B4-7FC075CD7A45}</a:tableStyleId>
              </a:tblPr>
              <a:tblGrid>
                <a:gridCol w="3232550"/>
                <a:gridCol w="3232550"/>
              </a:tblGrid>
              <a:tr h="2747050">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200"/>
                        <a:t>        </a:t>
                      </a:r>
                      <a:r>
                        <a:rPr b="1" lang="en" sz="1300"/>
                        <a:t>OLATUNJI GLORY TOMISIN</a:t>
                      </a:r>
                      <a:endParaRPr b="1" sz="1300"/>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solidFill>
                            <a:schemeClr val="dk1"/>
                          </a:solidFill>
                        </a:rPr>
                        <a:t>     </a:t>
                      </a:r>
                      <a:r>
                        <a:rPr b="1" lang="en">
                          <a:solidFill>
                            <a:schemeClr val="dk1"/>
                          </a:solidFill>
                        </a:rPr>
                        <a:t>DEMOGRAPHICS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Female, 26 yrs old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 married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Fashion designer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Interested in technology,that where the world is heading towards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₦500,000 annually   </a:t>
                      </a:r>
                      <a:endParaRPr/>
                    </a:p>
                  </a:txBody>
                  <a:tcPr marT="91425" marB="91425" marR="91425" marL="91425"/>
                </a:tc>
              </a:tr>
              <a:tr h="2172375">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NEEDS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learn about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get connected to industry for freelancing options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earn a credible certificate from digital marketing. </a:t>
                      </a:r>
                      <a:endParaRPr>
                        <a:solidFill>
                          <a:schemeClr val="dk1"/>
                        </a:solidFill>
                      </a:endParaRPr>
                    </a:p>
                    <a:p>
                      <a:pPr indent="0" lvl="0" marL="45720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HOBBIES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Travel,dressmaking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Love to sing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to read and be involved with women empowerment</a:t>
                      </a:r>
                      <a:endParaRPr>
                        <a:solidFill>
                          <a:schemeClr val="dk1"/>
                        </a:solidFill>
                      </a:endParaRPr>
                    </a:p>
                    <a:p>
                      <a:pPr indent="0" lvl="0" marL="457200" rtl="0" algn="l">
                        <a:spcBef>
                          <a:spcPts val="0"/>
                        </a:spcBef>
                        <a:spcAft>
                          <a:spcPts val="0"/>
                        </a:spcAft>
                        <a:buNone/>
                      </a:pPr>
                      <a:r>
                        <a:t/>
                      </a:r>
                      <a:endParaRPr b="1"/>
                    </a:p>
                  </a:txBody>
                  <a:tcPr marT="91425" marB="91425" marR="91425" marL="91425"/>
                </a:tc>
              </a:tr>
              <a:tr h="2172375">
                <a:tc>
                  <a:txBody>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solidFill>
                            <a:schemeClr val="dk1"/>
                          </a:solidFill>
                        </a:rPr>
                        <a:t>GOALS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expand my business and move it to the next level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 able to apply digital marketing to my business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 digital marketing and earn credible degrees outside of my field of study.</a:t>
                      </a:r>
                      <a:endParaRPr>
                        <a:solidFill>
                          <a:schemeClr val="dk1"/>
                        </a:solidFill>
                      </a:endParaRPr>
                    </a:p>
                    <a:p>
                      <a:pPr indent="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BARRIERS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Work load is much and hence time is premium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proper equipment to start course like laptop and premium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Little knowledge in technology.</a:t>
                      </a:r>
                      <a:endParaRPr>
                        <a:solidFill>
                          <a:schemeClr val="dk1"/>
                        </a:solidFill>
                      </a:endParaRPr>
                    </a:p>
                    <a:p>
                      <a:pPr indent="0" lvl="0" marL="0" rtl="0" algn="l">
                        <a:spcBef>
                          <a:spcPts val="0"/>
                        </a:spcBef>
                        <a:spcAft>
                          <a:spcPts val="0"/>
                        </a:spcAft>
                        <a:buNone/>
                      </a:pPr>
                      <a:r>
                        <a:t/>
                      </a:r>
                      <a:endParaRPr b="1"/>
                    </a:p>
                  </a:txBody>
                  <a:tcPr marT="91425" marB="91425" marR="91425" marL="91425"/>
                </a:tc>
              </a:tr>
            </a:tbl>
          </a:graphicData>
        </a:graphic>
      </p:graphicFrame>
      <p:pic>
        <p:nvPicPr>
          <p:cNvPr id="138" name="Google Shape;138;p33"/>
          <p:cNvPicPr preferRelativeResize="0"/>
          <p:nvPr/>
        </p:nvPicPr>
        <p:blipFill>
          <a:blip r:embed="rId3">
            <a:alphaModFix/>
          </a:blip>
          <a:stretch>
            <a:fillRect/>
          </a:stretch>
        </p:blipFill>
        <p:spPr>
          <a:xfrm>
            <a:off x="1000125" y="2727325"/>
            <a:ext cx="1962150" cy="196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