
<file path=[Content_Types].xml><?xml version="1.0" encoding="utf-8"?>
<Types xmlns="http://schemas.openxmlformats.org/package/2006/content-types">
  <Default ContentType="application/xml" Extension="xml"/>
  <Default ContentType="image/jpeg" Extension="jpg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notesMaster+xml" PartName="/ppt/notesMasters/notes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1.xml"/><Relationship Id="rId10" Type="http://schemas.openxmlformats.org/officeDocument/2006/relationships/slide" Target="slides/slide6.xml"/><Relationship Id="rId5" Type="http://schemas.openxmlformats.org/officeDocument/2006/relationships/slide" Target="slides/slide1.xml"/><Relationship Id="rId8" Type="http://schemas.openxmlformats.org/officeDocument/2006/relationships/slide" Target="slides/slide4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7" Type="http://schemas.openxmlformats.org/officeDocument/2006/relationships/slide" Target="slides/slide3.xml"/><Relationship Id="rId1" Type="http://schemas.openxmlformats.org/officeDocument/2006/relationships/theme" Target="theme/them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buChar char="●"/>
              <a:defRPr sz="1100"/>
            </a:lvl1pPr>
            <a:lvl2pPr lvl="1" rtl="0">
              <a:spcBef>
                <a:spcPts val="0"/>
              </a:spcBef>
              <a:buSzPct val="100000"/>
              <a:buChar char="○"/>
              <a:defRPr sz="1100"/>
            </a:lvl2pPr>
            <a:lvl3pPr lvl="2" rtl="0">
              <a:spcBef>
                <a:spcPts val="0"/>
              </a:spcBef>
              <a:buSzPct val="100000"/>
              <a:buChar char="■"/>
              <a:defRPr sz="1100"/>
            </a:lvl3pPr>
            <a:lvl4pPr lvl="3" rtl="0">
              <a:spcBef>
                <a:spcPts val="0"/>
              </a:spcBef>
              <a:buSzPct val="100000"/>
              <a:buChar char="●"/>
              <a:defRPr sz="1100"/>
            </a:lvl4pPr>
            <a:lvl5pPr lvl="4" rtl="0">
              <a:spcBef>
                <a:spcPts val="0"/>
              </a:spcBef>
              <a:buSzPct val="100000"/>
              <a:buChar char="○"/>
              <a:defRPr sz="1100"/>
            </a:lvl5pPr>
            <a:lvl6pPr lvl="5" rtl="0">
              <a:spcBef>
                <a:spcPts val="0"/>
              </a:spcBef>
              <a:buSzPct val="100000"/>
              <a:buChar char="■"/>
              <a:defRPr sz="1100"/>
            </a:lvl6pPr>
            <a:lvl7pPr lvl="6" rtl="0">
              <a:spcBef>
                <a:spcPts val="0"/>
              </a:spcBef>
              <a:buSzPct val="100000"/>
              <a:buChar char="●"/>
              <a:defRPr sz="1100"/>
            </a:lvl7pPr>
            <a:lvl8pPr lvl="7" rtl="0">
              <a:spcBef>
                <a:spcPts val="0"/>
              </a:spcBef>
              <a:buSzPct val="100000"/>
              <a:buChar char="○"/>
              <a:defRPr sz="1100"/>
            </a:lvl8pPr>
            <a:lvl9pPr lvl="8" rtl="0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56655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8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7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4643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21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61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2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8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7743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587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812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Poluição da água e do solo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Discentes: Beatriz Rodrigues, Elicia </a:t>
            </a:r>
            <a:r>
              <a:rPr lang="pt-BR" dirty="0" err="1" smtClean="0"/>
              <a:t>Porpino</a:t>
            </a:r>
            <a:r>
              <a:rPr lang="pt-BR" dirty="0" smtClean="0"/>
              <a:t>, Jordana Gomes, Maria Alice e Maria Ruthillena.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432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POLUIÇÃO DA ÁGUA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CAUSAS:</a:t>
            </a:r>
          </a:p>
          <a:p>
            <a:pPr lvl="1"/>
            <a:r>
              <a:rPr lang="pt-BR" i="0" u="sng" dirty="0" smtClean="0"/>
              <a:t>S</a:t>
            </a:r>
            <a:r>
              <a:rPr lang="pt-BR" i="0" dirty="0" smtClean="0"/>
              <a:t>istema </a:t>
            </a:r>
            <a:r>
              <a:rPr lang="pt-BR" i="0" dirty="0"/>
              <a:t>de saneamento básico precário ou </a:t>
            </a:r>
            <a:r>
              <a:rPr lang="pt-BR" i="0" dirty="0" smtClean="0"/>
              <a:t>inexistente;</a:t>
            </a:r>
          </a:p>
          <a:p>
            <a:pPr lvl="1"/>
            <a:r>
              <a:rPr lang="pt-BR" i="0" dirty="0"/>
              <a:t>D</a:t>
            </a:r>
            <a:r>
              <a:rPr lang="pt-BR" i="0" dirty="0" smtClean="0"/>
              <a:t>espejo </a:t>
            </a:r>
            <a:r>
              <a:rPr lang="pt-BR" i="0" dirty="0"/>
              <a:t>de metais pesados nas águas de rios e </a:t>
            </a:r>
            <a:r>
              <a:rPr lang="pt-BR" i="0" dirty="0" smtClean="0"/>
              <a:t>mananciais;</a:t>
            </a:r>
          </a:p>
          <a:p>
            <a:pPr lvl="1"/>
            <a:r>
              <a:rPr lang="pt-BR" i="0" dirty="0"/>
              <a:t>C</a:t>
            </a:r>
            <a:r>
              <a:rPr lang="pt-BR" i="0" dirty="0" smtClean="0"/>
              <a:t>ontaminação </a:t>
            </a:r>
            <a:r>
              <a:rPr lang="pt-BR" i="0" dirty="0"/>
              <a:t>através da chegada indevida de lixo sólido aos </a:t>
            </a:r>
            <a:r>
              <a:rPr lang="pt-BR" i="0" dirty="0" smtClean="0"/>
              <a:t>rios;</a:t>
            </a:r>
          </a:p>
          <a:p>
            <a:pPr lvl="1"/>
            <a:r>
              <a:rPr lang="pt-BR" i="0" dirty="0"/>
              <a:t>V</a:t>
            </a:r>
            <a:r>
              <a:rPr lang="pt-BR" i="0" dirty="0" smtClean="0"/>
              <a:t>azamentos </a:t>
            </a:r>
            <a:r>
              <a:rPr lang="pt-BR" i="0" dirty="0"/>
              <a:t>de tanques de armazenamento subterrâneo de </a:t>
            </a:r>
            <a:r>
              <a:rPr lang="pt-BR" i="0" dirty="0" smtClean="0"/>
              <a:t>gasolina.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29" y="4592782"/>
            <a:ext cx="2703578" cy="180801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0" y="4592782"/>
            <a:ext cx="3005411" cy="180801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664" y="4592782"/>
            <a:ext cx="3567546" cy="190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9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POLUIÇÃO DA ÁGUA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CONSEQUÊNCIAS:</a:t>
            </a:r>
          </a:p>
          <a:p>
            <a:pPr lvl="1"/>
            <a:r>
              <a:rPr lang="pt-BR" i="0" dirty="0" smtClean="0"/>
              <a:t>Eutrofização - </a:t>
            </a:r>
            <a:r>
              <a:rPr lang="pt-BR" i="0" dirty="0"/>
              <a:t>caracterizada pela presença excessiva de </a:t>
            </a:r>
            <a:r>
              <a:rPr lang="pt-BR" i="0" dirty="0" smtClean="0"/>
              <a:t>nutrientes;</a:t>
            </a:r>
          </a:p>
          <a:p>
            <a:pPr lvl="1"/>
            <a:r>
              <a:rPr lang="pt-BR" i="0" dirty="0"/>
              <a:t>A</a:t>
            </a:r>
            <a:r>
              <a:rPr lang="pt-BR" i="0" dirty="0" smtClean="0"/>
              <a:t> </a:t>
            </a:r>
            <a:r>
              <a:rPr lang="pt-BR" i="0" dirty="0"/>
              <a:t>saúde das </a:t>
            </a:r>
            <a:r>
              <a:rPr lang="pt-BR" i="0" dirty="0" smtClean="0"/>
              <a:t>pessoas </a:t>
            </a:r>
            <a:r>
              <a:rPr lang="pt-BR" i="0" dirty="0"/>
              <a:t>é diretamente prejudicada devido à poluição dos </a:t>
            </a:r>
            <a:r>
              <a:rPr lang="pt-BR" i="0" dirty="0" smtClean="0"/>
              <a:t>rios;</a:t>
            </a:r>
          </a:p>
          <a:p>
            <a:pPr lvl="1"/>
            <a:r>
              <a:rPr lang="pt-BR" i="0" dirty="0" smtClean="0"/>
              <a:t>Os animais ficam sem lar e com habitat impróprio;</a:t>
            </a:r>
          </a:p>
          <a:p>
            <a:pPr lvl="1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61107"/>
            <a:ext cx="3238095" cy="200634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82" y="3756766"/>
            <a:ext cx="3616036" cy="24106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05" y="4161107"/>
            <a:ext cx="3238095" cy="20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POLUIÇÃO DA ÁGUA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62" y="2855182"/>
            <a:ext cx="4917538" cy="312651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254662" y="5981700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Baía de Manila, nas </a:t>
            </a:r>
            <a:r>
              <a:rPr lang="pt-BR" dirty="0"/>
              <a:t>F</a:t>
            </a:r>
            <a:r>
              <a:rPr lang="pt-BR" dirty="0" smtClean="0"/>
              <a:t>ilipinas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90" y="2855182"/>
            <a:ext cx="4700847" cy="312651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460672" y="606725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Baia de Guanabara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489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POLUIÇÃO DO SOLO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CAUSAS:</a:t>
            </a:r>
          </a:p>
          <a:p>
            <a:pPr lvl="1"/>
            <a:r>
              <a:rPr lang="pt-BR" i="0" dirty="0"/>
              <a:t>O</a:t>
            </a:r>
            <a:r>
              <a:rPr lang="pt-BR" i="0" dirty="0" smtClean="0"/>
              <a:t> </a:t>
            </a:r>
            <a:r>
              <a:rPr lang="pt-BR" i="0" dirty="0"/>
              <a:t>acúmulo de lixo sólido, como embalagens de plástico, papel e </a:t>
            </a:r>
            <a:r>
              <a:rPr lang="pt-BR" i="0" dirty="0" smtClean="0"/>
              <a:t>metal;</a:t>
            </a:r>
          </a:p>
          <a:p>
            <a:pPr lvl="1"/>
            <a:r>
              <a:rPr lang="pt-BR" i="0" dirty="0" smtClean="0"/>
              <a:t> O contato do solo com </a:t>
            </a:r>
            <a:r>
              <a:rPr lang="pt-BR" i="0" dirty="0"/>
              <a:t>produtos químicos, como fertilizantes, pesticidas </a:t>
            </a:r>
            <a:r>
              <a:rPr lang="pt-BR" i="0" dirty="0" smtClean="0"/>
              <a:t>e chumbo;</a:t>
            </a:r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66" y="3833379"/>
            <a:ext cx="3157970" cy="22556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337" y="3564513"/>
            <a:ext cx="3998768" cy="279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9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rmAutofit/>
          </a:bodyPr>
          <a:lstStyle/>
          <a:p>
            <a:pPr lvl="0" rtl="0" algn="l">
              <a:lnSpc>
                <a:spcPct val="89000"/>
              </a:lnSpc>
              <a:spcBef>
                <a:spcPts val="0"/>
              </a:spcBef>
              <a:buNone/>
            </a:pPr>
            <a:r>
              <a:rPr lang="pt-BR"/>
              <a:t>POLUIÇÃO DO SOLO</a:t>
            </a:r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371600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CONSEQUÊNCIA:</a:t>
            </a: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- O solo pode ficar infértil para o plantio (desfertilização);</a:t>
            </a:r>
            <a:br>
              <a:rPr lang="pt-BR"/>
            </a:br>
            <a:r>
              <a:rPr lang="pt-BR"/>
              <a:t>- Contaminação de rios, lençóis freáticos, mananciais, nascentes, lagos, etc;</a:t>
            </a:r>
            <a:br>
              <a:rPr lang="pt-BR"/>
            </a:br>
            <a:r>
              <a:rPr lang="pt-BR"/>
              <a:t>- Desequilíbrio do ecossistema, através da extinção de plantas e animais da região atingida;</a:t>
            </a:r>
            <a:br>
              <a:rPr lang="pt-BR"/>
            </a:br>
            <a:r>
              <a:rPr lang="pt-BR"/>
              <a:t>- Mudanças na densidade e consistência do solo;</a:t>
            </a:r>
            <a:br>
              <a:rPr lang="pt-BR"/>
            </a:br>
            <a:r>
              <a:rPr lang="pt-BR"/>
              <a:t>- Alterações na tipografia do solo;</a:t>
            </a:r>
            <a:br>
              <a:rPr lang="pt-BR"/>
            </a:br>
            <a:r>
              <a:rPr lang="pt-BR"/>
              <a:t>- Elevação na temperatura do solo, quando ocorre formação de gases no subsolo (metano e dióxido de carbono, por exemplo);</a:t>
            </a:r>
            <a:br>
              <a:rPr lang="pt-BR"/>
            </a:br>
            <a:r>
              <a:rPr lang="pt-BR"/>
              <a:t>- Deslizamento de terras em regiões morros, provocadas pela infiltração de poluentes líquidos.</a:t>
            </a:r>
          </a:p>
        </p:txBody>
      </p:sp>
      <p:pic>
        <p:nvPicPr>
          <p:cNvPr id="19" name="Shape 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70750" y="5219700"/>
            <a:ext cx="2721251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6625" y="0"/>
            <a:ext cx="41653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POLUIÇÃO DO SOLO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Exemplos: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1219200" y="6354642"/>
            <a:ext cx="97536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rtl="0">
              <a:spcBef>
                <a:spcPts val="0"/>
              </a:spcBef>
              <a:buNone/>
            </a:pPr>
            <a:r>
              <a:rPr lang="pt-BR"/>
              <a:t>             Aterro sanitário de Gramacho.                                                                                            Natal-RN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3186230"/>
            <a:ext cx="4351050" cy="316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056" y="3186222"/>
            <a:ext cx="5605076" cy="31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