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p:scale>
          <a:sx n="75" d="100"/>
          <a:sy n="75" d="100"/>
        </p:scale>
        <p:origin x="108" y="25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7" name="Header Placeholder 1"/>
          <p:cNvSpPr>
            <a:spLocks noGrp="1"/>
          </p:cNvSpPr>
          <p:nvPr>
            <p:ph type="hdr" sz="quarter"/>
          </p:nvPr>
        </p:nvSpPr>
        <p:spPr>
          <a:xfrm>
            <a:off x="0" y="0"/>
            <a:ext cx="5283200" cy="344487"/>
          </a:xfrm>
          <a:prstGeom prst="rect">
            <a:avLst/>
          </a:prstGeom>
          <a:noFill/>
          <a:ln>
            <a:noFill/>
          </a:ln>
        </p:spPr>
        <p:txBody>
          <a:bodyPr vert="horz" lIns="91440" tIns="45720" rIns="91440" bIns="45720" anchor="t"/>
          <a:lstStyle/>
          <a:p>
            <a:pPr lvl="0" algn="l"/>
            <a:endParaRPr lang="en-IN" altLang="en-US" sz="1200"/>
          </a:p>
        </p:txBody>
      </p:sp>
      <p:sp>
        <p:nvSpPr>
          <p:cNvPr id="1048738" name="Date Placeholder 2"/>
          <p:cNvSpPr>
            <a:spLocks noGrp="1"/>
          </p:cNvSpPr>
          <p:nvPr>
            <p:ph type="dt" idx="1"/>
          </p:nvPr>
        </p:nvSpPr>
        <p:spPr>
          <a:xfrm>
            <a:off x="6905625" y="0"/>
            <a:ext cx="5283200" cy="344487"/>
          </a:xfrm>
          <a:prstGeom prst="rect">
            <a:avLst/>
          </a:prstGeom>
          <a:noFill/>
          <a:ln>
            <a:noFill/>
          </a:ln>
        </p:spPr>
        <p:txBody>
          <a:bodyPr vert="horz" lIns="91440" tIns="45720" rIns="91440" bIns="45720" anchor="t"/>
          <a:lstStyle/>
          <a:p>
            <a:pPr lvl="0" algn="r"/>
            <a:fld id="{566ABCEB-ACFC-4714-9973-3DA970169C29}" type="datetime1">
              <a:rPr lang="en-IN" altLang="en-US" sz="1200"/>
              <a:pPr lvl="0" algn="r"/>
              <a:t>27-09-2024</a:t>
            </a:fld>
            <a:endParaRPr lang="en-IN" altLang="en-US" sz="1200"/>
          </a:p>
        </p:txBody>
      </p:sp>
      <p:sp>
        <p:nvSpPr>
          <p:cNvPr id="1048739" name="Slide Image Placeholder 3"/>
          <p:cNvSpPr>
            <a:spLocks noGrp="1" noRot="1" noChangeAspect="1"/>
          </p:cNvSpPr>
          <p:nvPr>
            <p:ph type="sldImg" idx="2"/>
          </p:nvPr>
        </p:nvSpPr>
        <p:spPr>
          <a:xfrm>
            <a:off x="4038600" y="857250"/>
            <a:ext cx="4114800" cy="2314575"/>
          </a:xfrm>
          <a:prstGeom prst="rect">
            <a:avLst/>
          </a:prstGeom>
          <a:noFill/>
          <a:ln w="12700" cap="flat" cmpd="sng">
            <a:solidFill>
              <a:srgbClr val="000000">
                <a:alpha val="100000"/>
              </a:srgbClr>
            </a:solidFill>
            <a:prstDash val="solid"/>
            <a:round/>
          </a:ln>
        </p:spPr>
        <p:txBody>
          <a:bodyPr vert="horz" lIns="91440" tIns="45720" rIns="91440" bIns="45720" anchor="ctr"/>
          <a:lstStyle/>
          <a:p>
            <a:pPr lvl="0"/>
            <a:endParaRPr lang="en-IN" altLang="en-US"/>
          </a:p>
        </p:txBody>
      </p:sp>
      <p:sp>
        <p:nvSpPr>
          <p:cNvPr id="1048740" name="Notes Placeholder 4"/>
          <p:cNvSpPr>
            <a:spLocks noGrp="1"/>
          </p:cNvSpPr>
          <p:nvPr>
            <p:ph type="body" sz="quarter" idx="3"/>
          </p:nvPr>
        </p:nvSpPr>
        <p:spPr>
          <a:xfrm>
            <a:off x="1219200" y="3300412"/>
            <a:ext cx="9753600" cy="27003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41" name="Footer Placeholder 5"/>
          <p:cNvSpPr>
            <a:spLocks noGrp="1"/>
          </p:cNvSpPr>
          <p:nvPr>
            <p:ph type="ftr" sz="quarter" idx="4"/>
          </p:nvPr>
        </p:nvSpPr>
        <p:spPr>
          <a:xfrm>
            <a:off x="0" y="6513512"/>
            <a:ext cx="5283200" cy="344487"/>
          </a:xfrm>
          <a:prstGeom prst="rect">
            <a:avLst/>
          </a:prstGeom>
          <a:noFill/>
          <a:ln>
            <a:noFill/>
          </a:ln>
        </p:spPr>
        <p:txBody>
          <a:bodyPr vert="horz" lIns="91440" tIns="45720" rIns="91440" bIns="45720" anchor="b"/>
          <a:lstStyle/>
          <a:p>
            <a:pPr lvl="0" algn="l"/>
            <a:endParaRPr lang="en-IN" altLang="en-US" sz="1200"/>
          </a:p>
        </p:txBody>
      </p:sp>
      <p:sp>
        <p:nvSpPr>
          <p:cNvPr id="1048742" name="Slide Number Placeholder 6"/>
          <p:cNvSpPr>
            <a:spLocks noGrp="1"/>
          </p:cNvSpPr>
          <p:nvPr>
            <p:ph type="sldNum" sz="quarter" idx="5"/>
          </p:nvPr>
        </p:nvSpPr>
        <p:spPr>
          <a:xfrm>
            <a:off x="6905625" y="6513512"/>
            <a:ext cx="5283200" cy="344487"/>
          </a:xfrm>
          <a:prstGeom prst="rect">
            <a:avLst/>
          </a:prstGeom>
          <a:noFill/>
          <a:ln>
            <a:noFill/>
          </a:ln>
        </p:spPr>
        <p:txBody>
          <a:bodyPr vert="horz" lIns="91440" tIns="45720" rIns="91440" bIns="45720" anchor="b"/>
          <a:lstStyle/>
          <a:p>
            <a:pPr lvl="0" algn="r"/>
            <a:fld id="{566ABCEB-ACFC-4714-9973-3DA970169C29}" type="slidenum">
              <a:rPr lang="en-IN" altLang="en-US" sz="1200"/>
              <a:pPr lvl="0" algn="r"/>
              <a:t>‹#›</a:t>
            </a:fld>
            <a:endParaRPr lang="en-IN" altLang="en-US" sz="1200"/>
          </a:p>
        </p:txBody>
      </p:sp>
    </p:spTree>
  </p:cSld>
  <p:clrMap bg1="dk1" tx1="dk1" bg2="dk1" tx2="dk1" accent1="dk1" accent2="dk1" accent3="dk1" accent4="dk1" accent5="dk1" accent6="dk1" hlink="dk1" folHlink="dk1"/>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4" name="Title 1"/>
          <p:cNvSpPr>
            <a:spLocks noGrp="1"/>
          </p:cNvSpPr>
          <p:nvPr>
            <p:ph type="ctrTitle"/>
          </p:nvPr>
        </p:nvSpPr>
        <p:spPr>
          <a:xfrm>
            <a:off x="1524000" y="1122363"/>
            <a:ext cx="9144000" cy="2387600"/>
          </a:xfrm>
        </p:spPr>
        <p:txBody>
          <a:bodyPr anchor="b"/>
          <a:lstStyle>
            <a:lvl1pPr>
              <a:defRPr sz="6000"/>
            </a:lvl1pPr>
          </a:lstStyle>
          <a:p>
            <a:r>
              <a:rPr lang="en-US" altLang="zh-CN" smtClean="0"/>
              <a:t>Click to edit Master title style</a:t>
            </a:r>
            <a:endParaRPr lang="zh-CN" altLang="en-US"/>
          </a:p>
        </p:txBody>
      </p:sp>
      <p:sp>
        <p:nvSpPr>
          <p:cNvPr id="104868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104868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68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altLang="zh-CN" smtClean="0"/>
              <a:t>Click to edit Master title style</a:t>
            </a:r>
            <a:endParaRPr lang="zh-CN" altLang="en-US"/>
          </a:p>
        </p:txBody>
      </p:sp>
      <p:sp>
        <p:nvSpPr>
          <p:cNvPr id="1048705"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0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70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3"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1048694"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69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69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ltLang="zh-CN" smtClean="0"/>
              <a:t>Click to edit Master title style</a:t>
            </a:r>
            <a:endParaRPr lang="zh-CN" altLang="en-US"/>
          </a:p>
        </p:txBody>
      </p:sp>
      <p:sp>
        <p:nvSpPr>
          <p:cNvPr id="1048592"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593"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594"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595"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9"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1048710"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104871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71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lang="en-US" altLang="zh-CN" smtClean="0"/>
              <a:t>Click to edit Master title style</a:t>
            </a:r>
            <a:endParaRPr lang="zh-CN" altLang="en-US"/>
          </a:p>
        </p:txBody>
      </p:sp>
      <p:sp>
        <p:nvSpPr>
          <p:cNvPr id="1048715"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6" name="Content Placeholder 3"/>
          <p:cNvSpPr>
            <a:spLocks noGrp="1"/>
          </p:cNvSpPr>
          <p:nvPr>
            <p:ph sz="half" idx="2"/>
          </p:nvPr>
        </p:nvSpPr>
        <p:spPr>
          <a:xfrm>
            <a:off x="6172199"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7"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718"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9"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0"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104872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2"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3"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4" name="Content Placeholder 5"/>
          <p:cNvSpPr>
            <a:spLocks noGrp="1"/>
          </p:cNvSpPr>
          <p:nvPr>
            <p:ph sz="quarter" idx="4"/>
          </p:nvPr>
        </p:nvSpPr>
        <p:spPr>
          <a:xfrm>
            <a:off x="6172199"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72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2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altLang="zh-CN" smtClean="0"/>
              <a:t>Click to edit Master title style</a:t>
            </a:r>
            <a:endParaRPr lang="zh-CN" altLang="en-US"/>
          </a:p>
        </p:txBody>
      </p:sp>
      <p:sp>
        <p:nvSpPr>
          <p:cNvPr id="1048690"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691"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2"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8"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729"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0"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1"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73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3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34"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735"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6"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69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00"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0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70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bg object 16"/>
          <p:cNvSpPr/>
          <p:nvPr/>
        </p:nvSpPr>
        <p:spPr>
          <a:xfrm>
            <a:off x="9377362" y="4762"/>
            <a:ext cx="1219200" cy="6853237"/>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577" name="bg object 17"/>
          <p:cNvSpPr/>
          <p:nvPr/>
        </p:nvSpPr>
        <p:spPr>
          <a:xfrm>
            <a:off x="7448550" y="3694112"/>
            <a:ext cx="4743450" cy="3163887"/>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578" name="bg object 18"/>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579" name="bg object 19"/>
          <p:cNvSpPr/>
          <p:nvPr/>
        </p:nvSpPr>
        <p:spPr>
          <a:xfrm>
            <a:off x="9602788" y="0"/>
            <a:ext cx="2589212"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580" name="bg object 20"/>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581" name="bg object 21"/>
          <p:cNvSpPr/>
          <p:nvPr/>
        </p:nvSpPr>
        <p:spPr>
          <a:xfrm>
            <a:off x="9337675"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582" name="bg object 22"/>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583" name="bg object 23"/>
          <p:cNvSpPr/>
          <p:nvPr/>
        </p:nvSpPr>
        <p:spPr>
          <a:xfrm>
            <a:off x="10936288" y="0"/>
            <a:ext cx="1255712"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584" name="bg object 24"/>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sp>
        <p:nvSpPr>
          <p:cNvPr id="1048585" name="bg object 25"/>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586" name="Holder 2"/>
          <p:cNvSpPr>
            <a:spLocks noGrp="1"/>
          </p:cNvSpPr>
          <p:nvPr>
            <p:ph type="title"/>
          </p:nvPr>
        </p:nvSpPr>
        <p:spPr>
          <a:xfrm>
            <a:off x="755650" y="385762"/>
            <a:ext cx="10680700" cy="757237"/>
          </a:xfrm>
          <a:prstGeom prst="rect">
            <a:avLst/>
          </a:prstGeom>
          <a:noFill/>
          <a:ln>
            <a:noFill/>
          </a:ln>
        </p:spPr>
        <p:txBody>
          <a:bodyPr vert="horz" lIns="0" tIns="0" rIns="0" bIns="0" anchor="t">
            <a:spAutoFit/>
          </a:bodyPr>
          <a:lstStyle/>
          <a:p>
            <a:endParaRPr/>
          </a:p>
        </p:txBody>
      </p:sp>
      <p:sp>
        <p:nvSpPr>
          <p:cNvPr id="1048587" name="Holder 3"/>
          <p:cNvSpPr>
            <a:spLocks noGrp="1"/>
          </p:cNvSpPr>
          <p:nvPr>
            <p:ph type="body" idx="1"/>
          </p:nvPr>
        </p:nvSpPr>
        <p:spPr>
          <a:xfrm>
            <a:off x="609600" y="1577975"/>
            <a:ext cx="10972800" cy="4525962"/>
          </a:xfrm>
          <a:prstGeom prst="rect">
            <a:avLst/>
          </a:prstGeom>
          <a:noFill/>
          <a:ln>
            <a:noFill/>
          </a:ln>
        </p:spPr>
        <p:txBody>
          <a:bodyPr vert="horz" lIns="0" tIns="0" rIns="0" bIns="0" anchor="t">
            <a:spAutoFit/>
          </a:bodyPr>
          <a:lstStyle/>
          <a:p>
            <a:pPr lvl="0"/>
            <a:endParaRPr lang="en-US" altLang="en-US"/>
          </a:p>
        </p:txBody>
      </p:sp>
      <p:sp>
        <p:nvSpPr>
          <p:cNvPr id="10485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
        <p:nvSpPr>
          <p:cNvPr id="1048589"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590"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indent="0" fontAlgn="base">
        <a:buFontTx/>
        <a:buNone/>
        <a:defRPr b="0">
          <a:latin typeface="Calibri"/>
          <a:ea typeface="Calibri"/>
        </a:defRPr>
      </a:lvl1pPr>
    </p:titleStyle>
    <p:body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bodyStyle>
    <p:other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876300" y="990600"/>
            <a:ext cx="1743075" cy="1333500"/>
            <a:chOff x="742950" y="1104900"/>
            <a:chExt cx="1743075" cy="1333500"/>
          </a:xfrm>
        </p:grpSpPr>
        <p:sp>
          <p:nvSpPr>
            <p:cNvPr id="1048596" name="object 3"/>
            <p:cNvSpPr/>
            <p:nvPr/>
          </p:nvSpPr>
          <p:spPr>
            <a:xfrm>
              <a:off x="742950" y="1381125"/>
              <a:ext cx="1228725" cy="1057275"/>
            </a:xfrm>
            <a:custGeom>
              <a:avLst/>
              <a:gdLst/>
              <a:ahLst/>
              <a:cxn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sp>
        <p:sp>
          <p:nvSpPr>
            <p:cNvPr id="1048597" name="object 4"/>
            <p:cNvSpPr/>
            <p:nvPr/>
          </p:nvSpPr>
          <p:spPr>
            <a:xfrm>
              <a:off x="1838325" y="1104900"/>
              <a:ext cx="647700" cy="561975"/>
            </a:xfrm>
            <a:custGeom>
              <a:avLst/>
              <a:gdLst/>
              <a:ahLst/>
              <a:cxn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sp>
      </p:grpSp>
      <p:sp>
        <p:nvSpPr>
          <p:cNvPr id="1048598" name="object 5"/>
          <p:cNvSpPr/>
          <p:nvPr/>
        </p:nvSpPr>
        <p:spPr>
          <a:xfrm>
            <a:off x="3752850" y="1190625"/>
            <a:ext cx="1666875" cy="1438275"/>
          </a:xfrm>
          <a:custGeom>
            <a:avLst/>
            <a:gdLst/>
            <a:ahLst/>
            <a:cxn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sp>
      <p:sp>
        <p:nvSpPr>
          <p:cNvPr id="1048599" name="object 6"/>
          <p:cNvSpPr/>
          <p:nvPr/>
        </p:nvSpPr>
        <p:spPr>
          <a:xfrm>
            <a:off x="3800475" y="5229225"/>
            <a:ext cx="723900" cy="619125"/>
          </a:xfrm>
          <a:custGeom>
            <a:avLst/>
            <a:gdLst/>
            <a:ahLst/>
            <a:cxn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sp>
      <p:sp>
        <p:nvSpPr>
          <p:cNvPr id="1048600" name="object 7"/>
          <p:cNvSpPr>
            <a:spLocks noGrp="1"/>
          </p:cNvSpPr>
          <p:nvPr>
            <p:ph type="ctrTitle"/>
          </p:nvPr>
        </p:nvSpPr>
        <p:spPr>
          <a:xfrm>
            <a:off x="-828675" y="19050"/>
            <a:ext cx="9982200" cy="765810"/>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3213100" lvl="0" indent="-3213100">
              <a:spcBef>
                <a:spcPts val="125"/>
              </a:spcBef>
            </a:pPr>
            <a:r>
              <a:rPr lang="en-US" altLang="en-US" sz="3200" b="1">
                <a:solidFill>
                  <a:srgbClr val="0F0F0F"/>
                </a:solidFill>
                <a:latin typeface="Times New Roman" pitchFamily="18" charset="0"/>
                <a:ea typeface="Times New Roman" pitchFamily="18" charset="0"/>
              </a:rPr>
              <a:t>Employee Data Analysis using Excel </a:t>
            </a:r>
            <a:r>
              <a:rPr lang="en-US" altLang="en-US" b="1">
                <a:solidFill>
                  <a:srgbClr val="0F0F0F"/>
                </a:solidFill>
                <a:latin typeface="Roboto" pitchFamily="2" charset="0"/>
              </a:rPr>
              <a:t/>
            </a:r>
            <a:br>
              <a:rPr lang="en-US" altLang="en-US" b="1">
                <a:solidFill>
                  <a:srgbClr val="0F0F0F"/>
                </a:solidFill>
                <a:latin typeface="Roboto" pitchFamily="2" charset="0"/>
              </a:rPr>
            </a:br>
            <a:endParaRPr lang="en-US" altLang="en-US" sz="3200">
              <a:solidFill>
                <a:srgbClr val="000000"/>
              </a:solidFill>
              <a:latin typeface="Trebuchet MS"/>
              <a:ea typeface="Trebuchet MS"/>
            </a:endParaRPr>
          </a:p>
        </p:txBody>
      </p:sp>
      <p:pic>
        <p:nvPicPr>
          <p:cNvPr id="2097152" name="object 9"/>
          <p:cNvPicPr>
            <a:picLocks/>
          </p:cNvPicPr>
          <p:nvPr/>
        </p:nvPicPr>
        <p:blipFill>
          <a:blip r:embed="rId2"/>
          <a:srcRect/>
          <a:stretch>
            <a:fillRect/>
          </a:stretch>
        </p:blipFill>
        <p:spPr>
          <a:xfrm>
            <a:off x="676275" y="6467475"/>
            <a:ext cx="2143125" cy="200025"/>
          </a:xfrm>
          <a:prstGeom prst="rect">
            <a:avLst/>
          </a:prstGeom>
          <a:noFill/>
          <a:ln>
            <a:noFill/>
          </a:ln>
        </p:spPr>
      </p:pic>
      <p:sp>
        <p:nvSpPr>
          <p:cNvPr id="1048601" name="object 11"/>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1</a:t>
            </a:fld>
            <a:endParaRPr lang="en-US" altLang="en-US" sz="1100" b="0" i="0">
              <a:solidFill>
                <a:srgbClr val="2D936B"/>
              </a:solidFill>
              <a:latin typeface="Trebuchet MS"/>
              <a:ea typeface="Trebuchet MS"/>
            </a:endParaRPr>
          </a:p>
        </p:txBody>
      </p:sp>
      <p:sp>
        <p:nvSpPr>
          <p:cNvPr id="1048602" name="TextBox 13"/>
          <p:cNvSpPr/>
          <p:nvPr/>
        </p:nvSpPr>
        <p:spPr>
          <a:xfrm>
            <a:off x="876300" y="3081654"/>
            <a:ext cx="8610600" cy="187743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2000" dirty="0"/>
              <a:t>STUDENT </a:t>
            </a:r>
            <a:r>
              <a:rPr lang="en-US" altLang="en-US" sz="2000" dirty="0" smtClean="0"/>
              <a:t>NAME: </a:t>
            </a:r>
            <a:r>
              <a:rPr lang="en-US" altLang="en-US" sz="2000" dirty="0" smtClean="0"/>
              <a:t>RUTHISH. P</a:t>
            </a:r>
            <a:endParaRPr sz="1800"/>
          </a:p>
          <a:p>
            <a:pPr lvl="0"/>
            <a:r>
              <a:rPr lang="en-US" altLang="en-US" sz="2000" dirty="0"/>
              <a:t>REGISTER NO</a:t>
            </a:r>
            <a:r>
              <a:rPr lang="en-US" altLang="en-US" sz="2000"/>
              <a:t>: </a:t>
            </a:r>
            <a:r>
              <a:rPr lang="en-US" altLang="en-US" sz="2000" smtClean="0"/>
              <a:t>312219115</a:t>
            </a:r>
            <a:endParaRPr sz="1800"/>
          </a:p>
          <a:p>
            <a:pPr lvl="0"/>
            <a:r>
              <a:rPr lang="en-US" altLang="en-US" sz="2000" dirty="0" smtClean="0"/>
              <a:t>DEPARTMENT: COMMERCE</a:t>
            </a:r>
            <a:endParaRPr sz="1800"/>
          </a:p>
          <a:p>
            <a:pPr lvl="0"/>
            <a:endParaRPr lang="zh-CN" altLang="en-US" sz="1600" dirty="0"/>
          </a:p>
          <a:p>
            <a:pPr lvl="0"/>
            <a:r>
              <a:rPr lang="en-US" altLang="en-US" sz="2000" dirty="0" smtClean="0"/>
              <a:t>COLLEGE:</a:t>
            </a:r>
            <a:endParaRPr sz="1800"/>
          </a:p>
          <a:p>
            <a:pPr lvl="0"/>
            <a:r>
              <a:rPr lang="en-US" altLang="en-US" sz="2000" dirty="0"/>
              <a:t>           </a:t>
            </a:r>
            <a:r>
              <a:rPr lang="en-US" altLang="en-US" sz="2000" dirty="0" err="1"/>
              <a:t>Aksheyaa</a:t>
            </a:r>
            <a:r>
              <a:rPr lang="en-US" altLang="en-US" sz="2000" dirty="0"/>
              <a:t> college of Arts and  science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6"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2"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10</a:t>
            </a:fld>
            <a:endParaRPr lang="en-US" altLang="en-US" sz="1100">
              <a:solidFill>
                <a:srgbClr val="2D936B"/>
              </a:solidFill>
              <a:latin typeface="Trebuchet MS"/>
              <a:ea typeface="Trebuchet MS"/>
            </a:endParaRPr>
          </a:p>
        </p:txBody>
      </p:sp>
      <p:sp>
        <p:nvSpPr>
          <p:cNvPr id="1048673" name="object 8"/>
          <p:cNvSpPr/>
          <p:nvPr/>
        </p:nvSpPr>
        <p:spPr>
          <a:xfrm>
            <a:off x="739775" y="290512"/>
            <a:ext cx="3303587" cy="1462087"/>
          </a:xfrm>
          <a:prstGeom prst="rect">
            <a:avLst/>
          </a:prstGeom>
          <a:noFill/>
          <a:ln>
            <a:noFill/>
          </a:ln>
        </p:spPr>
        <p:txBody>
          <a:bodyPr vert="horz" lIns="0" tIns="1333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12700" lvl="0" indent="-12700">
              <a:lnSpc>
                <a:spcPct val="100000"/>
              </a:lnSpc>
              <a:spcBef>
                <a:spcPts val="100"/>
              </a:spcBef>
            </a:pPr>
            <a:r>
              <a:rPr lang="en-US" altLang="en-US" sz="4800" b="1">
                <a:latin typeface="Trebuchet MS"/>
                <a:ea typeface="Trebuchet MS"/>
              </a:rPr>
              <a:t>MODELLING</a:t>
            </a:r>
          </a:p>
        </p:txBody>
      </p:sp>
      <p:sp>
        <p:nvSpPr>
          <p:cNvPr id="1048674" name="object 3"/>
          <p:cNvSpPr/>
          <p:nvPr/>
        </p:nvSpPr>
        <p:spPr>
          <a:xfrm>
            <a:off x="10058400" y="525462"/>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5" name="Rectangle 1048674"/>
          <p:cNvSpPr/>
          <p:nvPr/>
        </p:nvSpPr>
        <p:spPr>
          <a:xfrm>
            <a:off x="1757362" y="1612900"/>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The data modeling process involves data analysts heavily, but it really depends on the specific project in question. Data analysts will need to understand the database that the business is using so they can launch the required queries.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7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7"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9" name="object 7"/>
          <p:cNvSpPr>
            <a:spLocks noGrp="1"/>
          </p:cNvSpPr>
          <p:nvPr>
            <p:ph type="title"/>
          </p:nvPr>
        </p:nvSpPr>
        <p:spPr>
          <a:xfrm>
            <a:off x="609600" y="381000"/>
            <a:ext cx="2895600" cy="752129"/>
          </a:xfrm>
          <a:prstGeom prst="rect">
            <a:avLst/>
          </a:prstGeom>
          <a:noFill/>
          <a:ln>
            <a:noFill/>
          </a:ln>
        </p:spPr>
        <p:txBody>
          <a:bodyPr vert="horz" wrap="square"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dirty="0">
                <a:solidFill>
                  <a:srgbClr val="000000"/>
                </a:solidFill>
                <a:latin typeface="Trebuchet MS"/>
                <a:ea typeface="Trebuchet MS"/>
              </a:rPr>
              <a:t>RESULTS</a:t>
            </a:r>
          </a:p>
        </p:txBody>
      </p:sp>
      <p:sp>
        <p:nvSpPr>
          <p:cNvPr id="1048680"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11</a:t>
            </a:fld>
            <a:endParaRPr lang="en-US" altLang="en-US" sz="1100">
              <a:solidFill>
                <a:srgbClr val="2D936B"/>
              </a:solidFill>
              <a:latin typeface="Trebuchet MS"/>
              <a:ea typeface="Trebuchet MS"/>
            </a:endParaRPr>
          </a:p>
        </p:txBody>
      </p:sp>
      <p:sp>
        <p:nvSpPr>
          <p:cNvPr id="1048681" name="Rectangle 1048680"/>
          <p:cNvSpPr/>
          <p:nvPr/>
        </p:nvSpPr>
        <p:spPr>
          <a:xfrm>
            <a:off x="1973262" y="1695450"/>
            <a:ext cx="4572000"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Data Analysis is the process of systematically applying statistical and/or logical techniques to describe and illustrate, condense and recap, and evaluate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US" altLang="en-US" sz="4800" b="1">
                <a:solidFill>
                  <a:srgbClr val="000000"/>
                </a:solidFill>
                <a:latin typeface="Times New Roman" pitchFamily="18" charset="0"/>
                <a:ea typeface="Times New Roman" pitchFamily="18" charset="0"/>
              </a:rPr>
              <a:t>conclusion</a:t>
            </a:r>
          </a:p>
        </p:txBody>
      </p:sp>
      <p:sp>
        <p:nvSpPr>
          <p:cNvPr id="1048683" name="Rectangle 1048682"/>
          <p:cNvSpPr/>
          <p:nvPr/>
        </p:nvSpPr>
        <p:spPr>
          <a:xfrm>
            <a:off x="1524000" y="1501775"/>
            <a:ext cx="4572000" cy="26066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 A result is what's out there, what we could see. A con- clusion is what we can learn from the result. 5. S: Conclusions are like a summary of all the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3" name="object 2"/>
          <p:cNvSpPr/>
          <p:nvPr/>
        </p:nvSpPr>
        <p:spPr>
          <a:xfrm>
            <a:off x="0" y="0"/>
            <a:ext cx="12192000"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Times New Roman" pitchFamily="18" charset="0"/>
              <a:ea typeface="Calibri"/>
            </a:endParaRPr>
          </a:p>
        </p:txBody>
      </p:sp>
      <p:grpSp>
        <p:nvGrpSpPr>
          <p:cNvPr id="30" name="Group 29"/>
          <p:cNvGrpSpPr/>
          <p:nvPr/>
        </p:nvGrpSpPr>
        <p:grpSpPr>
          <a:xfrm>
            <a:off x="7443787" y="0"/>
            <a:ext cx="4752975" cy="6862762"/>
            <a:chOff x="7443849" y="0"/>
            <a:chExt cx="4752975" cy="6863080"/>
          </a:xfrm>
        </p:grpSpPr>
        <p:sp>
          <p:nvSpPr>
            <p:cNvPr id="1048604"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05"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06"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07"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08"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09"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10"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11"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12"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13"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14" name="object 14"/>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15" name="object 15"/>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16" name="object 16"/>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17" name="object 17"/>
          <p:cNvSpPr>
            <a:spLocks noGrp="1"/>
          </p:cNvSpPr>
          <p:nvPr>
            <p:ph type="title"/>
          </p:nvPr>
        </p:nvSpPr>
        <p:spPr>
          <a:xfrm>
            <a:off x="739775" y="830262"/>
            <a:ext cx="3910012"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PROJECT TITLE</a:t>
            </a:r>
          </a:p>
        </p:txBody>
      </p:sp>
      <p:grpSp>
        <p:nvGrpSpPr>
          <p:cNvPr id="31" name="Group 30"/>
          <p:cNvGrpSpPr/>
          <p:nvPr/>
        </p:nvGrpSpPr>
        <p:grpSpPr>
          <a:xfrm>
            <a:off x="466725" y="6410325"/>
            <a:ext cx="3705225" cy="295275"/>
            <a:chOff x="466725" y="6410325"/>
            <a:chExt cx="3705225" cy="295275"/>
          </a:xfrm>
        </p:grpSpPr>
        <p:pic>
          <p:nvPicPr>
            <p:cNvPr id="2097153" name="object 19"/>
            <p:cNvPicPr>
              <a:picLocks/>
            </p:cNvPicPr>
            <p:nvPr/>
          </p:nvPicPr>
          <p:blipFill>
            <a:blip r:embed="rId2"/>
            <a:srcRect/>
            <a:stretch>
              <a:fillRect/>
            </a:stretch>
          </p:blipFill>
          <p:spPr>
            <a:xfrm>
              <a:off x="676275" y="6467475"/>
              <a:ext cx="2143125" cy="200025"/>
            </a:xfrm>
            <a:prstGeom prst="rect">
              <a:avLst/>
            </a:prstGeom>
            <a:noFill/>
            <a:ln>
              <a:noFill/>
            </a:ln>
          </p:spPr>
        </p:pic>
        <p:pic>
          <p:nvPicPr>
            <p:cNvPr id="2097154" name="object 20"/>
            <p:cNvPicPr>
              <a:picLocks/>
            </p:cNvPicPr>
            <p:nvPr/>
          </p:nvPicPr>
          <p:blipFill>
            <a:blip r:embed="rId3"/>
            <a:srcRect/>
            <a:stretch>
              <a:fillRect/>
            </a:stretch>
          </p:blipFill>
          <p:spPr>
            <a:xfrm>
              <a:off x="466725" y="6410325"/>
              <a:ext cx="3705225" cy="295275"/>
            </a:xfrm>
            <a:prstGeom prst="rect">
              <a:avLst/>
            </a:prstGeom>
            <a:noFill/>
            <a:ln>
              <a:noFill/>
            </a:ln>
          </p:spPr>
        </p:pic>
      </p:grpSp>
      <p:sp>
        <p:nvSpPr>
          <p:cNvPr id="1048618"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2</a:t>
            </a:fld>
            <a:endParaRPr lang="en-US" altLang="en-US" sz="1100" b="0" i="0">
              <a:solidFill>
                <a:srgbClr val="2D936B"/>
              </a:solidFill>
              <a:latin typeface="Trebuchet MS"/>
              <a:ea typeface="Trebuchet MS"/>
            </a:endParaRPr>
          </a:p>
        </p:txBody>
      </p:sp>
      <p:sp>
        <p:nvSpPr>
          <p:cNvPr id="1048619" name="TextBox 22"/>
          <p:cNvSpPr/>
          <p:nvPr/>
        </p:nvSpPr>
        <p:spPr>
          <a:xfrm>
            <a:off x="1217612" y="2122487"/>
            <a:ext cx="8593138" cy="14128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4400" b="1">
                <a:solidFill>
                  <a:srgbClr val="0F0F0F"/>
                </a:solidFill>
                <a:latin typeface="Times New Roman" pitchFamily="18" charset="0"/>
                <a:ea typeface="Times New Roman"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0" name="object 2"/>
          <p:cNvSpPr/>
          <p:nvPr/>
        </p:nvSpPr>
        <p:spPr>
          <a:xfrm>
            <a:off x="-76200" y="28575"/>
            <a:ext cx="12480925"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Calibri"/>
              <a:ea typeface="Calibri"/>
            </a:endParaRPr>
          </a:p>
        </p:txBody>
      </p:sp>
      <p:grpSp>
        <p:nvGrpSpPr>
          <p:cNvPr id="33" name="Group 32"/>
          <p:cNvGrpSpPr/>
          <p:nvPr/>
        </p:nvGrpSpPr>
        <p:grpSpPr>
          <a:xfrm>
            <a:off x="7443787" y="0"/>
            <a:ext cx="4752975" cy="6862762"/>
            <a:chOff x="7443849" y="0"/>
            <a:chExt cx="4752975" cy="6863080"/>
          </a:xfrm>
        </p:grpSpPr>
        <p:sp>
          <p:nvSpPr>
            <p:cNvPr id="1048621"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22"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23"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24"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25"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26"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27"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28"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29"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30"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31" name="object 14"/>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32" name="object 15"/>
          <p:cNvSpPr/>
          <p:nvPr/>
        </p:nvSpPr>
        <p:spPr>
          <a:xfrm>
            <a:off x="7362825" y="447675"/>
            <a:ext cx="361950" cy="361950"/>
          </a:xfrm>
          <a:custGeom>
            <a:avLst/>
            <a:gdLst/>
            <a:ahLst/>
            <a:cxn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sp>
      <p:sp>
        <p:nvSpPr>
          <p:cNvPr id="1048633" name="object 16"/>
          <p:cNvSpPr/>
          <p:nvPr/>
        </p:nvSpPr>
        <p:spPr>
          <a:xfrm>
            <a:off x="11010900" y="5610225"/>
            <a:ext cx="647700" cy="647700"/>
          </a:xfrm>
          <a:custGeom>
            <a:avLst/>
            <a:gdLst/>
            <a:ahLst/>
            <a:cxn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sp>
      <p:pic>
        <p:nvPicPr>
          <p:cNvPr id="2097155" name="object 17"/>
          <p:cNvPicPr>
            <a:picLocks/>
          </p:cNvPicPr>
          <p:nvPr/>
        </p:nvPicPr>
        <p:blipFill>
          <a:blip r:embed="rId2"/>
          <a:srcRect/>
          <a:stretch>
            <a:fillRect/>
          </a:stretch>
        </p:blipFill>
        <p:spPr>
          <a:xfrm>
            <a:off x="10687050" y="6134100"/>
            <a:ext cx="247650" cy="247650"/>
          </a:xfrm>
          <a:prstGeom prst="rect">
            <a:avLst/>
          </a:prstGeom>
          <a:noFill/>
          <a:ln>
            <a:noFill/>
          </a:ln>
        </p:spPr>
      </p:pic>
      <p:grpSp>
        <p:nvGrpSpPr>
          <p:cNvPr id="34" name="Group 33"/>
          <p:cNvGrpSpPr/>
          <p:nvPr/>
        </p:nvGrpSpPr>
        <p:grpSpPr>
          <a:xfrm>
            <a:off x="47625" y="3819525"/>
            <a:ext cx="4124325" cy="3009900"/>
            <a:chOff x="47625" y="3819523"/>
            <a:chExt cx="4124325" cy="3009900"/>
          </a:xfrm>
        </p:grpSpPr>
        <p:pic>
          <p:nvPicPr>
            <p:cNvPr id="2097156" name="object 19"/>
            <p:cNvPicPr>
              <a:picLocks/>
            </p:cNvPicPr>
            <p:nvPr/>
          </p:nvPicPr>
          <p:blipFill>
            <a:blip r:embed="rId3"/>
            <a:srcRect/>
            <a:stretch>
              <a:fillRect/>
            </a:stretch>
          </p:blipFill>
          <p:spPr>
            <a:xfrm>
              <a:off x="466725" y="6410325"/>
              <a:ext cx="3705225" cy="295275"/>
            </a:xfrm>
            <a:prstGeom prst="rect">
              <a:avLst/>
            </a:prstGeom>
            <a:noFill/>
            <a:ln>
              <a:noFill/>
            </a:ln>
          </p:spPr>
        </p:pic>
        <p:pic>
          <p:nvPicPr>
            <p:cNvPr id="2097157" name="object 20"/>
            <p:cNvPicPr>
              <a:picLocks/>
            </p:cNvPicPr>
            <p:nvPr/>
          </p:nvPicPr>
          <p:blipFill>
            <a:blip r:embed="rId4"/>
            <a:srcRect/>
            <a:stretch>
              <a:fillRect/>
            </a:stretch>
          </p:blipFill>
          <p:spPr>
            <a:xfrm>
              <a:off x="47625" y="3819523"/>
              <a:ext cx="1733550" cy="3009898"/>
            </a:xfrm>
            <a:prstGeom prst="rect">
              <a:avLst/>
            </a:prstGeom>
            <a:noFill/>
            <a:ln>
              <a:noFill/>
            </a:ln>
          </p:spPr>
        </p:pic>
      </p:grpSp>
      <p:sp>
        <p:nvSpPr>
          <p:cNvPr id="1048634" name="object 21"/>
          <p:cNvSpPr>
            <a:spLocks noGrp="1"/>
          </p:cNvSpPr>
          <p:nvPr>
            <p:ph type="title"/>
          </p:nvPr>
        </p:nvSpPr>
        <p:spPr>
          <a:xfrm>
            <a:off x="739775" y="446087"/>
            <a:ext cx="2357437" cy="1460500"/>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a:solidFill>
                  <a:srgbClr val="000000"/>
                </a:solidFill>
                <a:latin typeface="Trebuchet MS"/>
                <a:ea typeface="Trebuchet MS"/>
              </a:rPr>
              <a:t>AGENDA</a:t>
            </a:r>
          </a:p>
        </p:txBody>
      </p:sp>
      <p:sp>
        <p:nvSpPr>
          <p:cNvPr id="1048635"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3</a:t>
            </a:fld>
            <a:endParaRPr lang="en-US" altLang="en-US" sz="1100" b="0" i="0">
              <a:solidFill>
                <a:srgbClr val="2D936B"/>
              </a:solidFill>
              <a:latin typeface="Trebuchet MS"/>
              <a:ea typeface="Trebuchet MS"/>
            </a:endParaRPr>
          </a:p>
        </p:txBody>
      </p:sp>
      <p:sp>
        <p:nvSpPr>
          <p:cNvPr id="1048636" name="TextBox 22"/>
          <p:cNvSpPr/>
          <p:nvPr/>
        </p:nvSpPr>
        <p:spPr>
          <a:xfrm>
            <a:off x="2509837" y="1041400"/>
            <a:ext cx="50292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endParaRPr lang="en-US" altLang="en-US" sz="2800">
              <a:solidFill>
                <a:srgbClr val="0D0D0D"/>
              </a:solidFill>
              <a:latin typeface="Times New Roman" pitchFamily="18" charset="0"/>
              <a:ea typeface="Times New Roman" pitchFamily="18" charset="0"/>
            </a:endParaRPr>
          </a:p>
          <a:p>
            <a:pPr lvl="0" algn="l">
              <a:buFontTx/>
              <a:buAutoNum type="arabicPeriod"/>
            </a:pPr>
            <a:r>
              <a:rPr lang="en-US" altLang="en-US" sz="2800">
                <a:solidFill>
                  <a:srgbClr val="0D0D0D"/>
                </a:solidFill>
                <a:latin typeface="Times New Roman" pitchFamily="18" charset="0"/>
                <a:ea typeface="Times New Roman" pitchFamily="18" charset="0"/>
              </a:rPr>
              <a:t>Problem Statement</a:t>
            </a:r>
          </a:p>
          <a:p>
            <a:pPr lvl="0" algn="l">
              <a:buFontTx/>
              <a:buAutoNum type="arabicPeriod"/>
            </a:pPr>
            <a:r>
              <a:rPr lang="en-US" altLang="en-US" sz="2800">
                <a:solidFill>
                  <a:srgbClr val="0D0D0D"/>
                </a:solidFill>
                <a:latin typeface="Times New Roman" pitchFamily="18" charset="0"/>
                <a:ea typeface="Times New Roman" pitchFamily="18" charset="0"/>
              </a:rPr>
              <a:t>Project Overview</a:t>
            </a:r>
          </a:p>
          <a:p>
            <a:pPr lvl="0" algn="l">
              <a:buFontTx/>
              <a:buAutoNum type="arabicPeriod"/>
            </a:pPr>
            <a:r>
              <a:rPr lang="en-US" altLang="en-US" sz="2800">
                <a:solidFill>
                  <a:srgbClr val="0D0D0D"/>
                </a:solidFill>
                <a:latin typeface="Times New Roman" pitchFamily="18" charset="0"/>
                <a:ea typeface="Times New Roman" pitchFamily="18" charset="0"/>
              </a:rPr>
              <a:t>End Users</a:t>
            </a:r>
          </a:p>
          <a:p>
            <a:pPr lvl="0" algn="l">
              <a:buFontTx/>
              <a:buAutoNum type="arabicPeriod"/>
            </a:pPr>
            <a:r>
              <a:rPr lang="en-US" altLang="en-US" sz="2800">
                <a:solidFill>
                  <a:srgbClr val="0D0D0D"/>
                </a:solidFill>
                <a:latin typeface="Times New Roman" pitchFamily="18" charset="0"/>
                <a:ea typeface="Times New Roman" pitchFamily="18" charset="0"/>
              </a:rPr>
              <a:t>Our Solution and Proposition</a:t>
            </a:r>
          </a:p>
          <a:p>
            <a:pPr lvl="0" algn="l">
              <a:buFontTx/>
              <a:buAutoNum type="arabicPeriod"/>
            </a:pPr>
            <a:r>
              <a:rPr lang="en-US" altLang="en-US" sz="2800">
                <a:solidFill>
                  <a:srgbClr val="0D0D0D"/>
                </a:solidFill>
                <a:latin typeface="Times New Roman" pitchFamily="18" charset="0"/>
                <a:ea typeface="Times New Roman" pitchFamily="18" charset="0"/>
              </a:rPr>
              <a:t>Dataset Description</a:t>
            </a:r>
          </a:p>
          <a:p>
            <a:pPr lvl="0" algn="l">
              <a:buFontTx/>
              <a:buAutoNum type="arabicPeriod"/>
            </a:pPr>
            <a:r>
              <a:rPr lang="en-US" altLang="en-US" sz="2800">
                <a:solidFill>
                  <a:srgbClr val="0D0D0D"/>
                </a:solidFill>
                <a:latin typeface="Times New Roman" pitchFamily="18" charset="0"/>
                <a:ea typeface="Times New Roman" pitchFamily="18" charset="0"/>
              </a:rPr>
              <a:t>Modelling Approach</a:t>
            </a:r>
          </a:p>
          <a:p>
            <a:pPr lvl="0" algn="l">
              <a:buFontTx/>
              <a:buAutoNum type="arabicPeriod"/>
            </a:pPr>
            <a:r>
              <a:rPr lang="en-US" altLang="en-US" sz="2800">
                <a:solidFill>
                  <a:srgbClr val="0D0D0D"/>
                </a:solidFill>
                <a:latin typeface="Times New Roman" pitchFamily="18" charset="0"/>
                <a:ea typeface="Times New Roman" pitchFamily="18" charset="0"/>
              </a:rPr>
              <a:t>Results and Discussion</a:t>
            </a:r>
          </a:p>
          <a:p>
            <a:pPr lvl="0" algn="l">
              <a:buFontTx/>
              <a:buAutoNum type="arabicPeriod"/>
            </a:pPr>
            <a:r>
              <a:rPr lang="en-US" altLang="en-US" sz="2800">
                <a:solidFill>
                  <a:srgbClr val="0D0D0D"/>
                </a:solidFill>
                <a:latin typeface="Times New Roman" pitchFamily="18" charset="0"/>
                <a:ea typeface="Times New Roman" pitchFamily="18" charset="0"/>
              </a:rPr>
              <a:t>Conclusion</a:t>
            </a:r>
          </a:p>
          <a:p>
            <a:pPr lvl="0"/>
            <a:endParaRPr lang="en-IN" altLang="en-US" sz="2800">
              <a:latin typeface="Times New Roman" pitchFamily="18" charset="0"/>
              <a:ea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7991475" y="2933700"/>
            <a:ext cx="2762250" cy="3257550"/>
            <a:chOff x="7991475" y="2933700"/>
            <a:chExt cx="2762250" cy="3257550"/>
          </a:xfrm>
        </p:grpSpPr>
        <p:sp>
          <p:nvSpPr>
            <p:cNvPr id="1048637"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38"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58" name="object 5"/>
            <p:cNvPicPr>
              <a:picLocks/>
            </p:cNvPicPr>
            <p:nvPr/>
          </p:nvPicPr>
          <p:blipFill>
            <a:blip r:embed="rId2"/>
            <a:srcRect/>
            <a:stretch>
              <a:fillRect/>
            </a:stretch>
          </p:blipFill>
          <p:spPr>
            <a:xfrm>
              <a:off x="7991475" y="2933700"/>
              <a:ext cx="2762250" cy="3257550"/>
            </a:xfrm>
            <a:prstGeom prst="rect">
              <a:avLst/>
            </a:prstGeom>
            <a:noFill/>
            <a:ln>
              <a:noFill/>
            </a:ln>
          </p:spPr>
        </p:pic>
      </p:grpSp>
      <p:sp>
        <p:nvSpPr>
          <p:cNvPr id="1048639"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0" name="object 7"/>
          <p:cNvSpPr>
            <a:spLocks noGrp="1"/>
          </p:cNvSpPr>
          <p:nvPr>
            <p:ph type="title"/>
          </p:nvPr>
        </p:nvSpPr>
        <p:spPr>
          <a:xfrm>
            <a:off x="833436" y="574675"/>
            <a:ext cx="6481763" cy="663002"/>
          </a:xfrm>
          <a:prstGeom prst="rect">
            <a:avLst/>
          </a:prstGeom>
          <a:noFill/>
          <a:ln>
            <a:noFill/>
          </a:ln>
        </p:spPr>
        <p:txBody>
          <a:bodyPr vert="horz" wrap="square"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727325" algn="l"/>
              </a:tabLst>
            </a:pPr>
            <a:r>
              <a:rPr lang="en-US" altLang="en-US" sz="4200" b="1" dirty="0">
                <a:solidFill>
                  <a:srgbClr val="000000"/>
                </a:solidFill>
                <a:latin typeface="Trebuchet MS"/>
                <a:ea typeface="Trebuchet MS"/>
              </a:rPr>
              <a:t>PROBLEM	STATEMENT</a:t>
            </a:r>
          </a:p>
        </p:txBody>
      </p:sp>
      <p:pic>
        <p:nvPicPr>
          <p:cNvPr id="2097159"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1"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4</a:t>
            </a:fld>
            <a:endParaRPr lang="en-US" altLang="en-US" sz="1100" b="0" i="0">
              <a:solidFill>
                <a:srgbClr val="2D936B"/>
              </a:solidFill>
              <a:latin typeface="Trebuchet MS"/>
              <a:ea typeface="Trebuchet MS"/>
            </a:endParaRPr>
          </a:p>
        </p:txBody>
      </p:sp>
      <p:sp>
        <p:nvSpPr>
          <p:cNvPr id="1048642" name="Rectangle 1048641"/>
          <p:cNvSpPr/>
          <p:nvPr/>
        </p:nvSpPr>
        <p:spPr>
          <a:xfrm>
            <a:off x="833437" y="1836737"/>
            <a:ext cx="6321425" cy="260508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dirty="0">
                <a:solidFill>
                  <a:srgbClr val="000000"/>
                </a:solidFill>
              </a:rPr>
              <a:t>The lack of comprehensive analysis and actionable insights derived from employee data impedes efforts to optimize workforce dynamics, foster inclusivity, and enhance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8658225" y="2647950"/>
            <a:ext cx="3533775" cy="3810000"/>
            <a:chOff x="8658225" y="2647950"/>
            <a:chExt cx="3533775" cy="3810000"/>
          </a:xfrm>
        </p:grpSpPr>
        <p:sp>
          <p:nvSpPr>
            <p:cNvPr id="1048643"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44"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0" name="object 5"/>
            <p:cNvPicPr>
              <a:picLocks/>
            </p:cNvPicPr>
            <p:nvPr/>
          </p:nvPicPr>
          <p:blipFill>
            <a:blip r:embed="rId2"/>
            <a:srcRect/>
            <a:stretch>
              <a:fillRect/>
            </a:stretch>
          </p:blipFill>
          <p:spPr>
            <a:xfrm>
              <a:off x="8658225" y="2647950"/>
              <a:ext cx="3533775" cy="3810000"/>
            </a:xfrm>
            <a:prstGeom prst="rect">
              <a:avLst/>
            </a:prstGeom>
            <a:noFill/>
            <a:ln>
              <a:noFill/>
            </a:ln>
          </p:spPr>
        </p:pic>
      </p:grpSp>
      <p:sp>
        <p:nvSpPr>
          <p:cNvPr id="1048645"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6" name="object 7"/>
          <p:cNvSpPr>
            <a:spLocks noGrp="1"/>
          </p:cNvSpPr>
          <p:nvPr>
            <p:ph type="title"/>
          </p:nvPr>
        </p:nvSpPr>
        <p:spPr>
          <a:xfrm>
            <a:off x="739775" y="830262"/>
            <a:ext cx="5264150"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641600" algn="l"/>
              </a:tabLst>
            </a:pPr>
            <a:r>
              <a:rPr lang="en-US" altLang="en-US" sz="4200" b="1">
                <a:solidFill>
                  <a:srgbClr val="000000"/>
                </a:solidFill>
                <a:latin typeface="Trebuchet MS"/>
                <a:ea typeface="Trebuchet MS"/>
              </a:rPr>
              <a:t>PROJECT	OVERVIEW</a:t>
            </a:r>
          </a:p>
        </p:txBody>
      </p:sp>
      <p:pic>
        <p:nvPicPr>
          <p:cNvPr id="2097161"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7"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5</a:t>
            </a:fld>
            <a:endParaRPr lang="en-US" altLang="en-US" sz="1100" b="0" i="0">
              <a:solidFill>
                <a:srgbClr val="2D936B"/>
              </a:solidFill>
              <a:latin typeface="Trebuchet MS"/>
              <a:ea typeface="Trebuchet MS"/>
            </a:endParaRPr>
          </a:p>
        </p:txBody>
      </p:sp>
      <p:sp>
        <p:nvSpPr>
          <p:cNvPr id="1048648" name="TextBox 10"/>
          <p:cNvSpPr/>
          <p:nvPr/>
        </p:nvSpPr>
        <p:spPr>
          <a:xfrm>
            <a:off x="990600" y="2133600"/>
            <a:ext cx="7924800" cy="803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400">
                <a:solidFill>
                  <a:srgbClr val="0D0D0D"/>
                </a:solidFill>
                <a:latin typeface="Times New Roman" pitchFamily="18" charset="0"/>
                <a:ea typeface="Times New Roman" pitchFamily="18" charset="0"/>
              </a:rPr>
              <a:t>.</a:t>
            </a:r>
          </a:p>
          <a:p>
            <a:pPr lvl="0"/>
            <a:endParaRPr lang="en-IN" altLang="en-US" sz="2400">
              <a:latin typeface="Times New Roman" pitchFamily="18" charset="0"/>
              <a:ea typeface="Times New Roman" pitchFamily="18" charset="0"/>
            </a:endParaRPr>
          </a:p>
        </p:txBody>
      </p:sp>
      <p:sp>
        <p:nvSpPr>
          <p:cNvPr id="1048649" name="Rectangle 1048648"/>
          <p:cNvSpPr/>
          <p:nvPr/>
        </p:nvSpPr>
        <p:spPr>
          <a:xfrm>
            <a:off x="1085850" y="2019300"/>
            <a:ext cx="4572000" cy="47021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Start with an Outline.
Make a Selection of Vital KPIs.
Pick the Right Charts for Appealing Design.
Use a Narrative.
Organize the Information.
Include a Summary.
Careful with Your Recommendations.
Double-Check Everything.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object 2"/>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1" name="object 3"/>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2"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3" name="object 5"/>
          <p:cNvSpPr>
            <a:spLocks noGrp="1"/>
          </p:cNvSpPr>
          <p:nvPr>
            <p:ph type="title"/>
          </p:nvPr>
        </p:nvSpPr>
        <p:spPr>
          <a:xfrm>
            <a:off x="685800" y="914400"/>
            <a:ext cx="6248400" cy="517525"/>
          </a:xfrm>
          <a:prstGeom prst="rect">
            <a:avLst/>
          </a:prstGeom>
          <a:noFill/>
          <a:ln>
            <a:noFill/>
          </a:ln>
        </p:spPr>
        <p:txBody>
          <a:bodyPr vert="horz" wrap="square"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3200" b="1" dirty="0">
                <a:solidFill>
                  <a:srgbClr val="000000"/>
                </a:solidFill>
                <a:latin typeface="Trebuchet MS"/>
                <a:ea typeface="Trebuchet MS"/>
              </a:rPr>
              <a:t>WHO ARE THE END USERS?</a:t>
            </a:r>
          </a:p>
        </p:txBody>
      </p:sp>
      <p:pic>
        <p:nvPicPr>
          <p:cNvPr id="2097162" name="object 6"/>
          <p:cNvPicPr>
            <a:picLocks/>
          </p:cNvPicPr>
          <p:nvPr/>
        </p:nvPicPr>
        <p:blipFill>
          <a:blip r:embed="rId2"/>
          <a:srcRect/>
          <a:stretch>
            <a:fillRect/>
          </a:stretch>
        </p:blipFill>
        <p:spPr>
          <a:xfrm>
            <a:off x="723900" y="6172200"/>
            <a:ext cx="2181225" cy="485775"/>
          </a:xfrm>
          <a:prstGeom prst="rect">
            <a:avLst/>
          </a:prstGeom>
          <a:noFill/>
          <a:ln>
            <a:noFill/>
          </a:ln>
        </p:spPr>
      </p:pic>
      <p:sp>
        <p:nvSpPr>
          <p:cNvPr id="1048654" name="object 8"/>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6</a:t>
            </a:fld>
            <a:endParaRPr lang="en-US" altLang="en-US" sz="1100" b="0" i="0">
              <a:solidFill>
                <a:srgbClr val="2D936B"/>
              </a:solidFill>
              <a:latin typeface="Trebuchet MS"/>
              <a:ea typeface="Trebuchet MS"/>
            </a:endParaRPr>
          </a:p>
        </p:txBody>
      </p:sp>
      <p:sp>
        <p:nvSpPr>
          <p:cNvPr id="1048655" name="Rectangle 1048654"/>
          <p:cNvSpPr/>
          <p:nvPr/>
        </p:nvSpPr>
        <p:spPr>
          <a:xfrm>
            <a:off x="1035050" y="1695450"/>
            <a:ext cx="5975350" cy="21875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dirty="0">
                <a:solidFill>
                  <a:srgbClr val="000000"/>
                </a:solidFill>
              </a:rPr>
              <a:t>provide organizations with metrics and key performance indicators (KPIs) to track progress, monitor performance and evaluate the success of business </a:t>
            </a:r>
            <a:r>
              <a:rPr lang="en-IN" altLang="en-US" sz="2800" dirty="0" err="1">
                <a:solidFill>
                  <a:srgbClr val="000000"/>
                </a:solidFill>
              </a:rPr>
              <a:t>initiativ</a:t>
            </a:r>
            <a:r>
              <a:rPr lang="en-IN" altLang="en-US" sz="2800" dirty="0">
                <a:solidFill>
                  <a:srgbClr val="000000"/>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a:srcRect/>
          <a:stretch>
            <a:fillRect/>
          </a:stretch>
        </p:blipFill>
        <p:spPr>
          <a:xfrm>
            <a:off x="0" y="1476375"/>
            <a:ext cx="2695575" cy="3248025"/>
          </a:xfrm>
          <a:prstGeom prst="rect">
            <a:avLst/>
          </a:prstGeom>
          <a:noFill/>
          <a:ln>
            <a:noFill/>
          </a:ln>
        </p:spPr>
      </p:pic>
      <p:sp>
        <p:nvSpPr>
          <p:cNvPr id="104865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9" name="object 6"/>
          <p:cNvSpPr>
            <a:spLocks noGrp="1"/>
          </p:cNvSpPr>
          <p:nvPr>
            <p:ph type="title"/>
          </p:nvPr>
        </p:nvSpPr>
        <p:spPr>
          <a:xfrm>
            <a:off x="558800" y="857250"/>
            <a:ext cx="9763125" cy="547687"/>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3600" b="1">
                <a:solidFill>
                  <a:srgbClr val="000000"/>
                </a:solidFill>
                <a:latin typeface="Trebuchet MS"/>
                <a:ea typeface="Trebuchet MS"/>
              </a:rPr>
              <a:t>OUR SOLUTION AND ITS VALUE PROPOSITION</a:t>
            </a:r>
          </a:p>
        </p:txBody>
      </p:sp>
      <p:pic>
        <p:nvPicPr>
          <p:cNvPr id="2097164" name="object 7"/>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60" name="object 9"/>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7</a:t>
            </a:fld>
            <a:endParaRPr lang="en-US" altLang="en-US" sz="1100" b="0" i="0">
              <a:solidFill>
                <a:srgbClr val="2D936B"/>
              </a:solidFill>
              <a:latin typeface="Trebuchet MS"/>
              <a:ea typeface="Trebuchet MS"/>
            </a:endParaRPr>
          </a:p>
        </p:txBody>
      </p:sp>
      <p:sp>
        <p:nvSpPr>
          <p:cNvPr id="1048661" name="Rectangle 1048660"/>
          <p:cNvSpPr/>
          <p:nvPr/>
        </p:nvSpPr>
        <p:spPr>
          <a:xfrm>
            <a:off x="3516312" y="1793875"/>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IN" altLang="en-US" sz="4800" b="1">
                <a:solidFill>
                  <a:srgbClr val="000000"/>
                </a:solidFill>
                <a:latin typeface="Trebuchet MS"/>
                <a:ea typeface="Trebuchet MS"/>
              </a:rPr>
              <a:t>Dataset Description</a:t>
            </a:r>
          </a:p>
        </p:txBody>
      </p:sp>
      <p:sp>
        <p:nvSpPr>
          <p:cNvPr id="1048663" name="Rectangle 1048662"/>
          <p:cNvSpPr/>
          <p:nvPr/>
        </p:nvSpPr>
        <p:spPr>
          <a:xfrm>
            <a:off x="1316037" y="1366837"/>
            <a:ext cx="4572000" cy="5121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 Data Set is a container that holds the data you upload to Analytics. Data Sets control how uploaded data gets joined with existing data. You configure Data Sets at the Property level. Data Sets must be associated with at least one View, and can be associated with multiple Views.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65"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66"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67"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5" name="object 6"/>
          <p:cNvPicPr>
            <a:picLocks/>
          </p:cNvPicPr>
          <p:nvPr/>
        </p:nvPicPr>
        <p:blipFill>
          <a:blip r:embed="rId2"/>
          <a:srcRect/>
          <a:stretch>
            <a:fillRect/>
          </a:stretch>
        </p:blipFill>
        <p:spPr>
          <a:xfrm>
            <a:off x="66675" y="3381375"/>
            <a:ext cx="2466975" cy="3419475"/>
          </a:xfrm>
          <a:prstGeom prst="rect">
            <a:avLst/>
          </a:prstGeom>
          <a:noFill/>
          <a:ln>
            <a:noFill/>
          </a:ln>
        </p:spPr>
      </p:pic>
      <p:sp>
        <p:nvSpPr>
          <p:cNvPr id="1048668" name="object 7"/>
          <p:cNvSpPr>
            <a:spLocks noGrp="1"/>
          </p:cNvSpPr>
          <p:nvPr>
            <p:ph type="title"/>
          </p:nvPr>
        </p:nvSpPr>
        <p:spPr>
          <a:xfrm>
            <a:off x="739775" y="655637"/>
            <a:ext cx="8480425"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THE "WOW" IN OUR SOLUTION</a:t>
            </a:r>
          </a:p>
        </p:txBody>
      </p:sp>
      <p:sp>
        <p:nvSpPr>
          <p:cNvPr id="1048669" name="object 8"/>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9</a:t>
            </a:fld>
            <a:endParaRPr lang="en-US" altLang="en-US" sz="1100">
              <a:solidFill>
                <a:srgbClr val="2D936B"/>
              </a:solidFill>
              <a:latin typeface="Trebuchet MS"/>
              <a:ea typeface="Trebuchet MS"/>
            </a:endParaRPr>
          </a:p>
        </p:txBody>
      </p:sp>
      <p:sp>
        <p:nvSpPr>
          <p:cNvPr id="1048670" name="TextBox 8"/>
          <p:cNvSpPr/>
          <p:nvPr/>
        </p:nvSpPr>
        <p:spPr>
          <a:xfrm>
            <a:off x="2136775" y="1784350"/>
            <a:ext cx="6988175"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800">
                <a:solidFill>
                  <a:srgbClr val="0D0D0D"/>
                </a:solidFill>
                <a:latin typeface="Times New Roman" pitchFamily="18" charset="0"/>
                <a:ea typeface="Times New Roman" pitchFamily="18" charset="0"/>
              </a:rPr>
              <a:t>Way of Working (WoW) describes how individuals work with each other, communicate, make decisions within a team. It combines practices, processes, agreements, shared expectations, ground rules etc. in order for the team to collaborate and achieve the desired results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406</Words>
  <PresentationFormat>Custom</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主题</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ACAS_DEP OF AF</cp:lastModifiedBy>
  <cp:revision>10</cp:revision>
  <dcterms:created xsi:type="dcterms:W3CDTF">2024-03-27T02:37:22Z</dcterms:created>
  <dcterms:modified xsi:type="dcterms:W3CDTF">2024-09-27T08:35:38Z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y fmtid="{D5CDD505-2E9C-101B-9397-08002B2CF9AE}" pid="4" name="ICV">
    <vt:lpwstr>f499ebd86e8647f9a781fc452d1078c1</vt:lpwstr>
  </property>
</Properties>
</file>