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0FF5-4BEC-D748-A610-D4D7F2F1F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5B8D7-274A-2E46-B66E-C8D22F894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25A85A-16A5-4C49-8808-846FB886173F}"/>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DB6ADFF7-D173-B449-A632-95E8936CF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44427-A3D4-0D4A-99E0-2A390C1BA8D0}"/>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241064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09EE-A60D-9C48-A3C6-7FE36C9C5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53B03-0799-AF42-9543-8FE803833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CC7C3-14DC-424F-95EE-733F06093A73}"/>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7DAC6993-D59C-AB43-A688-BBA4F3958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13FA1-E09E-B740-AB0C-EEF1D1B80E78}"/>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100895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3E729-2E59-7C4A-BE5F-2E428B4ADF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8D2109-B64F-8441-9270-BC13652FA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6051A-29BA-6B4B-B205-9CB24784673F}"/>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38991FA3-19DC-AF4E-8525-978A996CE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05057-A072-F646-8E49-426A10E09154}"/>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240188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56D5-B656-744A-8DD5-441140708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3FCFB-2BBC-C544-BB73-82DF24B7D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0D311-68D4-8543-BE20-673B5AA36F4E}"/>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F6F0BEC1-3B96-AD42-A2C0-0A0988ACF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57598-781A-5C47-961D-A2CE4065CEEE}"/>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381587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C152-B495-0145-8772-DF189DB05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69DBF-86D9-1241-AE42-3CA874172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8DF06-910F-AD48-9E0D-1ABF5EF52485}"/>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C7E714D2-22EF-724A-9C85-B116A5216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C7A16-5DA6-C54C-AB85-F8CBE25D5996}"/>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256776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FAA0-B33F-6E44-A7E5-01E91A389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D9D77-54D8-1248-9619-1D281D2FB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AAD16F-46AD-A747-99D9-C8C2B0D13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663F7-6E9B-FB4F-A5BE-020262EEB592}"/>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6" name="Footer Placeholder 5">
            <a:extLst>
              <a:ext uri="{FF2B5EF4-FFF2-40B4-BE49-F238E27FC236}">
                <a16:creationId xmlns:a16="http://schemas.microsoft.com/office/drawing/2014/main" id="{110CD992-29BC-0740-839C-71877C80B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52194-006E-A144-AF13-4DB0B2E4E140}"/>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15180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A3DC-EA55-544D-ADF1-FC99C2E6B6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7EAD03-0E90-0742-827A-7A7A63DF7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0EF97-BF67-894F-BD35-73FECF4A0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D0AB2-20E9-6B4B-B7EC-01B3601CA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43038-F936-F643-A9AC-E36A1686D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A0A54F-58C5-FF4F-AF40-634D9871AD72}"/>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8" name="Footer Placeholder 7">
            <a:extLst>
              <a:ext uri="{FF2B5EF4-FFF2-40B4-BE49-F238E27FC236}">
                <a16:creationId xmlns:a16="http://schemas.microsoft.com/office/drawing/2014/main" id="{A77F459D-583E-964A-A5CE-6FD4C8B8E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A86D7-B6BB-4348-B858-679693383944}"/>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366952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E118-6EB4-7D45-8979-5960DDDC99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6F04CB-40BD-EE49-9202-8DD17427256D}"/>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4" name="Footer Placeholder 3">
            <a:extLst>
              <a:ext uri="{FF2B5EF4-FFF2-40B4-BE49-F238E27FC236}">
                <a16:creationId xmlns:a16="http://schemas.microsoft.com/office/drawing/2014/main" id="{9EC0EE34-1CD3-AC48-892E-B10B8E128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F35EA4-55ED-C74B-B5FE-79B14E8EB101}"/>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60597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9EA8F-01F4-954E-8105-33E7DDD804C7}"/>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3" name="Footer Placeholder 2">
            <a:extLst>
              <a:ext uri="{FF2B5EF4-FFF2-40B4-BE49-F238E27FC236}">
                <a16:creationId xmlns:a16="http://schemas.microsoft.com/office/drawing/2014/main" id="{A1F44EE2-1634-0B44-8567-298E7D5F6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0AB26-01CC-9044-8B6E-B020DF2BAD9A}"/>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373037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BDCB-6F14-6C48-9439-2F4CCA09D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7926A-73FC-B242-B80B-6D2E58B5C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FCBC19-6C8F-3744-AFB4-A1DBFA081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DA156-4DB0-7A4B-9FE8-F6C7C06137D7}"/>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6" name="Footer Placeholder 5">
            <a:extLst>
              <a:ext uri="{FF2B5EF4-FFF2-40B4-BE49-F238E27FC236}">
                <a16:creationId xmlns:a16="http://schemas.microsoft.com/office/drawing/2014/main" id="{3B964C43-CCFD-1E4D-868E-95DEAD290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EF0DD-69B4-254A-B2C3-2E7C64A2A562}"/>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30756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E022-D5DB-7047-96CD-49BAE9A0E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5498C-FFCE-D44D-A7B3-5D455816B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D83CC-6B23-3F40-AEE0-41F95744B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5691C-B1A0-7646-A4A0-BC316518A6EF}"/>
              </a:ext>
            </a:extLst>
          </p:cNvPr>
          <p:cNvSpPr>
            <a:spLocks noGrp="1"/>
          </p:cNvSpPr>
          <p:nvPr>
            <p:ph type="dt" sz="half" idx="10"/>
          </p:nvPr>
        </p:nvSpPr>
        <p:spPr/>
        <p:txBody>
          <a:bodyPr/>
          <a:lstStyle/>
          <a:p>
            <a:fld id="{39EDDB3A-A1BD-DD41-AFCB-A4835D965F9F}" type="datetimeFigureOut">
              <a:rPr lang="en-US" smtClean="0"/>
              <a:t>12/2/21</a:t>
            </a:fld>
            <a:endParaRPr lang="en-US"/>
          </a:p>
        </p:txBody>
      </p:sp>
      <p:sp>
        <p:nvSpPr>
          <p:cNvPr id="6" name="Footer Placeholder 5">
            <a:extLst>
              <a:ext uri="{FF2B5EF4-FFF2-40B4-BE49-F238E27FC236}">
                <a16:creationId xmlns:a16="http://schemas.microsoft.com/office/drawing/2014/main" id="{097F0B8C-03BA-064C-9B98-7CA65DA53F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10770-F7BB-6540-83FD-E59BFCAC1C7E}"/>
              </a:ext>
            </a:extLst>
          </p:cNvPr>
          <p:cNvSpPr>
            <a:spLocks noGrp="1"/>
          </p:cNvSpPr>
          <p:nvPr>
            <p:ph type="sldNum" sz="quarter" idx="12"/>
          </p:nvPr>
        </p:nvSpPr>
        <p:spPr/>
        <p:txBody>
          <a:bodyPr/>
          <a:lstStyle/>
          <a:p>
            <a:fld id="{34FF9173-42D2-1447-84C7-C6EFD99F1757}" type="slidenum">
              <a:rPr lang="en-US" smtClean="0"/>
              <a:t>‹#›</a:t>
            </a:fld>
            <a:endParaRPr lang="en-US"/>
          </a:p>
        </p:txBody>
      </p:sp>
    </p:spTree>
    <p:extLst>
      <p:ext uri="{BB962C8B-B14F-4D97-AF65-F5344CB8AC3E}">
        <p14:creationId xmlns:p14="http://schemas.microsoft.com/office/powerpoint/2010/main" val="327819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D3B53-D224-264E-9BA0-BC8D23E46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095E8B-858C-6F41-8A11-A71D0A94F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E539D-9009-484A-AD52-D4BB77860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DDB3A-A1BD-DD41-AFCB-A4835D965F9F}" type="datetimeFigureOut">
              <a:rPr lang="en-US" smtClean="0"/>
              <a:t>12/2/21</a:t>
            </a:fld>
            <a:endParaRPr lang="en-US"/>
          </a:p>
        </p:txBody>
      </p:sp>
      <p:sp>
        <p:nvSpPr>
          <p:cNvPr id="5" name="Footer Placeholder 4">
            <a:extLst>
              <a:ext uri="{FF2B5EF4-FFF2-40B4-BE49-F238E27FC236}">
                <a16:creationId xmlns:a16="http://schemas.microsoft.com/office/drawing/2014/main" id="{09634A32-C676-B742-8E7E-2804FA66A5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CBD6D-B066-EA46-9D3F-F6D897729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F9173-42D2-1447-84C7-C6EFD99F1757}" type="slidenum">
              <a:rPr lang="en-US" smtClean="0"/>
              <a:t>‹#›</a:t>
            </a:fld>
            <a:endParaRPr lang="en-US"/>
          </a:p>
        </p:txBody>
      </p:sp>
    </p:spTree>
    <p:extLst>
      <p:ext uri="{BB962C8B-B14F-4D97-AF65-F5344CB8AC3E}">
        <p14:creationId xmlns:p14="http://schemas.microsoft.com/office/powerpoint/2010/main" val="237493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ces.ed.gov/cc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77CF-0611-8344-A33D-0122E6FB3488}"/>
              </a:ext>
            </a:extLst>
          </p:cNvPr>
          <p:cNvSpPr>
            <a:spLocks noGrp="1"/>
          </p:cNvSpPr>
          <p:nvPr>
            <p:ph type="ctrTitle"/>
          </p:nvPr>
        </p:nvSpPr>
        <p:spPr/>
        <p:txBody>
          <a:bodyPr/>
          <a:lstStyle/>
          <a:p>
            <a:r>
              <a:rPr lang="en-US" dirty="0"/>
              <a:t>Predicting Poverty Level </a:t>
            </a:r>
          </a:p>
        </p:txBody>
      </p:sp>
      <p:sp>
        <p:nvSpPr>
          <p:cNvPr id="3" name="Subtitle 2">
            <a:extLst>
              <a:ext uri="{FF2B5EF4-FFF2-40B4-BE49-F238E27FC236}">
                <a16:creationId xmlns:a16="http://schemas.microsoft.com/office/drawing/2014/main" id="{B19BED7A-C7EF-5B44-A31F-CAE83FDE5759}"/>
              </a:ext>
            </a:extLst>
          </p:cNvPr>
          <p:cNvSpPr>
            <a:spLocks noGrp="1"/>
          </p:cNvSpPr>
          <p:nvPr>
            <p:ph type="subTitle" idx="1"/>
          </p:nvPr>
        </p:nvSpPr>
        <p:spPr>
          <a:xfrm>
            <a:off x="1524000" y="3602037"/>
            <a:ext cx="9144000" cy="2956418"/>
          </a:xfrm>
        </p:spPr>
        <p:txBody>
          <a:bodyPr>
            <a:normAutofit/>
          </a:bodyPr>
          <a:lstStyle/>
          <a:p>
            <a:r>
              <a:rPr lang="en-US" dirty="0"/>
              <a:t>Submitted by:</a:t>
            </a:r>
          </a:p>
          <a:p>
            <a:r>
              <a:rPr lang="en-US" dirty="0"/>
              <a:t>Bigyan Bhandari</a:t>
            </a:r>
          </a:p>
          <a:p>
            <a:r>
              <a:rPr lang="en-US" dirty="0"/>
              <a:t>Tyler Stephens</a:t>
            </a:r>
          </a:p>
          <a:p>
            <a:r>
              <a:rPr lang="en-US" dirty="0"/>
              <a:t>Michael Bednar</a:t>
            </a:r>
          </a:p>
          <a:p>
            <a:r>
              <a:rPr lang="en-US" dirty="0"/>
              <a:t>Ruth </a:t>
            </a:r>
            <a:r>
              <a:rPr lang="en-US" dirty="0" err="1"/>
              <a:t>Kanyinda</a:t>
            </a:r>
            <a:endParaRPr lang="en-US" dirty="0"/>
          </a:p>
          <a:p>
            <a:r>
              <a:rPr lang="en-US"/>
              <a:t>TEAM BPRT</a:t>
            </a:r>
            <a:endParaRPr lang="en-US" dirty="0"/>
          </a:p>
          <a:p>
            <a:endParaRPr lang="en-US" dirty="0"/>
          </a:p>
        </p:txBody>
      </p:sp>
      <p:sp>
        <p:nvSpPr>
          <p:cNvPr id="4" name="TextBox 3">
            <a:extLst>
              <a:ext uri="{FF2B5EF4-FFF2-40B4-BE49-F238E27FC236}">
                <a16:creationId xmlns:a16="http://schemas.microsoft.com/office/drawing/2014/main" id="{F52C9413-0E73-C04D-9620-482712AC967D}"/>
              </a:ext>
            </a:extLst>
          </p:cNvPr>
          <p:cNvSpPr txBox="1"/>
          <p:nvPr/>
        </p:nvSpPr>
        <p:spPr>
          <a:xfrm>
            <a:off x="6968359" y="38362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0725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509-E1E4-E143-8E90-5DF0B40F2A15}"/>
              </a:ext>
            </a:extLst>
          </p:cNvPr>
          <p:cNvSpPr>
            <a:spLocks noGrp="1"/>
          </p:cNvSpPr>
          <p:nvPr>
            <p:ph type="title"/>
          </p:nvPr>
        </p:nvSpPr>
        <p:spPr>
          <a:xfrm>
            <a:off x="838200" y="365125"/>
            <a:ext cx="10515600" cy="801523"/>
          </a:xfrm>
        </p:spPr>
        <p:txBody>
          <a:bodyPr/>
          <a:lstStyle/>
          <a:p>
            <a:r>
              <a:rPr lang="en-US" dirty="0"/>
              <a:t>Prediction on 2019-20 data</a:t>
            </a:r>
          </a:p>
        </p:txBody>
      </p:sp>
      <p:sp>
        <p:nvSpPr>
          <p:cNvPr id="3" name="Content Placeholder 2">
            <a:extLst>
              <a:ext uri="{FF2B5EF4-FFF2-40B4-BE49-F238E27FC236}">
                <a16:creationId xmlns:a16="http://schemas.microsoft.com/office/drawing/2014/main" id="{24759B11-9F8B-9C4A-B669-09C535DF9048}"/>
              </a:ext>
            </a:extLst>
          </p:cNvPr>
          <p:cNvSpPr>
            <a:spLocks noGrp="1"/>
          </p:cNvSpPr>
          <p:nvPr>
            <p:ph idx="1"/>
          </p:nvPr>
        </p:nvSpPr>
        <p:spPr>
          <a:xfrm>
            <a:off x="838200" y="1166648"/>
            <a:ext cx="10515600" cy="5010315"/>
          </a:xfrm>
        </p:spPr>
        <p:txBody>
          <a:bodyPr/>
          <a:lstStyle/>
          <a:p>
            <a:endParaRPr lang="en-US" dirty="0"/>
          </a:p>
          <a:p>
            <a:endParaRPr lang="en-US" dirty="0"/>
          </a:p>
          <a:p>
            <a:endParaRPr lang="en-US" dirty="0"/>
          </a:p>
          <a:p>
            <a:endParaRPr lang="en-US" dirty="0"/>
          </a:p>
          <a:p>
            <a:endParaRPr lang="en-US" dirty="0"/>
          </a:p>
          <a:p>
            <a:endParaRPr lang="en-US" dirty="0"/>
          </a:p>
        </p:txBody>
      </p:sp>
      <p:graphicFrame>
        <p:nvGraphicFramePr>
          <p:cNvPr id="6" name="Table 6">
            <a:extLst>
              <a:ext uri="{FF2B5EF4-FFF2-40B4-BE49-F238E27FC236}">
                <a16:creationId xmlns:a16="http://schemas.microsoft.com/office/drawing/2014/main" id="{ED7C785F-CC30-8940-8142-C558A7AB2910}"/>
              </a:ext>
            </a:extLst>
          </p:cNvPr>
          <p:cNvGraphicFramePr>
            <a:graphicFrameLocks noGrp="1"/>
          </p:cNvGraphicFramePr>
          <p:nvPr>
            <p:extLst>
              <p:ext uri="{D42A27DB-BD31-4B8C-83A1-F6EECF244321}">
                <p14:modId xmlns:p14="http://schemas.microsoft.com/office/powerpoint/2010/main" val="464023939"/>
              </p:ext>
            </p:extLst>
          </p:nvPr>
        </p:nvGraphicFramePr>
        <p:xfrm>
          <a:off x="838200" y="1411911"/>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25737493"/>
                    </a:ext>
                  </a:extLst>
                </a:gridCol>
                <a:gridCol w="4064000">
                  <a:extLst>
                    <a:ext uri="{9D8B030D-6E8A-4147-A177-3AD203B41FA5}">
                      <a16:colId xmlns:a16="http://schemas.microsoft.com/office/drawing/2014/main" val="819745133"/>
                    </a:ext>
                  </a:extLst>
                </a:gridCol>
              </a:tblGrid>
              <a:tr h="370840">
                <a:tc>
                  <a:txBody>
                    <a:bodyPr/>
                    <a:lstStyle/>
                    <a:p>
                      <a:r>
                        <a:rPr lang="en-US" dirty="0"/>
                        <a:t>Prediction</a:t>
                      </a:r>
                    </a:p>
                  </a:txBody>
                  <a:tcPr/>
                </a:tc>
                <a:tc>
                  <a:txBody>
                    <a:bodyPr/>
                    <a:lstStyle/>
                    <a:p>
                      <a:r>
                        <a:rPr lang="en-US" dirty="0"/>
                        <a:t>KNN, 25 neighbors,</a:t>
                      </a:r>
                    </a:p>
                    <a:p>
                      <a:r>
                        <a:rPr lang="en-US" dirty="0"/>
                        <a:t>Metric: Euclidean, Weight : Distance</a:t>
                      </a:r>
                    </a:p>
                  </a:txBody>
                  <a:tcPr/>
                </a:tc>
                <a:extLst>
                  <a:ext uri="{0D108BD9-81ED-4DB2-BD59-A6C34878D82A}">
                    <a16:rowId xmlns:a16="http://schemas.microsoft.com/office/drawing/2014/main" val="2202314505"/>
                  </a:ext>
                </a:extLst>
              </a:tr>
              <a:tr h="370840">
                <a:tc>
                  <a:txBody>
                    <a:bodyPr/>
                    <a:lstStyle/>
                    <a:p>
                      <a:r>
                        <a:rPr lang="en-US" dirty="0"/>
                        <a:t>High Poverty</a:t>
                      </a:r>
                    </a:p>
                  </a:txBody>
                  <a:tcPr/>
                </a:tc>
                <a:tc>
                  <a:txBody>
                    <a:bodyPr/>
                    <a:lstStyle/>
                    <a:p>
                      <a:r>
                        <a:rPr lang="en-US" dirty="0"/>
                        <a:t>84.5%</a:t>
                      </a:r>
                    </a:p>
                  </a:txBody>
                  <a:tcPr/>
                </a:tc>
                <a:extLst>
                  <a:ext uri="{0D108BD9-81ED-4DB2-BD59-A6C34878D82A}">
                    <a16:rowId xmlns:a16="http://schemas.microsoft.com/office/drawing/2014/main" val="4002787003"/>
                  </a:ext>
                </a:extLst>
              </a:tr>
              <a:tr h="370840">
                <a:tc>
                  <a:txBody>
                    <a:bodyPr/>
                    <a:lstStyle/>
                    <a:p>
                      <a:r>
                        <a:rPr lang="en-US" dirty="0"/>
                        <a:t>Strict Poverty</a:t>
                      </a:r>
                    </a:p>
                  </a:txBody>
                  <a:tcPr/>
                </a:tc>
                <a:tc>
                  <a:txBody>
                    <a:bodyPr/>
                    <a:lstStyle/>
                    <a:p>
                      <a:r>
                        <a:rPr lang="en-US" dirty="0"/>
                        <a:t>80.0%</a:t>
                      </a:r>
                    </a:p>
                  </a:txBody>
                  <a:tcPr/>
                </a:tc>
                <a:extLst>
                  <a:ext uri="{0D108BD9-81ED-4DB2-BD59-A6C34878D82A}">
                    <a16:rowId xmlns:a16="http://schemas.microsoft.com/office/drawing/2014/main" val="3325268102"/>
                  </a:ext>
                </a:extLst>
              </a:tr>
            </a:tbl>
          </a:graphicData>
        </a:graphic>
      </p:graphicFrame>
    </p:spTree>
    <p:extLst>
      <p:ext uri="{BB962C8B-B14F-4D97-AF65-F5344CB8AC3E}">
        <p14:creationId xmlns:p14="http://schemas.microsoft.com/office/powerpoint/2010/main" val="264752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3175-663B-914B-A1C7-70D26D9632DB}"/>
              </a:ext>
            </a:extLst>
          </p:cNvPr>
          <p:cNvSpPr>
            <a:spLocks noGrp="1"/>
          </p:cNvSpPr>
          <p:nvPr>
            <p:ph type="title"/>
          </p:nvPr>
        </p:nvSpPr>
        <p:spPr/>
        <p:txBody>
          <a:bodyPr/>
          <a:lstStyle/>
          <a:p>
            <a:r>
              <a:rPr lang="en-US" dirty="0"/>
              <a:t>Analysis of Prediction</a:t>
            </a:r>
          </a:p>
        </p:txBody>
      </p:sp>
      <p:pic>
        <p:nvPicPr>
          <p:cNvPr id="4098" name="Picture 2">
            <a:extLst>
              <a:ext uri="{FF2B5EF4-FFF2-40B4-BE49-F238E27FC236}">
                <a16:creationId xmlns:a16="http://schemas.microsoft.com/office/drawing/2014/main" id="{ACEE78B6-F25E-8D45-8A70-83D47628E15A}"/>
              </a:ext>
            </a:extLst>
          </p:cNvPr>
          <p:cNvPicPr>
            <a:picLocks noGrp="1" noChangeAspect="1" noChangeArrowheads="1"/>
          </p:cNvPicPr>
          <p:nvPr>
            <p:ph idx="1"/>
          </p:nvPr>
        </p:nvPicPr>
        <p:blipFill>
          <a:blip r:embed="rId2"/>
          <a:srcRect/>
          <a:stretch/>
        </p:blipFill>
        <p:spPr bwMode="auto">
          <a:xfrm>
            <a:off x="888294" y="1332707"/>
            <a:ext cx="4076524" cy="29980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3756B93-8DAF-C94B-9926-0B46CBA6FEDC}"/>
              </a:ext>
            </a:extLst>
          </p:cNvPr>
          <p:cNvPicPr>
            <a:picLocks noChangeAspect="1" noChangeArrowheads="1"/>
          </p:cNvPicPr>
          <p:nvPr/>
        </p:nvPicPr>
        <p:blipFill>
          <a:blip r:embed="rId3"/>
          <a:srcRect/>
          <a:stretch/>
        </p:blipFill>
        <p:spPr bwMode="auto">
          <a:xfrm>
            <a:off x="5916700" y="1332707"/>
            <a:ext cx="4076524" cy="29980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8EDA07-BD6D-0B44-904F-8CBF323ADFA1}"/>
              </a:ext>
            </a:extLst>
          </p:cNvPr>
          <p:cNvSpPr txBox="1"/>
          <p:nvPr/>
        </p:nvSpPr>
        <p:spPr>
          <a:xfrm>
            <a:off x="838200" y="4330786"/>
            <a:ext cx="3113690" cy="923330"/>
          </a:xfrm>
          <a:prstGeom prst="rect">
            <a:avLst/>
          </a:prstGeom>
          <a:noFill/>
        </p:spPr>
        <p:txBody>
          <a:bodyPr wrap="square" rtlCol="0">
            <a:spAutoFit/>
          </a:bodyPr>
          <a:lstStyle/>
          <a:p>
            <a:r>
              <a:rPr lang="en-US" dirty="0"/>
              <a:t>    precision    recall 	  f1-score 	</a:t>
            </a:r>
          </a:p>
          <a:p>
            <a:r>
              <a:rPr lang="en-US" dirty="0"/>
              <a:t>1     0.93	       0.87     0.90</a:t>
            </a:r>
          </a:p>
          <a:p>
            <a:r>
              <a:rPr lang="en-US" dirty="0"/>
              <a:t>0     0.60 	       0.76     0.67</a:t>
            </a:r>
          </a:p>
        </p:txBody>
      </p:sp>
      <p:sp>
        <p:nvSpPr>
          <p:cNvPr id="7" name="TextBox 6">
            <a:extLst>
              <a:ext uri="{FF2B5EF4-FFF2-40B4-BE49-F238E27FC236}">
                <a16:creationId xmlns:a16="http://schemas.microsoft.com/office/drawing/2014/main" id="{BCA9F5A3-B9DF-1A4F-9B19-CE4E7DEE197E}"/>
              </a:ext>
            </a:extLst>
          </p:cNvPr>
          <p:cNvSpPr txBox="1"/>
          <p:nvPr/>
        </p:nvSpPr>
        <p:spPr>
          <a:xfrm>
            <a:off x="6316717" y="4330786"/>
            <a:ext cx="3676507" cy="923330"/>
          </a:xfrm>
          <a:prstGeom prst="rect">
            <a:avLst/>
          </a:prstGeom>
          <a:noFill/>
        </p:spPr>
        <p:txBody>
          <a:bodyPr wrap="square" rtlCol="0">
            <a:spAutoFit/>
          </a:bodyPr>
          <a:lstStyle/>
          <a:p>
            <a:r>
              <a:rPr lang="en-US" dirty="0"/>
              <a:t> precision    recall 	  f1-score 	</a:t>
            </a:r>
          </a:p>
          <a:p>
            <a:r>
              <a:rPr lang="en-US" dirty="0"/>
              <a:t>1     0.91	       0.77     0.83</a:t>
            </a:r>
          </a:p>
          <a:p>
            <a:r>
              <a:rPr lang="en-US" dirty="0"/>
              <a:t>0     0.66 	       0.86     0.75</a:t>
            </a:r>
          </a:p>
        </p:txBody>
      </p:sp>
    </p:spTree>
    <p:extLst>
      <p:ext uri="{BB962C8B-B14F-4D97-AF65-F5344CB8AC3E}">
        <p14:creationId xmlns:p14="http://schemas.microsoft.com/office/powerpoint/2010/main" val="248463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AACC-4C3C-7343-BAC9-1EAA129AADD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0752612-205A-5E44-8D1B-75DAEB2EB9AB}"/>
              </a:ext>
            </a:extLst>
          </p:cNvPr>
          <p:cNvSpPr>
            <a:spLocks noGrp="1"/>
          </p:cNvSpPr>
          <p:nvPr>
            <p:ph idx="1"/>
          </p:nvPr>
        </p:nvSpPr>
        <p:spPr/>
        <p:txBody>
          <a:bodyPr/>
          <a:lstStyle/>
          <a:p>
            <a:r>
              <a:rPr lang="en-US" dirty="0"/>
              <a:t>Data Source</a:t>
            </a:r>
          </a:p>
          <a:p>
            <a:r>
              <a:rPr lang="en-US" dirty="0"/>
              <a:t>Data Cleaning and Preprocessing</a:t>
            </a:r>
          </a:p>
          <a:p>
            <a:r>
              <a:rPr lang="en-US" dirty="0"/>
              <a:t>Data Features + Exploratory Analysis</a:t>
            </a:r>
          </a:p>
          <a:p>
            <a:r>
              <a:rPr lang="en-US" dirty="0"/>
              <a:t>Labeling schools as Strict Poverty, High Poverty</a:t>
            </a:r>
          </a:p>
          <a:p>
            <a:r>
              <a:rPr lang="en-US" dirty="0"/>
              <a:t>Feature Selection</a:t>
            </a:r>
          </a:p>
          <a:p>
            <a:r>
              <a:rPr lang="en-US" dirty="0"/>
              <a:t>Modeling</a:t>
            </a:r>
          </a:p>
          <a:p>
            <a:r>
              <a:rPr lang="en-US" dirty="0"/>
              <a:t>Model Selection</a:t>
            </a:r>
          </a:p>
          <a:p>
            <a:r>
              <a:rPr lang="en-US" dirty="0"/>
              <a:t>Prediction + Findings</a:t>
            </a:r>
          </a:p>
          <a:p>
            <a:endParaRPr lang="en-US" dirty="0"/>
          </a:p>
        </p:txBody>
      </p:sp>
    </p:spTree>
    <p:extLst>
      <p:ext uri="{BB962C8B-B14F-4D97-AF65-F5344CB8AC3E}">
        <p14:creationId xmlns:p14="http://schemas.microsoft.com/office/powerpoint/2010/main" val="127500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4DA0-6413-7947-9DAD-851193D19583}"/>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A20940F3-1104-4F44-96BD-58D0BF208792}"/>
              </a:ext>
            </a:extLst>
          </p:cNvPr>
          <p:cNvSpPr>
            <a:spLocks noGrp="1"/>
          </p:cNvSpPr>
          <p:nvPr>
            <p:ph idx="1"/>
          </p:nvPr>
        </p:nvSpPr>
        <p:spPr/>
        <p:txBody>
          <a:bodyPr/>
          <a:lstStyle/>
          <a:p>
            <a:r>
              <a:rPr lang="en-US" dirty="0"/>
              <a:t>Data collected from </a:t>
            </a:r>
            <a:r>
              <a:rPr lang="en-US" dirty="0">
                <a:hlinkClick r:id="rId2"/>
              </a:rPr>
              <a:t>https://nces.ed.gov/ccd/</a:t>
            </a:r>
            <a:endParaRPr lang="en-US" dirty="0"/>
          </a:p>
          <a:p>
            <a:r>
              <a:rPr lang="en-US" dirty="0"/>
              <a:t>Data for 34 years - 1986 to 2020 </a:t>
            </a:r>
          </a:p>
          <a:p>
            <a:r>
              <a:rPr lang="en-US" dirty="0"/>
              <a:t>Data for each year was separately downloaded using the table generator</a:t>
            </a:r>
          </a:p>
          <a:p>
            <a:r>
              <a:rPr lang="en-US" dirty="0"/>
              <a:t>There are different number of columns per year – but we kept uniform number of features for analysis and modeling</a:t>
            </a:r>
          </a:p>
          <a:p>
            <a:r>
              <a:rPr lang="en-US" dirty="0"/>
              <a:t>We dropped all rows with null values in free lunch and total student columns</a:t>
            </a:r>
          </a:p>
        </p:txBody>
      </p:sp>
    </p:spTree>
    <p:extLst>
      <p:ext uri="{BB962C8B-B14F-4D97-AF65-F5344CB8AC3E}">
        <p14:creationId xmlns:p14="http://schemas.microsoft.com/office/powerpoint/2010/main" val="279352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26B7-F466-B84C-B30D-3B5C6C8DB5DB}"/>
              </a:ext>
            </a:extLst>
          </p:cNvPr>
          <p:cNvSpPr>
            <a:spLocks noGrp="1"/>
          </p:cNvSpPr>
          <p:nvPr>
            <p:ph type="title"/>
          </p:nvPr>
        </p:nvSpPr>
        <p:spPr>
          <a:xfrm>
            <a:off x="838200" y="365125"/>
            <a:ext cx="10515600" cy="725103"/>
          </a:xfrm>
        </p:spPr>
        <p:txBody>
          <a:bodyPr>
            <a:normAutofit fontScale="90000"/>
          </a:bodyPr>
          <a:lstStyle/>
          <a:p>
            <a:r>
              <a:rPr lang="en-US" dirty="0"/>
              <a:t>Data Features + Exploratory Analysis ( 1986-91)</a:t>
            </a:r>
          </a:p>
        </p:txBody>
      </p:sp>
      <p:pic>
        <p:nvPicPr>
          <p:cNvPr id="1026" name="Picture 2">
            <a:extLst>
              <a:ext uri="{FF2B5EF4-FFF2-40B4-BE49-F238E27FC236}">
                <a16:creationId xmlns:a16="http://schemas.microsoft.com/office/drawing/2014/main" id="{2E4A670F-5468-1B45-8815-96A2C6759B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94195"/>
            <a:ext cx="49149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7DD37E67-8581-5C4F-B405-AF48577139DD}"/>
              </a:ext>
            </a:extLst>
          </p:cNvPr>
          <p:cNvPicPr>
            <a:picLocks noChangeAspect="1"/>
          </p:cNvPicPr>
          <p:nvPr/>
        </p:nvPicPr>
        <p:blipFill>
          <a:blip r:embed="rId3"/>
          <a:stretch>
            <a:fillRect/>
          </a:stretch>
        </p:blipFill>
        <p:spPr>
          <a:xfrm>
            <a:off x="4914900" y="1403349"/>
            <a:ext cx="3500438" cy="2968625"/>
          </a:xfrm>
          <a:prstGeom prst="rect">
            <a:avLst/>
          </a:prstGeom>
        </p:spPr>
      </p:pic>
      <p:sp>
        <p:nvSpPr>
          <p:cNvPr id="7" name="TextBox 6">
            <a:extLst>
              <a:ext uri="{FF2B5EF4-FFF2-40B4-BE49-F238E27FC236}">
                <a16:creationId xmlns:a16="http://schemas.microsoft.com/office/drawing/2014/main" id="{912EFEF1-0A63-0E4F-8388-204707E09FBA}"/>
              </a:ext>
            </a:extLst>
          </p:cNvPr>
          <p:cNvSpPr txBox="1"/>
          <p:nvPr/>
        </p:nvSpPr>
        <p:spPr>
          <a:xfrm>
            <a:off x="838200" y="4685095"/>
            <a:ext cx="75771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23.3% students eligible for free lunch on average</a:t>
            </a:r>
          </a:p>
          <a:p>
            <a:pPr marL="285750" indent="-285750">
              <a:buFont typeface="Arial" panose="020B0604020202020204" pitchFamily="34" charset="0"/>
              <a:buChar char="•"/>
            </a:pPr>
            <a:r>
              <a:rPr lang="en-US" dirty="0"/>
              <a:t>US Poverty rate for years 1986-91 was between 13-15 %. </a:t>
            </a:r>
          </a:p>
          <a:p>
            <a:pPr marL="285750" indent="-285750">
              <a:buFont typeface="Arial" panose="020B0604020202020204" pitchFamily="34" charset="0"/>
              <a:buChar char="•"/>
            </a:pPr>
            <a:r>
              <a:rPr lang="en-US" dirty="0"/>
              <a:t>Proportion of students qualifying for free lunch is higher than the poverty rate.</a:t>
            </a:r>
          </a:p>
          <a:p>
            <a:pPr marL="285750" indent="-285750">
              <a:buFont typeface="Arial" panose="020B0604020202020204" pitchFamily="34" charset="0"/>
              <a:buChar char="•"/>
            </a:pPr>
            <a:endParaRPr lang="en-US" dirty="0"/>
          </a:p>
        </p:txBody>
      </p:sp>
      <p:pic>
        <p:nvPicPr>
          <p:cNvPr id="9" name="Picture 2">
            <a:extLst>
              <a:ext uri="{FF2B5EF4-FFF2-40B4-BE49-F238E27FC236}">
                <a16:creationId xmlns:a16="http://schemas.microsoft.com/office/drawing/2014/main" id="{1A7E6A17-2EB2-244C-BC1D-BA0A81F98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5338" y="972575"/>
            <a:ext cx="3669656" cy="5189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86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19BE-168F-DF44-B240-2CA5CA1F7A38}"/>
              </a:ext>
            </a:extLst>
          </p:cNvPr>
          <p:cNvSpPr>
            <a:spLocks noGrp="1"/>
          </p:cNvSpPr>
          <p:nvPr>
            <p:ph type="title"/>
          </p:nvPr>
        </p:nvSpPr>
        <p:spPr/>
        <p:txBody>
          <a:bodyPr/>
          <a:lstStyle/>
          <a:p>
            <a:r>
              <a:rPr lang="en-US" dirty="0"/>
              <a:t>Creating label for High and Strict Poverty</a:t>
            </a:r>
          </a:p>
        </p:txBody>
      </p:sp>
      <p:sp>
        <p:nvSpPr>
          <p:cNvPr id="4" name="Content Placeholder 3">
            <a:extLst>
              <a:ext uri="{FF2B5EF4-FFF2-40B4-BE49-F238E27FC236}">
                <a16:creationId xmlns:a16="http://schemas.microsoft.com/office/drawing/2014/main" id="{F9800C75-DE3C-FA43-B744-A6CAA7FF70F6}"/>
              </a:ext>
            </a:extLst>
          </p:cNvPr>
          <p:cNvSpPr>
            <a:spLocks noGrp="1"/>
          </p:cNvSpPr>
          <p:nvPr>
            <p:ph idx="1"/>
          </p:nvPr>
        </p:nvSpPr>
        <p:spPr>
          <a:xfrm>
            <a:off x="838200" y="1825625"/>
            <a:ext cx="5257800" cy="4667250"/>
          </a:xfrm>
        </p:spPr>
        <p:txBody>
          <a:bodyPr>
            <a:normAutofit fontScale="92500"/>
          </a:bodyPr>
          <a:lstStyle/>
          <a:p>
            <a:r>
              <a:rPr lang="en-US" dirty="0"/>
              <a:t>We chose mean and 75%  of free lunch eligibility % as threshold for High poverty and Strict poverty - as a result strict poverty is a subset of high poverty. </a:t>
            </a:r>
          </a:p>
          <a:p>
            <a:pPr marL="0" indent="0">
              <a:buNone/>
            </a:pPr>
            <a:endParaRPr lang="en-US" dirty="0"/>
          </a:p>
          <a:p>
            <a:r>
              <a:rPr lang="en-US" dirty="0"/>
              <a:t>For modeling purposes, we have separate binary classification for High Poverty and Strict poverty.</a:t>
            </a:r>
          </a:p>
          <a:p>
            <a:r>
              <a:rPr lang="en-US" dirty="0"/>
              <a:t>0 – No poverty, 1 – High Poverty,</a:t>
            </a:r>
          </a:p>
          <a:p>
            <a:pPr marL="0" indent="0">
              <a:buNone/>
            </a:pPr>
            <a:r>
              <a:rPr lang="en-US" dirty="0"/>
              <a:t>  2 – Strict Poverty</a:t>
            </a:r>
          </a:p>
        </p:txBody>
      </p:sp>
      <p:pic>
        <p:nvPicPr>
          <p:cNvPr id="2052" name="Picture 4">
            <a:extLst>
              <a:ext uri="{FF2B5EF4-FFF2-40B4-BE49-F238E27FC236}">
                <a16:creationId xmlns:a16="http://schemas.microsoft.com/office/drawing/2014/main" id="{BF7477D8-A26C-3049-8B68-B939F15C2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1511300"/>
            <a:ext cx="66802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44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884E-8CBF-9740-8BBB-78A921F86096}"/>
              </a:ext>
            </a:extLst>
          </p:cNvPr>
          <p:cNvSpPr>
            <a:spLocks noGrp="1"/>
          </p:cNvSpPr>
          <p:nvPr>
            <p:ph type="title"/>
          </p:nvPr>
        </p:nvSpPr>
        <p:spPr>
          <a:xfrm>
            <a:off x="838200" y="365126"/>
            <a:ext cx="10515600" cy="577850"/>
          </a:xfrm>
        </p:spPr>
        <p:txBody>
          <a:bodyPr>
            <a:normAutofit fontScale="90000"/>
          </a:bodyPr>
          <a:lstStyle/>
          <a:p>
            <a:r>
              <a:rPr lang="en-US" dirty="0"/>
              <a:t>Feature Selection ( 1991-1997)</a:t>
            </a:r>
          </a:p>
        </p:txBody>
      </p:sp>
      <p:pic>
        <p:nvPicPr>
          <p:cNvPr id="3074" name="Picture 2">
            <a:extLst>
              <a:ext uri="{FF2B5EF4-FFF2-40B4-BE49-F238E27FC236}">
                <a16:creationId xmlns:a16="http://schemas.microsoft.com/office/drawing/2014/main" id="{4EB78D65-AC13-6144-94A7-76207C93AF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924" y="942976"/>
            <a:ext cx="3428005" cy="28574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01CF600-E388-CC46-B8A5-6AF111106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929" y="942977"/>
            <a:ext cx="3682879" cy="24860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51AFE06-0DE1-A549-AD46-A638C48FE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025" y="942976"/>
            <a:ext cx="2782788" cy="2743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9055E2-ABF3-854C-A4B3-E38F71DC8246}"/>
              </a:ext>
            </a:extLst>
          </p:cNvPr>
          <p:cNvSpPr txBox="1"/>
          <p:nvPr/>
        </p:nvSpPr>
        <p:spPr>
          <a:xfrm>
            <a:off x="600075" y="3800475"/>
            <a:ext cx="10601325" cy="369332"/>
          </a:xfrm>
          <a:prstGeom prst="rect">
            <a:avLst/>
          </a:prstGeom>
          <a:noFill/>
        </p:spPr>
        <p:txBody>
          <a:bodyPr wrap="square" rtlCol="0">
            <a:spAutoFit/>
          </a:bodyPr>
          <a:lstStyle/>
          <a:p>
            <a:r>
              <a:rPr lang="en-US" dirty="0"/>
              <a:t>Random Forest Classifier (50 leaf, 1000 trees) 	Mutual Gain Info			Heatmap</a:t>
            </a:r>
          </a:p>
        </p:txBody>
      </p:sp>
      <p:sp>
        <p:nvSpPr>
          <p:cNvPr id="5" name="TextBox 4">
            <a:extLst>
              <a:ext uri="{FF2B5EF4-FFF2-40B4-BE49-F238E27FC236}">
                <a16:creationId xmlns:a16="http://schemas.microsoft.com/office/drawing/2014/main" id="{6B724598-687F-6749-A27D-8AB729D8D8DA}"/>
              </a:ext>
            </a:extLst>
          </p:cNvPr>
          <p:cNvSpPr txBox="1"/>
          <p:nvPr/>
        </p:nvSpPr>
        <p:spPr>
          <a:xfrm>
            <a:off x="714375" y="4343400"/>
            <a:ext cx="104870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also used Recursive Feature Elimination – It did not drop any features</a:t>
            </a:r>
          </a:p>
          <a:p>
            <a:pPr marL="285750" indent="-285750">
              <a:buFont typeface="Arial" panose="020B0604020202020204" pitchFamily="34" charset="0"/>
              <a:buChar char="•"/>
            </a:pPr>
            <a:r>
              <a:rPr lang="en-US" dirty="0"/>
              <a:t>LASSO regularization only dropped ‘American Indian’ student count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decided to drop Full-Time Teacher Equivalent and American-Indian student as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are for High Poverty labels. Strict-Poverty labels yield similar results.</a:t>
            </a:r>
          </a:p>
        </p:txBody>
      </p:sp>
    </p:spTree>
    <p:extLst>
      <p:ext uri="{BB962C8B-B14F-4D97-AF65-F5344CB8AC3E}">
        <p14:creationId xmlns:p14="http://schemas.microsoft.com/office/powerpoint/2010/main" val="1141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7082-A077-6544-826A-451E70AA893A}"/>
              </a:ext>
            </a:extLst>
          </p:cNvPr>
          <p:cNvSpPr>
            <a:spLocks noGrp="1"/>
          </p:cNvSpPr>
          <p:nvPr>
            <p:ph type="title"/>
          </p:nvPr>
        </p:nvSpPr>
        <p:spPr>
          <a:xfrm>
            <a:off x="838200" y="365125"/>
            <a:ext cx="10515600" cy="892175"/>
          </a:xfrm>
        </p:spPr>
        <p:txBody>
          <a:bodyPr/>
          <a:lstStyle/>
          <a:p>
            <a:r>
              <a:rPr lang="en-US" dirty="0"/>
              <a:t>Model Training ( 1998 – 2014)</a:t>
            </a:r>
          </a:p>
        </p:txBody>
      </p:sp>
      <p:sp>
        <p:nvSpPr>
          <p:cNvPr id="3" name="Content Placeholder 2">
            <a:extLst>
              <a:ext uri="{FF2B5EF4-FFF2-40B4-BE49-F238E27FC236}">
                <a16:creationId xmlns:a16="http://schemas.microsoft.com/office/drawing/2014/main" id="{457F715E-36BE-6649-A695-8EAB78D88F0F}"/>
              </a:ext>
            </a:extLst>
          </p:cNvPr>
          <p:cNvSpPr>
            <a:spLocks noGrp="1"/>
          </p:cNvSpPr>
          <p:nvPr>
            <p:ph idx="1"/>
          </p:nvPr>
        </p:nvSpPr>
        <p:spPr>
          <a:xfrm>
            <a:off x="838200" y="1257300"/>
            <a:ext cx="10515600" cy="4919663"/>
          </a:xfrm>
        </p:spPr>
        <p:txBody>
          <a:bodyPr/>
          <a:lstStyle/>
          <a:p>
            <a:r>
              <a:rPr lang="en-US" dirty="0"/>
              <a:t>We considered Logistic Regression, </a:t>
            </a:r>
            <a:r>
              <a:rPr lang="en-US" dirty="0" err="1"/>
              <a:t>KNeighborsClassifier</a:t>
            </a:r>
            <a:r>
              <a:rPr lang="en-US" dirty="0"/>
              <a:t>, </a:t>
            </a:r>
            <a:r>
              <a:rPr lang="en-US" dirty="0" err="1"/>
              <a:t>RandomForestClassifier</a:t>
            </a:r>
            <a:r>
              <a:rPr lang="en-US" dirty="0"/>
              <a:t> and Logistic Regression with SGD training and picked </a:t>
            </a:r>
            <a:r>
              <a:rPr lang="en-US" dirty="0" err="1"/>
              <a:t>KneighborsClassifier</a:t>
            </a:r>
            <a:r>
              <a:rPr lang="en-US" dirty="0"/>
              <a:t> for further tuning based on initial promise.</a:t>
            </a:r>
          </a:p>
          <a:p>
            <a:r>
              <a:rPr lang="en-US" dirty="0"/>
              <a:t>Encoded categorical features, </a:t>
            </a:r>
            <a:r>
              <a:rPr lang="en-US" dirty="0" err="1"/>
              <a:t>StandardScaler</a:t>
            </a:r>
            <a:r>
              <a:rPr lang="en-US" dirty="0"/>
              <a:t> for continuous variable.</a:t>
            </a:r>
          </a:p>
          <a:p>
            <a:endParaRPr lang="en-US" dirty="0"/>
          </a:p>
        </p:txBody>
      </p:sp>
      <p:graphicFrame>
        <p:nvGraphicFramePr>
          <p:cNvPr id="5" name="Table 5">
            <a:extLst>
              <a:ext uri="{FF2B5EF4-FFF2-40B4-BE49-F238E27FC236}">
                <a16:creationId xmlns:a16="http://schemas.microsoft.com/office/drawing/2014/main" id="{DE3B4228-5FCE-4C41-B351-F5FEE07E796F}"/>
              </a:ext>
            </a:extLst>
          </p:cNvPr>
          <p:cNvGraphicFramePr>
            <a:graphicFrameLocks noGrp="1"/>
          </p:cNvGraphicFramePr>
          <p:nvPr>
            <p:extLst>
              <p:ext uri="{D42A27DB-BD31-4B8C-83A1-F6EECF244321}">
                <p14:modId xmlns:p14="http://schemas.microsoft.com/office/powerpoint/2010/main" val="4089410691"/>
              </p:ext>
            </p:extLst>
          </p:nvPr>
        </p:nvGraphicFramePr>
        <p:xfrm>
          <a:off x="1168400" y="3922986"/>
          <a:ext cx="9855200" cy="1920240"/>
        </p:xfrm>
        <a:graphic>
          <a:graphicData uri="http://schemas.openxmlformats.org/drawingml/2006/table">
            <a:tbl>
              <a:tblPr firstRow="1" bandRow="1">
                <a:tableStyleId>{5C22544A-7EE6-4342-B048-85BDC9FD1C3A}</a:tableStyleId>
              </a:tblPr>
              <a:tblGrid>
                <a:gridCol w="1971040">
                  <a:extLst>
                    <a:ext uri="{9D8B030D-6E8A-4147-A177-3AD203B41FA5}">
                      <a16:colId xmlns:a16="http://schemas.microsoft.com/office/drawing/2014/main" val="2109521067"/>
                    </a:ext>
                  </a:extLst>
                </a:gridCol>
                <a:gridCol w="1971040">
                  <a:extLst>
                    <a:ext uri="{9D8B030D-6E8A-4147-A177-3AD203B41FA5}">
                      <a16:colId xmlns:a16="http://schemas.microsoft.com/office/drawing/2014/main" val="141643059"/>
                    </a:ext>
                  </a:extLst>
                </a:gridCol>
                <a:gridCol w="1971040">
                  <a:extLst>
                    <a:ext uri="{9D8B030D-6E8A-4147-A177-3AD203B41FA5}">
                      <a16:colId xmlns:a16="http://schemas.microsoft.com/office/drawing/2014/main" val="1429561628"/>
                    </a:ext>
                  </a:extLst>
                </a:gridCol>
                <a:gridCol w="1971040">
                  <a:extLst>
                    <a:ext uri="{9D8B030D-6E8A-4147-A177-3AD203B41FA5}">
                      <a16:colId xmlns:a16="http://schemas.microsoft.com/office/drawing/2014/main" val="1792327086"/>
                    </a:ext>
                  </a:extLst>
                </a:gridCol>
                <a:gridCol w="1971040">
                  <a:extLst>
                    <a:ext uri="{9D8B030D-6E8A-4147-A177-3AD203B41FA5}">
                      <a16:colId xmlns:a16="http://schemas.microsoft.com/office/drawing/2014/main" val="1569777059"/>
                    </a:ext>
                  </a:extLst>
                </a:gridCol>
              </a:tblGrid>
              <a:tr h="545662">
                <a:tc>
                  <a:txBody>
                    <a:bodyPr/>
                    <a:lstStyle/>
                    <a:p>
                      <a:endParaRPr lang="en-US" dirty="0"/>
                    </a:p>
                  </a:txBody>
                  <a:tcPr/>
                </a:tc>
                <a:tc>
                  <a:txBody>
                    <a:bodyPr/>
                    <a:lstStyle/>
                    <a:p>
                      <a:r>
                        <a:rPr lang="en-US" dirty="0"/>
                        <a:t>Logistic Regression</a:t>
                      </a:r>
                    </a:p>
                  </a:txBody>
                  <a:tcPr/>
                </a:tc>
                <a:tc>
                  <a:txBody>
                    <a:bodyPr/>
                    <a:lstStyle/>
                    <a:p>
                      <a:r>
                        <a:rPr lang="en-US" dirty="0"/>
                        <a:t>KNN</a:t>
                      </a:r>
                    </a:p>
                    <a:p>
                      <a:r>
                        <a:rPr lang="en-US" dirty="0"/>
                        <a:t>(50 neighbors)</a:t>
                      </a:r>
                    </a:p>
                  </a:txBody>
                  <a:tcPr/>
                </a:tc>
                <a:tc>
                  <a:txBody>
                    <a:bodyPr/>
                    <a:lstStyle/>
                    <a:p>
                      <a:r>
                        <a:rPr lang="en-US" dirty="0" err="1"/>
                        <a:t>RandomForest</a:t>
                      </a:r>
                      <a:endParaRPr lang="en-US" dirty="0"/>
                    </a:p>
                  </a:txBody>
                  <a:tcPr/>
                </a:tc>
                <a:tc>
                  <a:txBody>
                    <a:bodyPr/>
                    <a:lstStyle/>
                    <a:p>
                      <a:r>
                        <a:rPr lang="en-US" sz="1600" dirty="0"/>
                        <a:t>Logistic </a:t>
                      </a:r>
                      <a:r>
                        <a:rPr lang="en-US" sz="1600" dirty="0" err="1"/>
                        <a:t>Regreesion</a:t>
                      </a:r>
                      <a:r>
                        <a:rPr lang="en-US" sz="1600" dirty="0"/>
                        <a:t> with SGD training</a:t>
                      </a:r>
                    </a:p>
                  </a:txBody>
                  <a:tcPr/>
                </a:tc>
                <a:extLst>
                  <a:ext uri="{0D108BD9-81ED-4DB2-BD59-A6C34878D82A}">
                    <a16:rowId xmlns:a16="http://schemas.microsoft.com/office/drawing/2014/main" val="2935394585"/>
                  </a:ext>
                </a:extLst>
              </a:tr>
              <a:tr h="545662">
                <a:tc>
                  <a:txBody>
                    <a:bodyPr/>
                    <a:lstStyle/>
                    <a:p>
                      <a:r>
                        <a:rPr lang="en-US" dirty="0"/>
                        <a:t>Training Accuracy</a:t>
                      </a:r>
                    </a:p>
                    <a:p>
                      <a:r>
                        <a:rPr lang="en-US" dirty="0"/>
                        <a:t>( High / Strict)</a:t>
                      </a:r>
                    </a:p>
                  </a:txBody>
                  <a:tcPr/>
                </a:tc>
                <a:tc>
                  <a:txBody>
                    <a:bodyPr/>
                    <a:lstStyle/>
                    <a:p>
                      <a:r>
                        <a:rPr lang="en-US" dirty="0"/>
                        <a:t>74.5 / 73.7</a:t>
                      </a:r>
                    </a:p>
                  </a:txBody>
                  <a:tcPr/>
                </a:tc>
                <a:tc>
                  <a:txBody>
                    <a:bodyPr/>
                    <a:lstStyle/>
                    <a:p>
                      <a:r>
                        <a:rPr lang="en-US" dirty="0"/>
                        <a:t>84.0 / 83.5</a:t>
                      </a:r>
                    </a:p>
                  </a:txBody>
                  <a:tcPr/>
                </a:tc>
                <a:tc>
                  <a:txBody>
                    <a:bodyPr/>
                    <a:lstStyle/>
                    <a:p>
                      <a:r>
                        <a:rPr lang="en-US" dirty="0"/>
                        <a:t>83.7 / 83.2</a:t>
                      </a:r>
                    </a:p>
                  </a:txBody>
                  <a:tcPr/>
                </a:tc>
                <a:tc>
                  <a:txBody>
                    <a:bodyPr/>
                    <a:lstStyle/>
                    <a:p>
                      <a:r>
                        <a:rPr lang="en-US" dirty="0"/>
                        <a:t>73.8 / 72.7</a:t>
                      </a:r>
                    </a:p>
                  </a:txBody>
                  <a:tcPr/>
                </a:tc>
                <a:extLst>
                  <a:ext uri="{0D108BD9-81ED-4DB2-BD59-A6C34878D82A}">
                    <a16:rowId xmlns:a16="http://schemas.microsoft.com/office/drawing/2014/main" val="4076588181"/>
                  </a:ext>
                </a:extLst>
              </a:tr>
              <a:tr h="545662">
                <a:tc>
                  <a:txBody>
                    <a:bodyPr/>
                    <a:lstStyle/>
                    <a:p>
                      <a:r>
                        <a:rPr lang="en-US" dirty="0"/>
                        <a:t>Test Accuracy</a:t>
                      </a:r>
                    </a:p>
                    <a:p>
                      <a:r>
                        <a:rPr lang="en-US" dirty="0"/>
                        <a:t>( High / Strict)</a:t>
                      </a:r>
                    </a:p>
                  </a:txBody>
                  <a:tcPr/>
                </a:tc>
                <a:tc>
                  <a:txBody>
                    <a:bodyPr/>
                    <a:lstStyle/>
                    <a:p>
                      <a:r>
                        <a:rPr lang="en-US" dirty="0"/>
                        <a:t>75.6 / 73.6</a:t>
                      </a:r>
                    </a:p>
                  </a:txBody>
                  <a:tcPr/>
                </a:tc>
                <a:tc>
                  <a:txBody>
                    <a:bodyPr/>
                    <a:lstStyle/>
                    <a:p>
                      <a:r>
                        <a:rPr lang="en-US" dirty="0"/>
                        <a:t>83.4 / 82. 7</a:t>
                      </a:r>
                    </a:p>
                  </a:txBody>
                  <a:tcPr/>
                </a:tc>
                <a:tc>
                  <a:txBody>
                    <a:bodyPr/>
                    <a:lstStyle/>
                    <a:p>
                      <a:r>
                        <a:rPr lang="en-US" dirty="0"/>
                        <a:t>82.7 / 82.1</a:t>
                      </a:r>
                    </a:p>
                  </a:txBody>
                  <a:tcPr/>
                </a:tc>
                <a:tc>
                  <a:txBody>
                    <a:bodyPr/>
                    <a:lstStyle/>
                    <a:p>
                      <a:r>
                        <a:rPr lang="en-US" dirty="0"/>
                        <a:t>73.7 / 72.6</a:t>
                      </a:r>
                    </a:p>
                  </a:txBody>
                  <a:tcPr/>
                </a:tc>
                <a:extLst>
                  <a:ext uri="{0D108BD9-81ED-4DB2-BD59-A6C34878D82A}">
                    <a16:rowId xmlns:a16="http://schemas.microsoft.com/office/drawing/2014/main" val="2215171641"/>
                  </a:ext>
                </a:extLst>
              </a:tr>
            </a:tbl>
          </a:graphicData>
        </a:graphic>
      </p:graphicFrame>
    </p:spTree>
    <p:extLst>
      <p:ext uri="{BB962C8B-B14F-4D97-AF65-F5344CB8AC3E}">
        <p14:creationId xmlns:p14="http://schemas.microsoft.com/office/powerpoint/2010/main" val="55378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509-E1E4-E143-8E90-5DF0B40F2A15}"/>
              </a:ext>
            </a:extLst>
          </p:cNvPr>
          <p:cNvSpPr>
            <a:spLocks noGrp="1"/>
          </p:cNvSpPr>
          <p:nvPr>
            <p:ph type="title"/>
          </p:nvPr>
        </p:nvSpPr>
        <p:spPr>
          <a:xfrm>
            <a:off x="838200" y="365125"/>
            <a:ext cx="10515600" cy="801523"/>
          </a:xfrm>
        </p:spPr>
        <p:txBody>
          <a:bodyPr/>
          <a:lstStyle/>
          <a:p>
            <a:r>
              <a:rPr lang="en-US" dirty="0"/>
              <a:t>KNeighbors with different parameters</a:t>
            </a:r>
          </a:p>
        </p:txBody>
      </p:sp>
      <p:sp>
        <p:nvSpPr>
          <p:cNvPr id="3" name="Content Placeholder 2">
            <a:extLst>
              <a:ext uri="{FF2B5EF4-FFF2-40B4-BE49-F238E27FC236}">
                <a16:creationId xmlns:a16="http://schemas.microsoft.com/office/drawing/2014/main" id="{24759B11-9F8B-9C4A-B669-09C535DF9048}"/>
              </a:ext>
            </a:extLst>
          </p:cNvPr>
          <p:cNvSpPr>
            <a:spLocks noGrp="1"/>
          </p:cNvSpPr>
          <p:nvPr>
            <p:ph idx="1"/>
          </p:nvPr>
        </p:nvSpPr>
        <p:spPr>
          <a:xfrm>
            <a:off x="838200" y="1166648"/>
            <a:ext cx="10515600" cy="5010315"/>
          </a:xfrm>
        </p:spPr>
        <p:txBody>
          <a:bodyPr/>
          <a:lstStyle/>
          <a:p>
            <a:r>
              <a:rPr lang="en-US" dirty="0"/>
              <a:t>Adding weights as a function of distance improved the training and testing accuracy of our model.</a:t>
            </a:r>
          </a:p>
          <a:p>
            <a:r>
              <a:rPr lang="en-US" dirty="0"/>
              <a:t>We tried </a:t>
            </a:r>
            <a:r>
              <a:rPr lang="en-US" dirty="0" err="1"/>
              <a:t>GridSearchCV</a:t>
            </a:r>
            <a:r>
              <a:rPr lang="en-US" dirty="0"/>
              <a:t> to find best parameters for our model – but our computation power was not strong enough to achieve that objective.</a:t>
            </a:r>
          </a:p>
          <a:p>
            <a:r>
              <a:rPr lang="en-US" dirty="0"/>
              <a:t>Currently our model is overfit, we are still looking to find that balance between overfit and underfit model</a:t>
            </a:r>
          </a:p>
        </p:txBody>
      </p:sp>
      <p:graphicFrame>
        <p:nvGraphicFramePr>
          <p:cNvPr id="4" name="Table 3">
            <a:extLst>
              <a:ext uri="{FF2B5EF4-FFF2-40B4-BE49-F238E27FC236}">
                <a16:creationId xmlns:a16="http://schemas.microsoft.com/office/drawing/2014/main" id="{CFFA541A-10A4-8245-A9F0-02D35125DBC2}"/>
              </a:ext>
            </a:extLst>
          </p:cNvPr>
          <p:cNvGraphicFramePr>
            <a:graphicFrameLocks noGrp="1"/>
          </p:cNvGraphicFramePr>
          <p:nvPr>
            <p:extLst>
              <p:ext uri="{D42A27DB-BD31-4B8C-83A1-F6EECF244321}">
                <p14:modId xmlns:p14="http://schemas.microsoft.com/office/powerpoint/2010/main" val="2428536135"/>
              </p:ext>
            </p:extLst>
          </p:nvPr>
        </p:nvGraphicFramePr>
        <p:xfrm>
          <a:off x="838200" y="4144787"/>
          <a:ext cx="9855200" cy="2032176"/>
        </p:xfrm>
        <a:graphic>
          <a:graphicData uri="http://schemas.openxmlformats.org/drawingml/2006/table">
            <a:tbl>
              <a:tblPr firstRow="1" bandRow="1">
                <a:tableStyleId>{5C22544A-7EE6-4342-B048-85BDC9FD1C3A}</a:tableStyleId>
              </a:tblPr>
              <a:tblGrid>
                <a:gridCol w="1971040">
                  <a:extLst>
                    <a:ext uri="{9D8B030D-6E8A-4147-A177-3AD203B41FA5}">
                      <a16:colId xmlns:a16="http://schemas.microsoft.com/office/drawing/2014/main" val="1903961976"/>
                    </a:ext>
                  </a:extLst>
                </a:gridCol>
                <a:gridCol w="1971040">
                  <a:extLst>
                    <a:ext uri="{9D8B030D-6E8A-4147-A177-3AD203B41FA5}">
                      <a16:colId xmlns:a16="http://schemas.microsoft.com/office/drawing/2014/main" val="1097913293"/>
                    </a:ext>
                  </a:extLst>
                </a:gridCol>
                <a:gridCol w="1971040">
                  <a:extLst>
                    <a:ext uri="{9D8B030D-6E8A-4147-A177-3AD203B41FA5}">
                      <a16:colId xmlns:a16="http://schemas.microsoft.com/office/drawing/2014/main" val="1237327925"/>
                    </a:ext>
                  </a:extLst>
                </a:gridCol>
                <a:gridCol w="1971040">
                  <a:extLst>
                    <a:ext uri="{9D8B030D-6E8A-4147-A177-3AD203B41FA5}">
                      <a16:colId xmlns:a16="http://schemas.microsoft.com/office/drawing/2014/main" val="506798204"/>
                    </a:ext>
                  </a:extLst>
                </a:gridCol>
                <a:gridCol w="1971040">
                  <a:extLst>
                    <a:ext uri="{9D8B030D-6E8A-4147-A177-3AD203B41FA5}">
                      <a16:colId xmlns:a16="http://schemas.microsoft.com/office/drawing/2014/main" val="3833234810"/>
                    </a:ext>
                  </a:extLst>
                </a:gridCol>
              </a:tblGrid>
              <a:tr h="846842">
                <a:tc>
                  <a:txBody>
                    <a:bodyPr/>
                    <a:lstStyle/>
                    <a:p>
                      <a:endParaRPr lang="en-US" sz="1200" dirty="0"/>
                    </a:p>
                  </a:txBody>
                  <a:tcPr/>
                </a:tc>
                <a:tc>
                  <a:txBody>
                    <a:bodyPr/>
                    <a:lstStyle/>
                    <a:p>
                      <a:r>
                        <a:rPr lang="en-US" sz="1200" dirty="0"/>
                        <a:t>KNN</a:t>
                      </a:r>
                    </a:p>
                    <a:p>
                      <a:r>
                        <a:rPr lang="en-US" sz="1200" dirty="0"/>
                        <a:t>(50 neighbors,</a:t>
                      </a:r>
                    </a:p>
                    <a:p>
                      <a:r>
                        <a:rPr lang="en-US" sz="1200" dirty="0"/>
                        <a:t>Weight: Uniform</a:t>
                      </a:r>
                    </a:p>
                    <a:p>
                      <a:r>
                        <a:rPr lang="en-US" sz="1200" dirty="0"/>
                        <a:t>Euclidean metric)</a:t>
                      </a:r>
                    </a:p>
                  </a:txBody>
                  <a:tcPr/>
                </a:tc>
                <a:tc>
                  <a:txBody>
                    <a:bodyPr/>
                    <a:lstStyle/>
                    <a:p>
                      <a:r>
                        <a:rPr lang="en-US" sz="1200" dirty="0"/>
                        <a:t>KNN</a:t>
                      </a:r>
                    </a:p>
                    <a:p>
                      <a:r>
                        <a:rPr lang="en-US" sz="1200" dirty="0"/>
                        <a:t>(25 neighbors,</a:t>
                      </a:r>
                    </a:p>
                    <a:p>
                      <a:r>
                        <a:rPr lang="en-US" sz="1200" dirty="0"/>
                        <a:t>Euclidean metric</a:t>
                      </a:r>
                    </a:p>
                    <a:p>
                      <a:r>
                        <a:rPr lang="en-US" sz="1200" dirty="0"/>
                        <a:t> weight: uniform)</a:t>
                      </a:r>
                    </a:p>
                  </a:txBody>
                  <a:tcPr/>
                </a:tc>
                <a:tc>
                  <a:txBody>
                    <a:bodyPr/>
                    <a:lstStyle/>
                    <a:p>
                      <a:r>
                        <a:rPr lang="en-US" sz="1200" dirty="0"/>
                        <a:t>KNN</a:t>
                      </a:r>
                    </a:p>
                    <a:p>
                      <a:r>
                        <a:rPr lang="en-US" sz="1200" dirty="0"/>
                        <a:t>( 25 neighbors,</a:t>
                      </a:r>
                    </a:p>
                    <a:p>
                      <a:r>
                        <a:rPr lang="en-US" sz="1200" dirty="0" err="1"/>
                        <a:t>Minkowski</a:t>
                      </a:r>
                      <a:r>
                        <a:rPr lang="en-US" sz="1200" dirty="0"/>
                        <a:t> metric,</a:t>
                      </a:r>
                    </a:p>
                    <a:p>
                      <a:r>
                        <a:rPr lang="en-US" sz="1200" dirty="0"/>
                        <a:t>Weight: distance)</a:t>
                      </a:r>
                    </a:p>
                  </a:txBody>
                  <a:tcPr/>
                </a:tc>
                <a:tc>
                  <a:txBody>
                    <a:bodyPr/>
                    <a:lstStyle/>
                    <a:p>
                      <a:r>
                        <a:rPr lang="en-US" sz="1100" dirty="0"/>
                        <a:t>KNN</a:t>
                      </a:r>
                    </a:p>
                    <a:p>
                      <a:r>
                        <a:rPr lang="en-US" sz="1100" dirty="0"/>
                        <a:t>( 25 neighbors,</a:t>
                      </a:r>
                    </a:p>
                    <a:p>
                      <a:r>
                        <a:rPr lang="en-US" sz="1100" dirty="0"/>
                        <a:t>Euclidean metric,</a:t>
                      </a:r>
                    </a:p>
                    <a:p>
                      <a:r>
                        <a:rPr lang="en-US" sz="1100" dirty="0"/>
                        <a:t>Weight: distance)</a:t>
                      </a:r>
                    </a:p>
                  </a:txBody>
                  <a:tcPr/>
                </a:tc>
                <a:extLst>
                  <a:ext uri="{0D108BD9-81ED-4DB2-BD59-A6C34878D82A}">
                    <a16:rowId xmlns:a16="http://schemas.microsoft.com/office/drawing/2014/main" val="766335880"/>
                  </a:ext>
                </a:extLst>
              </a:tr>
              <a:tr h="592667">
                <a:tc>
                  <a:txBody>
                    <a:bodyPr/>
                    <a:lstStyle/>
                    <a:p>
                      <a:r>
                        <a:rPr lang="en-US" sz="1400" dirty="0"/>
                        <a:t>Test Accuracy</a:t>
                      </a:r>
                    </a:p>
                    <a:p>
                      <a:r>
                        <a:rPr lang="en-US" sz="1400" dirty="0"/>
                        <a:t>( High / Strict)</a:t>
                      </a:r>
                    </a:p>
                  </a:txBody>
                  <a:tcPr/>
                </a:tc>
                <a:tc>
                  <a:txBody>
                    <a:bodyPr/>
                    <a:lstStyle/>
                    <a:p>
                      <a:r>
                        <a:rPr lang="en-US" sz="1400" dirty="0"/>
                        <a:t>84.0 / 83.5</a:t>
                      </a:r>
                    </a:p>
                  </a:txBody>
                  <a:tcPr/>
                </a:tc>
                <a:tc>
                  <a:txBody>
                    <a:bodyPr/>
                    <a:lstStyle/>
                    <a:p>
                      <a:r>
                        <a:rPr lang="en-US" sz="1400" dirty="0"/>
                        <a:t>85.6 / 85.1</a:t>
                      </a:r>
                    </a:p>
                  </a:txBody>
                  <a:tcPr/>
                </a:tc>
                <a:tc>
                  <a:txBody>
                    <a:bodyPr/>
                    <a:lstStyle/>
                    <a:p>
                      <a:r>
                        <a:rPr lang="en-US" sz="1400" dirty="0"/>
                        <a:t>86.10/85.66</a:t>
                      </a:r>
                    </a:p>
                  </a:txBody>
                  <a:tcPr/>
                </a:tc>
                <a:tc>
                  <a:txBody>
                    <a:bodyPr/>
                    <a:lstStyle/>
                    <a:p>
                      <a:r>
                        <a:rPr lang="en-US" sz="1400" dirty="0"/>
                        <a:t>86.09/ 85.65</a:t>
                      </a:r>
                    </a:p>
                  </a:txBody>
                  <a:tcPr/>
                </a:tc>
                <a:extLst>
                  <a:ext uri="{0D108BD9-81ED-4DB2-BD59-A6C34878D82A}">
                    <a16:rowId xmlns:a16="http://schemas.microsoft.com/office/drawing/2014/main" val="791268892"/>
                  </a:ext>
                </a:extLst>
              </a:tr>
              <a:tr h="592667">
                <a:tc>
                  <a:txBody>
                    <a:bodyPr/>
                    <a:lstStyle/>
                    <a:p>
                      <a:r>
                        <a:rPr lang="en-US" sz="1400" dirty="0"/>
                        <a:t>Training Accuracy</a:t>
                      </a:r>
                    </a:p>
                    <a:p>
                      <a:r>
                        <a:rPr lang="en-US" sz="1400" dirty="0"/>
                        <a:t>( High / Strict)</a:t>
                      </a:r>
                    </a:p>
                  </a:txBody>
                  <a:tcPr/>
                </a:tc>
                <a:tc>
                  <a:txBody>
                    <a:bodyPr/>
                    <a:lstStyle/>
                    <a:p>
                      <a:r>
                        <a:rPr lang="en-US" sz="1400" dirty="0"/>
                        <a:t>~ 90</a:t>
                      </a:r>
                    </a:p>
                  </a:txBody>
                  <a:tcPr/>
                </a:tc>
                <a:tc>
                  <a:txBody>
                    <a:bodyPr/>
                    <a:lstStyle/>
                    <a:p>
                      <a:r>
                        <a:rPr lang="en-US" sz="1400" dirty="0"/>
                        <a:t>~ 93</a:t>
                      </a:r>
                    </a:p>
                  </a:txBody>
                  <a:tcPr/>
                </a:tc>
                <a:tc>
                  <a:txBody>
                    <a:bodyPr/>
                    <a:lstStyle/>
                    <a:p>
                      <a:r>
                        <a:rPr lang="en-US" sz="1400" dirty="0"/>
                        <a:t>~93</a:t>
                      </a:r>
                    </a:p>
                  </a:txBody>
                  <a:tcPr/>
                </a:tc>
                <a:tc>
                  <a:txBody>
                    <a:bodyPr/>
                    <a:lstStyle/>
                    <a:p>
                      <a:r>
                        <a:rPr lang="en-US" sz="1400" dirty="0"/>
                        <a:t>~93</a:t>
                      </a:r>
                    </a:p>
                  </a:txBody>
                  <a:tcPr/>
                </a:tc>
                <a:extLst>
                  <a:ext uri="{0D108BD9-81ED-4DB2-BD59-A6C34878D82A}">
                    <a16:rowId xmlns:a16="http://schemas.microsoft.com/office/drawing/2014/main" val="353393580"/>
                  </a:ext>
                </a:extLst>
              </a:tr>
            </a:tbl>
          </a:graphicData>
        </a:graphic>
      </p:graphicFrame>
    </p:spTree>
    <p:extLst>
      <p:ext uri="{BB962C8B-B14F-4D97-AF65-F5344CB8AC3E}">
        <p14:creationId xmlns:p14="http://schemas.microsoft.com/office/powerpoint/2010/main" val="298370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509-E1E4-E143-8E90-5DF0B40F2A15}"/>
              </a:ext>
            </a:extLst>
          </p:cNvPr>
          <p:cNvSpPr>
            <a:spLocks noGrp="1"/>
          </p:cNvSpPr>
          <p:nvPr>
            <p:ph type="title"/>
          </p:nvPr>
        </p:nvSpPr>
        <p:spPr>
          <a:xfrm>
            <a:off x="838200" y="365125"/>
            <a:ext cx="10515600" cy="801523"/>
          </a:xfrm>
        </p:spPr>
        <p:txBody>
          <a:bodyPr/>
          <a:lstStyle/>
          <a:p>
            <a:r>
              <a:rPr lang="en-US" dirty="0"/>
              <a:t>Model Testing on 2014-19 data</a:t>
            </a:r>
          </a:p>
        </p:txBody>
      </p:sp>
      <p:sp>
        <p:nvSpPr>
          <p:cNvPr id="3" name="Content Placeholder 2">
            <a:extLst>
              <a:ext uri="{FF2B5EF4-FFF2-40B4-BE49-F238E27FC236}">
                <a16:creationId xmlns:a16="http://schemas.microsoft.com/office/drawing/2014/main" id="{24759B11-9F8B-9C4A-B669-09C535DF9048}"/>
              </a:ext>
            </a:extLst>
          </p:cNvPr>
          <p:cNvSpPr>
            <a:spLocks noGrp="1"/>
          </p:cNvSpPr>
          <p:nvPr>
            <p:ph idx="1"/>
          </p:nvPr>
        </p:nvSpPr>
        <p:spPr>
          <a:xfrm>
            <a:off x="838200" y="1166648"/>
            <a:ext cx="10515600" cy="5010315"/>
          </a:xfrm>
        </p:spPr>
        <p:txBody>
          <a:bodyPr>
            <a:normAutofit fontScale="92500" lnSpcReduction="20000"/>
          </a:bodyPr>
          <a:lstStyle/>
          <a:p>
            <a:endParaRPr lang="en-US" dirty="0"/>
          </a:p>
          <a:p>
            <a:endParaRPr lang="en-US" dirty="0"/>
          </a:p>
          <a:p>
            <a:endParaRPr lang="en-US" dirty="0"/>
          </a:p>
          <a:p>
            <a:endParaRPr lang="en-US" dirty="0"/>
          </a:p>
          <a:p>
            <a:endParaRPr lang="en-US" dirty="0"/>
          </a:p>
          <a:p>
            <a:r>
              <a:rPr lang="en-US" dirty="0"/>
              <a:t>All KNN models performed similar, we decided to pick KNN with 25 neighbors and weight applied by distance.</a:t>
            </a:r>
          </a:p>
          <a:p>
            <a:r>
              <a:rPr lang="en-US" dirty="0"/>
              <a:t>We chose KNN as our model because we believe similar schools in terms of free lunch eligible student percentage would have similar population makeup and depending on locale would be clustered separately.</a:t>
            </a:r>
          </a:p>
          <a:p>
            <a:r>
              <a:rPr lang="en-US" dirty="0"/>
              <a:t>KNN’s prediction ability in comparison to linear regression tends to support our view.</a:t>
            </a:r>
          </a:p>
          <a:p>
            <a:r>
              <a:rPr lang="en-US" dirty="0" err="1"/>
              <a:t>RandomForest</a:t>
            </a:r>
            <a:r>
              <a:rPr lang="en-US" dirty="0"/>
              <a:t> classifier could also have been a good choice but it performed similar to KNN in model selection process.</a:t>
            </a:r>
          </a:p>
          <a:p>
            <a:pPr marL="0" indent="0">
              <a:buNone/>
            </a:pPr>
            <a:endParaRPr lang="en-US" dirty="0"/>
          </a:p>
        </p:txBody>
      </p:sp>
      <p:graphicFrame>
        <p:nvGraphicFramePr>
          <p:cNvPr id="4" name="Table 3">
            <a:extLst>
              <a:ext uri="{FF2B5EF4-FFF2-40B4-BE49-F238E27FC236}">
                <a16:creationId xmlns:a16="http://schemas.microsoft.com/office/drawing/2014/main" id="{CFFA541A-10A4-8245-A9F0-02D35125DBC2}"/>
              </a:ext>
            </a:extLst>
          </p:cNvPr>
          <p:cNvGraphicFramePr>
            <a:graphicFrameLocks noGrp="1"/>
          </p:cNvGraphicFramePr>
          <p:nvPr>
            <p:extLst>
              <p:ext uri="{D42A27DB-BD31-4B8C-83A1-F6EECF244321}">
                <p14:modId xmlns:p14="http://schemas.microsoft.com/office/powerpoint/2010/main" val="2024865310"/>
              </p:ext>
            </p:extLst>
          </p:nvPr>
        </p:nvGraphicFramePr>
        <p:xfrm>
          <a:off x="922283" y="1264952"/>
          <a:ext cx="9855200" cy="1834488"/>
        </p:xfrm>
        <a:graphic>
          <a:graphicData uri="http://schemas.openxmlformats.org/drawingml/2006/table">
            <a:tbl>
              <a:tblPr firstRow="1" bandRow="1">
                <a:tableStyleId>{5C22544A-7EE6-4342-B048-85BDC9FD1C3A}</a:tableStyleId>
              </a:tblPr>
              <a:tblGrid>
                <a:gridCol w="1971040">
                  <a:extLst>
                    <a:ext uri="{9D8B030D-6E8A-4147-A177-3AD203B41FA5}">
                      <a16:colId xmlns:a16="http://schemas.microsoft.com/office/drawing/2014/main" val="1903961976"/>
                    </a:ext>
                  </a:extLst>
                </a:gridCol>
                <a:gridCol w="1971040">
                  <a:extLst>
                    <a:ext uri="{9D8B030D-6E8A-4147-A177-3AD203B41FA5}">
                      <a16:colId xmlns:a16="http://schemas.microsoft.com/office/drawing/2014/main" val="1097913293"/>
                    </a:ext>
                  </a:extLst>
                </a:gridCol>
                <a:gridCol w="1971040">
                  <a:extLst>
                    <a:ext uri="{9D8B030D-6E8A-4147-A177-3AD203B41FA5}">
                      <a16:colId xmlns:a16="http://schemas.microsoft.com/office/drawing/2014/main" val="1237327925"/>
                    </a:ext>
                  </a:extLst>
                </a:gridCol>
                <a:gridCol w="1971040">
                  <a:extLst>
                    <a:ext uri="{9D8B030D-6E8A-4147-A177-3AD203B41FA5}">
                      <a16:colId xmlns:a16="http://schemas.microsoft.com/office/drawing/2014/main" val="506798204"/>
                    </a:ext>
                  </a:extLst>
                </a:gridCol>
                <a:gridCol w="1971040">
                  <a:extLst>
                    <a:ext uri="{9D8B030D-6E8A-4147-A177-3AD203B41FA5}">
                      <a16:colId xmlns:a16="http://schemas.microsoft.com/office/drawing/2014/main" val="3833234810"/>
                    </a:ext>
                  </a:extLst>
                </a:gridCol>
              </a:tblGrid>
              <a:tr h="733250">
                <a:tc>
                  <a:txBody>
                    <a:bodyPr/>
                    <a:lstStyle/>
                    <a:p>
                      <a:r>
                        <a:rPr lang="en-US" sz="1200" dirty="0"/>
                        <a:t>Prediction</a:t>
                      </a:r>
                    </a:p>
                  </a:txBody>
                  <a:tcPr/>
                </a:tc>
                <a:tc>
                  <a:txBody>
                    <a:bodyPr/>
                    <a:lstStyle/>
                    <a:p>
                      <a:r>
                        <a:rPr lang="en-US" sz="1200" dirty="0"/>
                        <a:t>KNN</a:t>
                      </a:r>
                    </a:p>
                    <a:p>
                      <a:r>
                        <a:rPr lang="en-US" sz="1200" dirty="0"/>
                        <a:t>(50 neighbors,</a:t>
                      </a:r>
                    </a:p>
                    <a:p>
                      <a:r>
                        <a:rPr lang="en-US" sz="1200" dirty="0"/>
                        <a:t>Weight: Uniform</a:t>
                      </a:r>
                    </a:p>
                    <a:p>
                      <a:r>
                        <a:rPr lang="en-US" sz="1200" dirty="0"/>
                        <a:t>Euclidean metric)</a:t>
                      </a:r>
                    </a:p>
                  </a:txBody>
                  <a:tcPr/>
                </a:tc>
                <a:tc>
                  <a:txBody>
                    <a:bodyPr/>
                    <a:lstStyle/>
                    <a:p>
                      <a:r>
                        <a:rPr lang="en-US" sz="1200" dirty="0"/>
                        <a:t>KNN</a:t>
                      </a:r>
                    </a:p>
                    <a:p>
                      <a:r>
                        <a:rPr lang="en-US" sz="1200" dirty="0"/>
                        <a:t>(25 neighbors,</a:t>
                      </a:r>
                    </a:p>
                    <a:p>
                      <a:r>
                        <a:rPr lang="en-US" sz="1200" dirty="0"/>
                        <a:t>Euclidean metric</a:t>
                      </a:r>
                    </a:p>
                    <a:p>
                      <a:r>
                        <a:rPr lang="en-US" sz="1200" dirty="0"/>
                        <a:t> weight: uniform)</a:t>
                      </a:r>
                    </a:p>
                  </a:txBody>
                  <a:tcPr/>
                </a:tc>
                <a:tc>
                  <a:txBody>
                    <a:bodyPr/>
                    <a:lstStyle/>
                    <a:p>
                      <a:r>
                        <a:rPr lang="en-US" sz="1200" dirty="0"/>
                        <a:t>KNN</a:t>
                      </a:r>
                    </a:p>
                    <a:p>
                      <a:r>
                        <a:rPr lang="en-US" sz="1200" dirty="0"/>
                        <a:t>( 25 neighbors,</a:t>
                      </a:r>
                    </a:p>
                    <a:p>
                      <a:r>
                        <a:rPr lang="en-US" sz="1200" dirty="0" err="1"/>
                        <a:t>Minkowski</a:t>
                      </a:r>
                      <a:r>
                        <a:rPr lang="en-US" sz="1200" dirty="0"/>
                        <a:t> metric,</a:t>
                      </a:r>
                    </a:p>
                    <a:p>
                      <a:r>
                        <a:rPr lang="en-US" sz="1200" dirty="0"/>
                        <a:t>Weight: distance)</a:t>
                      </a:r>
                    </a:p>
                  </a:txBody>
                  <a:tcPr/>
                </a:tc>
                <a:tc>
                  <a:txBody>
                    <a:bodyPr/>
                    <a:lstStyle/>
                    <a:p>
                      <a:r>
                        <a:rPr lang="en-US" sz="1100" dirty="0"/>
                        <a:t>KNN</a:t>
                      </a:r>
                    </a:p>
                    <a:p>
                      <a:r>
                        <a:rPr lang="en-US" sz="1100" dirty="0"/>
                        <a:t>( 25 neighbors,</a:t>
                      </a:r>
                    </a:p>
                    <a:p>
                      <a:r>
                        <a:rPr lang="en-US" sz="1100" dirty="0"/>
                        <a:t>Euclidean metric,</a:t>
                      </a:r>
                    </a:p>
                    <a:p>
                      <a:r>
                        <a:rPr lang="en-US" sz="1100" dirty="0"/>
                        <a:t>Weight: distance)</a:t>
                      </a:r>
                    </a:p>
                  </a:txBody>
                  <a:tcPr/>
                </a:tc>
                <a:extLst>
                  <a:ext uri="{0D108BD9-81ED-4DB2-BD59-A6C34878D82A}">
                    <a16:rowId xmlns:a16="http://schemas.microsoft.com/office/drawing/2014/main" val="766335880"/>
                  </a:ext>
                </a:extLst>
              </a:tr>
              <a:tr h="493368">
                <a:tc>
                  <a:txBody>
                    <a:bodyPr/>
                    <a:lstStyle/>
                    <a:p>
                      <a:endParaRPr lang="en-US" sz="1400" dirty="0"/>
                    </a:p>
                    <a:p>
                      <a:r>
                        <a:rPr lang="en-US" sz="1400" dirty="0"/>
                        <a:t>High-Poverty</a:t>
                      </a:r>
                    </a:p>
                  </a:txBody>
                  <a:tcPr/>
                </a:tc>
                <a:tc>
                  <a:txBody>
                    <a:bodyPr/>
                    <a:lstStyle/>
                    <a:p>
                      <a:r>
                        <a:rPr lang="en-US" sz="1400" dirty="0"/>
                        <a:t>84.4%</a:t>
                      </a:r>
                    </a:p>
                  </a:txBody>
                  <a:tcPr/>
                </a:tc>
                <a:tc>
                  <a:txBody>
                    <a:bodyPr/>
                    <a:lstStyle/>
                    <a:p>
                      <a:r>
                        <a:rPr lang="en-US" sz="1400" dirty="0"/>
                        <a:t>84.6%</a:t>
                      </a:r>
                    </a:p>
                  </a:txBody>
                  <a:tcPr/>
                </a:tc>
                <a:tc>
                  <a:txBody>
                    <a:bodyPr/>
                    <a:lstStyle/>
                    <a:p>
                      <a:r>
                        <a:rPr lang="en-US" sz="1400" dirty="0"/>
                        <a:t>84.5%</a:t>
                      </a:r>
                    </a:p>
                  </a:txBody>
                  <a:tcPr/>
                </a:tc>
                <a:tc>
                  <a:txBody>
                    <a:bodyPr/>
                    <a:lstStyle/>
                    <a:p>
                      <a:r>
                        <a:rPr lang="en-US" sz="1400" dirty="0"/>
                        <a:t>84.6%</a:t>
                      </a:r>
                    </a:p>
                  </a:txBody>
                  <a:tcPr/>
                </a:tc>
                <a:extLst>
                  <a:ext uri="{0D108BD9-81ED-4DB2-BD59-A6C34878D82A}">
                    <a16:rowId xmlns:a16="http://schemas.microsoft.com/office/drawing/2014/main" val="791268892"/>
                  </a:ext>
                </a:extLst>
              </a:tr>
              <a:tr h="493368">
                <a:tc>
                  <a:txBody>
                    <a:bodyPr/>
                    <a:lstStyle/>
                    <a:p>
                      <a:r>
                        <a:rPr lang="en-US" sz="1400" dirty="0"/>
                        <a:t>Strict Poverty</a:t>
                      </a:r>
                    </a:p>
                  </a:txBody>
                  <a:tcPr/>
                </a:tc>
                <a:tc>
                  <a:txBody>
                    <a:bodyPr/>
                    <a:lstStyle/>
                    <a:p>
                      <a:r>
                        <a:rPr lang="en-US" sz="1400" dirty="0"/>
                        <a:t>80.0%</a:t>
                      </a:r>
                    </a:p>
                  </a:txBody>
                  <a:tcPr/>
                </a:tc>
                <a:tc>
                  <a:txBody>
                    <a:bodyPr/>
                    <a:lstStyle/>
                    <a:p>
                      <a:r>
                        <a:rPr lang="en-US" sz="1400" dirty="0"/>
                        <a:t>80.5%</a:t>
                      </a:r>
                    </a:p>
                  </a:txBody>
                  <a:tcPr/>
                </a:tc>
                <a:tc>
                  <a:txBody>
                    <a:bodyPr/>
                    <a:lstStyle/>
                    <a:p>
                      <a:r>
                        <a:rPr lang="en-US" sz="1400" dirty="0"/>
                        <a:t>80.4%</a:t>
                      </a:r>
                    </a:p>
                  </a:txBody>
                  <a:tcPr/>
                </a:tc>
                <a:tc>
                  <a:txBody>
                    <a:bodyPr/>
                    <a:lstStyle/>
                    <a:p>
                      <a:r>
                        <a:rPr lang="en-US" sz="1400" dirty="0"/>
                        <a:t>80.5%</a:t>
                      </a:r>
                    </a:p>
                  </a:txBody>
                  <a:tcPr/>
                </a:tc>
                <a:extLst>
                  <a:ext uri="{0D108BD9-81ED-4DB2-BD59-A6C34878D82A}">
                    <a16:rowId xmlns:a16="http://schemas.microsoft.com/office/drawing/2014/main" val="353393580"/>
                  </a:ext>
                </a:extLst>
              </a:tr>
            </a:tbl>
          </a:graphicData>
        </a:graphic>
      </p:graphicFrame>
    </p:spTree>
    <p:extLst>
      <p:ext uri="{BB962C8B-B14F-4D97-AF65-F5344CB8AC3E}">
        <p14:creationId xmlns:p14="http://schemas.microsoft.com/office/powerpoint/2010/main" val="274695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16900BAD4C2B4496884D2EA022FB21" ma:contentTypeVersion="6" ma:contentTypeDescription="Create a new document." ma:contentTypeScope="" ma:versionID="17cc097ebd39af96cb60e7ae7775426f">
  <xsd:schema xmlns:xsd="http://www.w3.org/2001/XMLSchema" xmlns:xs="http://www.w3.org/2001/XMLSchema" xmlns:p="http://schemas.microsoft.com/office/2006/metadata/properties" xmlns:ns2="2648bcca-1b9c-4842-8b92-bdc61b2359aa" xmlns:ns3="ef77f25c-4adf-47b5-8ab7-b76d40dbf297" targetNamespace="http://schemas.microsoft.com/office/2006/metadata/properties" ma:root="true" ma:fieldsID="7669c865c4e79922ac74b8d737c182b1" ns2:_="" ns3:_="">
    <xsd:import namespace="2648bcca-1b9c-4842-8b92-bdc61b2359aa"/>
    <xsd:import namespace="ef77f25c-4adf-47b5-8ab7-b76d40dbf29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48bcca-1b9c-4842-8b92-bdc61b2359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77f25c-4adf-47b5-8ab7-b76d40dbf29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932B59-E38D-45BE-83D2-8BF655B0BB3B}"/>
</file>

<file path=customXml/itemProps2.xml><?xml version="1.0" encoding="utf-8"?>
<ds:datastoreItem xmlns:ds="http://schemas.openxmlformats.org/officeDocument/2006/customXml" ds:itemID="{268BD206-59A8-4979-ABAE-1E3AA26F8475}"/>
</file>

<file path=customXml/itemProps3.xml><?xml version="1.0" encoding="utf-8"?>
<ds:datastoreItem xmlns:ds="http://schemas.openxmlformats.org/officeDocument/2006/customXml" ds:itemID="{CDE29169-2F87-4D83-8C95-1CBE2878F7E7}"/>
</file>

<file path=docProps/app.xml><?xml version="1.0" encoding="utf-8"?>
<Properties xmlns="http://schemas.openxmlformats.org/officeDocument/2006/extended-properties" xmlns:vt="http://schemas.openxmlformats.org/officeDocument/2006/docPropsVTypes">
  <TotalTime>760</TotalTime>
  <Words>757</Words>
  <Application>Microsoft Macintosh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Poverty Level </vt:lpstr>
      <vt:lpstr>Outline</vt:lpstr>
      <vt:lpstr>Data Source</vt:lpstr>
      <vt:lpstr>Data Features + Exploratory Analysis ( 1986-91)</vt:lpstr>
      <vt:lpstr>Creating label for High and Strict Poverty</vt:lpstr>
      <vt:lpstr>Feature Selection ( 1991-1997)</vt:lpstr>
      <vt:lpstr>Model Training ( 1998 – 2014)</vt:lpstr>
      <vt:lpstr>KNeighbors with different parameters</vt:lpstr>
      <vt:lpstr>Model Testing on 2014-19 data</vt:lpstr>
      <vt:lpstr>Prediction on 2019-20 data</vt:lpstr>
      <vt:lpstr>Analysis of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Poverty Level </dc:title>
  <dc:creator>Bhandari, Bigyan B</dc:creator>
  <cp:lastModifiedBy>Bhandari, Bigyan B</cp:lastModifiedBy>
  <cp:revision>4</cp:revision>
  <dcterms:created xsi:type="dcterms:W3CDTF">2021-12-02T08:12:42Z</dcterms:created>
  <dcterms:modified xsi:type="dcterms:W3CDTF">2021-12-02T20:53:32Z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0x0101003E16900BAD4C2B4496884D2EA022FB21</vt:lpwstr>
  </property>
</Properties>
</file>