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/>
          <p:nvPr/>
        </p:nvPicPr>
        <p:blipFill>
          <a:blip r:embed="rId2" cstate="print"/>
          <a:stretch/>
        </p:blipFill>
        <p:spPr>
          <a:xfrm>
            <a:off x="6077160" y="6093360"/>
            <a:ext cx="3065760" cy="763560"/>
          </a:xfrm>
          <a:prstGeom prst="rect">
            <a:avLst/>
          </a:prstGeom>
          <a:ln w="9525">
            <a:noFill/>
          </a:ln>
        </p:spPr>
      </p:pic>
      <p:pic>
        <p:nvPicPr>
          <p:cNvPr id="39" name="Picture 3"/>
          <p:cNvPicPr/>
          <p:nvPr/>
        </p:nvPicPr>
        <p:blipFill>
          <a:blip r:embed="rId3" cstate="print"/>
          <a:stretch/>
        </p:blipFill>
        <p:spPr>
          <a:xfrm>
            <a:off x="1907640" y="5949360"/>
            <a:ext cx="1582920" cy="907560"/>
          </a:xfrm>
          <a:prstGeom prst="rect">
            <a:avLst/>
          </a:prstGeom>
          <a:ln w="9525">
            <a:noFill/>
          </a:ln>
        </p:spPr>
      </p:pic>
      <p:pic>
        <p:nvPicPr>
          <p:cNvPr id="40" name="Picture 4"/>
          <p:cNvPicPr/>
          <p:nvPr/>
        </p:nvPicPr>
        <p:blipFill>
          <a:blip r:embed="rId4" cstate="print"/>
          <a:stretch/>
        </p:blipFill>
        <p:spPr>
          <a:xfrm>
            <a:off x="0" y="5949360"/>
            <a:ext cx="1922400" cy="907560"/>
          </a:xfrm>
          <a:prstGeom prst="rect">
            <a:avLst/>
          </a:prstGeom>
          <a:ln w="9525">
            <a:noFill/>
          </a:ln>
        </p:spPr>
      </p:pic>
      <p:sp>
        <p:nvSpPr>
          <p:cNvPr id="41" name="ZoneTexte 6"/>
          <p:cNvSpPr/>
          <p:nvPr/>
        </p:nvSpPr>
        <p:spPr>
          <a:xfrm>
            <a:off x="323640" y="5517360"/>
            <a:ext cx="2735280" cy="4554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rgbClr val="838383"/>
                </a:solidFill>
                <a:latin typeface="Calibri"/>
                <a:ea typeface="DejaVu Sans"/>
              </a:rPr>
              <a:t>T4SU - Marketing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2" name="ZoneTexte 7"/>
          <p:cNvSpPr/>
          <p:nvPr/>
        </p:nvSpPr>
        <p:spPr>
          <a:xfrm>
            <a:off x="971640" y="1340640"/>
            <a:ext cx="741564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Évaluation Finale T4SU – </a:t>
            </a:r>
            <a:endParaRPr lang="fr-FR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L’agence Marketing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43" name="Image1"/>
          <p:cNvPicPr/>
          <p:nvPr/>
        </p:nvPicPr>
        <p:blipFill>
          <a:blip r:embed="rId5" cstate="print"/>
          <a:stretch/>
        </p:blipFill>
        <p:spPr>
          <a:xfrm rot="20640000">
            <a:off x="202320" y="159120"/>
            <a:ext cx="1392480" cy="1670760"/>
          </a:xfrm>
          <a:prstGeom prst="rect">
            <a:avLst/>
          </a:prstGeom>
          <a:ln w="0">
            <a:noFill/>
          </a:ln>
        </p:spPr>
      </p:pic>
      <p:sp>
        <p:nvSpPr>
          <p:cNvPr id="44" name="ZoneTexte 9"/>
          <p:cNvSpPr/>
          <p:nvPr/>
        </p:nvSpPr>
        <p:spPr>
          <a:xfrm>
            <a:off x="0" y="3861000"/>
            <a:ext cx="5327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400" b="1" u="sng" strike="noStrike" spc="-1">
                <a:solidFill>
                  <a:srgbClr val="FFFFFF"/>
                </a:solidFill>
                <a:uFillTx/>
                <a:latin typeface="Calibri"/>
                <a:ea typeface="DejaVu Sans"/>
              </a:rPr>
              <a:t>Rapport présenté par :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45" name="image7.png"/>
          <p:cNvPicPr/>
          <p:nvPr/>
        </p:nvPicPr>
        <p:blipFill>
          <a:blip r:embed="rId6" cstate="print"/>
          <a:srcRect l="21174" t="24080" r="9345" b="22710"/>
          <a:stretch/>
        </p:blipFill>
        <p:spPr>
          <a:xfrm>
            <a:off x="3780000" y="3429000"/>
            <a:ext cx="2699280" cy="15829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002060"/>
                </a:solidFill>
                <a:latin typeface="Calibri"/>
              </a:rPr>
              <a:t>Audit SEO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solidFill>
              <a:srgbClr val="FFFF00"/>
            </a:solidFill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Concurrents avec un faible positionnement sur Google et des mots-clés inadéquats avec l’activité de </a:t>
            </a:r>
            <a:r>
              <a:rPr lang="fr-FR" sz="2400" b="0" i="1" strike="noStrike" spc="-1">
                <a:solidFill>
                  <a:srgbClr val="000000"/>
                </a:solidFill>
                <a:latin typeface="Calibri"/>
              </a:rPr>
              <a:t>EA Design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Stratégie SEO basée sur un </a:t>
            </a:r>
            <a:r>
              <a:rPr lang="fr-FR" sz="2400" b="1" strike="noStrike" spc="-1">
                <a:solidFill>
                  <a:srgbClr val="FFC000"/>
                </a:solidFill>
                <a:latin typeface="Calibri"/>
              </a:rPr>
              <a:t>marketing de contenu 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pertinent.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Choix de </a:t>
            </a:r>
            <a:r>
              <a:rPr lang="fr-FR" sz="2400" b="1" strike="noStrike" spc="-1">
                <a:solidFill>
                  <a:srgbClr val="FFC000"/>
                </a:solidFill>
                <a:latin typeface="Calibri"/>
              </a:rPr>
              <a:t>mots-clés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adéquats : création graphique en Côte d’Ivoire, design graphique en Côte d’Ivoire...etc.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Création d’un site internet avec un </a:t>
            </a:r>
            <a:r>
              <a:rPr lang="fr-FR" sz="2400" b="1" strike="noStrike" spc="-1">
                <a:solidFill>
                  <a:srgbClr val="FFC000"/>
                </a:solidFill>
                <a:latin typeface="Calibri"/>
              </a:rPr>
              <a:t>Blog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et une </a:t>
            </a:r>
            <a:r>
              <a:rPr lang="fr-FR" sz="2400" b="1" strike="noStrike" spc="-1">
                <a:solidFill>
                  <a:srgbClr val="FFC000"/>
                </a:solidFill>
                <a:latin typeface="Calibri"/>
              </a:rPr>
              <a:t>Newsletter</a:t>
            </a: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00"/>
                </a:solidFill>
                <a:latin typeface="Calibri"/>
              </a:rPr>
              <a:t>Audit SEA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Campagne Google Ads = opportunité pour EA Design de se faire connaître.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fr-FR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Les principaux concurrents directs n’effectuent pas de campagne Google Ads.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fr-FR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Source de trafic qualifié et chaud = énorme potentiel de conversion.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002060"/>
                </a:solidFill>
                <a:latin typeface="Calibri"/>
              </a:rPr>
              <a:t>Création de Contenu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5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u="sng" strike="noStrike" spc="-1" dirty="0">
                <a:solidFill>
                  <a:srgbClr val="000000"/>
                </a:solidFill>
                <a:uFillTx/>
                <a:latin typeface="Calibri"/>
              </a:rPr>
              <a:t>Exemples de contenus rédactionnels :</a:t>
            </a:r>
            <a:endParaRPr lang="fr-FR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Article 1 : Comment gagner de l'argent grâce à la photographie ?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Article 2 : 5 choses qu’il faut absolument savoir avant d’être graphiste !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Article 3 : Le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Community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Management, c’est quoi ?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Story : Présentation de l’entreprise et de ses services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Vidéo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: Fête de noël, 3 conseils pour avoir de belles photos de profil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Post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: Journée internationale des volontaires, Nouvel an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Newsletter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: actualité de l’agence et promotion de ses activités</a:t>
            </a: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00"/>
                </a:solidFill>
                <a:latin typeface="Calibri"/>
              </a:rPr>
              <a:t>Conclusion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EA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Design a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une opportunité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unique de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développer son activité.</a:t>
            </a:r>
            <a:endParaRPr lang="fr-F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fr-FR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Notre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audit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marketing a permis déceler une voie claire à suivre : la création et diffusion de contenus pertinents sur son propre site web et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quelques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réseaux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sociaux pour améliorer sa visibilité et son </a:t>
            </a:r>
            <a:r>
              <a:rPr lang="fr-FR" sz="3200" b="0" strike="noStrike" spc="-1" smtClean="0">
                <a:solidFill>
                  <a:srgbClr val="000000"/>
                </a:solidFill>
                <a:latin typeface="Calibri"/>
              </a:rPr>
              <a:t>identité 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3640" y="476640"/>
            <a:ext cx="5111640" cy="1438920"/>
          </a:xfrm>
          <a:prstGeom prst="rect">
            <a:avLst/>
          </a:prstGeom>
          <a:noFill/>
          <a:ln w="0">
            <a:solidFill>
              <a:srgbClr val="10243E"/>
            </a:solidFill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t/>
            </a:r>
            <a:br/>
            <a:r>
              <a:rPr lang="fr-FR" sz="4000" b="0" strike="noStrike" spc="-1">
                <a:solidFill>
                  <a:srgbClr val="000000"/>
                </a:solidFill>
                <a:latin typeface="Calibri"/>
              </a:rPr>
              <a:t>Notre Agence Marketing</a:t>
            </a:r>
            <a:r>
              <a:t/>
            </a:r>
            <a:br/>
            <a:r>
              <a:rPr lang="fr-FR" sz="4400" b="1" strike="noStrike" spc="-1">
                <a:solidFill>
                  <a:srgbClr val="000000"/>
                </a:solidFill>
                <a:latin typeface="Calibri"/>
              </a:rPr>
              <a:t>DigiTech Africa</a:t>
            </a:r>
            <a:r>
              <a:t/>
            </a:r>
            <a:br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1520" y="1916832"/>
            <a:ext cx="8228520" cy="4519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15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fr-FR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1" i="1" strike="noStrike" spc="-1" dirty="0">
                <a:solidFill>
                  <a:srgbClr val="000000"/>
                </a:solidFill>
                <a:latin typeface="Calibri"/>
              </a:rPr>
              <a:t>« Porter haut les couleurs de notre continent et donner une nouvelle impulsion à l'économie numérique dans nos pays respectifs »</a:t>
            </a:r>
            <a:endParaRPr lang="fr-FR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Notre équipe :</a:t>
            </a:r>
            <a:endParaRPr lang="fr-FR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Lato"/>
              </a:rPr>
              <a:t>Vanessa du Cameroun </a:t>
            </a:r>
            <a:endParaRPr lang="fr-FR" sz="2400" b="0" strike="noStrike" spc="-1" dirty="0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Lato"/>
              </a:rPr>
              <a:t>Haingotiana</a:t>
            </a:r>
            <a:r>
              <a:rPr lang="fr-FR" sz="2400" b="0" strike="noStrike" spc="-1" dirty="0">
                <a:solidFill>
                  <a:srgbClr val="000000"/>
                </a:solidFill>
                <a:latin typeface="Lato"/>
              </a:rPr>
              <a:t> de Madagascar</a:t>
            </a:r>
            <a:endParaRPr lang="fr-FR" sz="2400" b="0" strike="noStrike" spc="-1" dirty="0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Lato"/>
              </a:rPr>
              <a:t>Edwige de la Côte d’Ivoire</a:t>
            </a:r>
            <a:endParaRPr lang="fr-FR" sz="2400" b="0" strike="noStrike" spc="-1" dirty="0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Lato"/>
              </a:rPr>
              <a:t>Ruth de la Côte d’Ivoire </a:t>
            </a:r>
            <a:endParaRPr lang="fr-FR" sz="2400" b="0" strike="noStrike" spc="-1" dirty="0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Lato"/>
              </a:rPr>
              <a:t>Yacine de l’Algérie</a:t>
            </a:r>
            <a:endParaRPr lang="fr-FR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48" name="image7.png"/>
          <p:cNvPicPr/>
          <p:nvPr/>
        </p:nvPicPr>
        <p:blipFill>
          <a:blip r:embed="rId2" cstate="print"/>
          <a:srcRect l="21174" t="24080" r="9345" b="22710"/>
          <a:stretch/>
        </p:blipFill>
        <p:spPr>
          <a:xfrm>
            <a:off x="5940000" y="260640"/>
            <a:ext cx="2879640" cy="17992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49" name="image10.jpg" descr="illustrations, cliparts, dessins animés et icônes de madagascar drapeau du pays africain - drapeau malgache"/>
          <p:cNvPicPr/>
          <p:nvPr/>
        </p:nvPicPr>
        <p:blipFill>
          <a:blip r:embed="rId3" cstate="print"/>
          <a:stretch/>
        </p:blipFill>
        <p:spPr>
          <a:xfrm>
            <a:off x="5652120" y="4725144"/>
            <a:ext cx="358920" cy="21491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0" name="image14.jpg" descr="illustrations, cliparts, dessins animés et icônes de drapeau de la côte d'ivoire - drapeau ivoirien"/>
          <p:cNvPicPr/>
          <p:nvPr/>
        </p:nvPicPr>
        <p:blipFill>
          <a:blip r:embed="rId4" cstate="print"/>
          <a:stretch/>
        </p:blipFill>
        <p:spPr>
          <a:xfrm>
            <a:off x="5364088" y="5085184"/>
            <a:ext cx="358920" cy="21491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1" name="image6.jpg" descr="illustrations, cliparts, dessins animés et icônes de algérie drapeau du pays africain - drapeau algérien"/>
          <p:cNvPicPr/>
          <p:nvPr/>
        </p:nvPicPr>
        <p:blipFill>
          <a:blip r:embed="rId5" cstate="print"/>
          <a:stretch/>
        </p:blipFill>
        <p:spPr>
          <a:xfrm>
            <a:off x="4355976" y="5733256"/>
            <a:ext cx="360040" cy="216024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2" name="image3.jpg" descr="illustrations, cliparts, dessins animés et icônes de drapeau camerounais - drapeau camerounais"/>
          <p:cNvPicPr/>
          <p:nvPr/>
        </p:nvPicPr>
        <p:blipFill>
          <a:blip r:embed="rId6" cstate="print"/>
          <a:stretch/>
        </p:blipFill>
        <p:spPr>
          <a:xfrm>
            <a:off x="5004048" y="4365104"/>
            <a:ext cx="430920" cy="20483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53" name="image14.jpg 1" descr="illustrations, cliparts, dessins animés et icônes de drapeau de la côte d'ivoire - drapeau ivoirien"/>
          <p:cNvPicPr/>
          <p:nvPr/>
        </p:nvPicPr>
        <p:blipFill>
          <a:blip r:embed="rId4" cstate="print"/>
          <a:stretch/>
        </p:blipFill>
        <p:spPr>
          <a:xfrm>
            <a:off x="4932040" y="5373216"/>
            <a:ext cx="358920" cy="21491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5640" y="188640"/>
            <a:ext cx="3609720" cy="142524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tIns="45000" rIns="90000" bIns="45000" anchor="ctr">
            <a:normAutofit fontScale="94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Le client :</a:t>
            </a:r>
            <a:r>
              <a:t/>
            </a:r>
            <a:br/>
            <a:r>
              <a:rPr lang="fr-FR" sz="4900" b="1" i="1" strike="noStrike" spc="-1">
                <a:solidFill>
                  <a:srgbClr val="000000"/>
                </a:solidFill>
                <a:latin typeface="Calibri"/>
              </a:rPr>
              <a:t>EA Design</a:t>
            </a:r>
            <a:endParaRPr lang="fr-FR" sz="49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67640" y="2709000"/>
            <a:ext cx="8228520" cy="3671280"/>
          </a:xfrm>
          <a:prstGeom prst="rect">
            <a:avLst/>
          </a:prstGeom>
          <a:noFill/>
          <a:ln w="0">
            <a:solidFill>
              <a:srgbClr val="002060"/>
            </a:solidFill>
          </a:ln>
        </p:spPr>
        <p:txBody>
          <a:bodyPr lIns="90000" tIns="45000" rIns="90000" bIns="45000" anchor="t">
            <a:normAutofit fontScale="90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000" b="0" strike="noStrike" spc="-1">
                <a:solidFill>
                  <a:srgbClr val="000000"/>
                </a:solidFill>
                <a:latin typeface="Calibri"/>
              </a:rPr>
              <a:t>Agence de communication</a:t>
            </a:r>
            <a:endParaRPr lang="fr-FR" sz="3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000" b="0" strike="noStrike" spc="-1">
                <a:solidFill>
                  <a:srgbClr val="000000"/>
                </a:solidFill>
                <a:latin typeface="Calibri"/>
              </a:rPr>
              <a:t>Fondateur : M. ADINGRA Emmanuel</a:t>
            </a:r>
            <a:endParaRPr lang="fr-FR" sz="3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000" b="0" strike="noStrike" spc="-1">
                <a:solidFill>
                  <a:srgbClr val="000000"/>
                </a:solidFill>
                <a:latin typeface="Calibri"/>
              </a:rPr>
              <a:t>Côte d’Ivoire</a:t>
            </a:r>
            <a:endParaRPr lang="fr-FR" sz="3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000" b="0" strike="noStrike" spc="-1">
                <a:solidFill>
                  <a:srgbClr val="000000"/>
                </a:solidFill>
                <a:latin typeface="Calibri"/>
              </a:rPr>
              <a:t>Ses clients : PME, ONG, Associations, Les passionnés de numérique </a:t>
            </a:r>
            <a:endParaRPr lang="fr-FR" sz="3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000" b="0" strike="noStrike" spc="-1">
                <a:solidFill>
                  <a:srgbClr val="000000"/>
                </a:solidFill>
                <a:latin typeface="Calibri"/>
              </a:rPr>
              <a:t>Services proposés : montage vidéo, création graphique, support audiovisuel, community management, web marketing, couverture médiatique d'un événement. </a:t>
            </a:r>
            <a:endParaRPr lang="fr-FR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lang="fr-FR" sz="3000" b="0" strike="noStrike" spc="-1">
              <a:latin typeface="Arial"/>
            </a:endParaRPr>
          </a:p>
        </p:txBody>
      </p:sp>
      <p:pic>
        <p:nvPicPr>
          <p:cNvPr id="56" name="Image1"/>
          <p:cNvPicPr/>
          <p:nvPr/>
        </p:nvPicPr>
        <p:blipFill>
          <a:blip r:embed="rId2" cstate="print"/>
          <a:stretch/>
        </p:blipFill>
        <p:spPr>
          <a:xfrm>
            <a:off x="6660360" y="260640"/>
            <a:ext cx="1825560" cy="204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00"/>
                </a:solidFill>
                <a:latin typeface="Calibri"/>
              </a:rPr>
              <a:t>Analyse de la communication et besoins du client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506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u="sng" strike="noStrike" spc="-1">
                <a:solidFill>
                  <a:srgbClr val="000000"/>
                </a:solidFill>
                <a:uFillTx/>
                <a:latin typeface="Calibri"/>
              </a:rPr>
              <a:t>Ce qui existe :</a:t>
            </a:r>
            <a:endParaRPr lang="fr-FR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L’agence possède une page Facebook 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Faible communication digitale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Visibilité limitée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fr-FR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u="sng" strike="noStrike" spc="-1">
                <a:solidFill>
                  <a:srgbClr val="000000"/>
                </a:solidFill>
                <a:uFillTx/>
                <a:latin typeface="Calibri"/>
              </a:rPr>
              <a:t>Ce qui lui manque :</a:t>
            </a:r>
            <a:endParaRPr lang="fr-FR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Présence plus accrue sur les réseaux sociaux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Planning de publications régulières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Contenu intelligent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Site internet bien référencé</a:t>
            </a:r>
            <a:endParaRPr lang="fr-F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fr-F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00"/>
                </a:solidFill>
                <a:latin typeface="Calibri"/>
              </a:rPr>
              <a:t>Analyse des concurrents et de leur communication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Les concurrents directs et indirects possèdent tous un site web et sont présents sur les réseaux sociaux.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FFFF00"/>
          </a:solidFill>
          <a:ln w="0">
            <a:solidFill>
              <a:srgbClr val="002060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002060"/>
                </a:solidFill>
                <a:latin typeface="Calibri"/>
              </a:rPr>
              <a:t>Analyse des clients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1" u="sng" strike="noStrike" spc="-1">
                <a:solidFill>
                  <a:srgbClr val="000000"/>
                </a:solidFill>
                <a:uFillTx/>
                <a:latin typeface="Calibri"/>
              </a:rPr>
              <a:t>Les cibles :</a:t>
            </a:r>
            <a:endParaRPr lang="fr-FR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Cœur de cible : PME</a:t>
            </a:r>
            <a:endParaRPr lang="fr-FR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Cible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primaire: association /ONG</a:t>
            </a:r>
            <a:endParaRPr lang="fr-FR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Cible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secondaire : toute personne intéressée par l’apprentissage du numérique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solidFill>
            <a:srgbClr val="002060"/>
          </a:solidFill>
          <a:ln w="0">
            <a:solidFill>
              <a:srgbClr val="FFFF00"/>
            </a:solidFill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FFFF00"/>
                </a:solidFill>
                <a:latin typeface="Calibri"/>
              </a:rPr>
              <a:t>Marketing et Communication digitale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99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u="sng" strike="noStrike" spc="-1">
                <a:solidFill>
                  <a:srgbClr val="000000"/>
                </a:solidFill>
                <a:uFillTx/>
                <a:latin typeface="Calibri"/>
              </a:rPr>
              <a:t>Objectif principal : </a:t>
            </a:r>
            <a:endParaRPr lang="fr-FR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améliorer la visibilité de l’agence </a:t>
            </a:r>
            <a:r>
              <a:rPr lang="fr-FR" sz="2800" b="1" i="1" strike="noStrike" spc="-1">
                <a:solidFill>
                  <a:srgbClr val="000000"/>
                </a:solidFill>
                <a:latin typeface="Calibri"/>
              </a:rPr>
              <a:t>EA Design</a:t>
            </a: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fr-FR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3200" b="0" u="sng" strike="noStrike" spc="-1">
                <a:solidFill>
                  <a:srgbClr val="000000"/>
                </a:solidFill>
                <a:uFillTx/>
                <a:latin typeface="Calibri"/>
              </a:rPr>
              <a:t>Solutions mises en place :</a:t>
            </a:r>
            <a:endParaRPr lang="fr-FR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Présence sur des réseaux sociaux professionnels</a:t>
            </a:r>
            <a:endParaRPr lang="fr-FR" sz="28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Linkedin, Instagram, Pinterest et Youtube</a:t>
            </a:r>
            <a:endParaRPr lang="fr-FR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Création d’un site internet et d’un blog</a:t>
            </a:r>
            <a:endParaRPr lang="fr-FR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Facebook Ads, Google Ads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255640" cy="112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rgbClr val="000000"/>
                </a:solidFill>
                <a:latin typeface="Calibri"/>
              </a:rPr>
              <a:t>Tunnel de Conversion</a:t>
            </a:r>
            <a:endParaRPr lang="fr-FR" sz="4000" b="0" strike="noStrike" spc="-1">
              <a:latin typeface="Arial"/>
            </a:endParaRPr>
          </a:p>
        </p:txBody>
      </p:sp>
      <p:pic>
        <p:nvPicPr>
          <p:cNvPr id="66" name="Espace réservé du contenu 3"/>
          <p:cNvPicPr/>
          <p:nvPr/>
        </p:nvPicPr>
        <p:blipFill>
          <a:blip r:embed="rId2" cstate="print"/>
          <a:stretch/>
        </p:blipFill>
        <p:spPr>
          <a:xfrm>
            <a:off x="540000" y="836640"/>
            <a:ext cx="8099280" cy="602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Espace réservé du contenu 3"/>
          <p:cNvPicPr/>
          <p:nvPr/>
        </p:nvPicPr>
        <p:blipFill>
          <a:blip r:embed="rId2" cstate="print"/>
          <a:stretch/>
        </p:blipFill>
        <p:spPr>
          <a:xfrm>
            <a:off x="360000" y="0"/>
            <a:ext cx="8459280" cy="685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320</Words>
  <Application>Microsoft Office PowerPoint</Application>
  <PresentationFormat>Affichage à l'écran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Theme</vt:lpstr>
      <vt:lpstr>Diapositive 1</vt:lpstr>
      <vt:lpstr> Notre Agence Marketing DigiTech Africa </vt:lpstr>
      <vt:lpstr>Le client : EA Design</vt:lpstr>
      <vt:lpstr>Analyse de la communication et besoins du client</vt:lpstr>
      <vt:lpstr>Analyse des concurrents et de leur communication</vt:lpstr>
      <vt:lpstr>Analyse des clients</vt:lpstr>
      <vt:lpstr>Marketing et Communication digitale</vt:lpstr>
      <vt:lpstr>Tunnel de Conversion</vt:lpstr>
      <vt:lpstr>Diapositive 9</vt:lpstr>
      <vt:lpstr>Audit SEO</vt:lpstr>
      <vt:lpstr>Audit SEA</vt:lpstr>
      <vt:lpstr>Création de Contenu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T4SU - Spécialité : Marketing</dc:title>
  <dc:subject/>
  <dc:creator>ESER</dc:creator>
  <dc:description/>
  <cp:lastModifiedBy>ESER</cp:lastModifiedBy>
  <cp:revision>16</cp:revision>
  <dcterms:created xsi:type="dcterms:W3CDTF">2022-11-17T08:44:17Z</dcterms:created>
  <dcterms:modified xsi:type="dcterms:W3CDTF">2022-11-19T19:38:38Z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14</vt:i4>
  </property>
</Properties>
</file>