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2" r:id="rId4"/>
    <p:sldId id="265" r:id="rId5"/>
    <p:sldId id="263" r:id="rId6"/>
    <p:sldId id="264" r:id="rId7"/>
    <p:sldId id="266" r:id="rId8"/>
    <p:sldId id="26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6D3"/>
    <a:srgbClr val="BCECEE"/>
    <a:srgbClr val="23ADAD"/>
    <a:srgbClr val="BB1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576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65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799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9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60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7011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32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53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659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66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28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7A9FB-688D-4C2D-B6EE-3A854784C6EE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E86C-B531-4925-9CCE-81445A9DE32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2576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34" y="-131489"/>
            <a:ext cx="10515600" cy="1325563"/>
          </a:xfrm>
        </p:spPr>
        <p:txBody>
          <a:bodyPr/>
          <a:lstStyle/>
          <a:p>
            <a:pPr algn="ctr"/>
            <a:r>
              <a:rPr lang="he-IL" dirty="0" smtClean="0"/>
              <a:t>רגש חיובי ושלילי ברמות עוררות נמוכה וגבוהה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968" y="888145"/>
            <a:ext cx="106919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 smtClean="0"/>
              <a:t>רגש מתאר מצב נפשי ופיזיולוגי שנע מגוון </a:t>
            </a:r>
            <a:r>
              <a:rPr lang="he-IL" b="1" dirty="0" smtClean="0">
                <a:solidFill>
                  <a:srgbClr val="E856D3"/>
                </a:solidFill>
              </a:rPr>
              <a:t>חיובי</a:t>
            </a:r>
            <a:r>
              <a:rPr lang="he-IL" dirty="0" smtClean="0"/>
              <a:t> (כמו שמחה) לגוון </a:t>
            </a:r>
            <a:r>
              <a:rPr lang="he-IL" b="1" dirty="0" smtClean="0">
                <a:solidFill>
                  <a:srgbClr val="00B0F0"/>
                </a:solidFill>
              </a:rPr>
              <a:t>שלילי</a:t>
            </a:r>
            <a:r>
              <a:rPr lang="he-IL" dirty="0" smtClean="0"/>
              <a:t> (כמו עצב או כעס) כאשר כל רגש יכול להתבטא בעוררות </a:t>
            </a:r>
            <a:r>
              <a:rPr lang="he-IL" b="1" dirty="0" smtClean="0"/>
              <a:t>גבוהה</a:t>
            </a:r>
            <a:r>
              <a:rPr lang="he-IL" dirty="0" smtClean="0"/>
              <a:t> (לדוגמא זעם- רגש שלילי עוררות גבוהה) או </a:t>
            </a:r>
            <a:r>
              <a:rPr lang="he-IL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נמוכה</a:t>
            </a:r>
            <a:r>
              <a:rPr lang="he-IL" dirty="0" smtClean="0"/>
              <a:t> (לדוגמא – דכדוך הוא רגש שלילי עם עוררות נמוכה).</a:t>
            </a:r>
          </a:p>
          <a:p>
            <a:pPr marL="0" indent="0">
              <a:buNone/>
            </a:pPr>
            <a:r>
              <a:rPr lang="he-IL" dirty="0" smtClean="0"/>
              <a:t> אתם </a:t>
            </a:r>
            <a:r>
              <a:rPr lang="he-IL" dirty="0"/>
              <a:t>עומדים לצפות בסרט קצר המתאר אינטראקציה בין דמויות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 </a:t>
            </a:r>
            <a:r>
              <a:rPr lang="he-IL" dirty="0"/>
              <a:t>אנא דרגו בעזרת הסליידר את </a:t>
            </a:r>
            <a:r>
              <a:rPr lang="he-IL" dirty="0" smtClean="0"/>
              <a:t>גוון הרגש בין הדמויות </a:t>
            </a:r>
            <a:r>
              <a:rPr lang="he-IL" dirty="0"/>
              <a:t>על </a:t>
            </a:r>
            <a:r>
              <a:rPr lang="he-IL" u="sng" dirty="0"/>
              <a:t>הציר </a:t>
            </a:r>
            <a:r>
              <a:rPr lang="he-IL" u="sng" dirty="0" smtClean="0"/>
              <a:t>האופקי </a:t>
            </a:r>
            <a:r>
              <a:rPr lang="he-IL" dirty="0" smtClean="0"/>
              <a:t>מחיובי (שמחה) לשלילי (עצב, כעס)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44" y="3707172"/>
            <a:ext cx="3474258" cy="3064621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 rot="16200000">
            <a:off x="5495505" y="3946259"/>
            <a:ext cx="300445" cy="2286000"/>
          </a:xfrm>
          <a:prstGeom prst="downArrow">
            <a:avLst/>
          </a:prstGeom>
          <a:gradFill flip="none" rotWithShape="1">
            <a:gsLst>
              <a:gs pos="0">
                <a:srgbClr val="E856D3"/>
              </a:gs>
              <a:gs pos="100000">
                <a:srgbClr val="00B0F0"/>
              </a:gs>
            </a:gsLst>
            <a:lin ang="162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76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070" y="1590434"/>
            <a:ext cx="3474258" cy="30646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064" y="609394"/>
            <a:ext cx="1069194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e-IL" sz="3600" dirty="0" smtClean="0"/>
              <a:t>במקביל, על </a:t>
            </a:r>
            <a:r>
              <a:rPr lang="he-IL" sz="3600" dirty="0"/>
              <a:t>הציר האנכי, אנא דרגו את מידת העוררות בין הדמויות, מרמת עוררות </a:t>
            </a:r>
            <a:r>
              <a:rPr lang="he-IL" sz="3600" b="1" dirty="0">
                <a:solidFill>
                  <a:schemeClr val="accent2"/>
                </a:solidFill>
              </a:rPr>
              <a:t>גבוהה</a:t>
            </a:r>
            <a:r>
              <a:rPr lang="he-IL" sz="3600" dirty="0"/>
              <a:t>- אנרגיה גבוהה ועד לרמת עוררות </a:t>
            </a:r>
            <a:r>
              <a:rPr lang="he-IL" sz="36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נמוכה</a:t>
            </a:r>
            <a:r>
              <a:rPr lang="he-IL" sz="3600" dirty="0"/>
              <a:t>, רמת אנרגיה נמוכה</a:t>
            </a:r>
            <a:r>
              <a:rPr lang="he-IL" sz="3600" dirty="0" smtClean="0"/>
              <a:t>.</a:t>
            </a:r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/>
            </a:r>
            <a:br>
              <a:rPr lang="he-IL" dirty="0"/>
            </a:br>
            <a:endParaRPr lang="he-IL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5285850" y="2135139"/>
            <a:ext cx="300445" cy="2146308"/>
          </a:xfrm>
          <a:prstGeom prst="downArrow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6200000" scaled="1"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1567542" y="4794362"/>
            <a:ext cx="9221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1"/>
            <a:r>
              <a:rPr lang="he-IL" sz="2800" b="1" dirty="0" smtClean="0"/>
              <a:t>שימו לב: </a:t>
            </a:r>
            <a:r>
              <a:rPr lang="he-IL" sz="2800" b="1" dirty="0" smtClean="0">
                <a:solidFill>
                  <a:srgbClr val="FF0000"/>
                </a:solidFill>
              </a:rPr>
              <a:t>בכל רגע נתון אתם מדרגים גם איזה רגש מובע בסרט וגם כמה הרגש הזה עצמתי וחזק</a:t>
            </a:r>
            <a:endParaRPr lang="he-IL" sz="2800" b="1" u="sng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6899" y="5881159"/>
            <a:ext cx="4676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מיד תראו מספר </a:t>
            </a:r>
            <a:r>
              <a:rPr lang="he-IL" sz="2800" dirty="0" smtClean="0"/>
              <a:t>דוגמאות לדירוג: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54816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7068735" y="1740597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842" y="1891568"/>
            <a:ext cx="672701" cy="672701"/>
          </a:xfrm>
          <a:prstGeom prst="rect">
            <a:avLst/>
          </a:prstGeom>
        </p:spPr>
      </p:pic>
      <p:pic>
        <p:nvPicPr>
          <p:cNvPr id="20" name="Picture 2" descr="https://lh6.googleusercontent.com/A5EUIbN8CV1Wx4ANwoi0Qv-GKxJqfXH6f9USBVvKpFyiDs_bF3FKJXbk6HEpsY-bJsF_E73ZxhAvvNlmrW2Tgqlj5_nGVxwfwveQl1xy4KRm00IZePZQxY3bxrcsbUjQZiz9QDY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873" y="179183"/>
            <a:ext cx="3717214" cy="219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5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7111194" y="5169823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01" y="4605951"/>
            <a:ext cx="672701" cy="672701"/>
          </a:xfrm>
          <a:prstGeom prst="rect">
            <a:avLst/>
          </a:prstGeom>
        </p:spPr>
      </p:pic>
      <p:pic>
        <p:nvPicPr>
          <p:cNvPr id="19" name="Picture 2" descr="https://lh5.googleusercontent.com/9Z--zndNXaSTwMlyWxA4fyFrzwGeenMS6--1EZz5wurt36qkDidBWy9mOjTCs2Zckq9wnlg1HsBv2PIJiQtYgcU9m1Kp71yFbyw5hChc9iI1VigCLg2rFG4Mk_kjhUFMCWe32kNv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872" y="200914"/>
            <a:ext cx="3717215" cy="21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79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3943972" y="1764887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Picture 2" descr="What if Miguel Diaz joined Miyagi-Do in Cobra Kai Season 1? - Quor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873" y="200914"/>
            <a:ext cx="3717215" cy="21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41" y="1946546"/>
            <a:ext cx="672701" cy="6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59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4079236" y="5290139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 descr="Samantha LaRusso | The Karate Kid Wiki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21" y="231889"/>
            <a:ext cx="3795034" cy="21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21" y="4476284"/>
            <a:ext cx="672701" cy="672701"/>
          </a:xfrm>
          <a:prstGeom prst="rect">
            <a:avLst/>
          </a:prstGeom>
        </p:spPr>
      </p:pic>
      <p:pic>
        <p:nvPicPr>
          <p:cNvPr id="20" name="Picture 2" descr="Samantha LaRusso | The Karate Kid Wiki | Fando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521" y="200915"/>
            <a:ext cx="3795034" cy="217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5448270" y="3764043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6" name="Picture 2" descr="https://lh5.googleusercontent.com/2b6R3xXkU24vdDkURwFh3aT99s2x1Z-LrxkF_sDTkEUrFmzA_4W0Uv6FwbybvJCycXWlD-R1FBIWXhVzigo9JUNrjCuhjbeZsQXaF6M5OEzGqXpbZSx43qujrJGSCAyRITV6-NA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461" y="200914"/>
            <a:ext cx="3710628" cy="216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9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כעת נתאמן בדירוג הרגש ומידת העוררות:</a:t>
            </a:r>
          </a:p>
          <a:p>
            <a:pPr marL="0" indent="0">
              <a:buNone/>
            </a:pPr>
            <a:r>
              <a:rPr lang="he-IL" dirty="0" smtClean="0"/>
              <a:t>מיד תראו תמונות מסרטים. אנא שימו את הסמן במקום המתאים לדעתכם על פני המעגל, שמייצג את מידת החיוביות\שליליות של הרגש ואת מידת העוררות. </a:t>
            </a:r>
          </a:p>
          <a:p>
            <a:pPr marL="0" indent="0">
              <a:buNone/>
            </a:pPr>
            <a:r>
              <a:rPr lang="he-IL" dirty="0" smtClean="0"/>
              <a:t>אתם יכולים לנוע עם הסמן בתוך המעגל או על ההיקף שלו.</a:t>
            </a:r>
          </a:p>
        </p:txBody>
      </p:sp>
    </p:spTree>
    <p:extLst>
      <p:ext uri="{BB962C8B-B14F-4D97-AF65-F5344CB8AC3E}">
        <p14:creationId xmlns:p14="http://schemas.microsoft.com/office/powerpoint/2010/main" val="372993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371411" y="3605349"/>
            <a:ext cx="6650669" cy="1729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573485" y="693338"/>
            <a:ext cx="10049" cy="5536640"/>
          </a:xfrm>
          <a:prstGeom prst="straightConnector1">
            <a:avLst/>
          </a:prstGeom>
          <a:ln w="952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26148" y="6159359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נמוכה</a:t>
            </a:r>
            <a:endParaRPr lang="he-IL" dirty="0"/>
          </a:p>
        </p:txBody>
      </p:sp>
      <p:sp>
        <p:nvSpPr>
          <p:cNvPr id="14" name="TextBox 13"/>
          <p:cNvSpPr txBox="1"/>
          <p:nvPr/>
        </p:nvSpPr>
        <p:spPr>
          <a:xfrm>
            <a:off x="5230837" y="47007"/>
            <a:ext cx="87420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עוררות </a:t>
            </a:r>
          </a:p>
          <a:p>
            <a:r>
              <a:rPr lang="he-IL" dirty="0" smtClean="0"/>
              <a:t>גבוהה</a:t>
            </a:r>
            <a:endParaRPr lang="he-IL" dirty="0"/>
          </a:p>
        </p:txBody>
      </p:sp>
      <p:sp>
        <p:nvSpPr>
          <p:cNvPr id="2" name="Oval 1"/>
          <p:cNvSpPr/>
          <p:nvPr/>
        </p:nvSpPr>
        <p:spPr>
          <a:xfrm>
            <a:off x="3126042" y="1054797"/>
            <a:ext cx="5074418" cy="5104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5226148" y="3420682"/>
            <a:ext cx="8742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he-IL" dirty="0" smtClean="0"/>
              <a:t>ניטרלי</a:t>
            </a:r>
            <a:endParaRPr lang="he-IL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130144"/>
            <a:ext cx="1561036" cy="6032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12" y="6352136"/>
            <a:ext cx="1561036" cy="280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3" y="3241496"/>
            <a:ext cx="727705" cy="727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008" y="3241496"/>
            <a:ext cx="727705" cy="72770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82473" y="4092492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שלילי</a:t>
            </a:r>
            <a:endParaRPr lang="he-IL" dirty="0"/>
          </a:p>
        </p:txBody>
      </p:sp>
      <p:sp>
        <p:nvSpPr>
          <p:cNvPr id="25" name="TextBox 24"/>
          <p:cNvSpPr txBox="1"/>
          <p:nvPr/>
        </p:nvSpPr>
        <p:spPr>
          <a:xfrm>
            <a:off x="8755546" y="4153868"/>
            <a:ext cx="1688483" cy="3837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רגש חיובי</a:t>
            </a:r>
            <a:endParaRPr lang="he-IL" dirty="0"/>
          </a:p>
        </p:txBody>
      </p:sp>
      <p:sp>
        <p:nvSpPr>
          <p:cNvPr id="26" name="Oval 25"/>
          <p:cNvSpPr/>
          <p:nvPr/>
        </p:nvSpPr>
        <p:spPr>
          <a:xfrm>
            <a:off x="1726714" y="1054797"/>
            <a:ext cx="270528" cy="24461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42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242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רגש חיובי ושלילי ברמות עוררות נמוכה וגבוהה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18</cp:revision>
  <dcterms:created xsi:type="dcterms:W3CDTF">2022-02-02T09:50:52Z</dcterms:created>
  <dcterms:modified xsi:type="dcterms:W3CDTF">2022-02-20T14:14:26Z</dcterms:modified>
</cp:coreProperties>
</file>