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0F67-98C8-3D48-B2F9-B1F0D815E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and 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7195A-4FBA-C245-B84C-0C2C89F9E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I’ve learnt from the </a:t>
            </a:r>
            <a:r>
              <a:rPr lang="en-US" dirty="0" err="1"/>
              <a:t>trillo</a:t>
            </a:r>
            <a:r>
              <a:rPr lang="en-US" dirty="0"/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CF7CF-F634-2C42-83CA-3A250796A47E}"/>
              </a:ext>
            </a:extLst>
          </p:cNvPr>
          <p:cNvSpPr txBox="1"/>
          <p:nvPr/>
        </p:nvSpPr>
        <p:spPr>
          <a:xfrm>
            <a:off x="581191" y="3244334"/>
            <a:ext cx="686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ruthlaird</a:t>
            </a:r>
            <a:r>
              <a:rPr lang="en-US" dirty="0">
                <a:solidFill>
                  <a:schemeClr val="bg1"/>
                </a:solidFill>
              </a:rPr>
              <a:t>/advanced-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-course/tree/master/</a:t>
            </a:r>
            <a:r>
              <a:rPr lang="en-US" dirty="0" err="1">
                <a:solidFill>
                  <a:schemeClr val="bg1"/>
                </a:solidFill>
              </a:rPr>
              <a:t>Trillo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5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1D15-804C-BA4D-A9E2-8EFE2291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Trillo</a:t>
            </a:r>
            <a:r>
              <a:rPr lang="en-US" dirty="0"/>
              <a:t> application – hotel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049D6-FB27-314A-8657-402E56A29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905" y="2636632"/>
            <a:ext cx="4330189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07087-471A-214C-9BA9-0AD4A90EC2DF}"/>
              </a:ext>
            </a:extLst>
          </p:cNvPr>
          <p:cNvSpPr txBox="1"/>
          <p:nvPr/>
        </p:nvSpPr>
        <p:spPr>
          <a:xfrm>
            <a:off x="89452" y="1862053"/>
            <a:ext cx="46201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.hotel-view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(--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-white);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flex: 1;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//grow as much as it can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36E5F-A380-4345-88E2-6E91416DEA1C}"/>
              </a:ext>
            </a:extLst>
          </p:cNvPr>
          <p:cNvSpPr txBox="1"/>
          <p:nvPr/>
        </p:nvSpPr>
        <p:spPr>
          <a:xfrm>
            <a:off x="89452" y="3498406"/>
            <a:ext cx="4767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.description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flex: 0 0 60%;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//takes up 60% of the width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8E08D-2B86-D64F-AA6E-D49C82442B22}"/>
              </a:ext>
            </a:extLst>
          </p:cNvPr>
          <p:cNvSpPr txBox="1"/>
          <p:nvPr/>
        </p:nvSpPr>
        <p:spPr>
          <a:xfrm>
            <a:off x="237253" y="4516251"/>
            <a:ext cx="311655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.user-reviews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flex: 1;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//grows to occupy the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remaining space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flex-direction: column;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FEA63-1D22-5F41-B6D2-97C2D809F89B}"/>
              </a:ext>
            </a:extLst>
          </p:cNvPr>
          <p:cNvSpPr txBox="1"/>
          <p:nvPr/>
        </p:nvSpPr>
        <p:spPr>
          <a:xfrm>
            <a:off x="8269123" y="2719077"/>
            <a:ext cx="368562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.overview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&amp;__location {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&amp;__rating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align-self: stretch;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display: flex;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flex-direction: column;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align-items: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justify-content: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BAE38-70AC-4443-B6FE-246CCFADF443}"/>
              </a:ext>
            </a:extLst>
          </p:cNvPr>
          <p:cNvSpPr txBox="1"/>
          <p:nvPr/>
        </p:nvSpPr>
        <p:spPr>
          <a:xfrm>
            <a:off x="6544300" y="678755"/>
            <a:ext cx="56477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.gallery {</a:t>
            </a:r>
          </a:p>
          <a:p>
            <a: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b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&amp;__photo {</a:t>
            </a:r>
          </a:p>
          <a:p>
            <a: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width: 100%;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//for responsive images should always set width &amp; height in percentages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display: block;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//stops it having a space underneath the image which it would get if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 was an inline element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36FE4B-3995-5D40-9F72-A20FDB2667B2}"/>
              </a:ext>
            </a:extLst>
          </p:cNvPr>
          <p:cNvCxnSpPr/>
          <p:nvPr/>
        </p:nvCxnSpPr>
        <p:spPr>
          <a:xfrm>
            <a:off x="2544417" y="2636632"/>
            <a:ext cx="1192696" cy="7029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AA0A58-3F41-234F-94F1-9D6E1028BDF3}"/>
              </a:ext>
            </a:extLst>
          </p:cNvPr>
          <p:cNvCxnSpPr/>
          <p:nvPr/>
        </p:nvCxnSpPr>
        <p:spPr>
          <a:xfrm>
            <a:off x="2027860" y="4114800"/>
            <a:ext cx="2089435" cy="5275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1A0097B-ADFB-8942-8E27-555A086EFB60}"/>
              </a:ext>
            </a:extLst>
          </p:cNvPr>
          <p:cNvCxnSpPr>
            <a:cxnSpLocks/>
          </p:cNvCxnSpPr>
          <p:nvPr/>
        </p:nvCxnSpPr>
        <p:spPr>
          <a:xfrm>
            <a:off x="2623930" y="5655024"/>
            <a:ext cx="4082899" cy="34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BB2905-6468-DE44-BF6D-E78E98DD9307}"/>
              </a:ext>
            </a:extLst>
          </p:cNvPr>
          <p:cNvCxnSpPr/>
          <p:nvPr/>
        </p:nvCxnSpPr>
        <p:spPr>
          <a:xfrm flipV="1">
            <a:off x="6095999" y="4475751"/>
            <a:ext cx="607213" cy="11792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A4079-9EBD-CF4F-A59A-E9378BAD8C3C}"/>
              </a:ext>
            </a:extLst>
          </p:cNvPr>
          <p:cNvCxnSpPr>
            <a:stCxn id="10" idx="1"/>
          </p:cNvCxnSpPr>
          <p:nvPr/>
        </p:nvCxnSpPr>
        <p:spPr>
          <a:xfrm flipH="1">
            <a:off x="5883965" y="1956028"/>
            <a:ext cx="660335" cy="6806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3DCB72-B5D9-4744-8DAF-8EE5C7E39F3A}"/>
              </a:ext>
            </a:extLst>
          </p:cNvPr>
          <p:cNvCxnSpPr/>
          <p:nvPr/>
        </p:nvCxnSpPr>
        <p:spPr>
          <a:xfrm flipH="1" flipV="1">
            <a:off x="8189843" y="3786809"/>
            <a:ext cx="596348" cy="10251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F86A6E4-E6C8-F34C-B0EA-BD64B9DC6EF8}"/>
              </a:ext>
            </a:extLst>
          </p:cNvPr>
          <p:cNvCxnSpPr>
            <a:cxnSpLocks/>
          </p:cNvCxnSpPr>
          <p:nvPr/>
        </p:nvCxnSpPr>
        <p:spPr>
          <a:xfrm rot="10800000">
            <a:off x="7809663" y="3624704"/>
            <a:ext cx="976528" cy="19451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19DDCBE-A1F7-4744-90C3-7225085E2BB9}"/>
              </a:ext>
            </a:extLst>
          </p:cNvPr>
          <p:cNvCxnSpPr/>
          <p:nvPr/>
        </p:nvCxnSpPr>
        <p:spPr>
          <a:xfrm rot="10800000" flipV="1">
            <a:off x="6055703" y="3093159"/>
            <a:ext cx="2432314" cy="531542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6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8B9C-2BE6-5E4C-A31E-C68497B8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properties / </a:t>
            </a:r>
            <a:r>
              <a:rPr lang="en-US" dirty="0" err="1"/>
              <a:t>css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F5A0-A157-C045-AF13-50AA1919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385521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variables in CSS rather than in SCSS</a:t>
            </a:r>
          </a:p>
          <a:p>
            <a:r>
              <a:rPr lang="en-US" dirty="0"/>
              <a:t>Can manipulate in JavaScript and edit them in dev tools</a:t>
            </a:r>
          </a:p>
          <a:p>
            <a:r>
              <a:rPr lang="en-US" dirty="0"/>
              <a:t>CSS variables cascade and are inherited</a:t>
            </a:r>
          </a:p>
          <a:p>
            <a:r>
              <a:rPr lang="en-US" dirty="0"/>
              <a:t>Have to be defined in a declaration block (best to put in root pseudo class – like html selector but higher specificity):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:root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--color-primary: #eb2f64;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(--color-primary);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02C93-9CE9-F342-AE10-0E00FEB2BD65}"/>
              </a:ext>
            </a:extLst>
          </p:cNvPr>
          <p:cNvSpPr txBox="1"/>
          <p:nvPr/>
        </p:nvSpPr>
        <p:spPr>
          <a:xfrm>
            <a:off x="7066721" y="4283765"/>
            <a:ext cx="29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specify variable with ‘--’ prefix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9E3B8-869C-C841-85A1-7376B7DE885D}"/>
              </a:ext>
            </a:extLst>
          </p:cNvPr>
          <p:cNvSpPr txBox="1"/>
          <p:nvPr/>
        </p:nvSpPr>
        <p:spPr>
          <a:xfrm>
            <a:off x="7066721" y="5489467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call using ‘</a:t>
            </a:r>
            <a:r>
              <a:rPr lang="en-US" dirty="0" err="1">
                <a:solidFill>
                  <a:schemeClr val="accent2"/>
                </a:solidFill>
              </a:rPr>
              <a:t>var</a:t>
            </a:r>
            <a:r>
              <a:rPr lang="en-US" dirty="0">
                <a:solidFill>
                  <a:schemeClr val="accent2"/>
                </a:solidFill>
              </a:rPr>
              <a:t>()’</a:t>
            </a:r>
          </a:p>
        </p:txBody>
      </p:sp>
    </p:spTree>
    <p:extLst>
      <p:ext uri="{BB962C8B-B14F-4D97-AF65-F5344CB8AC3E}">
        <p14:creationId xmlns:p14="http://schemas.microsoft.com/office/powerpoint/2010/main" val="363684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75F-BCC3-2F4D-9446-F1B5FEAD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currentcolor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D9FA6-38F9-B447-90ED-368D59C99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65" y="2660340"/>
            <a:ext cx="1701800" cy="53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823B5-424B-CD4A-9047-A90E41C8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65" y="4647263"/>
            <a:ext cx="1562100" cy="5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BFEEE-2288-D447-BB64-D5402F809CB3}"/>
              </a:ext>
            </a:extLst>
          </p:cNvPr>
          <p:cNvSpPr txBox="1"/>
          <p:nvPr/>
        </p:nvSpPr>
        <p:spPr>
          <a:xfrm>
            <a:off x="3061253" y="3172275"/>
            <a:ext cx="734047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-inline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none;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(--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border-bottom: 1px solid 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//border gets the same colour as the text, then when add hover it changes automatically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&amp;:hover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(--color-grey-dark-1);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4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57B4-552E-B24B-94F3-DA641F08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5ACEB-E6F6-914A-9863-0D869A13D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100" y="1796464"/>
            <a:ext cx="6565900" cy="1943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5ACA3-AEA0-D84E-B30B-1BCC6FE589D5}"/>
              </a:ext>
            </a:extLst>
          </p:cNvPr>
          <p:cNvSpPr txBox="1"/>
          <p:nvPr/>
        </p:nvSpPr>
        <p:spPr>
          <a:xfrm>
            <a:off x="488703" y="2068313"/>
            <a:ext cx="53723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.list {</a:t>
            </a:r>
          </a:p>
          <a:p>
            <a:r>
              <a:rPr lang="en-GB" dirty="0"/>
              <a:t>	&amp;__item::before {</a:t>
            </a:r>
          </a:p>
          <a:p>
            <a:r>
              <a:rPr lang="en-GB" dirty="0"/>
              <a:t>		content: ""; </a:t>
            </a:r>
            <a:r>
              <a:rPr lang="en-GB" sz="1000" dirty="0"/>
              <a:t>//have to specify a content property to get image to appear</a:t>
            </a:r>
          </a:p>
          <a:p>
            <a:r>
              <a:rPr lang="en-GB" dirty="0"/>
              <a:t>		display: inline-block;</a:t>
            </a:r>
          </a:p>
          <a:p>
            <a:r>
              <a:rPr lang="en-GB" dirty="0"/>
              <a:t>		height: 1rem;</a:t>
            </a:r>
          </a:p>
          <a:p>
            <a:r>
              <a:rPr lang="en-GB" dirty="0"/>
              <a:t>		width: 1rem;</a:t>
            </a:r>
          </a:p>
          <a:p>
            <a:r>
              <a:rPr lang="en-GB" dirty="0"/>
              <a:t>		margin-right: .7rem;</a:t>
            </a:r>
          </a:p>
          <a:p>
            <a:br>
              <a:rPr lang="en-GB" dirty="0"/>
            </a:br>
            <a:r>
              <a:rPr lang="en-GB" sz="1000" dirty="0"/>
              <a:t>//for older browsers as mask only supported by newer ones - can't change the </a:t>
            </a:r>
            <a:r>
              <a:rPr lang="en-GB" sz="1000" dirty="0" err="1"/>
              <a:t>color</a:t>
            </a:r>
            <a:r>
              <a:rPr lang="en-GB" sz="1000" dirty="0"/>
              <a:t> of the image when using background-image</a:t>
            </a:r>
          </a:p>
          <a:p>
            <a:r>
              <a:rPr lang="en-GB" dirty="0"/>
              <a:t>		background-image: </a:t>
            </a:r>
            <a:r>
              <a:rPr lang="en-GB" dirty="0" err="1"/>
              <a:t>url</a:t>
            </a:r>
            <a:r>
              <a:rPr lang="en-GB" dirty="0"/>
              <a:t>(../</a:t>
            </a:r>
            <a:r>
              <a:rPr lang="en-GB" dirty="0" err="1"/>
              <a:t>img</a:t>
            </a:r>
            <a:r>
              <a:rPr lang="en-GB" dirty="0"/>
              <a:t>/chevron-thin-			</a:t>
            </a:r>
            <a:r>
              <a:rPr lang="en-GB" dirty="0" err="1"/>
              <a:t>right.svg</a:t>
            </a:r>
            <a:r>
              <a:rPr lang="en-GB" dirty="0"/>
              <a:t>);</a:t>
            </a:r>
          </a:p>
          <a:p>
            <a:r>
              <a:rPr lang="en-GB" dirty="0"/>
              <a:t>		background-size: cover;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24D31-0AA7-2B42-B8C7-F445C655A6D6}"/>
              </a:ext>
            </a:extLst>
          </p:cNvPr>
          <p:cNvSpPr txBox="1"/>
          <p:nvPr/>
        </p:nvSpPr>
        <p:spPr>
          <a:xfrm>
            <a:off x="5986670" y="3257014"/>
            <a:ext cx="537234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r>
              <a:rPr lang="en-GB" sz="1000" dirty="0"/>
              <a:t>//newer browsers - mask (background </a:t>
            </a:r>
            <a:r>
              <a:rPr lang="en-GB" sz="1000" dirty="0" err="1"/>
              <a:t>color</a:t>
            </a:r>
            <a:r>
              <a:rPr lang="en-GB" sz="1000" dirty="0"/>
              <a:t> only shows through the mask (in this case the chevron image)</a:t>
            </a:r>
          </a:p>
          <a:p>
            <a:r>
              <a:rPr lang="en-GB" dirty="0"/>
              <a:t>@supports (-</a:t>
            </a:r>
            <a:r>
              <a:rPr lang="en-GB" dirty="0" err="1"/>
              <a:t>webkit</a:t>
            </a:r>
            <a:r>
              <a:rPr lang="en-GB" dirty="0"/>
              <a:t>-mask-image: </a:t>
            </a:r>
            <a:r>
              <a:rPr lang="en-GB" dirty="0" err="1"/>
              <a:t>url</a:t>
            </a:r>
            <a:r>
              <a:rPr lang="en-GB" dirty="0"/>
              <a:t>()) or (mask-image: </a:t>
            </a:r>
            <a:r>
              <a:rPr lang="en-GB" dirty="0" err="1"/>
              <a:t>url</a:t>
            </a:r>
            <a:r>
              <a:rPr lang="en-GB" dirty="0"/>
              <a:t>()) {</a:t>
            </a:r>
          </a:p>
          <a:p>
            <a:r>
              <a:rPr lang="en-GB" dirty="0"/>
              <a:t>	background-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var</a:t>
            </a:r>
            <a:r>
              <a:rPr lang="en-GB" dirty="0"/>
              <a:t>(--</a:t>
            </a:r>
            <a:r>
              <a:rPr lang="en-GB" dirty="0" err="1"/>
              <a:t>color</a:t>
            </a:r>
            <a:r>
              <a:rPr lang="en-GB" dirty="0"/>
              <a:t>-primary);</a:t>
            </a:r>
          </a:p>
          <a:p>
            <a:r>
              <a:rPr lang="en-GB" dirty="0"/>
              <a:t>	-</a:t>
            </a:r>
            <a:r>
              <a:rPr lang="en-GB" dirty="0" err="1"/>
              <a:t>webkit</a:t>
            </a:r>
            <a:r>
              <a:rPr lang="en-GB" dirty="0"/>
              <a:t>-mask-image: </a:t>
            </a:r>
            <a:r>
              <a:rPr lang="en-GB" dirty="0" err="1"/>
              <a:t>url</a:t>
            </a:r>
            <a:r>
              <a:rPr lang="en-GB" dirty="0"/>
              <a:t>(../</a:t>
            </a:r>
            <a:r>
              <a:rPr lang="en-GB" dirty="0" err="1"/>
              <a:t>img</a:t>
            </a:r>
            <a:r>
              <a:rPr lang="en-GB" dirty="0"/>
              <a:t>/chevron-thin-	</a:t>
            </a:r>
            <a:r>
              <a:rPr lang="en-GB" dirty="0" err="1"/>
              <a:t>right.svg</a:t>
            </a:r>
            <a:r>
              <a:rPr lang="en-GB" dirty="0"/>
              <a:t>);</a:t>
            </a:r>
          </a:p>
          <a:p>
            <a:r>
              <a:rPr lang="en-GB" dirty="0"/>
              <a:t>	-</a:t>
            </a:r>
            <a:r>
              <a:rPr lang="en-GB" dirty="0" err="1"/>
              <a:t>webkit</a:t>
            </a:r>
            <a:r>
              <a:rPr lang="en-GB" dirty="0"/>
              <a:t>-mask-size: cover;</a:t>
            </a:r>
          </a:p>
          <a:p>
            <a:r>
              <a:rPr lang="en-GB" dirty="0"/>
              <a:t>	mask-image: </a:t>
            </a:r>
            <a:r>
              <a:rPr lang="en-GB" dirty="0" err="1"/>
              <a:t>url</a:t>
            </a:r>
            <a:r>
              <a:rPr lang="en-GB" dirty="0"/>
              <a:t>(../</a:t>
            </a:r>
            <a:r>
              <a:rPr lang="en-GB" dirty="0" err="1"/>
              <a:t>img</a:t>
            </a:r>
            <a:r>
              <a:rPr lang="en-GB" dirty="0"/>
              <a:t>/chevron-thin-</a:t>
            </a:r>
            <a:r>
              <a:rPr lang="en-GB" dirty="0" err="1"/>
              <a:t>right.svg</a:t>
            </a:r>
            <a:r>
              <a:rPr lang="en-GB" dirty="0"/>
              <a:t>);</a:t>
            </a:r>
          </a:p>
          <a:p>
            <a:r>
              <a:rPr lang="en-GB" dirty="0"/>
              <a:t>	mask-size: cover;</a:t>
            </a:r>
          </a:p>
          <a:p>
            <a:r>
              <a:rPr lang="en-GB" dirty="0"/>
              <a:t>	background-image: none; </a:t>
            </a:r>
            <a:r>
              <a:rPr lang="en-GB" sz="1000" dirty="0"/>
              <a:t>//have to remove background image to stop it appearing instead of the mask</a:t>
            </a:r>
          </a:p>
          <a:p>
            <a:r>
              <a:rPr lang="en-GB" dirty="0"/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C5A953-D1C9-274E-B0E3-7BF4C0275723}"/>
              </a:ext>
            </a:extLst>
          </p:cNvPr>
          <p:cNvCxnSpPr/>
          <p:nvPr/>
        </p:nvCxnSpPr>
        <p:spPr>
          <a:xfrm flipV="1">
            <a:off x="4422913" y="2156791"/>
            <a:ext cx="1438137" cy="2186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21B5-5E13-BB4A-A3AC-6768218A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6C2-DB6C-154B-B3EE-4A0B2551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align elements to one another, in different directions and orders</a:t>
            </a:r>
          </a:p>
          <a:p>
            <a:r>
              <a:rPr lang="en-US" dirty="0"/>
              <a:t>Gives the container the ability to expand and shrink elements to best use the available space</a:t>
            </a:r>
          </a:p>
          <a:p>
            <a:r>
              <a:rPr lang="en-US" dirty="0"/>
              <a:t>Replaces float layouts, using less, more readable and more logical code</a:t>
            </a:r>
          </a:p>
          <a:p>
            <a:r>
              <a:rPr lang="en-US" dirty="0"/>
              <a:t>Used for ONE dimensional layouts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N.B. Not fully supported in IE11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E7D-36E3-A641-9612-FBBFB369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(with default direction of row)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22E10-B56F-0246-A968-3752B0813168}"/>
              </a:ext>
            </a:extLst>
          </p:cNvPr>
          <p:cNvSpPr/>
          <p:nvPr/>
        </p:nvSpPr>
        <p:spPr>
          <a:xfrm>
            <a:off x="1470990" y="3687418"/>
            <a:ext cx="8466437" cy="1311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7518B-BD7F-A546-87DE-E13669582455}"/>
              </a:ext>
            </a:extLst>
          </p:cNvPr>
          <p:cNvSpPr/>
          <p:nvPr/>
        </p:nvSpPr>
        <p:spPr>
          <a:xfrm>
            <a:off x="1938130" y="3945836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F410F-CA8B-254F-9F6B-214672F29E4D}"/>
              </a:ext>
            </a:extLst>
          </p:cNvPr>
          <p:cNvSpPr/>
          <p:nvPr/>
        </p:nvSpPr>
        <p:spPr>
          <a:xfrm>
            <a:off x="3541643" y="3959090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C9D39-DEF9-0B45-A514-BE717A0AF46C}"/>
              </a:ext>
            </a:extLst>
          </p:cNvPr>
          <p:cNvSpPr/>
          <p:nvPr/>
        </p:nvSpPr>
        <p:spPr>
          <a:xfrm>
            <a:off x="5112019" y="3959090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7EA53C-FC22-8D4D-9633-4BEA41C9B173}"/>
              </a:ext>
            </a:extLst>
          </p:cNvPr>
          <p:cNvSpPr/>
          <p:nvPr/>
        </p:nvSpPr>
        <p:spPr>
          <a:xfrm>
            <a:off x="6742033" y="3969029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4A418-AF49-EE49-ACBE-5B7F4B8D45A1}"/>
              </a:ext>
            </a:extLst>
          </p:cNvPr>
          <p:cNvSpPr/>
          <p:nvPr/>
        </p:nvSpPr>
        <p:spPr>
          <a:xfrm>
            <a:off x="8345546" y="3972344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6ABD9-C44D-A646-9FDD-B1093890B199}"/>
              </a:ext>
            </a:extLst>
          </p:cNvPr>
          <p:cNvSpPr txBox="1"/>
          <p:nvPr/>
        </p:nvSpPr>
        <p:spPr>
          <a:xfrm>
            <a:off x="9183757" y="259653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744E5-ABC8-664D-A2AA-433F8A0AC9B1}"/>
              </a:ext>
            </a:extLst>
          </p:cNvPr>
          <p:cNvSpPr txBox="1"/>
          <p:nvPr/>
        </p:nvSpPr>
        <p:spPr>
          <a:xfrm>
            <a:off x="1679713" y="302149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items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83048-2D53-7742-BDE7-59107839C49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2249741" y="3390829"/>
            <a:ext cx="244981" cy="55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5E2ADC-A82B-8B44-A354-A3778DFBDF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49741" y="3390829"/>
            <a:ext cx="1401690" cy="5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1AFB63-C9E8-C94C-A905-A0724C711CF4}"/>
              </a:ext>
            </a:extLst>
          </p:cNvPr>
          <p:cNvCxnSpPr>
            <a:cxnSpLocks/>
          </p:cNvCxnSpPr>
          <p:nvPr/>
        </p:nvCxnSpPr>
        <p:spPr>
          <a:xfrm>
            <a:off x="2254573" y="3389890"/>
            <a:ext cx="2890583" cy="55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5D6B98-835B-734F-BCCD-467F08F8974C}"/>
              </a:ext>
            </a:extLst>
          </p:cNvPr>
          <p:cNvCxnSpPr>
            <a:stCxn id="10" idx="2"/>
          </p:cNvCxnSpPr>
          <p:nvPr/>
        </p:nvCxnSpPr>
        <p:spPr>
          <a:xfrm flipH="1">
            <a:off x="9740348" y="2965866"/>
            <a:ext cx="204194" cy="70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D962E-8354-1E47-BB4A-EFDC279C6DE8}"/>
              </a:ext>
            </a:extLst>
          </p:cNvPr>
          <p:cNvSpPr txBox="1"/>
          <p:nvPr/>
        </p:nvSpPr>
        <p:spPr>
          <a:xfrm>
            <a:off x="10516266" y="4158735"/>
            <a:ext cx="1277273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MAIN AXIS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783088-67AF-CA47-B80D-F130A3150C55}"/>
              </a:ext>
            </a:extLst>
          </p:cNvPr>
          <p:cNvCxnSpPr/>
          <p:nvPr/>
        </p:nvCxnSpPr>
        <p:spPr>
          <a:xfrm flipV="1">
            <a:off x="795130" y="4343401"/>
            <a:ext cx="9632627" cy="132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CD4459-9D8E-8444-A737-5060AC817B56}"/>
              </a:ext>
            </a:extLst>
          </p:cNvPr>
          <p:cNvSpPr txBox="1"/>
          <p:nvPr/>
        </p:nvSpPr>
        <p:spPr>
          <a:xfrm>
            <a:off x="5088834" y="5852564"/>
            <a:ext cx="139807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CROSS AXIS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54FB7F-57FE-F64B-B5C8-E73D012671C0}"/>
              </a:ext>
            </a:extLst>
          </p:cNvPr>
          <p:cNvCxnSpPr/>
          <p:nvPr/>
        </p:nvCxnSpPr>
        <p:spPr>
          <a:xfrm>
            <a:off x="5704208" y="2550521"/>
            <a:ext cx="80366" cy="32638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4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E7D-36E3-A641-9612-FBBFB369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(with FLEX-direction: column)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22E10-B56F-0246-A968-3752B0813168}"/>
              </a:ext>
            </a:extLst>
          </p:cNvPr>
          <p:cNvSpPr/>
          <p:nvPr/>
        </p:nvSpPr>
        <p:spPr>
          <a:xfrm>
            <a:off x="1470990" y="3687418"/>
            <a:ext cx="8466437" cy="1311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7518B-BD7F-A546-87DE-E13669582455}"/>
              </a:ext>
            </a:extLst>
          </p:cNvPr>
          <p:cNvSpPr/>
          <p:nvPr/>
        </p:nvSpPr>
        <p:spPr>
          <a:xfrm>
            <a:off x="1938130" y="3945836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F410F-CA8B-254F-9F6B-214672F29E4D}"/>
              </a:ext>
            </a:extLst>
          </p:cNvPr>
          <p:cNvSpPr/>
          <p:nvPr/>
        </p:nvSpPr>
        <p:spPr>
          <a:xfrm>
            <a:off x="3541643" y="3959090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C9D39-DEF9-0B45-A514-BE717A0AF46C}"/>
              </a:ext>
            </a:extLst>
          </p:cNvPr>
          <p:cNvSpPr/>
          <p:nvPr/>
        </p:nvSpPr>
        <p:spPr>
          <a:xfrm>
            <a:off x="5112019" y="3959090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7EA53C-FC22-8D4D-9633-4BEA41C9B173}"/>
              </a:ext>
            </a:extLst>
          </p:cNvPr>
          <p:cNvSpPr/>
          <p:nvPr/>
        </p:nvSpPr>
        <p:spPr>
          <a:xfrm>
            <a:off x="6742033" y="3969029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4A418-AF49-EE49-ACBE-5B7F4B8D45A1}"/>
              </a:ext>
            </a:extLst>
          </p:cNvPr>
          <p:cNvSpPr/>
          <p:nvPr/>
        </p:nvSpPr>
        <p:spPr>
          <a:xfrm>
            <a:off x="8345546" y="3972344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6ABD9-C44D-A646-9FDD-B1093890B199}"/>
              </a:ext>
            </a:extLst>
          </p:cNvPr>
          <p:cNvSpPr txBox="1"/>
          <p:nvPr/>
        </p:nvSpPr>
        <p:spPr>
          <a:xfrm>
            <a:off x="9183757" y="259653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744E5-ABC8-664D-A2AA-433F8A0AC9B1}"/>
              </a:ext>
            </a:extLst>
          </p:cNvPr>
          <p:cNvSpPr txBox="1"/>
          <p:nvPr/>
        </p:nvSpPr>
        <p:spPr>
          <a:xfrm>
            <a:off x="1679713" y="302149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items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83048-2D53-7742-BDE7-59107839C49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2249741" y="3390829"/>
            <a:ext cx="244981" cy="55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5E2ADC-A82B-8B44-A354-A3778DFBDF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49741" y="3390829"/>
            <a:ext cx="1401690" cy="5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1AFB63-C9E8-C94C-A905-A0724C711CF4}"/>
              </a:ext>
            </a:extLst>
          </p:cNvPr>
          <p:cNvCxnSpPr>
            <a:cxnSpLocks/>
          </p:cNvCxnSpPr>
          <p:nvPr/>
        </p:nvCxnSpPr>
        <p:spPr>
          <a:xfrm>
            <a:off x="2254573" y="3389890"/>
            <a:ext cx="2890583" cy="55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5D6B98-835B-734F-BCCD-467F08F8974C}"/>
              </a:ext>
            </a:extLst>
          </p:cNvPr>
          <p:cNvCxnSpPr>
            <a:stCxn id="10" idx="2"/>
          </p:cNvCxnSpPr>
          <p:nvPr/>
        </p:nvCxnSpPr>
        <p:spPr>
          <a:xfrm flipH="1">
            <a:off x="9740348" y="2965866"/>
            <a:ext cx="204194" cy="70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D962E-8354-1E47-BB4A-EFDC279C6DE8}"/>
              </a:ext>
            </a:extLst>
          </p:cNvPr>
          <p:cNvSpPr txBox="1"/>
          <p:nvPr/>
        </p:nvSpPr>
        <p:spPr>
          <a:xfrm>
            <a:off x="10516266" y="4158735"/>
            <a:ext cx="139807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CROSS AXIS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783088-67AF-CA47-B80D-F130A3150C55}"/>
              </a:ext>
            </a:extLst>
          </p:cNvPr>
          <p:cNvCxnSpPr/>
          <p:nvPr/>
        </p:nvCxnSpPr>
        <p:spPr>
          <a:xfrm flipV="1">
            <a:off x="795130" y="4343401"/>
            <a:ext cx="9632627" cy="132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CD4459-9D8E-8444-A737-5060AC817B56}"/>
              </a:ext>
            </a:extLst>
          </p:cNvPr>
          <p:cNvSpPr txBox="1"/>
          <p:nvPr/>
        </p:nvSpPr>
        <p:spPr>
          <a:xfrm>
            <a:off x="5227982" y="5852564"/>
            <a:ext cx="1277273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MAIN AXIS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54FB7F-57FE-F64B-B5C8-E73D012671C0}"/>
              </a:ext>
            </a:extLst>
          </p:cNvPr>
          <p:cNvCxnSpPr/>
          <p:nvPr/>
        </p:nvCxnSpPr>
        <p:spPr>
          <a:xfrm>
            <a:off x="5704208" y="2550521"/>
            <a:ext cx="80366" cy="32638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6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9171-862D-1D4C-9068-192CDE5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 –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7ABC-DA12-9346-AD00-D3C68C9F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flex-direction</a:t>
            </a:r>
            <a:r>
              <a:rPr lang="en-US" dirty="0"/>
              <a:t>: row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row-reverse | column | column-reverse</a:t>
            </a:r>
            <a:br>
              <a:rPr lang="en-US" dirty="0"/>
            </a:br>
            <a:r>
              <a:rPr lang="en-US" dirty="0"/>
              <a:t>specifies in which direction the main axis goes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flex-wrap</a:t>
            </a:r>
            <a:r>
              <a:rPr lang="en-US" dirty="0"/>
              <a:t>: </a:t>
            </a:r>
            <a:r>
              <a:rPr lang="en-US" dirty="0" err="1"/>
              <a:t>nowrap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wrap | wrap-reverse</a:t>
            </a:r>
            <a:br>
              <a:rPr lang="en-US" dirty="0"/>
            </a:br>
            <a:r>
              <a:rPr lang="en-US" dirty="0"/>
              <a:t>defines if the flex items should wrap into a new line if there’s not enough space in the flex container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justify-content</a:t>
            </a:r>
            <a:r>
              <a:rPr lang="en-US" dirty="0"/>
              <a:t>: flex-start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flex-end | center | space-between | space-around | space-evenly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how the flex items will be aligned along the MAIN axis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align-items</a:t>
            </a:r>
            <a:r>
              <a:rPr lang="en-US" dirty="0"/>
              <a:t>: stretch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flex-start | flex-end | center | baseline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how the flex items will be aligned along the CROSS axis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align-content</a:t>
            </a:r>
            <a:r>
              <a:rPr lang="en-US" dirty="0"/>
              <a:t>: stretch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flex-start | flex-end | center | space-around | space-between</a:t>
            </a:r>
            <a:br>
              <a:rPr lang="en-US" dirty="0"/>
            </a:br>
            <a:r>
              <a:rPr lang="en-US" dirty="0"/>
              <a:t>only applies when there is more than one row (or if flex-direction=column, columns) of flex items; controls how the rows/columns are aligned along the CROSS 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8E033-8197-9145-B4A4-9A60EC9A7E0F}"/>
              </a:ext>
            </a:extLst>
          </p:cNvPr>
          <p:cNvSpPr txBox="1"/>
          <p:nvPr/>
        </p:nvSpPr>
        <p:spPr>
          <a:xfrm>
            <a:off x="9538023" y="2649311"/>
            <a:ext cx="209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is evenly distributed between flex items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DC654C-58CB-F340-8D01-60173A5403EA}"/>
              </a:ext>
            </a:extLst>
          </p:cNvPr>
          <p:cNvCxnSpPr>
            <a:cxnSpLocks/>
          </p:cNvCxnSpPr>
          <p:nvPr/>
        </p:nvCxnSpPr>
        <p:spPr>
          <a:xfrm flipH="1">
            <a:off x="5396949" y="3250096"/>
            <a:ext cx="4177870" cy="4671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3DB7E-4FE9-B840-9740-B3315ABE750C}"/>
              </a:ext>
            </a:extLst>
          </p:cNvPr>
          <p:cNvSpPr txBox="1"/>
          <p:nvPr/>
        </p:nvSpPr>
        <p:spPr>
          <a:xfrm>
            <a:off x="9538023" y="3776928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on both left and right of items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E6099-E0B1-FC4A-BAFF-6E16A087D17C}"/>
              </a:ext>
            </a:extLst>
          </p:cNvPr>
          <p:cNvCxnSpPr>
            <a:cxnSpLocks/>
          </p:cNvCxnSpPr>
          <p:nvPr/>
        </p:nvCxnSpPr>
        <p:spPr>
          <a:xfrm flipH="1" flipV="1">
            <a:off x="6361044" y="3906079"/>
            <a:ext cx="3152607" cy="2457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A6C7A3-1E67-A944-B517-52D21B8E27F4}"/>
              </a:ext>
            </a:extLst>
          </p:cNvPr>
          <p:cNvSpPr txBox="1"/>
          <p:nvPr/>
        </p:nvSpPr>
        <p:spPr>
          <a:xfrm>
            <a:off x="9517668" y="4682140"/>
            <a:ext cx="228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aligns the text of all items vertically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62634B-CEAA-4E46-82C6-AA6EDE2D82D7}"/>
              </a:ext>
            </a:extLst>
          </p:cNvPr>
          <p:cNvCxnSpPr/>
          <p:nvPr/>
        </p:nvCxnSpPr>
        <p:spPr>
          <a:xfrm flipH="1" flipV="1">
            <a:off x="5492667" y="4572000"/>
            <a:ext cx="4116702" cy="43330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0C7D-760E-7543-857B-D1EBAE79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 – item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6A3E-1103-F748-A280-D8220603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align-self</a:t>
            </a:r>
            <a:r>
              <a:rPr lang="en-US" dirty="0"/>
              <a:t>: auto | stretch | flex-start | flex-end | center | baseline</a:t>
            </a:r>
            <a:br>
              <a:rPr lang="en-US" dirty="0"/>
            </a:br>
            <a:r>
              <a:rPr lang="en-US" dirty="0"/>
              <a:t>similar to align-items but for one individual flex item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order</a:t>
            </a:r>
            <a:r>
              <a:rPr lang="en-US" dirty="0"/>
              <a:t>: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&lt;integer&gt;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the order in which one specific flex item should appear inside the container =&gt; helpful to re-order items e.g. for smaller screens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flex-grow</a:t>
            </a:r>
            <a:r>
              <a:rPr lang="en-US" dirty="0"/>
              <a:t>: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&lt;integer&gt;</a:t>
            </a:r>
            <a:br>
              <a:rPr lang="en-US" dirty="0"/>
            </a:br>
            <a:r>
              <a:rPr lang="en-US" dirty="0"/>
              <a:t>defines how much an item can grow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flex-shrink</a:t>
            </a:r>
            <a:r>
              <a:rPr lang="en-US" dirty="0"/>
              <a:t>: 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&lt;integer&gt;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how much an item can shrink (0 = can’t shrink)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flex-basis</a:t>
            </a:r>
            <a:r>
              <a:rPr lang="en-US" dirty="0"/>
              <a:t>: auto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&lt;length&gt;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an item’s base width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974BCD5-160B-7F4C-B5CD-E1E0CE5D8354}"/>
              </a:ext>
            </a:extLst>
          </p:cNvPr>
          <p:cNvSpPr/>
          <p:nvPr/>
        </p:nvSpPr>
        <p:spPr>
          <a:xfrm>
            <a:off x="5098774" y="3796748"/>
            <a:ext cx="874643" cy="192819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4BBB4-17AA-614A-9E3E-9C7FB6B3EC7B}"/>
              </a:ext>
            </a:extLst>
          </p:cNvPr>
          <p:cNvSpPr txBox="1"/>
          <p:nvPr/>
        </p:nvSpPr>
        <p:spPr>
          <a:xfrm>
            <a:off x="7822096" y="4437677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shortened to </a:t>
            </a:r>
            <a:r>
              <a:rPr lang="en-US" dirty="0">
                <a:solidFill>
                  <a:schemeClr val="accent2"/>
                </a:solidFill>
              </a:rPr>
              <a:t>flex</a:t>
            </a:r>
            <a:br>
              <a:rPr lang="en-US" dirty="0"/>
            </a:br>
            <a:r>
              <a:rPr lang="en-US" dirty="0"/>
              <a:t>e.g. </a:t>
            </a:r>
            <a:r>
              <a:rPr lang="en-US" dirty="0">
                <a:solidFill>
                  <a:schemeClr val="accent2"/>
                </a:solidFill>
              </a:rPr>
              <a:t>flex</a:t>
            </a:r>
            <a:r>
              <a:rPr lang="en-US" dirty="0"/>
              <a:t>: 0 1 auto</a:t>
            </a:r>
          </a:p>
        </p:txBody>
      </p:sp>
    </p:spTree>
    <p:extLst>
      <p:ext uri="{BB962C8B-B14F-4D97-AF65-F5344CB8AC3E}">
        <p14:creationId xmlns:p14="http://schemas.microsoft.com/office/powerpoint/2010/main" val="64761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8E3-444F-B144-AC31-9655556A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to demonstrate these properties in </a:t>
            </a:r>
            <a:r>
              <a:rPr lang="en-US" dirty="0" err="1"/>
              <a:t>codepen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08C5-344B-8E4B-AA6D-F77D632B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codepen.io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/anon/pen/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ebLMMr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7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A0B5-875A-0943-AC75-EFC188B0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Trillo</a:t>
            </a:r>
            <a:r>
              <a:rPr lang="en-US" dirty="0"/>
              <a:t> application -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BDA1-6673-EB46-AD0F-FF4C4FAF856A}"/>
              </a:ext>
            </a:extLst>
          </p:cNvPr>
          <p:cNvSpPr txBox="1"/>
          <p:nvPr/>
        </p:nvSpPr>
        <p:spPr>
          <a:xfrm>
            <a:off x="581192" y="3429000"/>
            <a:ext cx="10950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.header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font-size: 1.4rem;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height: 7rem;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-white);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border-bottom: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(--line);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justify-content: space-between;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3C0ED-98BB-5A42-AF13-3E14E43ACBA7}"/>
              </a:ext>
            </a:extLst>
          </p:cNvPr>
          <p:cNvSpPr txBox="1"/>
          <p:nvPr/>
        </p:nvSpPr>
        <p:spPr>
          <a:xfrm>
            <a:off x="7287452" y="3213556"/>
            <a:ext cx="466932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.user-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align-self: stretch;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.search 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flex: 0 0 40%;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//flex item is becoming a 	flex container for it’s children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justify-content: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8C4E8D-1A4F-994B-B4CC-A37446512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2204680"/>
            <a:ext cx="11029950" cy="592212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67F99F-AED0-524F-B1DD-0404101FD187}"/>
              </a:ext>
            </a:extLst>
          </p:cNvPr>
          <p:cNvCxnSpPr/>
          <p:nvPr/>
        </p:nvCxnSpPr>
        <p:spPr>
          <a:xfrm flipV="1">
            <a:off x="1480930" y="2663687"/>
            <a:ext cx="318053" cy="7653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E422A0-9A1D-2046-ABFF-6EEA2AF50DC2}"/>
              </a:ext>
            </a:extLst>
          </p:cNvPr>
          <p:cNvCxnSpPr/>
          <p:nvPr/>
        </p:nvCxnSpPr>
        <p:spPr>
          <a:xfrm flipV="1">
            <a:off x="8388626" y="2796892"/>
            <a:ext cx="954157" cy="4887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435D43-FDD7-2B44-9697-3709FE6120D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764696" y="2663687"/>
            <a:ext cx="1522756" cy="23349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7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5B2D-42A0-564B-A56B-BEE7BDCC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Trillo</a:t>
            </a:r>
            <a:r>
              <a:rPr lang="en-US" dirty="0"/>
              <a:t> application – side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1ACC0-2DEC-7845-B9DC-20CEB598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10" y="2298321"/>
            <a:ext cx="1445266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AA73E-23D8-084B-9B8B-D5EF820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" y="4137440"/>
            <a:ext cx="1420187" cy="1766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1456D-EFFF-4F46-A9C8-989E0F0FD1E4}"/>
              </a:ext>
            </a:extLst>
          </p:cNvPr>
          <p:cNvSpPr txBox="1"/>
          <p:nvPr/>
        </p:nvSpPr>
        <p:spPr>
          <a:xfrm>
            <a:off x="2440613" y="2844778"/>
            <a:ext cx="97513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.sidebar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(--color-grey-dark-1);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flex: 0 0 18%;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//don't grow or shrink and width is 18%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flex-direction: column;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justify-content: space-between;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//This has the effect of pushing the legal text to the bottom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667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4350</TotalTime>
  <Words>289</Words>
  <Application>Microsoft Macintosh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 New</vt:lpstr>
      <vt:lpstr>Gill Sans MT</vt:lpstr>
      <vt:lpstr>Wingdings 2</vt:lpstr>
      <vt:lpstr>Dividend</vt:lpstr>
      <vt:lpstr>Css and sass</vt:lpstr>
      <vt:lpstr>flexbox</vt:lpstr>
      <vt:lpstr>Flexbox (with default direction of row)</vt:lpstr>
      <vt:lpstr>Flexbox (with FLEX-direction: column)</vt:lpstr>
      <vt:lpstr>Flexbox properties – container properties</vt:lpstr>
      <vt:lpstr>Flexbox properties – item properties</vt:lpstr>
      <vt:lpstr>Example code to demonstrate these properties in codepen</vt:lpstr>
      <vt:lpstr>Trillo application - header</vt:lpstr>
      <vt:lpstr>Trillo application – side bar</vt:lpstr>
      <vt:lpstr>Trillo application – hotel view</vt:lpstr>
      <vt:lpstr>Custom properties / css variables</vt:lpstr>
      <vt:lpstr>currentcolor</vt:lpstr>
      <vt:lpstr>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and sass</dc:title>
  <dc:creator>Ruth Laird</dc:creator>
  <cp:lastModifiedBy>Ruth Laird</cp:lastModifiedBy>
  <cp:revision>24</cp:revision>
  <dcterms:created xsi:type="dcterms:W3CDTF">2019-01-17T14:55:54Z</dcterms:created>
  <dcterms:modified xsi:type="dcterms:W3CDTF">2019-01-28T11:37:07Z</dcterms:modified>
</cp:coreProperties>
</file>