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5"/>
  </p:sldMasterIdLst>
  <p:notesMasterIdLst>
    <p:notesMasterId r:id="rId107"/>
  </p:notesMasterIdLst>
  <p:handoutMasterIdLst>
    <p:handoutMasterId r:id="rId108"/>
  </p:handoutMasterIdLst>
  <p:sldIdLst>
    <p:sldId id="784" r:id="rId6"/>
    <p:sldId id="973" r:id="rId7"/>
    <p:sldId id="953" r:id="rId8"/>
    <p:sldId id="952" r:id="rId9"/>
    <p:sldId id="950" r:id="rId10"/>
    <p:sldId id="951" r:id="rId11"/>
    <p:sldId id="955" r:id="rId12"/>
    <p:sldId id="843" r:id="rId13"/>
    <p:sldId id="869" r:id="rId14"/>
    <p:sldId id="870" r:id="rId15"/>
    <p:sldId id="871" r:id="rId16"/>
    <p:sldId id="872" r:id="rId17"/>
    <p:sldId id="968" r:id="rId18"/>
    <p:sldId id="873" r:id="rId19"/>
    <p:sldId id="874" r:id="rId20"/>
    <p:sldId id="875" r:id="rId21"/>
    <p:sldId id="876" r:id="rId22"/>
    <p:sldId id="877" r:id="rId23"/>
    <p:sldId id="878" r:id="rId24"/>
    <p:sldId id="880" r:id="rId25"/>
    <p:sldId id="956" r:id="rId26"/>
    <p:sldId id="879" r:id="rId27"/>
    <p:sldId id="881" r:id="rId28"/>
    <p:sldId id="882" r:id="rId29"/>
    <p:sldId id="883" r:id="rId30"/>
    <p:sldId id="888" r:id="rId31"/>
    <p:sldId id="884" r:id="rId32"/>
    <p:sldId id="886" r:id="rId33"/>
    <p:sldId id="885" r:id="rId34"/>
    <p:sldId id="887" r:id="rId35"/>
    <p:sldId id="957" r:id="rId36"/>
    <p:sldId id="889" r:id="rId37"/>
    <p:sldId id="890" r:id="rId38"/>
    <p:sldId id="891" r:id="rId39"/>
    <p:sldId id="892" r:id="rId40"/>
    <p:sldId id="941" r:id="rId41"/>
    <p:sldId id="893" r:id="rId42"/>
    <p:sldId id="894" r:id="rId43"/>
    <p:sldId id="895" r:id="rId44"/>
    <p:sldId id="898" r:id="rId45"/>
    <p:sldId id="899" r:id="rId46"/>
    <p:sldId id="897" r:id="rId47"/>
    <p:sldId id="958" r:id="rId48"/>
    <p:sldId id="896" r:id="rId49"/>
    <p:sldId id="900" r:id="rId50"/>
    <p:sldId id="901" r:id="rId51"/>
    <p:sldId id="902" r:id="rId52"/>
    <p:sldId id="939" r:id="rId53"/>
    <p:sldId id="903" r:id="rId54"/>
    <p:sldId id="904" r:id="rId55"/>
    <p:sldId id="905" r:id="rId56"/>
    <p:sldId id="906" r:id="rId57"/>
    <p:sldId id="940" r:id="rId58"/>
    <p:sldId id="907" r:id="rId59"/>
    <p:sldId id="908" r:id="rId60"/>
    <p:sldId id="959" r:id="rId61"/>
    <p:sldId id="909" r:id="rId62"/>
    <p:sldId id="910" r:id="rId63"/>
    <p:sldId id="911" r:id="rId64"/>
    <p:sldId id="942" r:id="rId65"/>
    <p:sldId id="912" r:id="rId66"/>
    <p:sldId id="914" r:id="rId67"/>
    <p:sldId id="913" r:id="rId68"/>
    <p:sldId id="960" r:id="rId69"/>
    <p:sldId id="915" r:id="rId70"/>
    <p:sldId id="916" r:id="rId71"/>
    <p:sldId id="917" r:id="rId72"/>
    <p:sldId id="943" r:id="rId73"/>
    <p:sldId id="918" r:id="rId74"/>
    <p:sldId id="919" r:id="rId75"/>
    <p:sldId id="920" r:id="rId76"/>
    <p:sldId id="961" r:id="rId77"/>
    <p:sldId id="921" r:id="rId78"/>
    <p:sldId id="922" r:id="rId79"/>
    <p:sldId id="923" r:id="rId80"/>
    <p:sldId id="925" r:id="rId81"/>
    <p:sldId id="927" r:id="rId82"/>
    <p:sldId id="926" r:id="rId83"/>
    <p:sldId id="944" r:id="rId84"/>
    <p:sldId id="962" r:id="rId85"/>
    <p:sldId id="928" r:id="rId86"/>
    <p:sldId id="929" r:id="rId87"/>
    <p:sldId id="930" r:id="rId88"/>
    <p:sldId id="933" r:id="rId89"/>
    <p:sldId id="963" r:id="rId90"/>
    <p:sldId id="931" r:id="rId91"/>
    <p:sldId id="932" r:id="rId92"/>
    <p:sldId id="934" r:id="rId93"/>
    <p:sldId id="935" r:id="rId94"/>
    <p:sldId id="965" r:id="rId95"/>
    <p:sldId id="936" r:id="rId96"/>
    <p:sldId id="937" r:id="rId97"/>
    <p:sldId id="948" r:id="rId98"/>
    <p:sldId id="947" r:id="rId99"/>
    <p:sldId id="945" r:id="rId100"/>
    <p:sldId id="946" r:id="rId101"/>
    <p:sldId id="938" r:id="rId102"/>
    <p:sldId id="969" r:id="rId103"/>
    <p:sldId id="970" r:id="rId104"/>
    <p:sldId id="971" r:id="rId105"/>
    <p:sldId id="972" r:id="rId10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/>
        <a:cs typeface="ＭＳ Ｐゴシック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/>
        <a:cs typeface="ＭＳ Ｐゴシック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/>
        <a:cs typeface="ＭＳ Ｐゴシック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/>
        <a:cs typeface="ＭＳ Ｐゴシック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/>
        <a:cs typeface="ＭＳ Ｐゴシック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ＭＳ Ｐゴシック"/>
        <a:cs typeface="ＭＳ Ｐゴシック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ＭＳ Ｐゴシック"/>
        <a:cs typeface="ＭＳ Ｐゴシック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ＭＳ Ｐゴシック"/>
        <a:cs typeface="ＭＳ Ｐゴシック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ＭＳ Ｐゴシック"/>
        <a:cs typeface="ＭＳ Ｐゴシック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teve Cooper" initials="SC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600"/>
    <a:srgbClr val="008000"/>
    <a:srgbClr val="003399"/>
    <a:srgbClr val="006600"/>
    <a:srgbClr val="00FF00"/>
    <a:srgbClr val="14E669"/>
    <a:srgbClr val="009900"/>
    <a:srgbClr val="00CC00"/>
    <a:srgbClr val="33CC33"/>
    <a:srgbClr val="FBFF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468" autoAdjust="0"/>
    <p:restoredTop sz="85319" autoAdjust="0"/>
  </p:normalViewPr>
  <p:slideViewPr>
    <p:cSldViewPr snapToGrid="0" snapToObjects="1">
      <p:cViewPr>
        <p:scale>
          <a:sx n="66" d="100"/>
          <a:sy n="66" d="100"/>
        </p:scale>
        <p:origin x="-1878" y="-5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8268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244"/>
    </p:cViewPr>
  </p:sorterViewPr>
  <p:notesViewPr>
    <p:cSldViewPr snapToGrid="0" snapToObjects="1">
      <p:cViewPr varScale="1">
        <p:scale>
          <a:sx n="85" d="100"/>
          <a:sy n="85" d="100"/>
        </p:scale>
        <p:origin x="-3786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1.xml"/><Relationship Id="rId21" Type="http://schemas.openxmlformats.org/officeDocument/2006/relationships/slide" Target="slides/slide16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63" Type="http://schemas.openxmlformats.org/officeDocument/2006/relationships/slide" Target="slides/slide58.xml"/><Relationship Id="rId68" Type="http://schemas.openxmlformats.org/officeDocument/2006/relationships/slide" Target="slides/slide63.xml"/><Relationship Id="rId84" Type="http://schemas.openxmlformats.org/officeDocument/2006/relationships/slide" Target="slides/slide79.xml"/><Relationship Id="rId89" Type="http://schemas.openxmlformats.org/officeDocument/2006/relationships/slide" Target="slides/slide84.xml"/><Relationship Id="rId112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07" Type="http://schemas.openxmlformats.org/officeDocument/2006/relationships/notesMaster" Target="notesMasters/notesMaster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slide" Target="slides/slide48.xml"/><Relationship Id="rId58" Type="http://schemas.openxmlformats.org/officeDocument/2006/relationships/slide" Target="slides/slide53.xml"/><Relationship Id="rId66" Type="http://schemas.openxmlformats.org/officeDocument/2006/relationships/slide" Target="slides/slide61.xml"/><Relationship Id="rId74" Type="http://schemas.openxmlformats.org/officeDocument/2006/relationships/slide" Target="slides/slide69.xml"/><Relationship Id="rId79" Type="http://schemas.openxmlformats.org/officeDocument/2006/relationships/slide" Target="slides/slide74.xml"/><Relationship Id="rId87" Type="http://schemas.openxmlformats.org/officeDocument/2006/relationships/slide" Target="slides/slide82.xml"/><Relationship Id="rId102" Type="http://schemas.openxmlformats.org/officeDocument/2006/relationships/slide" Target="slides/slide97.xml"/><Relationship Id="rId110" Type="http://schemas.openxmlformats.org/officeDocument/2006/relationships/presProps" Target="presProps.xml"/><Relationship Id="rId5" Type="http://schemas.openxmlformats.org/officeDocument/2006/relationships/slideMaster" Target="slideMasters/slideMaster1.xml"/><Relationship Id="rId61" Type="http://schemas.openxmlformats.org/officeDocument/2006/relationships/slide" Target="slides/slide56.xml"/><Relationship Id="rId82" Type="http://schemas.openxmlformats.org/officeDocument/2006/relationships/slide" Target="slides/slide77.xml"/><Relationship Id="rId90" Type="http://schemas.openxmlformats.org/officeDocument/2006/relationships/slide" Target="slides/slide85.xml"/><Relationship Id="rId95" Type="http://schemas.openxmlformats.org/officeDocument/2006/relationships/slide" Target="slides/slide90.xml"/><Relationship Id="rId19" Type="http://schemas.openxmlformats.org/officeDocument/2006/relationships/slide" Target="slides/slide1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slide" Target="slides/slide51.xml"/><Relationship Id="rId64" Type="http://schemas.openxmlformats.org/officeDocument/2006/relationships/slide" Target="slides/slide59.xml"/><Relationship Id="rId69" Type="http://schemas.openxmlformats.org/officeDocument/2006/relationships/slide" Target="slides/slide64.xml"/><Relationship Id="rId77" Type="http://schemas.openxmlformats.org/officeDocument/2006/relationships/slide" Target="slides/slide72.xml"/><Relationship Id="rId100" Type="http://schemas.openxmlformats.org/officeDocument/2006/relationships/slide" Target="slides/slide95.xml"/><Relationship Id="rId105" Type="http://schemas.openxmlformats.org/officeDocument/2006/relationships/slide" Target="slides/slide100.xml"/><Relationship Id="rId113" Type="http://schemas.openxmlformats.org/officeDocument/2006/relationships/tableStyles" Target="tableStyles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72" Type="http://schemas.openxmlformats.org/officeDocument/2006/relationships/slide" Target="slides/slide67.xml"/><Relationship Id="rId80" Type="http://schemas.openxmlformats.org/officeDocument/2006/relationships/slide" Target="slides/slide75.xml"/><Relationship Id="rId85" Type="http://schemas.openxmlformats.org/officeDocument/2006/relationships/slide" Target="slides/slide80.xml"/><Relationship Id="rId93" Type="http://schemas.openxmlformats.org/officeDocument/2006/relationships/slide" Target="slides/slide88.xml"/><Relationship Id="rId98" Type="http://schemas.openxmlformats.org/officeDocument/2006/relationships/slide" Target="slides/slide93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slide" Target="slides/slide54.xml"/><Relationship Id="rId67" Type="http://schemas.openxmlformats.org/officeDocument/2006/relationships/slide" Target="slides/slide62.xml"/><Relationship Id="rId103" Type="http://schemas.openxmlformats.org/officeDocument/2006/relationships/slide" Target="slides/slide98.xml"/><Relationship Id="rId108" Type="http://schemas.openxmlformats.org/officeDocument/2006/relationships/handoutMaster" Target="handoutMasters/handoutMaster1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slide" Target="slides/slide49.xml"/><Relationship Id="rId62" Type="http://schemas.openxmlformats.org/officeDocument/2006/relationships/slide" Target="slides/slide57.xml"/><Relationship Id="rId70" Type="http://schemas.openxmlformats.org/officeDocument/2006/relationships/slide" Target="slides/slide65.xml"/><Relationship Id="rId75" Type="http://schemas.openxmlformats.org/officeDocument/2006/relationships/slide" Target="slides/slide70.xml"/><Relationship Id="rId83" Type="http://schemas.openxmlformats.org/officeDocument/2006/relationships/slide" Target="slides/slide78.xml"/><Relationship Id="rId88" Type="http://schemas.openxmlformats.org/officeDocument/2006/relationships/slide" Target="slides/slide83.xml"/><Relationship Id="rId91" Type="http://schemas.openxmlformats.org/officeDocument/2006/relationships/slide" Target="slides/slide86.xml"/><Relationship Id="rId96" Type="http://schemas.openxmlformats.org/officeDocument/2006/relationships/slide" Target="slides/slide91.xml"/><Relationship Id="rId11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slide" Target="slides/slide52.xml"/><Relationship Id="rId106" Type="http://schemas.openxmlformats.org/officeDocument/2006/relationships/slide" Target="slides/slide101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slide" Target="slides/slide55.xml"/><Relationship Id="rId65" Type="http://schemas.openxmlformats.org/officeDocument/2006/relationships/slide" Target="slides/slide60.xml"/><Relationship Id="rId73" Type="http://schemas.openxmlformats.org/officeDocument/2006/relationships/slide" Target="slides/slide68.xml"/><Relationship Id="rId78" Type="http://schemas.openxmlformats.org/officeDocument/2006/relationships/slide" Target="slides/slide73.xml"/><Relationship Id="rId81" Type="http://schemas.openxmlformats.org/officeDocument/2006/relationships/slide" Target="slides/slide76.xml"/><Relationship Id="rId86" Type="http://schemas.openxmlformats.org/officeDocument/2006/relationships/slide" Target="slides/slide81.xml"/><Relationship Id="rId94" Type="http://schemas.openxmlformats.org/officeDocument/2006/relationships/slide" Target="slides/slide89.xml"/><Relationship Id="rId99" Type="http://schemas.openxmlformats.org/officeDocument/2006/relationships/slide" Target="slides/slide94.xml"/><Relationship Id="rId101" Type="http://schemas.openxmlformats.org/officeDocument/2006/relationships/slide" Target="slides/slide96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9" Type="http://schemas.openxmlformats.org/officeDocument/2006/relationships/slide" Target="slides/slide34.xml"/><Relationship Id="rId109" Type="http://schemas.openxmlformats.org/officeDocument/2006/relationships/commentAuthors" Target="commentAuthors.xml"/><Relationship Id="rId34" Type="http://schemas.openxmlformats.org/officeDocument/2006/relationships/slide" Target="slides/slide29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76" Type="http://schemas.openxmlformats.org/officeDocument/2006/relationships/slide" Target="slides/slide71.xml"/><Relationship Id="rId97" Type="http://schemas.openxmlformats.org/officeDocument/2006/relationships/slide" Target="slides/slide92.xml"/><Relationship Id="rId104" Type="http://schemas.openxmlformats.org/officeDocument/2006/relationships/slide" Target="slides/slide99.xml"/><Relationship Id="rId7" Type="http://schemas.openxmlformats.org/officeDocument/2006/relationships/slide" Target="slides/slide2.xml"/><Relationship Id="rId71" Type="http://schemas.openxmlformats.org/officeDocument/2006/relationships/slide" Target="slides/slide66.xml"/><Relationship Id="rId92" Type="http://schemas.openxmlformats.org/officeDocument/2006/relationships/slide" Target="slides/slide8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Go-to-Green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 smtClean="0"/>
              <a:t>6/27/2012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Excella Consulting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C65569-117F-448F-90AB-32406B0276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690771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ＭＳ Ｐゴシック" pitchFamily="-80" charset="-128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Go-to-Green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pitchFamily="-80" charset="-128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6/27/2012</a:t>
            </a:r>
            <a:endParaRPr lang="en-US" dirty="0"/>
          </a:p>
        </p:txBody>
      </p:sp>
      <p:sp>
        <p:nvSpPr>
          <p:cNvPr id="471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ＭＳ Ｐゴシック" pitchFamily="-80" charset="-128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Excella Consulting</a:t>
            </a:r>
            <a:endParaRPr lang="en-US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pitchFamily="-80" charset="-128"/>
                <a:cs typeface="+mn-cs"/>
              </a:defRPr>
            </a:lvl1pPr>
          </a:lstStyle>
          <a:p>
            <a:pPr>
              <a:defRPr/>
            </a:pPr>
            <a:fld id="{6122490E-C14D-4509-A7F9-FC7223F2C85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820561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CF5F6AB-E1C6-4060-A660-4E8533A65BA8}" type="slidenum">
              <a:rPr lang="en-US" smtClean="0">
                <a:latin typeface="Arial" pitchFamily="34" charset="0"/>
                <a:ea typeface="ＭＳ Ｐゴシック" pitchFamily="34" charset="-128"/>
              </a:rPr>
              <a:pPr/>
              <a:t>1</a:t>
            </a:fld>
            <a:endParaRPr lang="en-US" dirty="0" smtClean="0"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6/27/2012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Excella Consulting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Go-to-Green</a:t>
            </a:r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122490E-C14D-4509-A7F9-FC7223F2C851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6/27/2012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Excella Consulting</a:t>
            </a:r>
            <a:endParaRPr lang="en-US" dirty="0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Go-to-Green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57305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122490E-C14D-4509-A7F9-FC7223F2C851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6/27/2012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Excella Consulting</a:t>
            </a:r>
            <a:endParaRPr lang="en-US" dirty="0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Go-to-Green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10341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122490E-C14D-4509-A7F9-FC7223F2C851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6/27/2012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Excella Consulting</a:t>
            </a:r>
            <a:endParaRPr lang="en-US" dirty="0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Go-to-Green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60810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Week 1</a:t>
            </a:r>
          </a:p>
          <a:p>
            <a:endParaRPr lang="en-US" dirty="0" smtClean="0"/>
          </a:p>
          <a:p>
            <a:r>
              <a:rPr lang="en-US" dirty="0" smtClean="0"/>
              <a:t>Build </a:t>
            </a:r>
            <a:r>
              <a:rPr lang="en-US" dirty="0"/>
              <a:t>Script</a:t>
            </a:r>
          </a:p>
          <a:p>
            <a:pPr lvl="1"/>
            <a:r>
              <a:rPr lang="en-US" dirty="0"/>
              <a:t>Write a build script using a common build scripting tool.</a:t>
            </a:r>
          </a:p>
          <a:p>
            <a:endParaRPr lang="en-US" dirty="0" smtClean="0"/>
          </a:p>
          <a:p>
            <a:r>
              <a:rPr lang="en-US" dirty="0" smtClean="0"/>
              <a:t>Rebuild </a:t>
            </a:r>
            <a:r>
              <a:rPr lang="en-US" dirty="0"/>
              <a:t>All</a:t>
            </a:r>
          </a:p>
          <a:p>
            <a:pPr lvl="1"/>
            <a:r>
              <a:rPr lang="en-US" dirty="0"/>
              <a:t>The entire project solution</a:t>
            </a:r>
          </a:p>
          <a:p>
            <a:pPr lvl="1"/>
            <a:r>
              <a:rPr lang="en-US" dirty="0"/>
              <a:t>Soup-to-nuts rebuild</a:t>
            </a:r>
          </a:p>
          <a:p>
            <a:pPr lvl="1"/>
            <a:r>
              <a:rPr lang="en-US" dirty="0"/>
              <a:t>One command file calls one script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122490E-C14D-4509-A7F9-FC7223F2C851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6/27/2012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Excella Consulting</a:t>
            </a:r>
            <a:endParaRPr lang="en-US" dirty="0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Go-to-Green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3459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Manual Builds</a:t>
            </a:r>
          </a:p>
          <a:p>
            <a:pPr lvl="1"/>
            <a:r>
              <a:rPr lang="en-US" dirty="0"/>
              <a:t>Visual Studio is NOT a Build Tool</a:t>
            </a:r>
          </a:p>
          <a:p>
            <a:endParaRPr lang="en-US" dirty="0"/>
          </a:p>
          <a:p>
            <a:r>
              <a:rPr lang="en-US" dirty="0"/>
              <a:t>Danger Zone</a:t>
            </a:r>
          </a:p>
          <a:p>
            <a:pPr lvl="1"/>
            <a:r>
              <a:rPr lang="en-US" dirty="0"/>
              <a:t>Inconsistency</a:t>
            </a:r>
          </a:p>
          <a:p>
            <a:pPr lvl="1"/>
            <a:r>
              <a:rPr lang="en-US" dirty="0"/>
              <a:t>Hero Worship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122490E-C14D-4509-A7F9-FC7223F2C851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6/27/2012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Excella Consulting</a:t>
            </a:r>
            <a:endParaRPr lang="en-US" dirty="0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Go-to-Green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3459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Helpful Change</a:t>
            </a:r>
          </a:p>
          <a:p>
            <a:pPr lvl="1"/>
            <a:r>
              <a:rPr lang="en-US" dirty="0"/>
              <a:t>Write a Build Script</a:t>
            </a:r>
          </a:p>
          <a:p>
            <a:endParaRPr lang="en-US" dirty="0"/>
          </a:p>
          <a:p>
            <a:r>
              <a:rPr lang="en-US" dirty="0"/>
              <a:t>Conventional Scripting Tool</a:t>
            </a:r>
          </a:p>
          <a:p>
            <a:pPr lvl="1"/>
            <a:r>
              <a:rPr lang="en-US" dirty="0" err="1"/>
              <a:t>MSBuild</a:t>
            </a:r>
            <a:endParaRPr lang="en-US" dirty="0"/>
          </a:p>
          <a:p>
            <a:pPr lvl="2"/>
            <a:r>
              <a:rPr lang="en-US" dirty="0"/>
              <a:t>Conventional</a:t>
            </a:r>
          </a:p>
          <a:p>
            <a:pPr lvl="2"/>
            <a:r>
              <a:rPr lang="en-US" dirty="0"/>
              <a:t>Part of .NET</a:t>
            </a:r>
          </a:p>
          <a:p>
            <a:pPr lvl="2"/>
            <a:r>
              <a:rPr lang="en-US" dirty="0"/>
              <a:t>Used by Visual Studio and </a:t>
            </a:r>
            <a:r>
              <a:rPr lang="en-US" dirty="0" smtClean="0"/>
              <a:t>TFS</a:t>
            </a:r>
          </a:p>
          <a:p>
            <a:pPr lvl="2"/>
            <a:r>
              <a:rPr lang="en-US" dirty="0" smtClean="0"/>
              <a:t>Widely used, lots of examples</a:t>
            </a:r>
          </a:p>
          <a:p>
            <a:endParaRPr lang="en-US" dirty="0"/>
          </a:p>
          <a:p>
            <a:r>
              <a:rPr lang="en-US" dirty="0" smtClean="0"/>
              <a:t>Part of .NET Fundamentals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122490E-C14D-4509-A7F9-FC7223F2C851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6/27/2012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Excella Consulting</a:t>
            </a:r>
            <a:endParaRPr lang="en-US" dirty="0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Go-to-Green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9438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Conventional </a:t>
            </a:r>
            <a:r>
              <a:rPr lang="en-US" dirty="0"/>
              <a:t>Scripting Tool</a:t>
            </a:r>
          </a:p>
          <a:p>
            <a:pPr lvl="1"/>
            <a:r>
              <a:rPr lang="en-US" dirty="0" err="1" smtClean="0"/>
              <a:t>NAnt</a:t>
            </a:r>
            <a:endParaRPr lang="en-US" dirty="0" smtClean="0"/>
          </a:p>
          <a:p>
            <a:pPr lvl="2"/>
            <a:r>
              <a:rPr lang="en-US" dirty="0" smtClean="0"/>
              <a:t>Free </a:t>
            </a:r>
            <a:r>
              <a:rPr lang="en-US" dirty="0"/>
              <a:t>and </a:t>
            </a:r>
            <a:r>
              <a:rPr lang="en-US" dirty="0" smtClean="0"/>
              <a:t>open-source</a:t>
            </a:r>
          </a:p>
          <a:p>
            <a:pPr lvl="2"/>
            <a:r>
              <a:rPr lang="en-US" dirty="0" smtClean="0"/>
              <a:t>Popular </a:t>
            </a:r>
            <a:r>
              <a:rPr lang="en-US" dirty="0"/>
              <a:t>with .</a:t>
            </a:r>
            <a:r>
              <a:rPr lang="en-US" dirty="0" smtClean="0"/>
              <a:t>NET developers</a:t>
            </a:r>
          </a:p>
          <a:p>
            <a:pPr lvl="2"/>
            <a:r>
              <a:rPr lang="en-US" dirty="0"/>
              <a:t>Widely used, lots of examples</a:t>
            </a:r>
          </a:p>
          <a:p>
            <a:pPr lvl="2"/>
            <a:r>
              <a:rPr lang="en-US" dirty="0" smtClean="0"/>
              <a:t>Based </a:t>
            </a:r>
            <a:r>
              <a:rPr lang="en-US" dirty="0"/>
              <a:t>on the </a:t>
            </a:r>
            <a:r>
              <a:rPr lang="en-US" dirty="0" smtClean="0"/>
              <a:t>Java build tool, Ant</a:t>
            </a:r>
          </a:p>
          <a:p>
            <a:endParaRPr lang="en-US" dirty="0"/>
          </a:p>
          <a:p>
            <a:r>
              <a:rPr lang="en-US" dirty="0" smtClean="0"/>
              <a:t>Obsolete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122490E-C14D-4509-A7F9-FC7223F2C851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6/27/2012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Excella Consulting</a:t>
            </a:r>
            <a:endParaRPr lang="en-US" dirty="0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Go-to-Green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6944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Conventional </a:t>
            </a:r>
            <a:r>
              <a:rPr lang="en-US" dirty="0"/>
              <a:t>Scripting Tool</a:t>
            </a:r>
          </a:p>
          <a:p>
            <a:pPr lvl="1"/>
            <a:r>
              <a:rPr lang="en-US" dirty="0" smtClean="0"/>
              <a:t>PowerShell – the Microsoft </a:t>
            </a:r>
            <a:r>
              <a:rPr lang="en-US" dirty="0"/>
              <a:t>shell </a:t>
            </a:r>
            <a:r>
              <a:rPr lang="en-US" dirty="0" smtClean="0"/>
              <a:t>tool</a:t>
            </a:r>
          </a:p>
          <a:p>
            <a:pPr lvl="1"/>
            <a:r>
              <a:rPr lang="en-US" dirty="0" err="1" smtClean="0"/>
              <a:t>psake</a:t>
            </a:r>
            <a:r>
              <a:rPr lang="en-US" dirty="0" smtClean="0"/>
              <a:t> – a PowerShell based build system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Supports scripting</a:t>
            </a:r>
          </a:p>
          <a:p>
            <a:pPr lvl="1"/>
            <a:r>
              <a:rPr lang="en-US" dirty="0" smtClean="0"/>
              <a:t>Can automate many </a:t>
            </a:r>
            <a:r>
              <a:rPr lang="en-US" dirty="0"/>
              <a:t>administrative tasks on Windows Server and </a:t>
            </a:r>
            <a:r>
              <a:rPr lang="en-US" dirty="0" smtClean="0"/>
              <a:t>most Microsoft </a:t>
            </a:r>
            <a:r>
              <a:rPr lang="en-US" dirty="0"/>
              <a:t>server </a:t>
            </a:r>
            <a:r>
              <a:rPr lang="en-US" dirty="0" smtClean="0"/>
              <a:t>applications</a:t>
            </a:r>
          </a:p>
          <a:p>
            <a:endParaRPr lang="en-US" dirty="0"/>
          </a:p>
          <a:p>
            <a:r>
              <a:rPr lang="en-US" dirty="0" smtClean="0"/>
              <a:t>Part of Windows Fundamentals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122490E-C14D-4509-A7F9-FC7223F2C851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6/27/2012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Excella Consulting</a:t>
            </a:r>
            <a:endParaRPr lang="en-US" dirty="0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Go-to-Green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5734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Task </a:t>
            </a:r>
            <a:r>
              <a:rPr lang="en-US" dirty="0"/>
              <a:t>Libraries</a:t>
            </a:r>
          </a:p>
          <a:p>
            <a:pPr lvl="1"/>
            <a:r>
              <a:rPr lang="en-US" dirty="0" err="1"/>
              <a:t>MSBuild</a:t>
            </a:r>
            <a:r>
              <a:rPr lang="en-US" dirty="0"/>
              <a:t> Extension Pack</a:t>
            </a:r>
          </a:p>
          <a:p>
            <a:pPr lvl="1"/>
            <a:r>
              <a:rPr lang="en-US" dirty="0" err="1"/>
              <a:t>MSBuild</a:t>
            </a:r>
            <a:r>
              <a:rPr lang="en-US" dirty="0"/>
              <a:t> Community Tasks</a:t>
            </a:r>
          </a:p>
          <a:p>
            <a:endParaRPr lang="en-US" dirty="0"/>
          </a:p>
          <a:p>
            <a:r>
              <a:rPr lang="en-US" dirty="0"/>
              <a:t>Automate, Automate, Automate</a:t>
            </a:r>
          </a:p>
          <a:p>
            <a:pPr lvl="1"/>
            <a:r>
              <a:rPr lang="en-US" dirty="0"/>
              <a:t>Assembly Info</a:t>
            </a:r>
          </a:p>
          <a:p>
            <a:pPr lvl="1"/>
            <a:r>
              <a:rPr lang="en-US" dirty="0"/>
              <a:t>XML Peek &amp; Poke, Transform </a:t>
            </a:r>
            <a:r>
              <a:rPr lang="en-US" dirty="0" err="1"/>
              <a:t>Config</a:t>
            </a:r>
            <a:endParaRPr lang="en-US" dirty="0"/>
          </a:p>
          <a:p>
            <a:pPr lvl="1"/>
            <a:r>
              <a:rPr lang="en-US" dirty="0"/>
              <a:t>Copy Files, Zip, Package</a:t>
            </a:r>
          </a:p>
          <a:p>
            <a:pPr lvl="1"/>
            <a:r>
              <a:rPr lang="en-US" dirty="0"/>
              <a:t>Documentation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122490E-C14D-4509-A7F9-FC7223F2C851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6/27/2012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Excella Consulting</a:t>
            </a:r>
            <a:endParaRPr lang="en-US" dirty="0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Go-to-Green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9438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122490E-C14D-4509-A7F9-FC7223F2C851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6/27/2012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Excella Consulting</a:t>
            </a:r>
            <a:endParaRPr lang="en-US" dirty="0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Go-to-Green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0695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122490E-C14D-4509-A7F9-FC7223F2C851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6/27/2012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Excella Consulting</a:t>
            </a:r>
            <a:endParaRPr lang="en-US" dirty="0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Go-to-Green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34591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 Script, Builds Everything</a:t>
            </a:r>
          </a:p>
          <a:p>
            <a:pPr lvl="1"/>
            <a:r>
              <a:rPr lang="en-US" dirty="0"/>
              <a:t>Completely</a:t>
            </a:r>
          </a:p>
          <a:p>
            <a:pPr lvl="1"/>
            <a:r>
              <a:rPr lang="en-US" dirty="0"/>
              <a:t>Consistently</a:t>
            </a:r>
          </a:p>
          <a:p>
            <a:endParaRPr lang="en-US" b="1" dirty="0"/>
          </a:p>
          <a:p>
            <a:r>
              <a:rPr lang="en-US" b="1" dirty="0" err="1"/>
              <a:t>runner.msbuild</a:t>
            </a:r>
            <a:endParaRPr lang="en-US" b="1" dirty="0"/>
          </a:p>
          <a:p>
            <a:pPr lvl="1"/>
            <a:r>
              <a:rPr lang="en-US" dirty="0" smtClean="0"/>
              <a:t>runner.bat</a:t>
            </a:r>
          </a:p>
          <a:p>
            <a:endParaRPr lang="en-US" dirty="0"/>
          </a:p>
          <a:p>
            <a:r>
              <a:rPr lang="en-US" dirty="0"/>
              <a:t>Virtuous Discipline</a:t>
            </a:r>
          </a:p>
          <a:p>
            <a:pPr lvl="1"/>
            <a:r>
              <a:rPr lang="en-US" dirty="0"/>
              <a:t>Runner Runs </a:t>
            </a:r>
            <a:r>
              <a:rPr lang="en-US" b="1" dirty="0"/>
              <a:t>Every</a:t>
            </a:r>
            <a:r>
              <a:rPr lang="en-US" dirty="0"/>
              <a:t> Build Step</a:t>
            </a:r>
          </a:p>
          <a:p>
            <a:pPr lvl="1"/>
            <a:r>
              <a:rPr lang="en-US" dirty="0"/>
              <a:t>Always “Run the Runner”</a:t>
            </a:r>
          </a:p>
          <a:p>
            <a:endParaRPr lang="en-US" dirty="0"/>
          </a:p>
          <a:p>
            <a:r>
              <a:rPr lang="en-US" dirty="0"/>
              <a:t>Avoid Integration Hell</a:t>
            </a:r>
          </a:p>
          <a:p>
            <a:pPr lvl="1"/>
            <a:r>
              <a:rPr lang="en-US" dirty="0"/>
              <a:t>Pull</a:t>
            </a:r>
          </a:p>
          <a:p>
            <a:pPr lvl="1"/>
            <a:r>
              <a:rPr lang="en-US" dirty="0"/>
              <a:t>Rebuild</a:t>
            </a:r>
          </a:p>
          <a:p>
            <a:pPr lvl="1"/>
            <a:r>
              <a:rPr lang="en-US" dirty="0"/>
              <a:t>Code</a:t>
            </a:r>
          </a:p>
          <a:p>
            <a:pPr lvl="1"/>
            <a:r>
              <a:rPr lang="en-US" dirty="0"/>
              <a:t>Rebuild</a:t>
            </a:r>
          </a:p>
          <a:p>
            <a:pPr lvl="1"/>
            <a:r>
              <a:rPr lang="en-US" dirty="0" smtClean="0"/>
              <a:t>Push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122490E-C14D-4509-A7F9-FC7223F2C851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6/27/2012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Excella Consulting</a:t>
            </a:r>
            <a:endParaRPr lang="en-US" dirty="0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Go-to-Green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34591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122490E-C14D-4509-A7F9-FC7223F2C851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6/27/2012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Excella Consulting</a:t>
            </a:r>
            <a:endParaRPr lang="en-US" dirty="0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Go-to-Green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19913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Week 2</a:t>
            </a:r>
          </a:p>
          <a:p>
            <a:endParaRPr lang="en-US" dirty="0" smtClean="0"/>
          </a:p>
          <a:p>
            <a:r>
              <a:rPr lang="en-US" dirty="0" smtClean="0"/>
              <a:t>Continuous </a:t>
            </a:r>
            <a:r>
              <a:rPr lang="en-US" dirty="0"/>
              <a:t>Integration Server</a:t>
            </a:r>
          </a:p>
          <a:p>
            <a:pPr lvl="1"/>
            <a:r>
              <a:rPr lang="en-US" dirty="0" smtClean="0"/>
              <a:t>Select one</a:t>
            </a:r>
            <a:endParaRPr lang="en-US" dirty="0"/>
          </a:p>
          <a:p>
            <a:pPr lvl="1"/>
            <a:r>
              <a:rPr lang="en-US" dirty="0" smtClean="0"/>
              <a:t>Install it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Run </a:t>
            </a:r>
            <a:r>
              <a:rPr lang="en-US" dirty="0"/>
              <a:t>Build Script</a:t>
            </a:r>
          </a:p>
          <a:p>
            <a:pPr lvl="1"/>
            <a:r>
              <a:rPr lang="en-US" dirty="0"/>
              <a:t>Rebuild Phase</a:t>
            </a:r>
          </a:p>
          <a:p>
            <a:pPr lvl="1"/>
            <a:r>
              <a:rPr lang="en-US" dirty="0"/>
              <a:t>Soup-to-Nuts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122490E-C14D-4509-A7F9-FC7223F2C851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6/27/2012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Excella Consulting</a:t>
            </a:r>
            <a:endParaRPr lang="en-US" dirty="0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Go-to-Green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34591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 CI Server</a:t>
            </a:r>
          </a:p>
          <a:p>
            <a:endParaRPr lang="en-US" dirty="0"/>
          </a:p>
          <a:p>
            <a:r>
              <a:rPr lang="en-US" dirty="0"/>
              <a:t>Developers Push Code</a:t>
            </a:r>
          </a:p>
          <a:p>
            <a:pPr lvl="1"/>
            <a:r>
              <a:rPr lang="en-US" dirty="0"/>
              <a:t>Fire and Forget</a:t>
            </a:r>
          </a:p>
          <a:p>
            <a:endParaRPr lang="en-US" dirty="0" smtClean="0"/>
          </a:p>
          <a:p>
            <a:r>
              <a:rPr lang="en-US" dirty="0" smtClean="0"/>
              <a:t>SCM </a:t>
            </a:r>
            <a:r>
              <a:rPr lang="en-US" dirty="0"/>
              <a:t>Repository</a:t>
            </a:r>
          </a:p>
          <a:p>
            <a:pPr lvl="1"/>
            <a:r>
              <a:rPr lang="en-US" dirty="0"/>
              <a:t>Holds Code Revisions</a:t>
            </a:r>
          </a:p>
          <a:p>
            <a:pPr lvl="1"/>
            <a:r>
              <a:rPr lang="en-US" dirty="0"/>
              <a:t>Unknown Condition</a:t>
            </a:r>
          </a:p>
          <a:p>
            <a:endParaRPr lang="en-US" dirty="0"/>
          </a:p>
          <a:p>
            <a:r>
              <a:rPr lang="en-US" dirty="0"/>
              <a:t>Danger Zone</a:t>
            </a:r>
          </a:p>
          <a:p>
            <a:pPr lvl="1"/>
            <a:r>
              <a:rPr lang="en-US" dirty="0"/>
              <a:t>Deferring the Build</a:t>
            </a:r>
          </a:p>
          <a:p>
            <a:pPr lvl="1"/>
            <a:r>
              <a:rPr lang="en-US" dirty="0"/>
              <a:t>Integration Hell</a:t>
            </a:r>
          </a:p>
          <a:p>
            <a:pPr lvl="1"/>
            <a:r>
              <a:rPr lang="en-US" dirty="0"/>
              <a:t>Lurking Quality Issues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122490E-C14D-4509-A7F9-FC7223F2C851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6/27/2012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Excella Consulting</a:t>
            </a:r>
            <a:endParaRPr lang="en-US" dirty="0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Go-to-Green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34591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Install CI Server</a:t>
            </a:r>
          </a:p>
          <a:p>
            <a:pPr lvl="1"/>
            <a:r>
              <a:rPr lang="en-US" dirty="0"/>
              <a:t>SCM Trigger</a:t>
            </a:r>
          </a:p>
          <a:p>
            <a:pPr lvl="1"/>
            <a:r>
              <a:rPr lang="en-US" dirty="0"/>
              <a:t>Run </a:t>
            </a:r>
            <a:r>
              <a:rPr lang="en-US" b="1" dirty="0" err="1" smtClean="0"/>
              <a:t>runner.msbuild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122490E-C14D-4509-A7F9-FC7223F2C851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6/27/2012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Excella Consulting</a:t>
            </a:r>
            <a:endParaRPr lang="en-US" dirty="0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Go-to-Green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34591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Commercial</a:t>
            </a:r>
            <a:endParaRPr lang="en-US" dirty="0"/>
          </a:p>
          <a:p>
            <a:pPr lvl="1"/>
            <a:r>
              <a:rPr lang="en-US" dirty="0" smtClean="0"/>
              <a:t>Microsoft’s Team Foundation Server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122490E-C14D-4509-A7F9-FC7223F2C851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6/27/2012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Excella Consulting</a:t>
            </a:r>
            <a:endParaRPr lang="en-US" dirty="0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Go-to-Green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94382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Free</a:t>
            </a:r>
            <a:r>
              <a:rPr lang="en-US" dirty="0"/>
              <a:t>, Open Source</a:t>
            </a:r>
          </a:p>
          <a:p>
            <a:pPr lvl="1"/>
            <a:r>
              <a:rPr lang="en-US" dirty="0" smtClean="0"/>
              <a:t>Cruise Control .NET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122490E-C14D-4509-A7F9-FC7223F2C851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6/27/2012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Excella Consulting</a:t>
            </a:r>
            <a:endParaRPr lang="en-US" dirty="0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Go-to-Green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94382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Free</a:t>
            </a:r>
            <a:r>
              <a:rPr lang="en-US" dirty="0"/>
              <a:t>, Open Source</a:t>
            </a:r>
          </a:p>
          <a:p>
            <a:pPr lvl="1"/>
            <a:r>
              <a:rPr lang="en-US" dirty="0" smtClean="0"/>
              <a:t>Jenkins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122490E-C14D-4509-A7F9-FC7223F2C851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6/27/2012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Excella Consulting</a:t>
            </a:r>
            <a:endParaRPr lang="en-US" dirty="0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Go-to-Green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94382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Commercial</a:t>
            </a:r>
            <a:endParaRPr lang="en-US" dirty="0"/>
          </a:p>
          <a:p>
            <a:pPr lvl="1"/>
            <a:r>
              <a:rPr lang="en-US" dirty="0" err="1" smtClean="0"/>
              <a:t>JetBrains</a:t>
            </a:r>
            <a:r>
              <a:rPr lang="en-US" dirty="0" smtClean="0"/>
              <a:t> </a:t>
            </a:r>
            <a:r>
              <a:rPr lang="en-US" dirty="0" err="1" smtClean="0"/>
              <a:t>TeamCity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122490E-C14D-4509-A7F9-FC7223F2C851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6/27/2012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Excella Consulting</a:t>
            </a:r>
            <a:endParaRPr lang="en-US" dirty="0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Go-to-Green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94382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122490E-C14D-4509-A7F9-FC7223F2C851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6/27/2012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Excella Consulting</a:t>
            </a:r>
            <a:endParaRPr lang="en-US" dirty="0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Go-to-Green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6815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122490E-C14D-4509-A7F9-FC7223F2C851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6/27/2012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Excella Consulting</a:t>
            </a:r>
            <a:endParaRPr lang="en-US" dirty="0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Go-to-Green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34591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Observe</a:t>
            </a:r>
          </a:p>
          <a:p>
            <a:pPr lvl="1"/>
            <a:r>
              <a:rPr lang="en-US" dirty="0"/>
              <a:t>Code Push</a:t>
            </a:r>
          </a:p>
          <a:p>
            <a:pPr lvl="1"/>
            <a:r>
              <a:rPr lang="en-US" dirty="0"/>
              <a:t>Build Success</a:t>
            </a:r>
          </a:p>
          <a:p>
            <a:endParaRPr lang="en-US" dirty="0"/>
          </a:p>
          <a:p>
            <a:r>
              <a:rPr lang="en-US" dirty="0"/>
              <a:t>Report</a:t>
            </a:r>
          </a:p>
          <a:p>
            <a:pPr lvl="1"/>
            <a:r>
              <a:rPr lang="en-US" dirty="0"/>
              <a:t>Build History</a:t>
            </a:r>
          </a:p>
          <a:p>
            <a:pPr lvl="1"/>
            <a:endParaRPr lang="en-US" dirty="0"/>
          </a:p>
          <a:p>
            <a:r>
              <a:rPr lang="en-US" dirty="0"/>
              <a:t>Visibility</a:t>
            </a:r>
          </a:p>
          <a:p>
            <a:pPr lvl="1"/>
            <a:r>
              <a:rPr lang="en-US" dirty="0"/>
              <a:t>Build Feedback</a:t>
            </a:r>
          </a:p>
          <a:p>
            <a:pPr lvl="1"/>
            <a:r>
              <a:rPr lang="en-US" dirty="0"/>
              <a:t>Improve Personal Process</a:t>
            </a:r>
          </a:p>
          <a:p>
            <a:pPr lvl="1"/>
            <a:r>
              <a:rPr lang="en-US" dirty="0"/>
              <a:t>Stakeholder Visibility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122490E-C14D-4509-A7F9-FC7223F2C851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6/27/2012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Excella Consulting</a:t>
            </a:r>
            <a:endParaRPr lang="en-US" dirty="0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Go-to-Green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34591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122490E-C14D-4509-A7F9-FC7223F2C851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6/27/2012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Excella Consulting</a:t>
            </a:r>
            <a:endParaRPr lang="en-US" dirty="0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Go-to-Green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909774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Week 3</a:t>
            </a:r>
          </a:p>
          <a:p>
            <a:endParaRPr lang="en-US" dirty="0" smtClean="0"/>
          </a:p>
          <a:p>
            <a:r>
              <a:rPr lang="en-US" dirty="0" smtClean="0"/>
              <a:t>Code </a:t>
            </a:r>
            <a:r>
              <a:rPr lang="en-US" dirty="0"/>
              <a:t>Analysis</a:t>
            </a:r>
          </a:p>
          <a:p>
            <a:pPr lvl="1"/>
            <a:r>
              <a:rPr lang="en-US" dirty="0"/>
              <a:t>Run code analysis tool against the </a:t>
            </a:r>
            <a:r>
              <a:rPr lang="en-US" dirty="0" smtClean="0"/>
              <a:t>codebase</a:t>
            </a:r>
          </a:p>
          <a:p>
            <a:pPr lvl="1"/>
            <a:r>
              <a:rPr lang="en-US" dirty="0" smtClean="0"/>
              <a:t>Understand </a:t>
            </a:r>
            <a:r>
              <a:rPr lang="en-US" dirty="0"/>
              <a:t>the Inspections</a:t>
            </a:r>
          </a:p>
          <a:p>
            <a:pPr lvl="2"/>
            <a:r>
              <a:rPr lang="en-US" dirty="0" smtClean="0"/>
              <a:t>Focus on the Minimum</a:t>
            </a:r>
            <a:r>
              <a:rPr lang="en-US" dirty="0"/>
              <a:t>, Recommended</a:t>
            </a:r>
          </a:p>
          <a:p>
            <a:pPr lvl="1"/>
            <a:r>
              <a:rPr lang="en-US" dirty="0" smtClean="0"/>
              <a:t>Find </a:t>
            </a:r>
            <a:r>
              <a:rPr lang="en-US" dirty="0"/>
              <a:t>One </a:t>
            </a:r>
            <a:r>
              <a:rPr lang="en-US" dirty="0" smtClean="0"/>
              <a:t>Rule That’s Being </a:t>
            </a:r>
            <a:r>
              <a:rPr lang="en-US" dirty="0"/>
              <a:t>Violated</a:t>
            </a:r>
          </a:p>
          <a:p>
            <a:pPr lvl="2"/>
            <a:r>
              <a:rPr lang="en-US" dirty="0" smtClean="0"/>
              <a:t>Decide that on one </a:t>
            </a:r>
            <a:r>
              <a:rPr lang="en-US" dirty="0"/>
              <a:t>that’s worth fixing</a:t>
            </a:r>
          </a:p>
          <a:p>
            <a:pPr lvl="2"/>
            <a:r>
              <a:rPr lang="en-US" dirty="0"/>
              <a:t>One that’s worth monitoring</a:t>
            </a:r>
          </a:p>
          <a:p>
            <a:pPr lvl="1"/>
            <a:r>
              <a:rPr lang="en-US" dirty="0" smtClean="0"/>
              <a:t>Fix </a:t>
            </a:r>
            <a:r>
              <a:rPr lang="en-US" dirty="0"/>
              <a:t>Every Violation of That One Inspection</a:t>
            </a:r>
          </a:p>
          <a:p>
            <a:endParaRPr lang="en-US" dirty="0" smtClean="0"/>
          </a:p>
          <a:p>
            <a:r>
              <a:rPr lang="en-US" dirty="0" smtClean="0"/>
              <a:t>Build </a:t>
            </a:r>
            <a:r>
              <a:rPr lang="en-US" dirty="0"/>
              <a:t>Script</a:t>
            </a:r>
          </a:p>
          <a:p>
            <a:pPr lvl="1"/>
            <a:r>
              <a:rPr lang="en-US" dirty="0"/>
              <a:t>Code analysis running from within the build script</a:t>
            </a:r>
          </a:p>
          <a:p>
            <a:pPr lvl="1"/>
            <a:r>
              <a:rPr lang="en-US" dirty="0"/>
              <a:t>Running from within the CI server</a:t>
            </a:r>
          </a:p>
          <a:p>
            <a:pPr lvl="1"/>
            <a:r>
              <a:rPr lang="en-US" dirty="0"/>
              <a:t>Build breaks if that one inspection rule is violated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122490E-C14D-4509-A7F9-FC7223F2C851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6/27/2012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Excella Consulting</a:t>
            </a:r>
            <a:endParaRPr lang="en-US" dirty="0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Go-to-Green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34591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 Code Analysis</a:t>
            </a:r>
          </a:p>
          <a:p>
            <a:endParaRPr lang="en-US" dirty="0"/>
          </a:p>
          <a:p>
            <a:r>
              <a:rPr lang="en-US" dirty="0"/>
              <a:t>Danger Zone</a:t>
            </a:r>
          </a:p>
          <a:p>
            <a:pPr lvl="1"/>
            <a:r>
              <a:rPr lang="en-US" dirty="0"/>
              <a:t>Critical </a:t>
            </a:r>
            <a:r>
              <a:rPr lang="en-US" dirty="0" smtClean="0"/>
              <a:t>Errors: these probably exist in the code, but you don’t know where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Bad </a:t>
            </a:r>
            <a:r>
              <a:rPr lang="en-US" dirty="0" smtClean="0"/>
              <a:t>Practices: you could be following a bad coding practices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Code </a:t>
            </a:r>
            <a:r>
              <a:rPr lang="en-US" dirty="0" smtClean="0"/>
              <a:t>Smells: </a:t>
            </a:r>
            <a:r>
              <a:rPr lang="en-US" dirty="0"/>
              <a:t>you could be following new and better coding practices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122490E-C14D-4509-A7F9-FC7223F2C851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6/27/2012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Excella Consulting</a:t>
            </a:r>
            <a:endParaRPr lang="en-US" dirty="0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Go-to-Green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34591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Identify an Analysis Tool</a:t>
            </a:r>
          </a:p>
          <a:p>
            <a:endParaRPr lang="en-US" dirty="0"/>
          </a:p>
          <a:p>
            <a:pPr lvl="1"/>
            <a:r>
              <a:rPr lang="en-US" dirty="0" smtClean="0"/>
              <a:t>Static Code Analysis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Run the Analysis Tool within the CI Server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122490E-C14D-4509-A7F9-FC7223F2C851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6/27/2012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Excella Consulting</a:t>
            </a:r>
            <a:endParaRPr lang="en-US" dirty="0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Go-to-Green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34591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FxCop</a:t>
            </a:r>
            <a:endParaRPr lang="en-US" dirty="0"/>
          </a:p>
          <a:p>
            <a:pPr lvl="1"/>
            <a:r>
              <a:rPr lang="en-US" dirty="0"/>
              <a:t>.NET Framework </a:t>
            </a:r>
            <a:r>
              <a:rPr lang="en-US" dirty="0" smtClean="0"/>
              <a:t>Guidelines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122490E-C14D-4509-A7F9-FC7223F2C851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6/27/2012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Excella Consulting</a:t>
            </a:r>
            <a:endParaRPr lang="en-US" dirty="0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Go-to-Green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94382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Gendarme</a:t>
            </a:r>
            <a:endParaRPr lang="en-US" dirty="0"/>
          </a:p>
          <a:p>
            <a:pPr lvl="1"/>
            <a:r>
              <a:rPr lang="en-US" dirty="0"/>
              <a:t>Finds Common </a:t>
            </a:r>
            <a:r>
              <a:rPr lang="en-US" dirty="0" smtClean="0"/>
              <a:t>Problems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122490E-C14D-4509-A7F9-FC7223F2C851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6/27/2012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Excella Consulting</a:t>
            </a:r>
            <a:endParaRPr lang="en-US" dirty="0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Go-to-Green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94382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StyleCop</a:t>
            </a:r>
            <a:endParaRPr lang="en-US" dirty="0"/>
          </a:p>
          <a:p>
            <a:pPr lvl="1"/>
            <a:r>
              <a:rPr lang="en-US" dirty="0" smtClean="0"/>
              <a:t>Helps Enforce </a:t>
            </a:r>
            <a:r>
              <a:rPr lang="en-US" dirty="0"/>
              <a:t>Coding Standards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122490E-C14D-4509-A7F9-FC7223F2C851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6/27/2012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Excella Consulting</a:t>
            </a:r>
            <a:endParaRPr lang="en-US" dirty="0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Go-to-Green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94382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NDepend</a:t>
            </a:r>
            <a:endParaRPr lang="en-US" dirty="0"/>
          </a:p>
          <a:p>
            <a:pPr lvl="1"/>
            <a:r>
              <a:rPr lang="en-US" dirty="0" smtClean="0"/>
              <a:t>Go Deep: analysis in depth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122490E-C14D-4509-A7F9-FC7223F2C851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6/27/2012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Excella Consulting</a:t>
            </a:r>
            <a:endParaRPr lang="en-US" dirty="0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Go-to-Green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94382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Simian</a:t>
            </a:r>
            <a:endParaRPr lang="en-US" dirty="0"/>
          </a:p>
          <a:p>
            <a:pPr lvl="1"/>
            <a:r>
              <a:rPr lang="en-US" dirty="0"/>
              <a:t>Duplicate Code Finder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122490E-C14D-4509-A7F9-FC7223F2C851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6/27/2012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Excella Consulting</a:t>
            </a:r>
            <a:endParaRPr lang="en-US" dirty="0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Go-to-Green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9438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122490E-C14D-4509-A7F9-FC7223F2C851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6/27/2012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Excella Consulting</a:t>
            </a:r>
            <a:endParaRPr lang="en-US" dirty="0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Go-to-Green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34591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Sonar </a:t>
            </a:r>
            <a:r>
              <a:rPr lang="en-US" dirty="0" smtClean="0"/>
              <a:t>3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Dashboard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Rules, Alerts, </a:t>
            </a:r>
            <a:r>
              <a:rPr lang="en-US" dirty="0" smtClean="0"/>
              <a:t>Thresholds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122490E-C14D-4509-A7F9-FC7223F2C851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6/27/2012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Excella Consulting</a:t>
            </a:r>
            <a:endParaRPr lang="en-US" dirty="0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Go-to-Green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94382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122490E-C14D-4509-A7F9-FC7223F2C851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6/27/2012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Excella Consulting</a:t>
            </a:r>
            <a:endParaRPr lang="en-US" dirty="0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Go-to-Green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08291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 </a:t>
            </a:r>
            <a:r>
              <a:rPr lang="en-US" dirty="0"/>
              <a:t>to </a:t>
            </a:r>
            <a:r>
              <a:rPr lang="en-US" b="1" dirty="0" err="1"/>
              <a:t>runner.msbuild</a:t>
            </a:r>
            <a:endParaRPr lang="en-US" b="1" dirty="0"/>
          </a:p>
          <a:p>
            <a:pPr lvl="1"/>
            <a:r>
              <a:rPr lang="en-US" dirty="0"/>
              <a:t>Run </a:t>
            </a:r>
            <a:r>
              <a:rPr lang="en-US" dirty="0" err="1"/>
              <a:t>Performant</a:t>
            </a:r>
            <a:r>
              <a:rPr lang="en-US" dirty="0"/>
              <a:t> </a:t>
            </a:r>
            <a:r>
              <a:rPr lang="en-US" dirty="0" smtClean="0"/>
              <a:t>Analysis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Per-Commit </a:t>
            </a:r>
            <a:r>
              <a:rPr lang="en-US" dirty="0"/>
              <a:t>Analysis</a:t>
            </a:r>
          </a:p>
          <a:p>
            <a:pPr lvl="1"/>
            <a:r>
              <a:rPr lang="en-US" dirty="0"/>
              <a:t>CI Server</a:t>
            </a:r>
          </a:p>
          <a:p>
            <a:pPr lvl="1"/>
            <a:r>
              <a:rPr lang="en-US" dirty="0"/>
              <a:t>Run </a:t>
            </a:r>
            <a:r>
              <a:rPr lang="en-US" dirty="0" err="1"/>
              <a:t>Performant</a:t>
            </a:r>
            <a:r>
              <a:rPr lang="en-US" dirty="0"/>
              <a:t> Analysis</a:t>
            </a:r>
          </a:p>
          <a:p>
            <a:endParaRPr lang="en-US" dirty="0" smtClean="0"/>
          </a:p>
          <a:p>
            <a:r>
              <a:rPr lang="en-US" dirty="0" smtClean="0"/>
              <a:t>Monitor</a:t>
            </a:r>
            <a:endParaRPr lang="en-US" dirty="0"/>
          </a:p>
          <a:p>
            <a:pPr lvl="1"/>
            <a:r>
              <a:rPr lang="en-US" dirty="0"/>
              <a:t>Violations Break the Build</a:t>
            </a:r>
          </a:p>
          <a:p>
            <a:endParaRPr lang="en-US" dirty="0" smtClean="0"/>
          </a:p>
          <a:p>
            <a:r>
              <a:rPr lang="en-US" dirty="0" smtClean="0"/>
              <a:t>Nightly </a:t>
            </a:r>
            <a:r>
              <a:rPr lang="en-US" dirty="0"/>
              <a:t>Analysis</a:t>
            </a:r>
          </a:p>
          <a:p>
            <a:pPr lvl="1"/>
            <a:r>
              <a:rPr lang="en-US" dirty="0"/>
              <a:t>Run Complete </a:t>
            </a:r>
            <a:r>
              <a:rPr lang="en-US" dirty="0" smtClean="0"/>
              <a:t>Analysis</a:t>
            </a:r>
          </a:p>
          <a:p>
            <a:r>
              <a:rPr lang="en-US" dirty="0"/>
              <a:t>Analyze</a:t>
            </a:r>
          </a:p>
          <a:p>
            <a:pPr lvl="1"/>
            <a:r>
              <a:rPr lang="en-US" dirty="0"/>
              <a:t>Evaluate, Triage</a:t>
            </a:r>
          </a:p>
          <a:p>
            <a:r>
              <a:rPr lang="en-US" dirty="0" smtClean="0"/>
              <a:t>Improve</a:t>
            </a:r>
            <a:endParaRPr lang="en-US" dirty="0"/>
          </a:p>
          <a:p>
            <a:pPr lvl="1"/>
            <a:r>
              <a:rPr lang="en-US" dirty="0"/>
              <a:t>Urgent, Important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122490E-C14D-4509-A7F9-FC7223F2C851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6/27/2012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Excella Consulting</a:t>
            </a:r>
            <a:endParaRPr lang="en-US" dirty="0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Go-to-Green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34591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122490E-C14D-4509-A7F9-FC7223F2C851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6/27/2012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Excella Consulting</a:t>
            </a:r>
            <a:endParaRPr lang="en-US" dirty="0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Go-to-Green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543381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Week 4</a:t>
            </a:r>
          </a:p>
          <a:p>
            <a:endParaRPr lang="en-US" dirty="0" smtClean="0"/>
          </a:p>
          <a:p>
            <a:r>
              <a:rPr lang="en-US" dirty="0" smtClean="0"/>
              <a:t>Write </a:t>
            </a:r>
            <a:r>
              <a:rPr lang="en-US" dirty="0"/>
              <a:t>One Automated Unit Test</a:t>
            </a:r>
          </a:p>
          <a:p>
            <a:endParaRPr lang="en-US" dirty="0"/>
          </a:p>
          <a:p>
            <a:r>
              <a:rPr lang="en-US" dirty="0"/>
              <a:t>Build Script</a:t>
            </a:r>
          </a:p>
          <a:p>
            <a:pPr lvl="1"/>
            <a:r>
              <a:rPr lang="en-US" dirty="0"/>
              <a:t>Have the test run within the build script</a:t>
            </a:r>
          </a:p>
          <a:p>
            <a:pPr lvl="1"/>
            <a:r>
              <a:rPr lang="en-US" dirty="0"/>
              <a:t>Have the test run within the CI </a:t>
            </a:r>
            <a:r>
              <a:rPr lang="en-US" dirty="0" smtClean="0"/>
              <a:t>server</a:t>
            </a:r>
            <a:endParaRPr lang="en-US" dirty="0"/>
          </a:p>
          <a:p>
            <a:endParaRPr lang="en-US" dirty="0"/>
          </a:p>
          <a:p>
            <a:r>
              <a:rPr lang="en-US" dirty="0"/>
              <a:t>Code Analysis</a:t>
            </a:r>
          </a:p>
          <a:p>
            <a:pPr lvl="1"/>
            <a:r>
              <a:rPr lang="en-US" dirty="0"/>
              <a:t>Identify, fix and monitor 2 more inspections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122490E-C14D-4509-A7F9-FC7223F2C851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6/27/2012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Excella Consulting</a:t>
            </a:r>
            <a:endParaRPr lang="en-US" dirty="0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Go-to-Green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34591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 Automated Tests</a:t>
            </a:r>
          </a:p>
          <a:p>
            <a:pPr lvl="1"/>
            <a:r>
              <a:rPr lang="en-US" dirty="0"/>
              <a:t>Unit</a:t>
            </a:r>
          </a:p>
          <a:p>
            <a:pPr lvl="1"/>
            <a:r>
              <a:rPr lang="en-US" dirty="0"/>
              <a:t>Integration</a:t>
            </a:r>
          </a:p>
          <a:p>
            <a:pPr lvl="1"/>
            <a:endParaRPr lang="en-US" dirty="0"/>
          </a:p>
          <a:p>
            <a:r>
              <a:rPr lang="en-US" dirty="0" smtClean="0"/>
              <a:t>What</a:t>
            </a:r>
            <a:r>
              <a:rPr lang="en-US" dirty="0"/>
              <a:t> </a:t>
            </a:r>
            <a:r>
              <a:rPr lang="en-US" dirty="0" smtClean="0"/>
              <a:t>Defines “Automated Testing”?</a:t>
            </a:r>
            <a:endParaRPr lang="en-US" dirty="0"/>
          </a:p>
          <a:p>
            <a:pPr lvl="1"/>
            <a:r>
              <a:rPr lang="en-US" dirty="0"/>
              <a:t>Runs Everywhere</a:t>
            </a:r>
          </a:p>
          <a:p>
            <a:pPr lvl="2"/>
            <a:r>
              <a:rPr lang="en-US" dirty="0"/>
              <a:t>Every Developer’s Machine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No </a:t>
            </a:r>
            <a:r>
              <a:rPr lang="en-US" dirty="0"/>
              <a:t>Manual …</a:t>
            </a:r>
          </a:p>
          <a:p>
            <a:pPr lvl="2"/>
            <a:r>
              <a:rPr lang="en-US" dirty="0"/>
              <a:t>Configuration</a:t>
            </a:r>
          </a:p>
          <a:p>
            <a:pPr lvl="2"/>
            <a:r>
              <a:rPr lang="en-US" dirty="0"/>
              <a:t>Intervention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Deterministic</a:t>
            </a:r>
            <a:r>
              <a:rPr lang="en-US" dirty="0"/>
              <a:t>, Isolated, Repeatable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122490E-C14D-4509-A7F9-FC7223F2C851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6/27/2012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Excella Consulting</a:t>
            </a:r>
            <a:endParaRPr lang="en-US" dirty="0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Go-to-Green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34591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Select a Testing Framework</a:t>
            </a:r>
          </a:p>
          <a:p>
            <a:endParaRPr lang="en-US" dirty="0"/>
          </a:p>
          <a:p>
            <a:pPr lvl="1"/>
            <a:r>
              <a:rPr lang="en-US" dirty="0" smtClean="0"/>
              <a:t>Run the Tests with a Scripting Tool</a:t>
            </a:r>
          </a:p>
          <a:p>
            <a:endParaRPr lang="en-US" dirty="0"/>
          </a:p>
          <a:p>
            <a:pPr lvl="1"/>
            <a:r>
              <a:rPr lang="en-US" dirty="0" smtClean="0"/>
              <a:t>Run the Tests within the CI Server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122490E-C14D-4509-A7F9-FC7223F2C851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6/27/2012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Excella Consulting</a:t>
            </a:r>
            <a:endParaRPr lang="en-US" dirty="0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Go-to-Green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34591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Testing Framework</a:t>
            </a:r>
          </a:p>
          <a:p>
            <a:pPr lvl="1"/>
            <a:r>
              <a:rPr lang="en-US" dirty="0" err="1" smtClean="0"/>
              <a:t>MSTest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122490E-C14D-4509-A7F9-FC7223F2C851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6/27/2012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Excella Consulting</a:t>
            </a:r>
            <a:endParaRPr lang="en-US" dirty="0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Go-to-Green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94382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Testing Framework</a:t>
            </a:r>
          </a:p>
          <a:p>
            <a:pPr lvl="1"/>
            <a:r>
              <a:rPr lang="en-US" dirty="0" err="1" smtClean="0"/>
              <a:t>MbUnit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122490E-C14D-4509-A7F9-FC7223F2C851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6/27/2012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Excella Consulting</a:t>
            </a:r>
            <a:endParaRPr lang="en-US" dirty="0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Go-to-Green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94382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Testing Framework</a:t>
            </a:r>
          </a:p>
          <a:p>
            <a:pPr lvl="1"/>
            <a:r>
              <a:rPr lang="en-US" dirty="0" smtClean="0"/>
              <a:t>xUnit.net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122490E-C14D-4509-A7F9-FC7223F2C851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6/27/2012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Excella Consulting</a:t>
            </a:r>
            <a:endParaRPr lang="en-US" dirty="0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Go-to-Green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9438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122490E-C14D-4509-A7F9-FC7223F2C851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6/27/2012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Excella Consulting</a:t>
            </a:r>
            <a:endParaRPr lang="en-US" dirty="0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Go-to-Green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34591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Testing Framework</a:t>
            </a:r>
          </a:p>
          <a:p>
            <a:pPr lvl="1"/>
            <a:r>
              <a:rPr lang="en-US" dirty="0" err="1" smtClean="0"/>
              <a:t>NUnit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122490E-C14D-4509-A7F9-FC7223F2C851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6/27/2012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Excella Consulting</a:t>
            </a:r>
            <a:endParaRPr lang="en-US" dirty="0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Go-to-Green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94382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Select a Mocking Framework</a:t>
            </a:r>
          </a:p>
          <a:p>
            <a:endParaRPr lang="en-US" dirty="0"/>
          </a:p>
          <a:p>
            <a:pPr lvl="1"/>
            <a:r>
              <a:rPr lang="en-US" dirty="0" smtClean="0"/>
              <a:t>Allows for Test Isolation</a:t>
            </a:r>
          </a:p>
          <a:p>
            <a:endParaRPr lang="en-US" dirty="0"/>
          </a:p>
          <a:p>
            <a:pPr lvl="1"/>
            <a:r>
              <a:rPr lang="en-US" dirty="0" smtClean="0"/>
              <a:t>Enables Interaction Testing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122490E-C14D-4509-A7F9-FC7223F2C851}" type="slidenum">
              <a:rPr lang="en-US" smtClean="0"/>
              <a:pPr>
                <a:defRPr/>
              </a:pPr>
              <a:t>53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6/27/2012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Excella Consulting</a:t>
            </a:r>
            <a:endParaRPr lang="en-US" dirty="0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Go-to-Green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34591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Mocking </a:t>
            </a:r>
            <a:r>
              <a:rPr lang="en-US" dirty="0"/>
              <a:t>Framework</a:t>
            </a:r>
          </a:p>
          <a:p>
            <a:pPr lvl="1"/>
            <a:r>
              <a:rPr lang="en-US" dirty="0" err="1" smtClean="0"/>
              <a:t>RhinoMocks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122490E-C14D-4509-A7F9-FC7223F2C851}" type="slidenum">
              <a:rPr lang="en-US" smtClean="0"/>
              <a:pPr>
                <a:defRPr/>
              </a:pPr>
              <a:t>54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6/27/2012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Excella Consulting</a:t>
            </a:r>
            <a:endParaRPr lang="en-US" dirty="0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Go-to-Green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943829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Mocking </a:t>
            </a:r>
            <a:r>
              <a:rPr lang="en-US" dirty="0"/>
              <a:t>Framework</a:t>
            </a:r>
          </a:p>
          <a:p>
            <a:pPr lvl="1"/>
            <a:r>
              <a:rPr lang="en-US" dirty="0" err="1" smtClean="0"/>
              <a:t>Moq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122490E-C14D-4509-A7F9-FC7223F2C851}" type="slidenum">
              <a:rPr lang="en-US" smtClean="0"/>
              <a:pPr>
                <a:defRPr/>
              </a:pPr>
              <a:t>55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6/27/2012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Excella Consulting</a:t>
            </a:r>
            <a:endParaRPr lang="en-US" dirty="0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Go-to-Green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943829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122490E-C14D-4509-A7F9-FC7223F2C851}" type="slidenum">
              <a:rPr lang="en-US" smtClean="0"/>
              <a:pPr>
                <a:defRPr/>
              </a:pPr>
              <a:t>56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6/27/2012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Excella Consulting</a:t>
            </a:r>
            <a:endParaRPr lang="en-US" dirty="0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Go-to-Green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060769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to </a:t>
            </a:r>
            <a:r>
              <a:rPr lang="en-US" b="1" dirty="0" err="1"/>
              <a:t>runner.msbuild</a:t>
            </a:r>
            <a:endParaRPr lang="en-US" b="1" dirty="0"/>
          </a:p>
          <a:p>
            <a:pPr lvl="1"/>
            <a:r>
              <a:rPr lang="en-US" dirty="0"/>
              <a:t>Run All Unit Tests</a:t>
            </a:r>
          </a:p>
          <a:p>
            <a:pPr lvl="1"/>
            <a:endParaRPr lang="en-US" dirty="0"/>
          </a:p>
          <a:p>
            <a:r>
              <a:rPr lang="en-US" dirty="0"/>
              <a:t>Per-Commit Testing</a:t>
            </a:r>
          </a:p>
          <a:p>
            <a:pPr lvl="1"/>
            <a:r>
              <a:rPr lang="en-US" dirty="0"/>
              <a:t>CI Server</a:t>
            </a:r>
          </a:p>
          <a:p>
            <a:pPr lvl="1"/>
            <a:r>
              <a:rPr lang="en-US" dirty="0"/>
              <a:t>Run All Unit Tests</a:t>
            </a:r>
          </a:p>
          <a:p>
            <a:endParaRPr lang="en-US" dirty="0"/>
          </a:p>
          <a:p>
            <a:r>
              <a:rPr lang="en-US" dirty="0"/>
              <a:t>Monitor</a:t>
            </a:r>
          </a:p>
          <a:p>
            <a:pPr lvl="1"/>
            <a:r>
              <a:rPr lang="en-US" dirty="0"/>
              <a:t>Failing Unit Test, Breaks the Build</a:t>
            </a:r>
          </a:p>
          <a:p>
            <a:endParaRPr lang="en-US" dirty="0"/>
          </a:p>
          <a:p>
            <a:r>
              <a:rPr lang="en-US" dirty="0"/>
              <a:t>Nightly Testing</a:t>
            </a:r>
          </a:p>
          <a:p>
            <a:pPr lvl="1"/>
            <a:r>
              <a:rPr lang="en-US" dirty="0"/>
              <a:t>Run Automated Integration Tests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122490E-C14D-4509-A7F9-FC7223F2C851}" type="slidenum">
              <a:rPr lang="en-US" smtClean="0"/>
              <a:pPr>
                <a:defRPr/>
              </a:pPr>
              <a:t>57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6/27/2012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Excella Consulting</a:t>
            </a:r>
            <a:endParaRPr lang="en-US" dirty="0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Go-to-Green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345918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122490E-C14D-4509-A7F9-FC7223F2C851}" type="slidenum">
              <a:rPr lang="en-US" smtClean="0"/>
              <a:pPr>
                <a:defRPr/>
              </a:pPr>
              <a:t>58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6/27/2012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Excella Consulting</a:t>
            </a:r>
            <a:endParaRPr lang="en-US" dirty="0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Go-to-Green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01225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Automated Unit Testing</a:t>
            </a:r>
          </a:p>
          <a:p>
            <a:pPr lvl="1"/>
            <a:r>
              <a:rPr lang="en-US" dirty="0" smtClean="0"/>
              <a:t>One </a:t>
            </a:r>
            <a:r>
              <a:rPr lang="en-US" dirty="0"/>
              <a:t>automated unit test assembly for each assembly/executable-under-test</a:t>
            </a:r>
          </a:p>
          <a:p>
            <a:pPr lvl="1"/>
            <a:r>
              <a:rPr lang="en-US" dirty="0" smtClean="0"/>
              <a:t>One </a:t>
            </a:r>
            <a:r>
              <a:rPr lang="en-US" dirty="0"/>
              <a:t>tests class for each class-under-test</a:t>
            </a:r>
          </a:p>
          <a:p>
            <a:pPr lvl="1"/>
            <a:r>
              <a:rPr lang="en-US" dirty="0" smtClean="0"/>
              <a:t>Achieve </a:t>
            </a:r>
            <a:r>
              <a:rPr lang="en-US" dirty="0"/>
              <a:t>100% </a:t>
            </a:r>
            <a:r>
              <a:rPr lang="en-US" b="1" dirty="0"/>
              <a:t>class</a:t>
            </a:r>
            <a:r>
              <a:rPr lang="en-US" dirty="0"/>
              <a:t> coverage</a:t>
            </a:r>
          </a:p>
          <a:p>
            <a:endParaRPr lang="en-US" dirty="0" smtClean="0"/>
          </a:p>
          <a:p>
            <a:r>
              <a:rPr lang="en-US" dirty="0" smtClean="0"/>
              <a:t>Mocking </a:t>
            </a:r>
            <a:r>
              <a:rPr lang="en-US" dirty="0"/>
              <a:t>Framework</a:t>
            </a:r>
          </a:p>
          <a:p>
            <a:pPr lvl="1"/>
            <a:r>
              <a:rPr lang="en-US" dirty="0"/>
              <a:t>Use a mocking framework</a:t>
            </a:r>
          </a:p>
          <a:p>
            <a:endParaRPr lang="en-US" dirty="0"/>
          </a:p>
          <a:p>
            <a:r>
              <a:rPr lang="en-US" dirty="0"/>
              <a:t>CI Server</a:t>
            </a:r>
          </a:p>
          <a:p>
            <a:pPr lvl="1"/>
            <a:r>
              <a:rPr lang="en-US" dirty="0"/>
              <a:t>Make sure all unit tests runs on the CI server</a:t>
            </a:r>
          </a:p>
          <a:p>
            <a:endParaRPr lang="en-US" dirty="0"/>
          </a:p>
          <a:p>
            <a:r>
              <a:rPr lang="en-US" dirty="0"/>
              <a:t>Code Analysis</a:t>
            </a:r>
          </a:p>
          <a:p>
            <a:pPr lvl="1"/>
            <a:r>
              <a:rPr lang="en-US" dirty="0"/>
              <a:t>Identify, fix and monitor 4 more code analysis violations.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122490E-C14D-4509-A7F9-FC7223F2C851}" type="slidenum">
              <a:rPr lang="en-US" smtClean="0"/>
              <a:pPr>
                <a:defRPr/>
              </a:pPr>
              <a:t>59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6/27/2012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Excella Consulting</a:t>
            </a:r>
            <a:endParaRPr lang="en-US" dirty="0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Go-to-Green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345918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122490E-C14D-4509-A7F9-FC7223F2C851}" type="slidenum">
              <a:rPr lang="en-US" smtClean="0"/>
              <a:pPr>
                <a:defRPr/>
              </a:pPr>
              <a:t>60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6/27/2012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Excella Consulting</a:t>
            </a:r>
            <a:endParaRPr lang="en-US" dirty="0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Go-to-Green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345918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122490E-C14D-4509-A7F9-FC7223F2C851}" type="slidenum">
              <a:rPr lang="en-US" smtClean="0"/>
              <a:pPr>
                <a:defRPr/>
              </a:pPr>
              <a:t>61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6/27/2012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Excella Consulting</a:t>
            </a:r>
            <a:endParaRPr lang="en-US" dirty="0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Go-to-Green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9438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122490E-C14D-4509-A7F9-FC7223F2C851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6/27/2012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Excella Consulting</a:t>
            </a:r>
            <a:endParaRPr lang="en-US" dirty="0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Go-to-Green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9656296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122490E-C14D-4509-A7F9-FC7223F2C851}" type="slidenum">
              <a:rPr lang="en-US" smtClean="0"/>
              <a:pPr>
                <a:defRPr/>
              </a:pPr>
              <a:t>62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6/27/2012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Excella Consulting</a:t>
            </a:r>
            <a:endParaRPr lang="en-US" dirty="0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Go-to-Green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943829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122490E-C14D-4509-A7F9-FC7223F2C851}" type="slidenum">
              <a:rPr lang="en-US" smtClean="0"/>
              <a:pPr>
                <a:defRPr/>
              </a:pPr>
              <a:t>63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6/27/2012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Excella Consulting</a:t>
            </a:r>
            <a:endParaRPr lang="en-US" dirty="0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Go-to-Green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943829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122490E-C14D-4509-A7F9-FC7223F2C851}" type="slidenum">
              <a:rPr lang="en-US" smtClean="0"/>
              <a:pPr>
                <a:defRPr/>
              </a:pPr>
              <a:t>64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6/27/2012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Excella Consulting</a:t>
            </a:r>
            <a:endParaRPr lang="en-US" dirty="0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Go-to-Green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8270140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Automated Unit Testing</a:t>
            </a:r>
          </a:p>
          <a:p>
            <a:pPr lvl="1"/>
            <a:r>
              <a:rPr lang="en-US" dirty="0" smtClean="0"/>
              <a:t>One </a:t>
            </a:r>
            <a:r>
              <a:rPr lang="en-US" dirty="0"/>
              <a:t>automated unit test assembly for each assembly/executable-under-test</a:t>
            </a:r>
          </a:p>
          <a:p>
            <a:pPr lvl="1"/>
            <a:r>
              <a:rPr lang="en-US" dirty="0" smtClean="0"/>
              <a:t>One </a:t>
            </a:r>
            <a:r>
              <a:rPr lang="en-US" dirty="0"/>
              <a:t>tests class for each class-under-test</a:t>
            </a:r>
          </a:p>
          <a:p>
            <a:pPr lvl="1"/>
            <a:r>
              <a:rPr lang="en-US" dirty="0" smtClean="0"/>
              <a:t>Achieve </a:t>
            </a:r>
            <a:r>
              <a:rPr lang="en-US" dirty="0"/>
              <a:t>100% </a:t>
            </a:r>
            <a:r>
              <a:rPr lang="en-US" b="1" dirty="0"/>
              <a:t>class</a:t>
            </a:r>
            <a:r>
              <a:rPr lang="en-US" dirty="0"/>
              <a:t> coverage</a:t>
            </a:r>
          </a:p>
          <a:p>
            <a:endParaRPr lang="en-US" dirty="0" smtClean="0"/>
          </a:p>
          <a:p>
            <a:r>
              <a:rPr lang="en-US" dirty="0" smtClean="0"/>
              <a:t>Mocking </a:t>
            </a:r>
            <a:r>
              <a:rPr lang="en-US" dirty="0"/>
              <a:t>Framework</a:t>
            </a:r>
          </a:p>
          <a:p>
            <a:pPr lvl="1"/>
            <a:r>
              <a:rPr lang="en-US" dirty="0"/>
              <a:t>Use a mocking framework</a:t>
            </a:r>
          </a:p>
          <a:p>
            <a:endParaRPr lang="en-US" dirty="0"/>
          </a:p>
          <a:p>
            <a:r>
              <a:rPr lang="en-US" dirty="0"/>
              <a:t>CI Server</a:t>
            </a:r>
          </a:p>
          <a:p>
            <a:pPr lvl="1"/>
            <a:r>
              <a:rPr lang="en-US" dirty="0"/>
              <a:t>Make sure all unit tests runs on the CI server</a:t>
            </a:r>
          </a:p>
          <a:p>
            <a:endParaRPr lang="en-US" dirty="0"/>
          </a:p>
          <a:p>
            <a:r>
              <a:rPr lang="en-US" dirty="0"/>
              <a:t>Code Analysis</a:t>
            </a:r>
          </a:p>
          <a:p>
            <a:pPr lvl="1"/>
            <a:r>
              <a:rPr lang="en-US" dirty="0"/>
              <a:t>Identify, fix and monitor 4 more code analysis violations.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122490E-C14D-4509-A7F9-FC7223F2C851}" type="slidenum">
              <a:rPr lang="en-US" smtClean="0"/>
              <a:pPr>
                <a:defRPr/>
              </a:pPr>
              <a:t>65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6/27/2012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Excella Consulting</a:t>
            </a:r>
            <a:endParaRPr lang="en-US" dirty="0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Go-to-Green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345918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122490E-C14D-4509-A7F9-FC7223F2C851}" type="slidenum">
              <a:rPr lang="en-US" smtClean="0"/>
              <a:pPr>
                <a:defRPr/>
              </a:pPr>
              <a:t>66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6/27/2012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Excella Consulting</a:t>
            </a:r>
            <a:endParaRPr lang="en-US" dirty="0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Go-to-Green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241983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Code Review</a:t>
            </a:r>
          </a:p>
          <a:p>
            <a:pPr lvl="1"/>
            <a:r>
              <a:rPr lang="en-US" dirty="0"/>
              <a:t>Decide on the code review strategy</a:t>
            </a:r>
          </a:p>
          <a:p>
            <a:pPr lvl="1"/>
            <a:r>
              <a:rPr lang="en-US" dirty="0"/>
              <a:t>Perform a “model code review”, together with everyone on the team</a:t>
            </a:r>
          </a:p>
          <a:p>
            <a:pPr lvl="1"/>
            <a:r>
              <a:rPr lang="en-US" dirty="0"/>
              <a:t>Hash it out and define an approach that the team is willing to commit to</a:t>
            </a:r>
          </a:p>
          <a:p>
            <a:pPr lvl="1"/>
            <a:endParaRPr lang="en-US" dirty="0"/>
          </a:p>
          <a:p>
            <a:r>
              <a:rPr lang="en-US" dirty="0" smtClean="0"/>
              <a:t>Automated </a:t>
            </a:r>
            <a:r>
              <a:rPr lang="en-US" dirty="0"/>
              <a:t>Unit Testing</a:t>
            </a:r>
          </a:p>
          <a:p>
            <a:pPr lvl="1"/>
            <a:r>
              <a:rPr lang="en-US" dirty="0"/>
              <a:t>Write one unit test for each method in each class-under-test</a:t>
            </a:r>
          </a:p>
          <a:p>
            <a:pPr lvl="1"/>
            <a:r>
              <a:rPr lang="en-US" dirty="0"/>
              <a:t>Try to achieve 100% </a:t>
            </a:r>
            <a:r>
              <a:rPr lang="en-US" b="1" dirty="0"/>
              <a:t>method</a:t>
            </a:r>
            <a:r>
              <a:rPr lang="en-US" dirty="0"/>
              <a:t> coverage</a:t>
            </a:r>
          </a:p>
          <a:p>
            <a:endParaRPr lang="en-US" dirty="0"/>
          </a:p>
          <a:p>
            <a:r>
              <a:rPr lang="en-US" dirty="0" smtClean="0"/>
              <a:t>Code </a:t>
            </a:r>
            <a:r>
              <a:rPr lang="en-US" dirty="0"/>
              <a:t>Analysis</a:t>
            </a:r>
          </a:p>
          <a:p>
            <a:pPr lvl="1"/>
            <a:r>
              <a:rPr lang="en-US" dirty="0"/>
              <a:t>Identify, fix and monitor 8 more code analysis violations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122490E-C14D-4509-A7F9-FC7223F2C851}" type="slidenum">
              <a:rPr lang="en-US" smtClean="0"/>
              <a:pPr>
                <a:defRPr/>
              </a:pPr>
              <a:t>67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6/27/2012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Excella Consulting</a:t>
            </a:r>
            <a:endParaRPr lang="en-US" dirty="0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Go-to-Green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345918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122490E-C14D-4509-A7F9-FC7223F2C851}" type="slidenum">
              <a:rPr lang="en-US" smtClean="0"/>
              <a:pPr>
                <a:defRPr/>
              </a:pPr>
              <a:t>68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6/27/2012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Excella Consulting</a:t>
            </a:r>
            <a:endParaRPr lang="en-US" dirty="0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Go-to-Green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345918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122490E-C14D-4509-A7F9-FC7223F2C851}" type="slidenum">
              <a:rPr lang="en-US" smtClean="0"/>
              <a:pPr>
                <a:defRPr/>
              </a:pPr>
              <a:t>69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6/27/2012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Excella Consulting</a:t>
            </a:r>
            <a:endParaRPr lang="en-US" dirty="0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Go-to-Green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943829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122490E-C14D-4509-A7F9-FC7223F2C851}" type="slidenum">
              <a:rPr lang="en-US" smtClean="0"/>
              <a:pPr>
                <a:defRPr/>
              </a:pPr>
              <a:t>70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6/27/2012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Excella Consulting</a:t>
            </a:r>
            <a:endParaRPr lang="en-US" dirty="0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Go-to-Green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943829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122490E-C14D-4509-A7F9-FC7223F2C851}" type="slidenum">
              <a:rPr lang="en-US" smtClean="0"/>
              <a:pPr>
                <a:defRPr/>
              </a:pPr>
              <a:t>71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6/27/2012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Excella Consulting</a:t>
            </a:r>
            <a:endParaRPr lang="en-US" dirty="0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Go-to-Green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9438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122490E-C14D-4509-A7F9-FC7223F2C851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6/27/2012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Excella Consulting</a:t>
            </a:r>
            <a:endParaRPr lang="en-US" dirty="0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Go-to-Green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345918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122490E-C14D-4509-A7F9-FC7223F2C851}" type="slidenum">
              <a:rPr lang="en-US" smtClean="0"/>
              <a:pPr>
                <a:defRPr/>
              </a:pPr>
              <a:t>72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6/27/2012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Excella Consulting</a:t>
            </a:r>
            <a:endParaRPr lang="en-US" dirty="0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Go-to-Green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275789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Code Review</a:t>
            </a:r>
          </a:p>
          <a:p>
            <a:pPr lvl="1"/>
            <a:r>
              <a:rPr lang="en-US" dirty="0"/>
              <a:t>Decide on the code review strategy</a:t>
            </a:r>
          </a:p>
          <a:p>
            <a:pPr lvl="1"/>
            <a:r>
              <a:rPr lang="en-US" dirty="0"/>
              <a:t>Perform a “model code review”, together with everyone on the team</a:t>
            </a:r>
          </a:p>
          <a:p>
            <a:pPr lvl="1"/>
            <a:r>
              <a:rPr lang="en-US" dirty="0"/>
              <a:t>Hash it out and define an approach that the team is willing to commit to</a:t>
            </a:r>
          </a:p>
          <a:p>
            <a:pPr lvl="1"/>
            <a:endParaRPr lang="en-US" dirty="0"/>
          </a:p>
          <a:p>
            <a:r>
              <a:rPr lang="en-US" dirty="0" smtClean="0"/>
              <a:t>Automated </a:t>
            </a:r>
            <a:r>
              <a:rPr lang="en-US" dirty="0"/>
              <a:t>Unit Testing</a:t>
            </a:r>
          </a:p>
          <a:p>
            <a:pPr lvl="1"/>
            <a:r>
              <a:rPr lang="en-US" dirty="0"/>
              <a:t>Write one unit test for each method in each class-under-test</a:t>
            </a:r>
          </a:p>
          <a:p>
            <a:pPr lvl="1"/>
            <a:r>
              <a:rPr lang="en-US" dirty="0"/>
              <a:t>Try to achieve 100% </a:t>
            </a:r>
            <a:r>
              <a:rPr lang="en-US" b="1" dirty="0"/>
              <a:t>method</a:t>
            </a:r>
            <a:r>
              <a:rPr lang="en-US" dirty="0"/>
              <a:t> coverage</a:t>
            </a:r>
          </a:p>
          <a:p>
            <a:endParaRPr lang="en-US" dirty="0"/>
          </a:p>
          <a:p>
            <a:r>
              <a:rPr lang="en-US" dirty="0" smtClean="0"/>
              <a:t>Code </a:t>
            </a:r>
            <a:r>
              <a:rPr lang="en-US" dirty="0"/>
              <a:t>Analysis</a:t>
            </a:r>
          </a:p>
          <a:p>
            <a:pPr lvl="1"/>
            <a:r>
              <a:rPr lang="en-US" dirty="0"/>
              <a:t>Identify, fix and monitor 8 more code analysis violations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122490E-C14D-4509-A7F9-FC7223F2C851}" type="slidenum">
              <a:rPr lang="en-US" smtClean="0"/>
              <a:pPr>
                <a:defRPr/>
              </a:pPr>
              <a:t>73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6/27/2012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Excella Consulting</a:t>
            </a:r>
            <a:endParaRPr lang="en-US" dirty="0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Go-to-Green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345918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122490E-C14D-4509-A7F9-FC7223F2C851}" type="slidenum">
              <a:rPr lang="en-US" smtClean="0"/>
              <a:pPr>
                <a:defRPr/>
              </a:pPr>
              <a:t>74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6/27/2012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Excella Consulting</a:t>
            </a:r>
            <a:endParaRPr lang="en-US" dirty="0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Go-to-Green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415182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Packaging</a:t>
            </a:r>
          </a:p>
          <a:p>
            <a:endParaRPr lang="en-US" dirty="0" smtClean="0"/>
          </a:p>
          <a:p>
            <a:r>
              <a:rPr lang="en-US" dirty="0" smtClean="0"/>
              <a:t>Deployment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Code </a:t>
            </a:r>
            <a:r>
              <a:rPr lang="en-US" dirty="0"/>
              <a:t>Review</a:t>
            </a:r>
          </a:p>
          <a:p>
            <a:pPr lvl="1"/>
            <a:r>
              <a:rPr lang="en-US" dirty="0"/>
              <a:t>Make sure code reviews happen</a:t>
            </a:r>
          </a:p>
          <a:p>
            <a:endParaRPr lang="en-US" dirty="0"/>
          </a:p>
          <a:p>
            <a:r>
              <a:rPr lang="en-US" dirty="0"/>
              <a:t>Automated Testing</a:t>
            </a:r>
          </a:p>
          <a:p>
            <a:pPr lvl="1"/>
            <a:r>
              <a:rPr lang="en-US" dirty="0"/>
              <a:t>Write more unit tests</a:t>
            </a:r>
          </a:p>
          <a:p>
            <a:pPr lvl="1"/>
            <a:r>
              <a:rPr lang="en-US" dirty="0"/>
              <a:t>Try to exceed 40% </a:t>
            </a:r>
            <a:r>
              <a:rPr lang="en-US" b="1" dirty="0"/>
              <a:t>statement</a:t>
            </a:r>
            <a:r>
              <a:rPr lang="en-US" dirty="0"/>
              <a:t> coverage</a:t>
            </a:r>
          </a:p>
          <a:p>
            <a:endParaRPr lang="en-US" dirty="0"/>
          </a:p>
          <a:p>
            <a:r>
              <a:rPr lang="en-US" dirty="0" smtClean="0"/>
              <a:t>Code </a:t>
            </a:r>
            <a:r>
              <a:rPr lang="en-US" dirty="0"/>
              <a:t>Analysis</a:t>
            </a:r>
          </a:p>
          <a:p>
            <a:pPr lvl="1"/>
            <a:r>
              <a:rPr lang="en-US" dirty="0"/>
              <a:t>Identify, fix and monitor 16 more code analysis violations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122490E-C14D-4509-A7F9-FC7223F2C851}" type="slidenum">
              <a:rPr lang="en-US" smtClean="0"/>
              <a:pPr>
                <a:defRPr/>
              </a:pPr>
              <a:t>75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6/27/2012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Excella Consulting</a:t>
            </a:r>
            <a:endParaRPr lang="en-US" dirty="0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Go-to-Green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345918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122490E-C14D-4509-A7F9-FC7223F2C851}" type="slidenum">
              <a:rPr lang="en-US" smtClean="0"/>
              <a:pPr>
                <a:defRPr/>
              </a:pPr>
              <a:t>76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6/27/2012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Excella Consulting</a:t>
            </a:r>
            <a:endParaRPr lang="en-US" dirty="0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Go-to-Green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943829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122490E-C14D-4509-A7F9-FC7223F2C851}" type="slidenum">
              <a:rPr lang="en-US" smtClean="0"/>
              <a:pPr>
                <a:defRPr/>
              </a:pPr>
              <a:t>77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6/27/2012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Excella Consulting</a:t>
            </a:r>
            <a:endParaRPr lang="en-US" dirty="0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Go-to-Green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943829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122490E-C14D-4509-A7F9-FC7223F2C851}" type="slidenum">
              <a:rPr lang="en-US" smtClean="0"/>
              <a:pPr>
                <a:defRPr/>
              </a:pPr>
              <a:t>78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6/27/2012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Excella Consulting</a:t>
            </a:r>
            <a:endParaRPr lang="en-US" dirty="0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Go-to-Green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943829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122490E-C14D-4509-A7F9-FC7223F2C851}" type="slidenum">
              <a:rPr lang="en-US" smtClean="0"/>
              <a:pPr>
                <a:defRPr/>
              </a:pPr>
              <a:t>79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6/27/2012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Excella Consulting</a:t>
            </a:r>
            <a:endParaRPr lang="en-US" dirty="0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Go-to-Green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943829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122490E-C14D-4509-A7F9-FC7223F2C851}" type="slidenum">
              <a:rPr lang="en-US" smtClean="0"/>
              <a:pPr>
                <a:defRPr/>
              </a:pPr>
              <a:t>80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6/27/2012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Excella Consulting</a:t>
            </a:r>
            <a:endParaRPr lang="en-US" dirty="0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Go-to-Green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551792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Automated Deployment</a:t>
            </a:r>
          </a:p>
          <a:p>
            <a:pPr lvl="1"/>
            <a:r>
              <a:rPr lang="en-US" dirty="0"/>
              <a:t>Write a deployment/packaging script</a:t>
            </a:r>
          </a:p>
          <a:p>
            <a:endParaRPr lang="en-US" dirty="0"/>
          </a:p>
          <a:p>
            <a:r>
              <a:rPr lang="en-US" dirty="0" smtClean="0"/>
              <a:t>Code </a:t>
            </a:r>
            <a:r>
              <a:rPr lang="en-US" dirty="0"/>
              <a:t>Review</a:t>
            </a:r>
          </a:p>
          <a:p>
            <a:pPr lvl="1"/>
            <a:r>
              <a:rPr lang="en-US" dirty="0"/>
              <a:t>Make sure code reviews happen</a:t>
            </a:r>
          </a:p>
          <a:p>
            <a:endParaRPr lang="en-US" dirty="0"/>
          </a:p>
          <a:p>
            <a:r>
              <a:rPr lang="en-US" dirty="0"/>
              <a:t>Automated Testing</a:t>
            </a:r>
          </a:p>
          <a:p>
            <a:pPr lvl="1"/>
            <a:r>
              <a:rPr lang="en-US" dirty="0"/>
              <a:t>Write more unit tests</a:t>
            </a:r>
          </a:p>
          <a:p>
            <a:pPr lvl="1"/>
            <a:r>
              <a:rPr lang="en-US" dirty="0"/>
              <a:t>Try to exceed 40% </a:t>
            </a:r>
            <a:r>
              <a:rPr lang="en-US" b="1" dirty="0"/>
              <a:t>statement</a:t>
            </a:r>
            <a:r>
              <a:rPr lang="en-US" dirty="0"/>
              <a:t> coverage</a:t>
            </a:r>
          </a:p>
          <a:p>
            <a:endParaRPr lang="en-US" dirty="0"/>
          </a:p>
          <a:p>
            <a:r>
              <a:rPr lang="en-US" dirty="0" smtClean="0"/>
              <a:t>Code </a:t>
            </a:r>
            <a:r>
              <a:rPr lang="en-US" dirty="0"/>
              <a:t>Analysis</a:t>
            </a:r>
          </a:p>
          <a:p>
            <a:pPr lvl="1"/>
            <a:r>
              <a:rPr lang="en-US" dirty="0"/>
              <a:t>Identify, fix and monitor 16 more code analysis violations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122490E-C14D-4509-A7F9-FC7223F2C851}" type="slidenum">
              <a:rPr lang="en-US" smtClean="0"/>
              <a:pPr>
                <a:defRPr/>
              </a:pPr>
              <a:t>81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6/27/2012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Excella Consulting</a:t>
            </a:r>
            <a:endParaRPr lang="en-US" dirty="0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Go-to-Green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3459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122490E-C14D-4509-A7F9-FC7223F2C851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6/27/2012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Excella Consulting</a:t>
            </a:r>
            <a:endParaRPr lang="en-US" dirty="0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Go-to-Green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059164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122490E-C14D-4509-A7F9-FC7223F2C851}" type="slidenum">
              <a:rPr lang="en-US" smtClean="0"/>
              <a:pPr>
                <a:defRPr/>
              </a:pPr>
              <a:t>82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6/27/2012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Excella Consulting</a:t>
            </a:r>
            <a:endParaRPr lang="en-US" dirty="0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Go-to-Green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183183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Automated Deployment</a:t>
            </a:r>
          </a:p>
          <a:p>
            <a:pPr lvl="1"/>
            <a:r>
              <a:rPr lang="en-US" dirty="0" smtClean="0"/>
              <a:t>Write a deployment/packaging script</a:t>
            </a:r>
          </a:p>
          <a:p>
            <a:endParaRPr lang="en-US" dirty="0" smtClean="0"/>
          </a:p>
          <a:p>
            <a:r>
              <a:rPr lang="en-US" dirty="0"/>
              <a:t>Automated Deployment</a:t>
            </a:r>
          </a:p>
          <a:p>
            <a:pPr lvl="1"/>
            <a:r>
              <a:rPr lang="en-US" dirty="0"/>
              <a:t>Automate the deployment to an integration environment as part of the “per commit” pipeline</a:t>
            </a:r>
          </a:p>
          <a:p>
            <a:endParaRPr lang="en-US" dirty="0" smtClean="0"/>
          </a:p>
          <a:p>
            <a:r>
              <a:rPr lang="en-US" dirty="0" smtClean="0"/>
              <a:t>Code </a:t>
            </a:r>
            <a:r>
              <a:rPr lang="en-US" dirty="0"/>
              <a:t>Reviews</a:t>
            </a:r>
          </a:p>
          <a:p>
            <a:pPr lvl="1"/>
            <a:r>
              <a:rPr lang="en-US" dirty="0"/>
              <a:t>Perform all code reviews</a:t>
            </a:r>
          </a:p>
          <a:p>
            <a:endParaRPr lang="en-US" dirty="0"/>
          </a:p>
          <a:p>
            <a:r>
              <a:rPr lang="en-US" dirty="0"/>
              <a:t>Automated Testing</a:t>
            </a:r>
          </a:p>
          <a:p>
            <a:pPr lvl="1"/>
            <a:r>
              <a:rPr lang="en-US" dirty="0"/>
              <a:t>Write more unit tests</a:t>
            </a:r>
          </a:p>
          <a:p>
            <a:pPr lvl="1"/>
            <a:r>
              <a:rPr lang="en-US" dirty="0"/>
              <a:t>Try to exceed 60% statement coverage</a:t>
            </a:r>
          </a:p>
          <a:p>
            <a:endParaRPr lang="en-US" dirty="0"/>
          </a:p>
          <a:p>
            <a:r>
              <a:rPr lang="en-US" dirty="0"/>
              <a:t>Code Analysis</a:t>
            </a:r>
          </a:p>
          <a:p>
            <a:pPr lvl="1"/>
            <a:r>
              <a:rPr lang="en-US" dirty="0"/>
              <a:t>Identify, fix and monitor 32 more code analysis violations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122490E-C14D-4509-A7F9-FC7223F2C851}" type="slidenum">
              <a:rPr lang="en-US" smtClean="0"/>
              <a:pPr>
                <a:defRPr/>
              </a:pPr>
              <a:t>83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6/27/2012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Excella Consulting</a:t>
            </a:r>
            <a:endParaRPr lang="en-US" dirty="0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Go-to-Green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345918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122490E-C14D-4509-A7F9-FC7223F2C851}" type="slidenum">
              <a:rPr lang="en-US" smtClean="0"/>
              <a:pPr>
                <a:defRPr/>
              </a:pPr>
              <a:t>84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6/27/2012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Excella Consulting</a:t>
            </a:r>
            <a:endParaRPr lang="en-US" dirty="0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Go-to-Green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943829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122490E-C14D-4509-A7F9-FC7223F2C851}" type="slidenum">
              <a:rPr lang="en-US" smtClean="0"/>
              <a:pPr>
                <a:defRPr/>
              </a:pPr>
              <a:t>85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6/27/2012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Excella Consulting</a:t>
            </a:r>
            <a:endParaRPr lang="en-US" dirty="0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Go-to-Green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426834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Automated </a:t>
            </a:r>
            <a:r>
              <a:rPr lang="en-US" dirty="0"/>
              <a:t>Deployment</a:t>
            </a:r>
          </a:p>
          <a:p>
            <a:pPr lvl="1"/>
            <a:r>
              <a:rPr lang="en-US" dirty="0"/>
              <a:t>Automate the deployment to </a:t>
            </a:r>
            <a:r>
              <a:rPr lang="en-US" dirty="0" smtClean="0"/>
              <a:t>Test</a:t>
            </a:r>
          </a:p>
          <a:p>
            <a:pPr lvl="1"/>
            <a:r>
              <a:rPr lang="en-US" dirty="0" smtClean="0"/>
              <a:t>Automate </a:t>
            </a:r>
            <a:r>
              <a:rPr lang="en-US" dirty="0"/>
              <a:t>the deployment to an integration environment as part of the “per commit” pipeline</a:t>
            </a:r>
          </a:p>
          <a:p>
            <a:endParaRPr lang="en-US" dirty="0" smtClean="0"/>
          </a:p>
          <a:p>
            <a:r>
              <a:rPr lang="en-US" dirty="0" smtClean="0"/>
              <a:t>Code </a:t>
            </a:r>
            <a:r>
              <a:rPr lang="en-US" dirty="0"/>
              <a:t>Reviews</a:t>
            </a:r>
          </a:p>
          <a:p>
            <a:pPr lvl="1"/>
            <a:r>
              <a:rPr lang="en-US" dirty="0"/>
              <a:t>Perform all code reviews</a:t>
            </a:r>
          </a:p>
          <a:p>
            <a:endParaRPr lang="en-US" dirty="0"/>
          </a:p>
          <a:p>
            <a:r>
              <a:rPr lang="en-US" dirty="0"/>
              <a:t>Automated Testing</a:t>
            </a:r>
          </a:p>
          <a:p>
            <a:pPr lvl="1"/>
            <a:r>
              <a:rPr lang="en-US" dirty="0"/>
              <a:t>Write more unit tests</a:t>
            </a:r>
          </a:p>
          <a:p>
            <a:pPr lvl="1"/>
            <a:r>
              <a:rPr lang="en-US" dirty="0"/>
              <a:t>Try to exceed 60% statement coverage</a:t>
            </a:r>
          </a:p>
          <a:p>
            <a:endParaRPr lang="en-US" dirty="0"/>
          </a:p>
          <a:p>
            <a:r>
              <a:rPr lang="en-US" dirty="0"/>
              <a:t>Code Analysis</a:t>
            </a:r>
          </a:p>
          <a:p>
            <a:pPr lvl="1"/>
            <a:r>
              <a:rPr lang="en-US" dirty="0"/>
              <a:t>Identify, fix and monitor 32 more code analysis violations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122490E-C14D-4509-A7F9-FC7223F2C851}" type="slidenum">
              <a:rPr lang="en-US" smtClean="0"/>
              <a:pPr>
                <a:defRPr/>
              </a:pPr>
              <a:t>86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6/27/2012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Excella Consulting</a:t>
            </a:r>
            <a:endParaRPr lang="en-US" dirty="0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Go-to-Green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345918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122490E-C14D-4509-A7F9-FC7223F2C851}" type="slidenum">
              <a:rPr lang="en-US" smtClean="0"/>
              <a:pPr>
                <a:defRPr/>
              </a:pPr>
              <a:t>87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6/27/2012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Excella Consulting</a:t>
            </a:r>
            <a:endParaRPr lang="en-US" dirty="0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Go-to-Green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836079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Automated </a:t>
            </a:r>
            <a:r>
              <a:rPr lang="en-US" dirty="0"/>
              <a:t>Testing</a:t>
            </a:r>
          </a:p>
          <a:p>
            <a:pPr lvl="1"/>
            <a:r>
              <a:rPr lang="en-US" dirty="0"/>
              <a:t>Write more unit </a:t>
            </a:r>
            <a:r>
              <a:rPr lang="en-US" dirty="0" smtClean="0"/>
              <a:t>tests</a:t>
            </a:r>
          </a:p>
          <a:p>
            <a:pPr lvl="1"/>
            <a:r>
              <a:rPr lang="en-US" dirty="0" smtClean="0"/>
              <a:t>Write more automated integration tests</a:t>
            </a:r>
            <a:endParaRPr lang="en-US" dirty="0"/>
          </a:p>
          <a:p>
            <a:pPr lvl="1"/>
            <a:r>
              <a:rPr lang="en-US" dirty="0"/>
              <a:t>Try to exceed 80% statement </a:t>
            </a:r>
            <a:r>
              <a:rPr lang="en-US" dirty="0" smtClean="0"/>
              <a:t>coverage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122490E-C14D-4509-A7F9-FC7223F2C851}" type="slidenum">
              <a:rPr lang="en-US" smtClean="0"/>
              <a:pPr>
                <a:defRPr/>
              </a:pPr>
              <a:t>88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6/27/2012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Excella Consulting</a:t>
            </a:r>
            <a:endParaRPr lang="en-US" dirty="0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Go-to-Green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345918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122490E-C14D-4509-A7F9-FC7223F2C851}" type="slidenum">
              <a:rPr lang="en-US" smtClean="0"/>
              <a:pPr>
                <a:defRPr/>
              </a:pPr>
              <a:t>89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6/27/2012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Excella Consulting</a:t>
            </a:r>
            <a:endParaRPr lang="en-US" dirty="0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Go-to-Green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943829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122490E-C14D-4509-A7F9-FC7223F2C851}" type="slidenum">
              <a:rPr lang="en-US" smtClean="0"/>
              <a:pPr>
                <a:defRPr/>
              </a:pPr>
              <a:t>90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6/27/2012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Excella Consulting</a:t>
            </a:r>
            <a:endParaRPr lang="en-US" dirty="0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Go-to-Green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060769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Automated Testing</a:t>
            </a:r>
          </a:p>
          <a:p>
            <a:pPr lvl="1"/>
            <a:r>
              <a:rPr lang="en-US" dirty="0"/>
              <a:t>Write more unit tests</a:t>
            </a:r>
          </a:p>
          <a:p>
            <a:pPr lvl="1"/>
            <a:r>
              <a:rPr lang="en-US" dirty="0"/>
              <a:t>Try to exceed 80% statement coverage</a:t>
            </a:r>
          </a:p>
          <a:p>
            <a:endParaRPr lang="en-US" dirty="0"/>
          </a:p>
          <a:p>
            <a:r>
              <a:rPr lang="en-US" dirty="0" smtClean="0"/>
              <a:t>Code </a:t>
            </a:r>
            <a:r>
              <a:rPr lang="en-US" dirty="0"/>
              <a:t>Reviews</a:t>
            </a:r>
          </a:p>
          <a:p>
            <a:pPr lvl="1"/>
            <a:r>
              <a:rPr lang="en-US" dirty="0"/>
              <a:t>Perform all code reviews</a:t>
            </a:r>
          </a:p>
          <a:p>
            <a:endParaRPr lang="en-US" dirty="0"/>
          </a:p>
          <a:p>
            <a:r>
              <a:rPr lang="en-US" dirty="0"/>
              <a:t>Automated Deployment</a:t>
            </a:r>
          </a:p>
          <a:p>
            <a:pPr lvl="1"/>
            <a:r>
              <a:rPr lang="en-US" dirty="0"/>
              <a:t>Working with QA, automate the deployment to Test environment.</a:t>
            </a:r>
          </a:p>
          <a:p>
            <a:endParaRPr lang="en-US" dirty="0"/>
          </a:p>
          <a:p>
            <a:r>
              <a:rPr lang="en-US" dirty="0" smtClean="0"/>
              <a:t>Code </a:t>
            </a:r>
            <a:r>
              <a:rPr lang="en-US" dirty="0"/>
              <a:t>Analysis</a:t>
            </a:r>
          </a:p>
          <a:p>
            <a:pPr lvl="1"/>
            <a:r>
              <a:rPr lang="en-US" dirty="0"/>
              <a:t>Identify all applicable code analysis rules</a:t>
            </a:r>
          </a:p>
          <a:p>
            <a:pPr lvl="1"/>
            <a:r>
              <a:rPr lang="en-US" dirty="0"/>
              <a:t>Fix and monitor all mandatory </a:t>
            </a:r>
            <a:r>
              <a:rPr lang="en-US" dirty="0" smtClean="0"/>
              <a:t>rules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122490E-C14D-4509-A7F9-FC7223F2C851}" type="slidenum">
              <a:rPr lang="en-US" smtClean="0"/>
              <a:pPr>
                <a:defRPr/>
              </a:pPr>
              <a:t>91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6/27/2012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Excella Consulting</a:t>
            </a:r>
            <a:endParaRPr lang="en-US" dirty="0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Go-to-Green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3459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122490E-C14D-4509-A7F9-FC7223F2C851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6/27/2012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Excella Consulting</a:t>
            </a:r>
            <a:endParaRPr lang="en-US" dirty="0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Go-to-Green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9495789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122490E-C14D-4509-A7F9-FC7223F2C851}" type="slidenum">
              <a:rPr lang="en-US" smtClean="0"/>
              <a:pPr>
                <a:defRPr/>
              </a:pPr>
              <a:t>92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6/27/2012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Excella Consulting</a:t>
            </a:r>
            <a:endParaRPr lang="en-US" dirty="0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Go-to-Green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0210320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122490E-C14D-4509-A7F9-FC7223F2C851}" type="slidenum">
              <a:rPr lang="en-US" smtClean="0"/>
              <a:pPr>
                <a:defRPr/>
              </a:pPr>
              <a:t>93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6/27/2012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Excella Consulting</a:t>
            </a:r>
            <a:endParaRPr lang="en-US" dirty="0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Go-to-Green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345918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122490E-C14D-4509-A7F9-FC7223F2C851}" type="slidenum">
              <a:rPr lang="en-US" smtClean="0"/>
              <a:pPr>
                <a:defRPr/>
              </a:pPr>
              <a:t>94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6/27/2012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Excella Consulting</a:t>
            </a:r>
            <a:endParaRPr lang="en-US" dirty="0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Go-to-Green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345918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122490E-C14D-4509-A7F9-FC7223F2C851}" type="slidenum">
              <a:rPr lang="en-US" smtClean="0"/>
              <a:pPr>
                <a:defRPr/>
              </a:pPr>
              <a:t>95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6/27/2012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Excella Consulting</a:t>
            </a:r>
            <a:endParaRPr lang="en-US" dirty="0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Go-to-Green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345918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122490E-C14D-4509-A7F9-FC7223F2C851}" type="slidenum">
              <a:rPr lang="en-US" smtClean="0"/>
              <a:pPr>
                <a:defRPr/>
              </a:pPr>
              <a:t>96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6/27/2012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Excella Consulting</a:t>
            </a:r>
            <a:endParaRPr lang="en-US" dirty="0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Go-to-Green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345918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Retrospective</a:t>
            </a:r>
          </a:p>
          <a:p>
            <a:pPr lvl="1"/>
            <a:r>
              <a:rPr lang="en-US" dirty="0"/>
              <a:t>Liked: What did we do right?</a:t>
            </a:r>
          </a:p>
          <a:p>
            <a:pPr lvl="1"/>
            <a:r>
              <a:rPr lang="en-US" dirty="0"/>
              <a:t>Learned: What did we learn?</a:t>
            </a:r>
          </a:p>
          <a:p>
            <a:pPr lvl="1"/>
            <a:r>
              <a:rPr lang="en-US" dirty="0"/>
              <a:t>Lacked: What held us back?</a:t>
            </a:r>
          </a:p>
          <a:p>
            <a:pPr lvl="1"/>
            <a:r>
              <a:rPr lang="en-US" dirty="0"/>
              <a:t>Longed for: What did we wish we had?</a:t>
            </a:r>
          </a:p>
          <a:p>
            <a:pPr lvl="1"/>
            <a:endParaRPr lang="en-US" dirty="0"/>
          </a:p>
          <a:p>
            <a:r>
              <a:rPr lang="en-US" dirty="0"/>
              <a:t>Presentation to Project Stakeholders</a:t>
            </a:r>
          </a:p>
          <a:p>
            <a:pPr lvl="1"/>
            <a:r>
              <a:rPr lang="en-US" dirty="0"/>
              <a:t>Gather metrics along the way</a:t>
            </a:r>
          </a:p>
          <a:p>
            <a:pPr lvl="1"/>
            <a:r>
              <a:rPr lang="en-US" dirty="0"/>
              <a:t>Gather success stories</a:t>
            </a:r>
          </a:p>
          <a:p>
            <a:pPr lvl="1"/>
            <a:r>
              <a:rPr lang="en-US" dirty="0"/>
              <a:t>Demonstrate the CI server</a:t>
            </a:r>
          </a:p>
          <a:p>
            <a:pPr lvl="1"/>
            <a:r>
              <a:rPr lang="en-US" dirty="0"/>
              <a:t>Present the results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122490E-C14D-4509-A7F9-FC7223F2C851}" type="slidenum">
              <a:rPr lang="en-US" smtClean="0"/>
              <a:pPr>
                <a:defRPr/>
              </a:pPr>
              <a:t>97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6/27/2012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Excella Consulting</a:t>
            </a:r>
            <a:endParaRPr lang="en-US" dirty="0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Go-to-Green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3459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Text Box 2"/>
          <p:cNvSpPr txBox="1">
            <a:spLocks noChangeArrowheads="1"/>
          </p:cNvSpPr>
          <p:nvPr userDrawn="1"/>
        </p:nvSpPr>
        <p:spPr bwMode="auto">
          <a:xfrm>
            <a:off x="431800" y="2375089"/>
            <a:ext cx="5943600" cy="12464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ts val="600"/>
              </a:spcBef>
            </a:pPr>
            <a:r>
              <a:rPr lang="en-US" sz="3500" baseline="0" dirty="0" smtClean="0">
                <a:solidFill>
                  <a:srgbClr val="003399"/>
                </a:solidFill>
                <a:latin typeface="Tahoma" pitchFamily="34" charset="0"/>
              </a:rPr>
              <a:t>An Overview of</a:t>
            </a:r>
          </a:p>
          <a:p>
            <a:pPr eaLnBrk="0" hangingPunct="0">
              <a:spcBef>
                <a:spcPts val="600"/>
              </a:spcBef>
            </a:pPr>
            <a:r>
              <a:rPr lang="en-US" sz="3500" baseline="0" dirty="0" smtClean="0">
                <a:solidFill>
                  <a:srgbClr val="003399"/>
                </a:solidFill>
                <a:latin typeface="Tahoma" pitchFamily="34" charset="0"/>
              </a:rPr>
              <a:t>.NET Best Practices</a:t>
            </a:r>
            <a:endParaRPr lang="en-US" sz="3500" dirty="0" smtClean="0">
              <a:solidFill>
                <a:srgbClr val="003399"/>
              </a:solidFill>
              <a:latin typeface="Tahoma" pitchFamily="34" charset="0"/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1770743" y="4702629"/>
            <a:ext cx="4470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Stephen D. Ritchie</a:t>
            </a:r>
          </a:p>
          <a:p>
            <a:endParaRPr lang="en-US" dirty="0" smtClean="0"/>
          </a:p>
          <a:p>
            <a:r>
              <a:rPr lang="en-US" baseline="0" dirty="0" smtClean="0"/>
              <a:t>12 Nov</a:t>
            </a:r>
            <a:r>
              <a:rPr lang="en-US" dirty="0" smtClean="0"/>
              <a:t> 2012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- </a:t>
            </a:r>
            <a:fld id="{1529FFF0-969E-4E44-B8F6-415A2237A40E}" type="slidenum">
              <a:rPr lang="en-US"/>
              <a:pPr>
                <a:defRPr/>
              </a:pPr>
              <a:t>‹#›</a:t>
            </a:fld>
            <a:r>
              <a:rPr lang="en-US" dirty="0"/>
              <a:t> -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- </a:t>
            </a:r>
            <a:fld id="{8838C5AC-A6B2-4782-8731-208B3CC8CA47}" type="slidenum">
              <a:rPr lang="en-US" smtClean="0"/>
              <a:pPr>
                <a:defRPr/>
              </a:pPr>
              <a:t>‹#›</a:t>
            </a:fld>
            <a:r>
              <a:rPr lang="en-US" smtClean="0"/>
              <a:t> -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812800" y="1436913"/>
            <a:ext cx="7874000" cy="4616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dirty="0" smtClean="0"/>
              <a:t>Click</a:t>
            </a:r>
            <a:r>
              <a:rPr lang="en-US" baseline="0" dirty="0" smtClean="0"/>
              <a:t> to add text.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182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- </a:t>
            </a:r>
            <a:fld id="{8838C5AC-A6B2-4782-8731-208B3CC8CA47}" type="slidenum">
              <a:rPr lang="en-US" smtClean="0"/>
              <a:pPr>
                <a:defRPr/>
              </a:pPr>
              <a:t>‹#›</a:t>
            </a:fld>
            <a:r>
              <a:rPr lang="en-US" smtClean="0"/>
              <a:t> -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0183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53143" y="2057063"/>
            <a:ext cx="7184570" cy="1015663"/>
          </a:xfrm>
        </p:spPr>
        <p:txBody>
          <a:bodyPr wrap="square" anchor="ctr" anchorCtr="0">
            <a:spAutoFit/>
          </a:bodyPr>
          <a:lstStyle>
            <a:lvl1pPr algn="r">
              <a:defRPr sz="600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 dirty="0" smtClean="0"/>
              <a:t>Click to edit text.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- </a:t>
            </a:r>
            <a:fld id="{8838C5AC-A6B2-4782-8731-208B3CC8CA47}" type="slidenum">
              <a:rPr lang="en-US" smtClean="0"/>
              <a:pPr>
                <a:defRPr/>
              </a:pPr>
              <a:t>‹#›</a:t>
            </a:fld>
            <a:r>
              <a:rPr lang="en-US" smtClean="0"/>
              <a:t> -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1393370" y="3429000"/>
            <a:ext cx="6444343" cy="197394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innerShdw blurRad="63500" dist="50800" dir="2700000">
              <a:prstClr val="black">
                <a:alpha val="50000"/>
              </a:prstClr>
            </a:innerShdw>
            <a:reflection blurRad="6350" stA="50000" endA="300" endPos="55500" dist="50800" dir="5400000" sy="-100000" algn="bl" rotWithShape="0"/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8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313434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92113" y="163513"/>
            <a:ext cx="7769225" cy="61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8" name="Rectangle 7"/>
          <p:cNvSpPr txBox="1">
            <a:spLocks noChangeArrowheads="1"/>
          </p:cNvSpPr>
          <p:nvPr userDrawn="1"/>
        </p:nvSpPr>
        <p:spPr bwMode="auto">
          <a:xfrm>
            <a:off x="0" y="6245225"/>
            <a:ext cx="91440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ＭＳ Ｐゴシック" pitchFamily="-80" charset="-128"/>
                <a:cs typeface="+mn-cs"/>
              </a:rPr>
              <a:t>Excella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ＭＳ Ｐゴシック" pitchFamily="-80" charset="-128"/>
                <a:cs typeface="+mn-cs"/>
              </a:rPr>
              <a:t> Consulting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ＭＳ Ｐゴシック" pitchFamily="-80" charset="-128"/>
              <a:cs typeface="+mn-cs"/>
            </a:endParaRP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000">
                <a:solidFill>
                  <a:schemeClr val="bg1"/>
                </a:solidFill>
                <a:latin typeface="+mn-lt"/>
                <a:ea typeface="ＭＳ Ｐゴシック" pitchFamily="-80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- </a:t>
            </a:r>
            <a:fld id="{8838C5AC-A6B2-4782-8731-208B3CC8CA47}" type="slidenum">
              <a:rPr lang="en-US"/>
              <a:pPr>
                <a:defRPr/>
              </a:pPr>
              <a:t>‹#›</a:t>
            </a:fld>
            <a:r>
              <a:rPr lang="en-US" dirty="0"/>
              <a:t> -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19" r:id="rId1"/>
    <p:sldLayoutId id="2147484098" r:id="rId2"/>
    <p:sldLayoutId id="2147484120" r:id="rId3"/>
    <p:sldLayoutId id="2147484122" r:id="rId4"/>
    <p:sldLayoutId id="2147484121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+mj-lt"/>
          <a:ea typeface="+mj-ea"/>
          <a:cs typeface="ＭＳ Ｐゴシック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Tahoma" pitchFamily="34" charset="0"/>
          <a:ea typeface="ＭＳ Ｐゴシック" pitchFamily="-80" charset="-128"/>
          <a:cs typeface="ＭＳ Ｐゴシック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Tahoma" pitchFamily="34" charset="0"/>
          <a:ea typeface="ＭＳ Ｐゴシック" pitchFamily="-80" charset="-128"/>
          <a:cs typeface="ＭＳ Ｐゴシック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Tahoma" pitchFamily="34" charset="0"/>
          <a:ea typeface="ＭＳ Ｐゴシック" pitchFamily="-80" charset="-128"/>
          <a:cs typeface="ＭＳ Ｐゴシック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Tahoma" pitchFamily="34" charset="0"/>
          <a:ea typeface="ＭＳ Ｐゴシック" pitchFamily="-80" charset="-128"/>
          <a:cs typeface="ＭＳ Ｐゴシック"/>
        </a:defRPr>
      </a:lvl5pPr>
      <a:lvl6pPr marL="4572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Tahoma" pitchFamily="34" charset="0"/>
          <a:ea typeface="ＭＳ Ｐゴシック" pitchFamily="-80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Tahoma" pitchFamily="34" charset="0"/>
          <a:ea typeface="ＭＳ Ｐゴシック" pitchFamily="-80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Tahoma" pitchFamily="34" charset="0"/>
          <a:ea typeface="ＭＳ Ｐゴシック" pitchFamily="-80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Tahoma" pitchFamily="34" charset="0"/>
          <a:ea typeface="ＭＳ Ｐゴシック" pitchFamily="-80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rgbClr val="003399"/>
          </a:solidFill>
          <a:latin typeface="+mn-lt"/>
          <a:ea typeface="+mn-ea"/>
          <a:cs typeface="ＭＳ Ｐゴシック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rgbClr val="003399"/>
          </a:solidFill>
          <a:latin typeface="+mn-lt"/>
          <a:ea typeface="+mn-ea"/>
          <a:cs typeface="ＭＳ Ｐゴシック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rgbClr val="003399"/>
          </a:solidFill>
          <a:latin typeface="+mn-lt"/>
          <a:ea typeface="+mn-ea"/>
          <a:cs typeface="ＭＳ Ｐゴシック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400">
          <a:solidFill>
            <a:srgbClr val="003399"/>
          </a:solidFill>
          <a:latin typeface="+mn-lt"/>
          <a:ea typeface="+mn-ea"/>
          <a:cs typeface="ＭＳ Ｐゴシック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rgbClr val="003399"/>
          </a:solidFill>
          <a:latin typeface="+mn-lt"/>
          <a:ea typeface="+mn-ea"/>
          <a:cs typeface="ＭＳ Ｐゴシック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003399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003399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003399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003399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gi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gi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gif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5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5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e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5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e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4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5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5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5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gif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gif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4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8.jpeg"/><Relationship Id="rId4" Type="http://schemas.openxmlformats.org/officeDocument/2006/relationships/image" Target="../media/image12.gif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4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4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SVN</a:t>
            </a:r>
            <a:endParaRPr lang="en-US" dirty="0"/>
          </a:p>
        </p:txBody>
      </p:sp>
      <p:pic>
        <p:nvPicPr>
          <p:cNvPr id="3" name="Picture 2" descr="http://www.automaticable.com/wp-content/uploads/2008/06/subversion-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2286" y="3586806"/>
            <a:ext cx="1959428" cy="1694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- </a:t>
            </a:r>
            <a:fld id="{8838C5AC-A6B2-4782-8731-208B3CC8CA47}" type="slidenum">
              <a:rPr lang="en-US" smtClean="0"/>
              <a:pPr>
                <a:defRPr/>
              </a:pPr>
              <a:t>10</a:t>
            </a:fld>
            <a:r>
              <a:rPr lang="en-US" smtClean="0"/>
              <a:t> -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9306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Contact 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Twitter:	@</a:t>
            </a:r>
            <a:r>
              <a:rPr lang="en-US" dirty="0" err="1" smtClean="0"/>
              <a:t>ruthlesshelp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Email:	stephen.ritchie@excella.com</a:t>
            </a:r>
          </a:p>
          <a:p>
            <a:endParaRPr lang="en-US" dirty="0" smtClean="0"/>
          </a:p>
          <a:p>
            <a:r>
              <a:rPr lang="en-US" dirty="0" smtClean="0"/>
              <a:t>Blog:	http://ruthlesslyhelpful.net</a:t>
            </a:r>
          </a:p>
          <a:p>
            <a:endParaRPr lang="en-US" dirty="0" smtClean="0"/>
          </a:p>
          <a:p>
            <a:r>
              <a:rPr lang="en-US" dirty="0" smtClean="0"/>
              <a:t>LinkedIn:</a:t>
            </a:r>
            <a:r>
              <a:rPr lang="en-US" dirty="0"/>
              <a:t>	http://www.linkedin.com/in/sritchie</a:t>
            </a:r>
          </a:p>
        </p:txBody>
      </p:sp>
    </p:spTree>
    <p:extLst>
      <p:ext uri="{BB962C8B-B14F-4D97-AF65-F5344CB8AC3E}">
        <p14:creationId xmlns:p14="http://schemas.microsoft.com/office/powerpoint/2010/main" val="868231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Slides and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Slideshare</a:t>
            </a:r>
            <a:r>
              <a:rPr lang="en-US" dirty="0" smtClean="0"/>
              <a:t>:	</a:t>
            </a:r>
            <a:r>
              <a:rPr lang="en-US" dirty="0"/>
              <a:t>http://www.slideshare.net/ruthlesshelp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Github</a:t>
            </a:r>
            <a:r>
              <a:rPr lang="en-US" dirty="0" smtClean="0"/>
              <a:t>:	http://</a:t>
            </a:r>
            <a:r>
              <a:rPr lang="en-US" dirty="0"/>
              <a:t>github.com/ruthlesshelp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50404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Mercurial</a:t>
            </a:r>
            <a:endParaRPr lang="en-US" dirty="0"/>
          </a:p>
        </p:txBody>
      </p:sp>
      <p:pic>
        <p:nvPicPr>
          <p:cNvPr id="3" name="Picture 9" descr="http://upload.wikimedia.org/wikipedia/commons/thumb/9/9a/New_Mercurial_logo.svg/200px-New_Mercurial_logo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8568" y="3472542"/>
            <a:ext cx="1566863" cy="1880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- </a:t>
            </a:r>
            <a:fld id="{8838C5AC-A6B2-4782-8731-208B3CC8CA47}" type="slidenum">
              <a:rPr lang="en-US" smtClean="0"/>
              <a:pPr>
                <a:defRPr/>
              </a:pPr>
              <a:t>11</a:t>
            </a:fld>
            <a:r>
              <a:rPr lang="en-US" smtClean="0"/>
              <a:t> -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436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endParaRPr lang="en-US" dirty="0"/>
          </a:p>
        </p:txBody>
      </p:sp>
      <p:pic>
        <p:nvPicPr>
          <p:cNvPr id="3" name="Picture 7" descr="http://upload.wikimedia.org/wikipedia/commons/thumb/8/80/Git-logo-2012.svg/200px-Git-logo-2012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500" y="3995613"/>
            <a:ext cx="1905000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- </a:t>
            </a:r>
            <a:fld id="{8838C5AC-A6B2-4782-8731-208B3CC8CA47}" type="slidenum">
              <a:rPr lang="en-US" smtClean="0"/>
              <a:pPr>
                <a:defRPr/>
              </a:pPr>
              <a:t>12</a:t>
            </a:fld>
            <a:r>
              <a:rPr lang="en-US" smtClean="0"/>
              <a:t> -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3578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Level Metaphor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- </a:t>
            </a:r>
            <a:fld id="{1529FFF0-969E-4E44-B8F6-415A2237A40E}" type="slidenum">
              <a:rPr lang="en-US" smtClean="0"/>
              <a:pPr>
                <a:defRPr/>
              </a:pPr>
              <a:t>13</a:t>
            </a:fld>
            <a:r>
              <a:rPr lang="en-US" smtClean="0"/>
              <a:t> -</a:t>
            </a:r>
            <a:endParaRPr lang="en-US" dirty="0"/>
          </a:p>
        </p:txBody>
      </p:sp>
      <p:pic>
        <p:nvPicPr>
          <p:cNvPr id="5" name="Picture 2" descr="http://www.insidesocialgames.com/wp-content/uploads/2009/12/happy-pets-achievement-promp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771" y="994699"/>
            <a:ext cx="7068458" cy="4990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55912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10-Point Star 2"/>
          <p:cNvSpPr/>
          <p:nvPr/>
        </p:nvSpPr>
        <p:spPr bwMode="auto">
          <a:xfrm>
            <a:off x="6117772" y="1451426"/>
            <a:ext cx="1407886" cy="1349829"/>
          </a:xfrm>
          <a:prstGeom prst="star10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127000">
              <a:schemeClr val="accent3">
                <a:lumMod val="75000"/>
              </a:schemeClr>
            </a:glow>
            <a:innerShdw blurRad="114300">
              <a:prstClr val="black"/>
            </a:inn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3</a:t>
            </a:r>
          </a:p>
        </p:txBody>
      </p:sp>
      <p:sp>
        <p:nvSpPr>
          <p:cNvPr id="4" name="10-Point Star 3"/>
          <p:cNvSpPr/>
          <p:nvPr/>
        </p:nvSpPr>
        <p:spPr bwMode="auto">
          <a:xfrm>
            <a:off x="3868057" y="1451427"/>
            <a:ext cx="1407886" cy="1349829"/>
          </a:xfrm>
          <a:prstGeom prst="star10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127000">
              <a:schemeClr val="accent3">
                <a:lumMod val="75000"/>
              </a:schemeClr>
            </a:glow>
            <a:innerShdw blurRad="114300">
              <a:prstClr val="black"/>
            </a:inn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2</a:t>
            </a:r>
          </a:p>
        </p:txBody>
      </p:sp>
      <p:sp>
        <p:nvSpPr>
          <p:cNvPr id="5" name="10-Point Star 4"/>
          <p:cNvSpPr/>
          <p:nvPr/>
        </p:nvSpPr>
        <p:spPr bwMode="auto">
          <a:xfrm>
            <a:off x="1516742" y="3033484"/>
            <a:ext cx="1407886" cy="1349829"/>
          </a:xfrm>
          <a:prstGeom prst="star10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127000">
              <a:schemeClr val="accent3">
                <a:lumMod val="75000"/>
              </a:schemeClr>
            </a:glow>
            <a:innerShdw blurRad="114300">
              <a:prstClr val="black"/>
            </a:inn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4</a:t>
            </a:r>
          </a:p>
        </p:txBody>
      </p:sp>
      <p:sp>
        <p:nvSpPr>
          <p:cNvPr id="6" name="10-Point Star 5"/>
          <p:cNvSpPr/>
          <p:nvPr/>
        </p:nvSpPr>
        <p:spPr bwMode="auto">
          <a:xfrm>
            <a:off x="3868057" y="3033483"/>
            <a:ext cx="1407886" cy="1349829"/>
          </a:xfrm>
          <a:prstGeom prst="star10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127000">
              <a:schemeClr val="accent3">
                <a:lumMod val="75000"/>
              </a:schemeClr>
            </a:glow>
            <a:innerShdw blurRad="114300">
              <a:prstClr val="black"/>
            </a:inn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5</a:t>
            </a:r>
          </a:p>
        </p:txBody>
      </p:sp>
      <p:sp>
        <p:nvSpPr>
          <p:cNvPr id="7" name="10-Point Star 6"/>
          <p:cNvSpPr/>
          <p:nvPr/>
        </p:nvSpPr>
        <p:spPr bwMode="auto">
          <a:xfrm>
            <a:off x="6117772" y="3033484"/>
            <a:ext cx="1407886" cy="1349829"/>
          </a:xfrm>
          <a:prstGeom prst="star10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127000">
              <a:schemeClr val="accent3">
                <a:lumMod val="75000"/>
              </a:schemeClr>
            </a:glow>
            <a:innerShdw blurRad="114300">
              <a:prstClr val="black"/>
            </a:inn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6</a:t>
            </a:r>
          </a:p>
        </p:txBody>
      </p:sp>
      <p:sp>
        <p:nvSpPr>
          <p:cNvPr id="8" name="10-Point Star 7"/>
          <p:cNvSpPr/>
          <p:nvPr/>
        </p:nvSpPr>
        <p:spPr bwMode="auto">
          <a:xfrm>
            <a:off x="1516742" y="4615543"/>
            <a:ext cx="1407886" cy="1349829"/>
          </a:xfrm>
          <a:prstGeom prst="star10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127000">
              <a:schemeClr val="accent3">
                <a:lumMod val="75000"/>
              </a:schemeClr>
            </a:glow>
            <a:innerShdw blurRad="114300">
              <a:prstClr val="black"/>
            </a:inn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7</a:t>
            </a:r>
          </a:p>
        </p:txBody>
      </p:sp>
      <p:sp>
        <p:nvSpPr>
          <p:cNvPr id="9" name="10-Point Star 8"/>
          <p:cNvSpPr/>
          <p:nvPr/>
        </p:nvSpPr>
        <p:spPr bwMode="auto">
          <a:xfrm>
            <a:off x="3868057" y="4615543"/>
            <a:ext cx="1407886" cy="1349829"/>
          </a:xfrm>
          <a:prstGeom prst="star10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127000">
              <a:schemeClr val="accent3">
                <a:lumMod val="75000"/>
              </a:schemeClr>
            </a:glow>
            <a:innerShdw blurRad="114300">
              <a:prstClr val="black"/>
            </a:inn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8</a:t>
            </a:r>
          </a:p>
        </p:txBody>
      </p:sp>
      <p:sp>
        <p:nvSpPr>
          <p:cNvPr id="10" name="10-Point Star 9"/>
          <p:cNvSpPr/>
          <p:nvPr/>
        </p:nvSpPr>
        <p:spPr bwMode="auto">
          <a:xfrm>
            <a:off x="6117772" y="4615543"/>
            <a:ext cx="1407886" cy="1349829"/>
          </a:xfrm>
          <a:prstGeom prst="star10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127000">
              <a:schemeClr val="accent3">
                <a:lumMod val="75000"/>
              </a:schemeClr>
            </a:glow>
            <a:innerShdw blurRad="114300">
              <a:prstClr val="black"/>
            </a:inn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9</a:t>
            </a:r>
          </a:p>
        </p:txBody>
      </p:sp>
      <p:sp>
        <p:nvSpPr>
          <p:cNvPr id="12" name="10-Point Star 11"/>
          <p:cNvSpPr/>
          <p:nvPr/>
        </p:nvSpPr>
        <p:spPr bwMode="auto">
          <a:xfrm>
            <a:off x="1516742" y="1451425"/>
            <a:ext cx="1407886" cy="1349829"/>
          </a:xfrm>
          <a:prstGeom prst="star10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127000">
              <a:schemeClr val="accent3">
                <a:lumMod val="75000"/>
              </a:schemeClr>
            </a:glow>
            <a:innerShdw blurRad="114300">
              <a:prstClr val="black"/>
            </a:inn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1</a:t>
            </a: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687387" y="316586"/>
            <a:ext cx="7769225" cy="1015663"/>
          </a:xfrm>
          <a:prstGeom prst="rect">
            <a:avLst/>
          </a:prstGeom>
        </p:spPr>
        <p:txBody>
          <a:bodyPr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ahoma" pitchFamily="34" charset="0"/>
                <a:ea typeface="ＭＳ Ｐゴシック" pitchFamily="-80" charset="-128"/>
                <a:cs typeface="ＭＳ Ｐゴシック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ahoma" pitchFamily="34" charset="0"/>
                <a:ea typeface="ＭＳ Ｐゴシック" pitchFamily="-80" charset="-128"/>
                <a:cs typeface="ＭＳ Ｐゴシック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ahoma" pitchFamily="34" charset="0"/>
                <a:ea typeface="ＭＳ Ｐゴシック" pitchFamily="-80" charset="-128"/>
                <a:cs typeface="ＭＳ Ｐゴシック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ahoma" pitchFamily="34" charset="0"/>
                <a:ea typeface="ＭＳ Ｐゴシック" pitchFamily="-80" charset="-128"/>
                <a:cs typeface="ＭＳ Ｐゴシック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ahoma" pitchFamily="34" charset="0"/>
                <a:ea typeface="ＭＳ Ｐゴシック" pitchFamily="-80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ahoma" pitchFamily="34" charset="0"/>
                <a:ea typeface="ＭＳ Ｐゴシック" pitchFamily="-80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ahoma" pitchFamily="34" charset="0"/>
                <a:ea typeface="ＭＳ Ｐゴシック" pitchFamily="-80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ahoma" pitchFamily="34" charset="0"/>
                <a:ea typeface="ＭＳ Ｐゴシック" pitchFamily="-80" charset="-128"/>
              </a:defRPr>
            </a:lvl9pPr>
          </a:lstStyle>
          <a:p>
            <a:r>
              <a:rPr lang="en-US" dirty="0" smtClean="0"/>
              <a:t>Go to Green</a:t>
            </a:r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- </a:t>
            </a:r>
            <a:fld id="{8838C5AC-A6B2-4782-8731-208B3CC8CA47}" type="slidenum">
              <a:rPr lang="en-US" smtClean="0"/>
              <a:pPr>
                <a:defRPr/>
              </a:pPr>
              <a:t>14</a:t>
            </a:fld>
            <a:r>
              <a:rPr lang="en-US" smtClean="0"/>
              <a:t> -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639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Level 1 – Goals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22514" y="1614882"/>
            <a:ext cx="5984195" cy="1015663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6000" dirty="0" smtClean="0">
                <a:solidFill>
                  <a:srgbClr val="003399"/>
                </a:solidFill>
                <a:ea typeface="Verdana" pitchFamily="34" charset="0"/>
                <a:cs typeface="Arial" pitchFamily="34" charset="0"/>
              </a:rPr>
              <a:t>Build Script</a:t>
            </a:r>
            <a:endParaRPr lang="en-US" sz="6000" dirty="0">
              <a:solidFill>
                <a:srgbClr val="003399"/>
              </a:solidFill>
              <a:ea typeface="Verdana" pitchFamily="34" charset="0"/>
              <a:cs typeface="Arial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- </a:t>
            </a:r>
            <a:fld id="{1529FFF0-969E-4E44-B8F6-415A2237A40E}" type="slidenum">
              <a:rPr lang="en-US" smtClean="0"/>
              <a:pPr>
                <a:defRPr/>
              </a:pPr>
              <a:t>15</a:t>
            </a:fld>
            <a:r>
              <a:rPr lang="en-US" smtClean="0"/>
              <a:t> -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115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Level 1 – Starting Point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22514" y="1614882"/>
            <a:ext cx="5984195" cy="1015663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6000" dirty="0" smtClean="0">
                <a:solidFill>
                  <a:srgbClr val="003399"/>
                </a:solidFill>
                <a:ea typeface="Verdana" pitchFamily="34" charset="0"/>
                <a:cs typeface="Arial" pitchFamily="34" charset="0"/>
              </a:rPr>
              <a:t>Manual Builds</a:t>
            </a:r>
            <a:endParaRPr lang="en-US" sz="6000" dirty="0">
              <a:solidFill>
                <a:srgbClr val="003399"/>
              </a:solidFill>
              <a:ea typeface="Verdana" pitchFamily="34" charset="0"/>
              <a:cs typeface="Arial" pitchFamily="34" charset="0"/>
            </a:endParaRPr>
          </a:p>
        </p:txBody>
      </p:sp>
      <p:pic>
        <p:nvPicPr>
          <p:cNvPr id="5" name="Picture 2" descr="http://3.bp.blogspot.com/_TGANIb_4mFE/TTAxhN8cOSI/AAAAAAAABKU/l3WMUXOPYT0/s1600/Logo_Visual_Studio_201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3291794"/>
            <a:ext cx="6096000" cy="2371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- </a:t>
            </a:r>
            <a:fld id="{1529FFF0-969E-4E44-B8F6-415A2237A40E}" type="slidenum">
              <a:rPr lang="en-US" smtClean="0"/>
              <a:pPr>
                <a:defRPr/>
              </a:pPr>
              <a:t>16</a:t>
            </a:fld>
            <a:r>
              <a:rPr lang="en-US" smtClean="0"/>
              <a:t> -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442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MSBuild</a:t>
            </a:r>
            <a:endParaRPr lang="en-US" dirty="0"/>
          </a:p>
        </p:txBody>
      </p:sp>
      <p:pic>
        <p:nvPicPr>
          <p:cNvPr id="4" name="Picture 6" descr="http://bencoffman.com/blog/content/binary/microsoft_.net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8628" y="3662382"/>
            <a:ext cx="2786743" cy="1460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- </a:t>
            </a:r>
            <a:fld id="{8838C5AC-A6B2-4782-8731-208B3CC8CA47}" type="slidenum">
              <a:rPr lang="en-US" smtClean="0"/>
              <a:pPr>
                <a:defRPr/>
              </a:pPr>
              <a:t>17</a:t>
            </a:fld>
            <a:r>
              <a:rPr lang="en-US" smtClean="0"/>
              <a:t> -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9681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NAnt</a:t>
            </a:r>
            <a:endParaRPr lang="en-US" dirty="0"/>
          </a:p>
        </p:txBody>
      </p:sp>
      <p:pic>
        <p:nvPicPr>
          <p:cNvPr id="5" name="Picture 2" descr="http://nant.sourceforge.net/release/0.92-beta1/help/images/logo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2592" y="3632200"/>
            <a:ext cx="3478815" cy="1520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- </a:t>
            </a:r>
            <a:fld id="{8838C5AC-A6B2-4782-8731-208B3CC8CA47}" type="slidenum">
              <a:rPr lang="en-US" smtClean="0"/>
              <a:pPr>
                <a:defRPr/>
              </a:pPr>
              <a:t>18</a:t>
            </a:fld>
            <a:r>
              <a:rPr lang="en-US" smtClean="0"/>
              <a:t> -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885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PowerShell</a:t>
            </a:r>
            <a:endParaRPr lang="en-US" dirty="0"/>
          </a:p>
        </p:txBody>
      </p:sp>
      <p:pic>
        <p:nvPicPr>
          <p:cNvPr id="4" name="Picture 4" descr="http://blogs.technet.com/blogfiles/jeffa36/WindowsLiveWriter/ScreencastUsingWindowsPowerShell_88E1/powershell_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1029" y="3674137"/>
            <a:ext cx="1915886" cy="1500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2" descr="psak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1745" y="3756007"/>
            <a:ext cx="2572739" cy="1106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- </a:t>
            </a:r>
            <a:fld id="{8838C5AC-A6B2-4782-8731-208B3CC8CA47}" type="slidenum">
              <a:rPr lang="en-US" smtClean="0"/>
              <a:pPr>
                <a:defRPr/>
              </a:pPr>
              <a:t>19</a:t>
            </a:fld>
            <a:r>
              <a:rPr lang="en-US" smtClean="0"/>
              <a:t> -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740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Live Tweet, Tonight’s Slides and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Twitter:	@</a:t>
            </a:r>
            <a:r>
              <a:rPr lang="en-US" dirty="0" err="1" smtClean="0"/>
              <a:t>RuthlesssHelp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	@Apress</a:t>
            </a:r>
          </a:p>
          <a:p>
            <a:endParaRPr lang="en-US" dirty="0" smtClean="0"/>
          </a:p>
          <a:p>
            <a:r>
              <a:rPr lang="en-US" dirty="0" err="1" smtClean="0"/>
              <a:t>Slideshare</a:t>
            </a:r>
            <a:r>
              <a:rPr lang="en-US" dirty="0" smtClean="0"/>
              <a:t>:	</a:t>
            </a:r>
            <a:r>
              <a:rPr lang="en-US" dirty="0"/>
              <a:t>http://www.slideshare.net/ruthlesshelp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Github</a:t>
            </a:r>
            <a:r>
              <a:rPr lang="en-US" dirty="0" smtClean="0"/>
              <a:t>:	http://</a:t>
            </a:r>
            <a:r>
              <a:rPr lang="en-US" dirty="0"/>
              <a:t>github.com/ruthlesshelp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43787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Extensions</a:t>
            </a:r>
            <a:endParaRPr lang="en-US" dirty="0"/>
          </a:p>
        </p:txBody>
      </p:sp>
      <p:pic>
        <p:nvPicPr>
          <p:cNvPr id="5" name="Picture 5" descr="http://www.msbuildextensionpack.com/images/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2125" y="3501570"/>
            <a:ext cx="5619750" cy="828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6150" y="4418014"/>
            <a:ext cx="2171700" cy="866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- </a:t>
            </a:r>
            <a:fld id="{8838C5AC-A6B2-4782-8731-208B3CC8CA47}" type="slidenum">
              <a:rPr lang="en-US" smtClean="0"/>
              <a:pPr>
                <a:defRPr/>
              </a:pPr>
              <a:t>20</a:t>
            </a:fld>
            <a:r>
              <a:rPr lang="en-US" smtClean="0"/>
              <a:t> -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7337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Level 1 –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- </a:t>
            </a:r>
            <a:fld id="{1529FFF0-969E-4E44-B8F6-415A2237A40E}" type="slidenum">
              <a:rPr lang="en-US" smtClean="0"/>
              <a:pPr>
                <a:defRPr/>
              </a:pPr>
              <a:t>21</a:t>
            </a:fld>
            <a:r>
              <a:rPr lang="en-US" smtClean="0"/>
              <a:t> -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22514" y="1530589"/>
            <a:ext cx="5984195" cy="193899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6000" dirty="0" smtClean="0">
                <a:solidFill>
                  <a:srgbClr val="003399"/>
                </a:solidFill>
                <a:ea typeface="Verdana" pitchFamily="34" charset="0"/>
                <a:cs typeface="Arial" pitchFamily="34" charset="0"/>
              </a:rPr>
              <a:t>Example Build Script</a:t>
            </a:r>
            <a:endParaRPr lang="en-US" sz="6000" dirty="0">
              <a:solidFill>
                <a:srgbClr val="003399"/>
              </a:solidFill>
              <a:ea typeface="Verdana" pitchFamily="34" charset="0"/>
              <a:cs typeface="Arial" pitchFamily="34" charset="0"/>
            </a:endParaRPr>
          </a:p>
        </p:txBody>
      </p:sp>
      <p:pic>
        <p:nvPicPr>
          <p:cNvPr id="7" name="Picture 6" descr="http://bencoffman.com/blog/content/binary/microsoft_.net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9966" y="3662382"/>
            <a:ext cx="2786743" cy="1460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6795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7180" y="945368"/>
            <a:ext cx="2799620" cy="2799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Level 1 – Result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2110" y="2547408"/>
            <a:ext cx="6865257" cy="193899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6000" dirty="0">
                <a:solidFill>
                  <a:srgbClr val="003399"/>
                </a:solidFill>
                <a:ea typeface="Verdana" pitchFamily="34" charset="0"/>
                <a:cs typeface="Arial" pitchFamily="34" charset="0"/>
              </a:rPr>
              <a:t>One Script</a:t>
            </a:r>
            <a:r>
              <a:rPr lang="en-US" sz="6000" dirty="0" smtClean="0">
                <a:solidFill>
                  <a:srgbClr val="003399"/>
                </a:solidFill>
                <a:ea typeface="Verdana" pitchFamily="34" charset="0"/>
                <a:cs typeface="Arial" pitchFamily="34" charset="0"/>
              </a:rPr>
              <a:t>, </a:t>
            </a:r>
            <a:br>
              <a:rPr lang="en-US" sz="6000" dirty="0" smtClean="0">
                <a:solidFill>
                  <a:srgbClr val="003399"/>
                </a:solidFill>
                <a:ea typeface="Verdana" pitchFamily="34" charset="0"/>
                <a:cs typeface="Arial" pitchFamily="34" charset="0"/>
              </a:rPr>
            </a:br>
            <a:r>
              <a:rPr lang="en-US" sz="6000" dirty="0" smtClean="0">
                <a:solidFill>
                  <a:srgbClr val="003399"/>
                </a:solidFill>
                <a:ea typeface="Verdana" pitchFamily="34" charset="0"/>
                <a:cs typeface="Arial" pitchFamily="34" charset="0"/>
              </a:rPr>
              <a:t>Builds </a:t>
            </a:r>
            <a:r>
              <a:rPr lang="en-US" sz="6000" dirty="0">
                <a:solidFill>
                  <a:srgbClr val="003399"/>
                </a:solidFill>
                <a:ea typeface="Verdana" pitchFamily="34" charset="0"/>
                <a:cs typeface="Arial" pitchFamily="34" charset="0"/>
              </a:rPr>
              <a:t>Everything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- </a:t>
            </a:r>
            <a:fld id="{1529FFF0-969E-4E44-B8F6-415A2237A40E}" type="slidenum">
              <a:rPr lang="en-US" smtClean="0"/>
              <a:pPr>
                <a:defRPr/>
              </a:pPr>
              <a:t>22</a:t>
            </a:fld>
            <a:r>
              <a:rPr lang="en-US" smtClean="0"/>
              <a:t> -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92110" y="4878271"/>
            <a:ext cx="6865257" cy="1015663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6000" dirty="0" smtClean="0">
                <a:solidFill>
                  <a:srgbClr val="003399"/>
                </a:solidFill>
                <a:ea typeface="Verdana" pitchFamily="34" charset="0"/>
                <a:cs typeface="Arial" pitchFamily="34" charset="0"/>
              </a:rPr>
              <a:t>“Run the Runner”</a:t>
            </a:r>
            <a:endParaRPr lang="en-US" sz="6000" dirty="0">
              <a:solidFill>
                <a:srgbClr val="003399"/>
              </a:solidFill>
              <a:ea typeface="Verdana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2110" y="1139875"/>
            <a:ext cx="6865257" cy="1015663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6000" dirty="0" smtClean="0">
                <a:solidFill>
                  <a:srgbClr val="003399"/>
                </a:solidFill>
                <a:ea typeface="Verdana" pitchFamily="34" charset="0"/>
                <a:cs typeface="Arial" pitchFamily="34" charset="0"/>
              </a:rPr>
              <a:t>Build Script</a:t>
            </a:r>
            <a:endParaRPr lang="en-US" sz="6000" dirty="0">
              <a:solidFill>
                <a:srgbClr val="003399"/>
              </a:solidFill>
              <a:ea typeface="Verdana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3097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10-Point Star 2"/>
          <p:cNvSpPr/>
          <p:nvPr/>
        </p:nvSpPr>
        <p:spPr bwMode="auto">
          <a:xfrm>
            <a:off x="6117772" y="1451426"/>
            <a:ext cx="1407886" cy="1349829"/>
          </a:xfrm>
          <a:prstGeom prst="star10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127000">
              <a:schemeClr val="accent3">
                <a:lumMod val="75000"/>
              </a:schemeClr>
            </a:glow>
            <a:innerShdw blurRad="114300">
              <a:prstClr val="black"/>
            </a:inn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3</a:t>
            </a:r>
          </a:p>
        </p:txBody>
      </p:sp>
      <p:sp>
        <p:nvSpPr>
          <p:cNvPr id="4" name="10-Point Star 3"/>
          <p:cNvSpPr/>
          <p:nvPr/>
        </p:nvSpPr>
        <p:spPr bwMode="auto">
          <a:xfrm>
            <a:off x="3868057" y="1451427"/>
            <a:ext cx="1407886" cy="1349829"/>
          </a:xfrm>
          <a:prstGeom prst="star10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127000">
              <a:schemeClr val="accent3">
                <a:lumMod val="75000"/>
              </a:schemeClr>
            </a:glow>
            <a:innerShdw blurRad="114300">
              <a:prstClr val="black"/>
            </a:inn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2</a:t>
            </a:r>
          </a:p>
        </p:txBody>
      </p:sp>
      <p:sp>
        <p:nvSpPr>
          <p:cNvPr id="5" name="10-Point Star 4"/>
          <p:cNvSpPr/>
          <p:nvPr/>
        </p:nvSpPr>
        <p:spPr bwMode="auto">
          <a:xfrm>
            <a:off x="1516742" y="3033484"/>
            <a:ext cx="1407886" cy="1349829"/>
          </a:xfrm>
          <a:prstGeom prst="star10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127000">
              <a:schemeClr val="accent3">
                <a:lumMod val="75000"/>
              </a:schemeClr>
            </a:glow>
            <a:innerShdw blurRad="114300">
              <a:prstClr val="black"/>
            </a:inn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4</a:t>
            </a:r>
          </a:p>
        </p:txBody>
      </p:sp>
      <p:sp>
        <p:nvSpPr>
          <p:cNvPr id="6" name="10-Point Star 5"/>
          <p:cNvSpPr/>
          <p:nvPr/>
        </p:nvSpPr>
        <p:spPr bwMode="auto">
          <a:xfrm>
            <a:off x="3868057" y="3033483"/>
            <a:ext cx="1407886" cy="1349829"/>
          </a:xfrm>
          <a:prstGeom prst="star10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127000">
              <a:schemeClr val="accent3">
                <a:lumMod val="75000"/>
              </a:schemeClr>
            </a:glow>
            <a:innerShdw blurRad="114300">
              <a:prstClr val="black"/>
            </a:inn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5</a:t>
            </a:r>
          </a:p>
        </p:txBody>
      </p:sp>
      <p:sp>
        <p:nvSpPr>
          <p:cNvPr id="7" name="10-Point Star 6"/>
          <p:cNvSpPr/>
          <p:nvPr/>
        </p:nvSpPr>
        <p:spPr bwMode="auto">
          <a:xfrm>
            <a:off x="6117772" y="3033484"/>
            <a:ext cx="1407886" cy="1349829"/>
          </a:xfrm>
          <a:prstGeom prst="star10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127000">
              <a:schemeClr val="accent3">
                <a:lumMod val="75000"/>
              </a:schemeClr>
            </a:glow>
            <a:innerShdw blurRad="114300">
              <a:prstClr val="black"/>
            </a:inn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6</a:t>
            </a:r>
          </a:p>
        </p:txBody>
      </p:sp>
      <p:sp>
        <p:nvSpPr>
          <p:cNvPr id="8" name="10-Point Star 7"/>
          <p:cNvSpPr/>
          <p:nvPr/>
        </p:nvSpPr>
        <p:spPr bwMode="auto">
          <a:xfrm>
            <a:off x="1516742" y="4615543"/>
            <a:ext cx="1407886" cy="1349829"/>
          </a:xfrm>
          <a:prstGeom prst="star10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127000">
              <a:schemeClr val="accent3">
                <a:lumMod val="75000"/>
              </a:schemeClr>
            </a:glow>
            <a:innerShdw blurRad="114300">
              <a:prstClr val="black"/>
            </a:inn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7</a:t>
            </a:r>
          </a:p>
        </p:txBody>
      </p:sp>
      <p:sp>
        <p:nvSpPr>
          <p:cNvPr id="9" name="10-Point Star 8"/>
          <p:cNvSpPr/>
          <p:nvPr/>
        </p:nvSpPr>
        <p:spPr bwMode="auto">
          <a:xfrm>
            <a:off x="3868057" y="4615543"/>
            <a:ext cx="1407886" cy="1349829"/>
          </a:xfrm>
          <a:prstGeom prst="star10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127000">
              <a:schemeClr val="accent3">
                <a:lumMod val="75000"/>
              </a:schemeClr>
            </a:glow>
            <a:innerShdw blurRad="114300">
              <a:prstClr val="black"/>
            </a:inn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8</a:t>
            </a:r>
          </a:p>
        </p:txBody>
      </p:sp>
      <p:sp>
        <p:nvSpPr>
          <p:cNvPr id="10" name="10-Point Star 9"/>
          <p:cNvSpPr/>
          <p:nvPr/>
        </p:nvSpPr>
        <p:spPr bwMode="auto">
          <a:xfrm>
            <a:off x="6117772" y="4615543"/>
            <a:ext cx="1407886" cy="1349829"/>
          </a:xfrm>
          <a:prstGeom prst="star10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127000">
              <a:schemeClr val="accent3">
                <a:lumMod val="75000"/>
              </a:schemeClr>
            </a:glow>
            <a:innerShdw blurRad="114300">
              <a:prstClr val="black"/>
            </a:inn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9</a:t>
            </a:r>
          </a:p>
        </p:txBody>
      </p:sp>
      <p:sp>
        <p:nvSpPr>
          <p:cNvPr id="11" name="Oval 10"/>
          <p:cNvSpPr/>
          <p:nvPr/>
        </p:nvSpPr>
        <p:spPr bwMode="auto">
          <a:xfrm>
            <a:off x="1527628" y="1451428"/>
            <a:ext cx="1386113" cy="1349828"/>
          </a:xfrm>
          <a:prstGeom prst="ellipse">
            <a:avLst/>
          </a:prstGeom>
          <a:solidFill>
            <a:srgbClr val="336600"/>
          </a:solidFill>
          <a:ln w="9525" cap="flat" cmpd="sng" algn="ctr">
            <a:solidFill>
              <a:schemeClr val="bg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innerShdw blurRad="114300">
              <a:prstClr val="black"/>
            </a:innerShdw>
          </a:effec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1</a:t>
            </a: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687387" y="316586"/>
            <a:ext cx="7769225" cy="1015663"/>
          </a:xfrm>
          <a:prstGeom prst="rect">
            <a:avLst/>
          </a:prstGeom>
        </p:spPr>
        <p:txBody>
          <a:bodyPr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ahoma" pitchFamily="34" charset="0"/>
                <a:ea typeface="ＭＳ Ｐゴシック" pitchFamily="-80" charset="-128"/>
                <a:cs typeface="ＭＳ Ｐゴシック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ahoma" pitchFamily="34" charset="0"/>
                <a:ea typeface="ＭＳ Ｐゴシック" pitchFamily="-80" charset="-128"/>
                <a:cs typeface="ＭＳ Ｐゴシック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ahoma" pitchFamily="34" charset="0"/>
                <a:ea typeface="ＭＳ Ｐゴシック" pitchFamily="-80" charset="-128"/>
                <a:cs typeface="ＭＳ Ｐゴシック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ahoma" pitchFamily="34" charset="0"/>
                <a:ea typeface="ＭＳ Ｐゴシック" pitchFamily="-80" charset="-128"/>
                <a:cs typeface="ＭＳ Ｐゴシック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ahoma" pitchFamily="34" charset="0"/>
                <a:ea typeface="ＭＳ Ｐゴシック" pitchFamily="-80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ahoma" pitchFamily="34" charset="0"/>
                <a:ea typeface="ＭＳ Ｐゴシック" pitchFamily="-80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ahoma" pitchFamily="34" charset="0"/>
                <a:ea typeface="ＭＳ Ｐゴシック" pitchFamily="-80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ahoma" pitchFamily="34" charset="0"/>
                <a:ea typeface="ＭＳ Ｐゴシック" pitchFamily="-80" charset="-128"/>
              </a:defRPr>
            </a:lvl9pPr>
          </a:lstStyle>
          <a:p>
            <a:r>
              <a:rPr lang="en-US" dirty="0" smtClean="0"/>
              <a:t>Go to Green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- </a:t>
            </a:r>
            <a:fld id="{8838C5AC-A6B2-4782-8731-208B3CC8CA47}" type="slidenum">
              <a:rPr lang="en-US" smtClean="0"/>
              <a:pPr>
                <a:defRPr/>
              </a:pPr>
              <a:t>23</a:t>
            </a:fld>
            <a:r>
              <a:rPr lang="en-US" smtClean="0"/>
              <a:t> -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245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Level 2 – Goals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22515" y="1153218"/>
            <a:ext cx="6284686" cy="193899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6000" dirty="0" smtClean="0">
                <a:solidFill>
                  <a:srgbClr val="003399"/>
                </a:solidFill>
                <a:ea typeface="Verdana" pitchFamily="34" charset="0"/>
                <a:cs typeface="Arial" pitchFamily="34" charset="0"/>
              </a:rPr>
              <a:t>Continuous Integration</a:t>
            </a:r>
            <a:endParaRPr lang="en-US" sz="6000" dirty="0">
              <a:solidFill>
                <a:srgbClr val="003399"/>
              </a:solidFill>
              <a:ea typeface="Verdana" pitchFamily="34" charset="0"/>
              <a:cs typeface="Arial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- </a:t>
            </a:r>
            <a:fld id="{1529FFF0-969E-4E44-B8F6-415A2237A40E}" type="slidenum">
              <a:rPr lang="en-US" smtClean="0"/>
              <a:pPr>
                <a:defRPr/>
              </a:pPr>
              <a:t>24</a:t>
            </a:fld>
            <a:r>
              <a:rPr lang="en-US" smtClean="0"/>
              <a:t> -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891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Level 2 – Starting Point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22514" y="1614882"/>
            <a:ext cx="5984195" cy="1015663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6000" dirty="0" smtClean="0">
                <a:solidFill>
                  <a:srgbClr val="003399"/>
                </a:solidFill>
                <a:ea typeface="Verdana" pitchFamily="34" charset="0"/>
                <a:cs typeface="Arial" pitchFamily="34" charset="0"/>
              </a:rPr>
              <a:t>No CI Server</a:t>
            </a:r>
            <a:endParaRPr lang="en-US" sz="6000" dirty="0">
              <a:solidFill>
                <a:srgbClr val="003399"/>
              </a:solidFill>
              <a:ea typeface="Verdana" pitchFamily="34" charset="0"/>
              <a:cs typeface="Arial" pitchFamily="34" charset="0"/>
            </a:endParaRPr>
          </a:p>
        </p:txBody>
      </p:sp>
      <p:pic>
        <p:nvPicPr>
          <p:cNvPr id="10242" name="Picture 2" descr="http://media.pragprog.com/titles/tsgit/images/repo-centralized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3075" y="2414134"/>
            <a:ext cx="5715000" cy="3590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- </a:t>
            </a:r>
            <a:fld id="{1529FFF0-969E-4E44-B8F6-415A2237A40E}" type="slidenum">
              <a:rPr lang="en-US" smtClean="0"/>
              <a:pPr>
                <a:defRPr/>
              </a:pPr>
              <a:t>25</a:t>
            </a:fld>
            <a:r>
              <a:rPr lang="en-US" smtClean="0"/>
              <a:t> -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9449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Level 2 – To Do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22515" y="1614882"/>
            <a:ext cx="6284686" cy="1015663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6000" dirty="0" smtClean="0">
                <a:solidFill>
                  <a:srgbClr val="003399"/>
                </a:solidFill>
                <a:ea typeface="Verdana" pitchFamily="34" charset="0"/>
                <a:cs typeface="Arial" pitchFamily="34" charset="0"/>
              </a:rPr>
              <a:t>Install CI Server</a:t>
            </a:r>
            <a:endParaRPr lang="en-US" sz="6000" dirty="0">
              <a:solidFill>
                <a:srgbClr val="003399"/>
              </a:solidFill>
              <a:ea typeface="Verdana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77257" y="3013501"/>
            <a:ext cx="6884081" cy="830997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4800" dirty="0" smtClean="0">
                <a:solidFill>
                  <a:srgbClr val="003399"/>
                </a:solidFill>
                <a:ea typeface="Verdana" pitchFamily="34" charset="0"/>
                <a:cs typeface="Arial" pitchFamily="34" charset="0"/>
              </a:rPr>
              <a:t>Triggered by Code Push</a:t>
            </a:r>
            <a:endParaRPr lang="en-US" sz="4800" dirty="0">
              <a:solidFill>
                <a:srgbClr val="003399"/>
              </a:solidFill>
              <a:ea typeface="Verdana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77257" y="4196415"/>
            <a:ext cx="6437086" cy="830997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4800" dirty="0" smtClean="0">
                <a:solidFill>
                  <a:srgbClr val="003399"/>
                </a:solidFill>
                <a:ea typeface="Verdana" pitchFamily="34" charset="0"/>
                <a:cs typeface="Arial" pitchFamily="34" charset="0"/>
              </a:rPr>
              <a:t>“Run the Runner”</a:t>
            </a:r>
            <a:endParaRPr lang="en-US" sz="4800" dirty="0">
              <a:solidFill>
                <a:srgbClr val="003399"/>
              </a:solidFill>
              <a:ea typeface="Verdana" pitchFamily="34" charset="0"/>
              <a:cs typeface="Arial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- </a:t>
            </a:r>
            <a:fld id="{1529FFF0-969E-4E44-B8F6-415A2237A40E}" type="slidenum">
              <a:rPr lang="en-US" smtClean="0"/>
              <a:pPr>
                <a:defRPr/>
              </a:pPr>
              <a:t>26</a:t>
            </a:fld>
            <a:r>
              <a:rPr lang="en-US" smtClean="0"/>
              <a:t> -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845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TFS</a:t>
            </a:r>
            <a:endParaRPr lang="en-US" dirty="0"/>
          </a:p>
        </p:txBody>
      </p:sp>
      <p:pic>
        <p:nvPicPr>
          <p:cNvPr id="7" name="Picture 4" descr="https://cdn2.content.compendiumblog.com/uploads/user/217a210f-f661-40cf-843a-a67a8c04fed9/8b9ae761-7320-4444-af11-566e8d46dad6/Image/1b084c3b114f4ab0ca722b311fb62800/uk_visual_studio_team_foundation_svr_2010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3115" y="3962400"/>
            <a:ext cx="3849123" cy="1033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- </a:t>
            </a:r>
            <a:fld id="{8838C5AC-A6B2-4782-8731-208B3CC8CA47}" type="slidenum">
              <a:rPr lang="en-US" smtClean="0"/>
              <a:pPr>
                <a:defRPr/>
              </a:pPr>
              <a:t>27</a:t>
            </a:fld>
            <a:r>
              <a:rPr lang="en-US" smtClean="0"/>
              <a:t> -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9722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CC.NET</a:t>
            </a:r>
            <a:endParaRPr lang="en-US" dirty="0"/>
          </a:p>
        </p:txBody>
      </p:sp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0272" y="3990717"/>
            <a:ext cx="3943455" cy="7264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- </a:t>
            </a:r>
            <a:fld id="{8838C5AC-A6B2-4782-8731-208B3CC8CA47}" type="slidenum">
              <a:rPr lang="en-US" smtClean="0"/>
              <a:pPr>
                <a:defRPr/>
              </a:pPr>
              <a:t>28</a:t>
            </a:fld>
            <a:r>
              <a:rPr lang="en-US" smtClean="0"/>
              <a:t> -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255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Jenkins</a:t>
            </a:r>
            <a:endParaRPr lang="en-US" dirty="0"/>
          </a:p>
        </p:txBody>
      </p:sp>
      <p:pic>
        <p:nvPicPr>
          <p:cNvPr id="4" name="Picture 4" descr="https://wiki.jenkins-ci.org/download/attachments/2916393/logo-title.png?version=1&amp;modificationDate=130275394700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7438" y="3808517"/>
            <a:ext cx="3849123" cy="1237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- </a:t>
            </a:r>
            <a:fld id="{8838C5AC-A6B2-4782-8731-208B3CC8CA47}" type="slidenum">
              <a:rPr lang="en-US" smtClean="0"/>
              <a:pPr>
                <a:defRPr/>
              </a:pPr>
              <a:t>29</a:t>
            </a:fld>
            <a:r>
              <a:rPr lang="en-US" smtClean="0"/>
              <a:t> -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871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Overall – Challenges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22514" y="1614882"/>
            <a:ext cx="8142515" cy="1015663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6000" dirty="0" smtClean="0">
                <a:solidFill>
                  <a:srgbClr val="003399"/>
                </a:solidFill>
                <a:ea typeface="Verdana" pitchFamily="34" charset="0"/>
                <a:cs typeface="Arial" pitchFamily="34" charset="0"/>
              </a:rPr>
              <a:t>Continuous Integration</a:t>
            </a:r>
            <a:endParaRPr lang="en-US" sz="6000" dirty="0">
              <a:solidFill>
                <a:srgbClr val="003399"/>
              </a:solidFill>
              <a:ea typeface="Verdana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99771" y="3158083"/>
            <a:ext cx="7017656" cy="830997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4800" dirty="0" smtClean="0">
                <a:ea typeface="Verdana" pitchFamily="34" charset="0"/>
                <a:cs typeface="Arial" pitchFamily="34" charset="0"/>
              </a:rPr>
              <a:t>No CI Server</a:t>
            </a:r>
            <a:endParaRPr lang="en-US" sz="4800" dirty="0">
              <a:ea typeface="Verdana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99771" y="4141480"/>
            <a:ext cx="7017656" cy="830997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4800" dirty="0" smtClean="0">
                <a:ea typeface="Verdana" pitchFamily="34" charset="0"/>
                <a:cs typeface="Arial" pitchFamily="34" charset="0"/>
              </a:rPr>
              <a:t>No Code Analysis</a:t>
            </a:r>
            <a:endParaRPr lang="en-US" sz="4800" dirty="0">
              <a:ea typeface="Verdana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99771" y="5124877"/>
            <a:ext cx="7017656" cy="830997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4800" dirty="0" smtClean="0">
                <a:ea typeface="Verdana" pitchFamily="34" charset="0"/>
                <a:cs typeface="Arial" pitchFamily="34" charset="0"/>
              </a:rPr>
              <a:t>Not Triggered by SCM</a:t>
            </a:r>
            <a:endParaRPr lang="en-US" sz="4800" dirty="0">
              <a:ea typeface="Verdana" pitchFamily="34" charset="0"/>
              <a:cs typeface="Arial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- </a:t>
            </a:r>
            <a:fld id="{1529FFF0-969E-4E44-B8F6-415A2237A40E}" type="slidenum">
              <a:rPr lang="en-US" smtClean="0"/>
              <a:pPr>
                <a:defRPr/>
              </a:pPr>
              <a:t>3</a:t>
            </a:fld>
            <a:r>
              <a:rPr lang="en-US" smtClean="0"/>
              <a:t> -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3409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TeamCity</a:t>
            </a:r>
            <a:endParaRPr lang="en-US" dirty="0"/>
          </a:p>
        </p:txBody>
      </p:sp>
      <p:pic>
        <p:nvPicPr>
          <p:cNvPr id="5" name="Picture 2" descr="http://www.jetbrains.com/img/logos/logo_teamcity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7438" y="4128801"/>
            <a:ext cx="3849124" cy="866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- </a:t>
            </a:r>
            <a:fld id="{8838C5AC-A6B2-4782-8731-208B3CC8CA47}" type="slidenum">
              <a:rPr lang="en-US" smtClean="0"/>
              <a:pPr>
                <a:defRPr/>
              </a:pPr>
              <a:t>30</a:t>
            </a:fld>
            <a:r>
              <a:rPr lang="en-US" smtClean="0"/>
              <a:t> -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4139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Level 2 – Example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- </a:t>
            </a:r>
            <a:fld id="{1529FFF0-969E-4E44-B8F6-415A2237A40E}" type="slidenum">
              <a:rPr lang="en-US" smtClean="0"/>
              <a:pPr>
                <a:defRPr/>
              </a:pPr>
              <a:t>31</a:t>
            </a:fld>
            <a:r>
              <a:rPr lang="en-US" smtClean="0"/>
              <a:t> -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22515" y="1153218"/>
            <a:ext cx="6284686" cy="193899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6000" dirty="0" smtClean="0">
                <a:solidFill>
                  <a:srgbClr val="003399"/>
                </a:solidFill>
                <a:ea typeface="Verdana" pitchFamily="34" charset="0"/>
                <a:cs typeface="Arial" pitchFamily="34" charset="0"/>
              </a:rPr>
              <a:t>CI Server Example</a:t>
            </a:r>
            <a:endParaRPr lang="en-US" sz="6000" dirty="0">
              <a:solidFill>
                <a:srgbClr val="003399"/>
              </a:solidFill>
              <a:ea typeface="Verdana" pitchFamily="34" charset="0"/>
              <a:cs typeface="Arial" pitchFamily="34" charset="0"/>
            </a:endParaRPr>
          </a:p>
        </p:txBody>
      </p:sp>
      <p:pic>
        <p:nvPicPr>
          <p:cNvPr id="7" name="Picture 2" descr="http://www.jetbrains.com/img/logos/logo_teamcity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7438" y="4128801"/>
            <a:ext cx="3849124" cy="866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5420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Level 2 – Result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22514" y="1614882"/>
            <a:ext cx="7750629" cy="1015663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6000" dirty="0" smtClean="0">
                <a:solidFill>
                  <a:srgbClr val="003399"/>
                </a:solidFill>
                <a:ea typeface="Verdana" pitchFamily="34" charset="0"/>
                <a:cs typeface="Arial" pitchFamily="34" charset="0"/>
              </a:rPr>
              <a:t>Observe &amp; Report</a:t>
            </a:r>
            <a:endParaRPr lang="en-US" sz="6000" dirty="0">
              <a:solidFill>
                <a:srgbClr val="003399"/>
              </a:solidFill>
              <a:ea typeface="Verdana" pitchFamily="34" charset="0"/>
              <a:cs typeface="Arial" pitchFamily="34" charset="0"/>
            </a:endParaRPr>
          </a:p>
        </p:txBody>
      </p:sp>
      <p:pic>
        <p:nvPicPr>
          <p:cNvPr id="5" name="Picture 2" descr="http://i144.photobucket.com/albums/r189/tim_caesar/zzzzzzz%20Randoms/paul-blart-mall-cop-origina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370" y="2856564"/>
            <a:ext cx="5088116" cy="2862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- </a:t>
            </a:r>
            <a:fld id="{1529FFF0-969E-4E44-B8F6-415A2237A40E}" type="slidenum">
              <a:rPr lang="en-US" smtClean="0"/>
              <a:pPr>
                <a:defRPr/>
              </a:pPr>
              <a:t>32</a:t>
            </a:fld>
            <a:r>
              <a:rPr lang="en-US" smtClean="0"/>
              <a:t> -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292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10-Point Star 2"/>
          <p:cNvSpPr/>
          <p:nvPr/>
        </p:nvSpPr>
        <p:spPr bwMode="auto">
          <a:xfrm>
            <a:off x="6117772" y="1451426"/>
            <a:ext cx="1407886" cy="1349829"/>
          </a:xfrm>
          <a:prstGeom prst="star10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127000">
              <a:schemeClr val="accent3">
                <a:lumMod val="75000"/>
              </a:schemeClr>
            </a:glow>
            <a:innerShdw blurRad="114300">
              <a:prstClr val="black"/>
            </a:inn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3</a:t>
            </a:r>
          </a:p>
        </p:txBody>
      </p:sp>
      <p:sp>
        <p:nvSpPr>
          <p:cNvPr id="5" name="10-Point Star 4"/>
          <p:cNvSpPr/>
          <p:nvPr/>
        </p:nvSpPr>
        <p:spPr bwMode="auto">
          <a:xfrm>
            <a:off x="1516742" y="3033484"/>
            <a:ext cx="1407886" cy="1349829"/>
          </a:xfrm>
          <a:prstGeom prst="star10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127000">
              <a:schemeClr val="accent3">
                <a:lumMod val="75000"/>
              </a:schemeClr>
            </a:glow>
            <a:innerShdw blurRad="114300">
              <a:prstClr val="black"/>
            </a:inn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4</a:t>
            </a:r>
          </a:p>
        </p:txBody>
      </p:sp>
      <p:sp>
        <p:nvSpPr>
          <p:cNvPr id="6" name="10-Point Star 5"/>
          <p:cNvSpPr/>
          <p:nvPr/>
        </p:nvSpPr>
        <p:spPr bwMode="auto">
          <a:xfrm>
            <a:off x="3868057" y="3033483"/>
            <a:ext cx="1407886" cy="1349829"/>
          </a:xfrm>
          <a:prstGeom prst="star10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127000">
              <a:schemeClr val="accent3">
                <a:lumMod val="75000"/>
              </a:schemeClr>
            </a:glow>
            <a:innerShdw blurRad="114300">
              <a:prstClr val="black"/>
            </a:inn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5</a:t>
            </a:r>
          </a:p>
        </p:txBody>
      </p:sp>
      <p:sp>
        <p:nvSpPr>
          <p:cNvPr id="7" name="10-Point Star 6"/>
          <p:cNvSpPr/>
          <p:nvPr/>
        </p:nvSpPr>
        <p:spPr bwMode="auto">
          <a:xfrm>
            <a:off x="6117772" y="3033484"/>
            <a:ext cx="1407886" cy="1349829"/>
          </a:xfrm>
          <a:prstGeom prst="star10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127000">
              <a:schemeClr val="accent3">
                <a:lumMod val="75000"/>
              </a:schemeClr>
            </a:glow>
            <a:innerShdw blurRad="114300">
              <a:prstClr val="black"/>
            </a:inn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6</a:t>
            </a:r>
          </a:p>
        </p:txBody>
      </p:sp>
      <p:sp>
        <p:nvSpPr>
          <p:cNvPr id="8" name="10-Point Star 7"/>
          <p:cNvSpPr/>
          <p:nvPr/>
        </p:nvSpPr>
        <p:spPr bwMode="auto">
          <a:xfrm>
            <a:off x="1516742" y="4615543"/>
            <a:ext cx="1407886" cy="1349829"/>
          </a:xfrm>
          <a:prstGeom prst="star10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127000">
              <a:schemeClr val="accent3">
                <a:lumMod val="75000"/>
              </a:schemeClr>
            </a:glow>
            <a:innerShdw blurRad="114300">
              <a:prstClr val="black"/>
            </a:inn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7</a:t>
            </a:r>
          </a:p>
        </p:txBody>
      </p:sp>
      <p:sp>
        <p:nvSpPr>
          <p:cNvPr id="9" name="10-Point Star 8"/>
          <p:cNvSpPr/>
          <p:nvPr/>
        </p:nvSpPr>
        <p:spPr bwMode="auto">
          <a:xfrm>
            <a:off x="3868057" y="4615543"/>
            <a:ext cx="1407886" cy="1349829"/>
          </a:xfrm>
          <a:prstGeom prst="star10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127000">
              <a:schemeClr val="accent3">
                <a:lumMod val="75000"/>
              </a:schemeClr>
            </a:glow>
            <a:innerShdw blurRad="114300">
              <a:prstClr val="black"/>
            </a:inn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8</a:t>
            </a:r>
          </a:p>
        </p:txBody>
      </p:sp>
      <p:sp>
        <p:nvSpPr>
          <p:cNvPr id="10" name="10-Point Star 9"/>
          <p:cNvSpPr/>
          <p:nvPr/>
        </p:nvSpPr>
        <p:spPr bwMode="auto">
          <a:xfrm>
            <a:off x="6117772" y="4615543"/>
            <a:ext cx="1407886" cy="1349829"/>
          </a:xfrm>
          <a:prstGeom prst="star10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127000">
              <a:schemeClr val="accent3">
                <a:lumMod val="75000"/>
              </a:schemeClr>
            </a:glow>
            <a:innerShdw blurRad="114300">
              <a:prstClr val="black"/>
            </a:inn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9</a:t>
            </a:r>
          </a:p>
        </p:txBody>
      </p:sp>
      <p:sp>
        <p:nvSpPr>
          <p:cNvPr id="11" name="Oval 10"/>
          <p:cNvSpPr/>
          <p:nvPr/>
        </p:nvSpPr>
        <p:spPr bwMode="auto">
          <a:xfrm>
            <a:off x="1527628" y="1451428"/>
            <a:ext cx="1386113" cy="1349828"/>
          </a:xfrm>
          <a:prstGeom prst="ellipse">
            <a:avLst/>
          </a:prstGeom>
          <a:solidFill>
            <a:srgbClr val="336600"/>
          </a:solidFill>
          <a:ln w="9525" cap="flat" cmpd="sng" algn="ctr">
            <a:solidFill>
              <a:schemeClr val="bg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innerShdw blurRad="114300">
              <a:prstClr val="black"/>
            </a:innerShdw>
          </a:effec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1</a:t>
            </a:r>
          </a:p>
        </p:txBody>
      </p:sp>
      <p:sp>
        <p:nvSpPr>
          <p:cNvPr id="12" name="Oval 11"/>
          <p:cNvSpPr/>
          <p:nvPr/>
        </p:nvSpPr>
        <p:spPr bwMode="auto">
          <a:xfrm>
            <a:off x="3868057" y="1451426"/>
            <a:ext cx="1386113" cy="1349828"/>
          </a:xfrm>
          <a:prstGeom prst="ellipse">
            <a:avLst/>
          </a:prstGeom>
          <a:solidFill>
            <a:srgbClr val="336600"/>
          </a:solidFill>
          <a:ln w="9525" cap="flat" cmpd="sng" algn="ctr">
            <a:solidFill>
              <a:schemeClr val="bg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innerShdw blurRad="114300">
              <a:prstClr val="black"/>
            </a:innerShdw>
          </a:effec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2</a:t>
            </a: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687387" y="316586"/>
            <a:ext cx="7769225" cy="1015663"/>
          </a:xfrm>
          <a:prstGeom prst="rect">
            <a:avLst/>
          </a:prstGeom>
        </p:spPr>
        <p:txBody>
          <a:bodyPr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ahoma" pitchFamily="34" charset="0"/>
                <a:ea typeface="ＭＳ Ｐゴシック" pitchFamily="-80" charset="-128"/>
                <a:cs typeface="ＭＳ Ｐゴシック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ahoma" pitchFamily="34" charset="0"/>
                <a:ea typeface="ＭＳ Ｐゴシック" pitchFamily="-80" charset="-128"/>
                <a:cs typeface="ＭＳ Ｐゴシック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ahoma" pitchFamily="34" charset="0"/>
                <a:ea typeface="ＭＳ Ｐゴシック" pitchFamily="-80" charset="-128"/>
                <a:cs typeface="ＭＳ Ｐゴシック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ahoma" pitchFamily="34" charset="0"/>
                <a:ea typeface="ＭＳ Ｐゴシック" pitchFamily="-80" charset="-128"/>
                <a:cs typeface="ＭＳ Ｐゴシック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ahoma" pitchFamily="34" charset="0"/>
                <a:ea typeface="ＭＳ Ｐゴシック" pitchFamily="-80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ahoma" pitchFamily="34" charset="0"/>
                <a:ea typeface="ＭＳ Ｐゴシック" pitchFamily="-80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ahoma" pitchFamily="34" charset="0"/>
                <a:ea typeface="ＭＳ Ｐゴシック" pitchFamily="-80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ahoma" pitchFamily="34" charset="0"/>
                <a:ea typeface="ＭＳ Ｐゴシック" pitchFamily="-80" charset="-128"/>
              </a:defRPr>
            </a:lvl9pPr>
          </a:lstStyle>
          <a:p>
            <a:r>
              <a:rPr lang="en-US" dirty="0" smtClean="0"/>
              <a:t>Go to Green</a:t>
            </a:r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- </a:t>
            </a:r>
            <a:fld id="{8838C5AC-A6B2-4782-8731-208B3CC8CA47}" type="slidenum">
              <a:rPr lang="en-US" smtClean="0"/>
              <a:pPr>
                <a:defRPr/>
              </a:pPr>
              <a:t>33</a:t>
            </a:fld>
            <a:r>
              <a:rPr lang="en-US" smtClean="0"/>
              <a:t> -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6934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Level </a:t>
            </a:r>
            <a:r>
              <a:rPr lang="en-US" dirty="0"/>
              <a:t>3</a:t>
            </a:r>
            <a:r>
              <a:rPr lang="en-US" dirty="0" smtClean="0"/>
              <a:t> – Goals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22515" y="1614882"/>
            <a:ext cx="6284686" cy="1015663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6000" dirty="0" smtClean="0">
                <a:solidFill>
                  <a:srgbClr val="003399"/>
                </a:solidFill>
                <a:ea typeface="Verdana" pitchFamily="34" charset="0"/>
                <a:cs typeface="Arial" pitchFamily="34" charset="0"/>
              </a:rPr>
              <a:t>Code Analysis</a:t>
            </a:r>
            <a:endParaRPr lang="en-US" sz="6000" dirty="0">
              <a:solidFill>
                <a:srgbClr val="003399"/>
              </a:solidFill>
              <a:ea typeface="Verdana" pitchFamily="34" charset="0"/>
              <a:cs typeface="Arial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- </a:t>
            </a:r>
            <a:fld id="{1529FFF0-969E-4E44-B8F6-415A2237A40E}" type="slidenum">
              <a:rPr lang="en-US" smtClean="0"/>
              <a:pPr>
                <a:defRPr/>
              </a:pPr>
              <a:t>34</a:t>
            </a:fld>
            <a:r>
              <a:rPr lang="en-US" smtClean="0"/>
              <a:t> -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9818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Level </a:t>
            </a:r>
            <a:r>
              <a:rPr lang="en-US" dirty="0"/>
              <a:t>3</a:t>
            </a:r>
            <a:r>
              <a:rPr lang="en-US" dirty="0" smtClean="0"/>
              <a:t> – Starting Point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22515" y="1614882"/>
            <a:ext cx="6284686" cy="1015663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6000" dirty="0" smtClean="0">
                <a:solidFill>
                  <a:srgbClr val="003399"/>
                </a:solidFill>
                <a:ea typeface="Verdana" pitchFamily="34" charset="0"/>
                <a:cs typeface="Arial" pitchFamily="34" charset="0"/>
              </a:rPr>
              <a:t>No Code Analysis</a:t>
            </a:r>
            <a:endParaRPr lang="en-US" sz="6000" dirty="0">
              <a:solidFill>
                <a:srgbClr val="003399"/>
              </a:solidFill>
              <a:ea typeface="Verdana" pitchFamily="34" charset="0"/>
              <a:cs typeface="Arial" pitchFamily="34" charset="0"/>
            </a:endParaRPr>
          </a:p>
        </p:txBody>
      </p:sp>
      <p:pic>
        <p:nvPicPr>
          <p:cNvPr id="5" name="Picture 2" descr="http://www.automatedrecords.com/wp-content/uploads/2010/09/question-mark-300x297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9666" y="2961595"/>
            <a:ext cx="2857500" cy="2828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- </a:t>
            </a:r>
            <a:fld id="{1529FFF0-969E-4E44-B8F6-415A2237A40E}" type="slidenum">
              <a:rPr lang="en-US" smtClean="0"/>
              <a:pPr>
                <a:defRPr/>
              </a:pPr>
              <a:t>35</a:t>
            </a:fld>
            <a:r>
              <a:rPr lang="en-US" smtClean="0"/>
              <a:t> -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390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Level 3 – To Do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22514" y="1614882"/>
            <a:ext cx="8011885" cy="1015663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6000" dirty="0" smtClean="0">
                <a:solidFill>
                  <a:srgbClr val="003399"/>
                </a:solidFill>
                <a:ea typeface="Verdana" pitchFamily="34" charset="0"/>
                <a:cs typeface="Arial" pitchFamily="34" charset="0"/>
              </a:rPr>
              <a:t>Analysis Tool</a:t>
            </a:r>
            <a:endParaRPr lang="en-US" sz="6000" dirty="0">
              <a:solidFill>
                <a:srgbClr val="003399"/>
              </a:solidFill>
              <a:ea typeface="Verdana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77257" y="3013501"/>
            <a:ext cx="6884081" cy="830997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4800" dirty="0" smtClean="0">
                <a:solidFill>
                  <a:srgbClr val="003399"/>
                </a:solidFill>
                <a:ea typeface="Verdana" pitchFamily="34" charset="0"/>
                <a:cs typeface="Arial" pitchFamily="34" charset="0"/>
              </a:rPr>
              <a:t>Static Code Analysis</a:t>
            </a:r>
            <a:endParaRPr lang="en-US" sz="4800" dirty="0">
              <a:solidFill>
                <a:srgbClr val="003399"/>
              </a:solidFill>
              <a:ea typeface="Verdana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77257" y="4196415"/>
            <a:ext cx="6437086" cy="830997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4800" dirty="0" smtClean="0">
                <a:solidFill>
                  <a:srgbClr val="003399"/>
                </a:solidFill>
                <a:ea typeface="Verdana" pitchFamily="34" charset="0"/>
                <a:cs typeface="Arial" pitchFamily="34" charset="0"/>
              </a:rPr>
              <a:t>Run with CI Server</a:t>
            </a:r>
            <a:endParaRPr lang="en-US" sz="4800" dirty="0">
              <a:solidFill>
                <a:srgbClr val="003399"/>
              </a:solidFill>
              <a:ea typeface="Verdana" pitchFamily="34" charset="0"/>
              <a:cs typeface="Arial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- </a:t>
            </a:r>
            <a:fld id="{1529FFF0-969E-4E44-B8F6-415A2237A40E}" type="slidenum">
              <a:rPr lang="en-US" smtClean="0"/>
              <a:pPr>
                <a:defRPr/>
              </a:pPr>
              <a:t>36</a:t>
            </a:fld>
            <a:r>
              <a:rPr lang="en-US" smtClean="0"/>
              <a:t> -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943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FxCop</a:t>
            </a:r>
            <a:endParaRPr lang="en-US" dirty="0"/>
          </a:p>
        </p:txBody>
      </p:sp>
      <p:pic>
        <p:nvPicPr>
          <p:cNvPr id="4" name="Picture 4" descr="http://vkreynin.files.wordpress.com/2009/05/fxco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2588" y="3730172"/>
            <a:ext cx="1118824" cy="1316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- </a:t>
            </a:r>
            <a:fld id="{8838C5AC-A6B2-4782-8731-208B3CC8CA47}" type="slidenum">
              <a:rPr lang="en-US" smtClean="0"/>
              <a:pPr>
                <a:defRPr/>
              </a:pPr>
              <a:t>37</a:t>
            </a:fld>
            <a:r>
              <a:rPr lang="en-US" smtClean="0"/>
              <a:t> -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384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Gendarme</a:t>
            </a:r>
            <a:endParaRPr lang="en-US" dirty="0"/>
          </a:p>
        </p:txBody>
      </p:sp>
      <p:pic>
        <p:nvPicPr>
          <p:cNvPr id="5" name="Picture 2" descr="http://www.insaneunity.com/wordpress/wp-content/uploads/2012/02/Mono-logo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9700" y="3596864"/>
            <a:ext cx="1244600" cy="149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- </a:t>
            </a:r>
            <a:fld id="{8838C5AC-A6B2-4782-8731-208B3CC8CA47}" type="slidenum">
              <a:rPr lang="en-US" smtClean="0"/>
              <a:pPr>
                <a:defRPr/>
              </a:pPr>
              <a:t>38</a:t>
            </a:fld>
            <a:r>
              <a:rPr lang="en-US" smtClean="0"/>
              <a:t> -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9884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StyleCop</a:t>
            </a:r>
            <a:endParaRPr lang="en-US" dirty="0"/>
          </a:p>
        </p:txBody>
      </p:sp>
      <p:pic>
        <p:nvPicPr>
          <p:cNvPr id="5" name="Picture 6" descr="http://megakemp.files.wordpress.com/2009/03/styleco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511" y="3784781"/>
            <a:ext cx="1238977" cy="1238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- </a:t>
            </a:r>
            <a:fld id="{8838C5AC-A6B2-4782-8731-208B3CC8CA47}" type="slidenum">
              <a:rPr lang="en-US" smtClean="0"/>
              <a:pPr>
                <a:defRPr/>
              </a:pPr>
              <a:t>39</a:t>
            </a:fld>
            <a:r>
              <a:rPr lang="en-US" smtClean="0"/>
              <a:t> -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377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Overall – Challenges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22514" y="1614882"/>
            <a:ext cx="8142515" cy="1015663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6000" dirty="0" smtClean="0">
                <a:solidFill>
                  <a:srgbClr val="003399"/>
                </a:solidFill>
                <a:ea typeface="Verdana" pitchFamily="34" charset="0"/>
                <a:cs typeface="Arial" pitchFamily="34" charset="0"/>
              </a:rPr>
              <a:t>Code Reviews</a:t>
            </a:r>
            <a:endParaRPr lang="en-US" sz="6000" dirty="0">
              <a:solidFill>
                <a:srgbClr val="003399"/>
              </a:solidFill>
              <a:ea typeface="Verdana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99771" y="3158083"/>
            <a:ext cx="7017656" cy="830997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4800" dirty="0" smtClean="0">
                <a:ea typeface="Verdana" pitchFamily="34" charset="0"/>
                <a:cs typeface="Arial" pitchFamily="34" charset="0"/>
              </a:rPr>
              <a:t>Not Conducted</a:t>
            </a:r>
            <a:endParaRPr lang="en-US" sz="4800" dirty="0">
              <a:ea typeface="Verdana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99771" y="4141480"/>
            <a:ext cx="7017656" cy="830997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4800" dirty="0" smtClean="0">
                <a:ea typeface="Verdana" pitchFamily="34" charset="0"/>
                <a:cs typeface="Arial" pitchFamily="34" charset="0"/>
              </a:rPr>
              <a:t>Issues Not Tracked</a:t>
            </a:r>
            <a:endParaRPr lang="en-US" sz="4800" dirty="0">
              <a:ea typeface="Verdana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99771" y="5124877"/>
            <a:ext cx="7017656" cy="830997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4800" dirty="0" smtClean="0">
                <a:ea typeface="Verdana" pitchFamily="34" charset="0"/>
                <a:cs typeface="Arial" pitchFamily="34" charset="0"/>
              </a:rPr>
              <a:t>Issues Dropped</a:t>
            </a:r>
            <a:endParaRPr lang="en-US" sz="4800" dirty="0">
              <a:ea typeface="Verdana" pitchFamily="34" charset="0"/>
              <a:cs typeface="Arial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- </a:t>
            </a:r>
            <a:fld id="{1529FFF0-969E-4E44-B8F6-415A2237A40E}" type="slidenum">
              <a:rPr lang="en-US" smtClean="0"/>
              <a:pPr>
                <a:defRPr/>
              </a:pPr>
              <a:t>4</a:t>
            </a:fld>
            <a:r>
              <a:rPr lang="en-US" smtClean="0"/>
              <a:t> -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66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NDepend</a:t>
            </a:r>
            <a:endParaRPr lang="en-US" dirty="0"/>
          </a:p>
        </p:txBody>
      </p:sp>
      <p:pic>
        <p:nvPicPr>
          <p:cNvPr id="4" name="Picture 6" descr="http://npgsql.projects.postgresql.org/images/NDependLogo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8186" y="3984251"/>
            <a:ext cx="2587628" cy="662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- </a:t>
            </a:r>
            <a:fld id="{8838C5AC-A6B2-4782-8731-208B3CC8CA47}" type="slidenum">
              <a:rPr lang="en-US" smtClean="0"/>
              <a:pPr>
                <a:defRPr/>
              </a:pPr>
              <a:t>40</a:t>
            </a:fld>
            <a:r>
              <a:rPr lang="en-US" smtClean="0"/>
              <a:t> -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845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http://www.harukizaemon.com/simian/simia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2887" y="3819523"/>
            <a:ext cx="1038225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Simian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- </a:t>
            </a:r>
            <a:fld id="{8838C5AC-A6B2-4782-8731-208B3CC8CA47}" type="slidenum">
              <a:rPr lang="en-US" smtClean="0"/>
              <a:pPr>
                <a:defRPr/>
              </a:pPr>
              <a:t>41</a:t>
            </a:fld>
            <a:r>
              <a:rPr lang="en-US" smtClean="0"/>
              <a:t> -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010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Sonar</a:t>
            </a:r>
            <a:endParaRPr lang="en-US" dirty="0"/>
          </a:p>
        </p:txBody>
      </p:sp>
      <p:pic>
        <p:nvPicPr>
          <p:cNvPr id="5" name="Picture 2" descr="http://www.sonarsource.org/wp-content/themes/sonarsource.org/images/sona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2924" y="3729173"/>
            <a:ext cx="2358149" cy="1273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- </a:t>
            </a:r>
            <a:fld id="{8838C5AC-A6B2-4782-8731-208B3CC8CA47}" type="slidenum">
              <a:rPr lang="en-US" smtClean="0"/>
              <a:pPr>
                <a:defRPr/>
              </a:pPr>
              <a:t>42</a:t>
            </a:fld>
            <a:r>
              <a:rPr lang="en-US" smtClean="0"/>
              <a:t> -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6418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Level 3 – Example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020457" y="4115473"/>
            <a:ext cx="4445681" cy="1015663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6000" dirty="0" err="1" smtClean="0">
                <a:solidFill>
                  <a:srgbClr val="003399"/>
                </a:solidFill>
                <a:ea typeface="Verdana" pitchFamily="34" charset="0"/>
                <a:cs typeface="Arial" pitchFamily="34" charset="0"/>
              </a:rPr>
              <a:t>FxCop</a:t>
            </a:r>
            <a:r>
              <a:rPr lang="en-US" sz="6000" dirty="0" smtClean="0">
                <a:solidFill>
                  <a:srgbClr val="003399"/>
                </a:solidFill>
                <a:ea typeface="Verdana" pitchFamily="34" charset="0"/>
                <a:cs typeface="Arial" pitchFamily="34" charset="0"/>
              </a:rPr>
              <a:t> 10</a:t>
            </a:r>
            <a:endParaRPr lang="en-US" sz="6000" dirty="0">
              <a:solidFill>
                <a:srgbClr val="003399"/>
              </a:solidFill>
              <a:ea typeface="Verdana" pitchFamily="34" charset="0"/>
              <a:cs typeface="Arial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- </a:t>
            </a:r>
            <a:fld id="{1529FFF0-969E-4E44-B8F6-415A2237A40E}" type="slidenum">
              <a:rPr lang="en-US" smtClean="0"/>
              <a:pPr>
                <a:defRPr/>
              </a:pPr>
              <a:t>43</a:t>
            </a:fld>
            <a:r>
              <a:rPr lang="en-US" smtClean="0"/>
              <a:t> -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22515" y="1153218"/>
            <a:ext cx="6502400" cy="193899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6000" dirty="0" smtClean="0">
                <a:solidFill>
                  <a:srgbClr val="003399"/>
                </a:solidFill>
                <a:ea typeface="Verdana" pitchFamily="34" charset="0"/>
                <a:cs typeface="Arial" pitchFamily="34" charset="0"/>
              </a:rPr>
              <a:t>Analysis Tool Example</a:t>
            </a:r>
            <a:endParaRPr lang="en-US" sz="6000" dirty="0">
              <a:solidFill>
                <a:srgbClr val="003399"/>
              </a:solidFill>
              <a:ea typeface="Verdana" pitchFamily="34" charset="0"/>
              <a:cs typeface="Arial" pitchFamily="34" charset="0"/>
            </a:endParaRPr>
          </a:p>
        </p:txBody>
      </p:sp>
      <p:pic>
        <p:nvPicPr>
          <p:cNvPr id="7" name="Picture 4" descr="http://vkreynin.files.wordpress.com/2009/05/fxco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9732" y="4115473"/>
            <a:ext cx="1118824" cy="1316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3306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4208" y="1174719"/>
            <a:ext cx="5348706" cy="4735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Level </a:t>
            </a:r>
            <a:r>
              <a:rPr lang="en-US" dirty="0"/>
              <a:t>3</a:t>
            </a:r>
            <a:r>
              <a:rPr lang="en-US" dirty="0" smtClean="0"/>
              <a:t> – Result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22514" y="1174719"/>
            <a:ext cx="3585029" cy="286232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6000" dirty="0" smtClean="0">
                <a:solidFill>
                  <a:srgbClr val="003399"/>
                </a:solidFill>
                <a:ea typeface="Verdana" pitchFamily="34" charset="0"/>
                <a:cs typeface="Arial" pitchFamily="34" charset="0"/>
              </a:rPr>
              <a:t>Analyze, </a:t>
            </a:r>
            <a:br>
              <a:rPr lang="en-US" sz="6000" dirty="0" smtClean="0">
                <a:solidFill>
                  <a:srgbClr val="003399"/>
                </a:solidFill>
                <a:ea typeface="Verdana" pitchFamily="34" charset="0"/>
                <a:cs typeface="Arial" pitchFamily="34" charset="0"/>
              </a:rPr>
            </a:br>
            <a:r>
              <a:rPr lang="en-US" sz="6000" dirty="0" smtClean="0">
                <a:solidFill>
                  <a:srgbClr val="003399"/>
                </a:solidFill>
                <a:ea typeface="Verdana" pitchFamily="34" charset="0"/>
                <a:cs typeface="Arial" pitchFamily="34" charset="0"/>
              </a:rPr>
              <a:t>Improve, </a:t>
            </a:r>
            <a:br>
              <a:rPr lang="en-US" sz="6000" dirty="0" smtClean="0">
                <a:solidFill>
                  <a:srgbClr val="003399"/>
                </a:solidFill>
                <a:ea typeface="Verdana" pitchFamily="34" charset="0"/>
                <a:cs typeface="Arial" pitchFamily="34" charset="0"/>
              </a:rPr>
            </a:br>
            <a:r>
              <a:rPr lang="en-US" sz="6000" dirty="0" smtClean="0">
                <a:solidFill>
                  <a:srgbClr val="003399"/>
                </a:solidFill>
                <a:ea typeface="Verdana" pitchFamily="34" charset="0"/>
                <a:cs typeface="Arial" pitchFamily="34" charset="0"/>
              </a:rPr>
              <a:t>Monitor</a:t>
            </a:r>
            <a:endParaRPr lang="en-US" sz="6000" dirty="0">
              <a:solidFill>
                <a:srgbClr val="003399"/>
              </a:solidFill>
              <a:ea typeface="Verdana" pitchFamily="34" charset="0"/>
              <a:cs typeface="Arial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- </a:t>
            </a:r>
            <a:fld id="{1529FFF0-969E-4E44-B8F6-415A2237A40E}" type="slidenum">
              <a:rPr lang="en-US" smtClean="0"/>
              <a:pPr>
                <a:defRPr/>
              </a:pPr>
              <a:t>44</a:t>
            </a:fld>
            <a:r>
              <a:rPr lang="en-US" smtClean="0"/>
              <a:t> -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078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0-Point Star 4"/>
          <p:cNvSpPr/>
          <p:nvPr/>
        </p:nvSpPr>
        <p:spPr bwMode="auto">
          <a:xfrm>
            <a:off x="1516742" y="3033484"/>
            <a:ext cx="1407886" cy="1349829"/>
          </a:xfrm>
          <a:prstGeom prst="star10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127000">
              <a:schemeClr val="accent3">
                <a:lumMod val="75000"/>
              </a:schemeClr>
            </a:glow>
            <a:innerShdw blurRad="114300">
              <a:prstClr val="black"/>
            </a:inn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4</a:t>
            </a:r>
          </a:p>
        </p:txBody>
      </p:sp>
      <p:sp>
        <p:nvSpPr>
          <p:cNvPr id="6" name="10-Point Star 5"/>
          <p:cNvSpPr/>
          <p:nvPr/>
        </p:nvSpPr>
        <p:spPr bwMode="auto">
          <a:xfrm>
            <a:off x="3868057" y="3033483"/>
            <a:ext cx="1407886" cy="1349829"/>
          </a:xfrm>
          <a:prstGeom prst="star10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127000">
              <a:schemeClr val="accent3">
                <a:lumMod val="75000"/>
              </a:schemeClr>
            </a:glow>
            <a:innerShdw blurRad="114300">
              <a:prstClr val="black"/>
            </a:inn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5</a:t>
            </a:r>
          </a:p>
        </p:txBody>
      </p:sp>
      <p:sp>
        <p:nvSpPr>
          <p:cNvPr id="7" name="10-Point Star 6"/>
          <p:cNvSpPr/>
          <p:nvPr/>
        </p:nvSpPr>
        <p:spPr bwMode="auto">
          <a:xfrm>
            <a:off x="6117772" y="3033484"/>
            <a:ext cx="1407886" cy="1349829"/>
          </a:xfrm>
          <a:prstGeom prst="star10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127000">
              <a:schemeClr val="accent3">
                <a:lumMod val="75000"/>
              </a:schemeClr>
            </a:glow>
            <a:innerShdw blurRad="114300">
              <a:prstClr val="black"/>
            </a:inn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6</a:t>
            </a:r>
          </a:p>
        </p:txBody>
      </p:sp>
      <p:sp>
        <p:nvSpPr>
          <p:cNvPr id="8" name="10-Point Star 7"/>
          <p:cNvSpPr/>
          <p:nvPr/>
        </p:nvSpPr>
        <p:spPr bwMode="auto">
          <a:xfrm>
            <a:off x="1516742" y="4615543"/>
            <a:ext cx="1407886" cy="1349829"/>
          </a:xfrm>
          <a:prstGeom prst="star10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127000">
              <a:schemeClr val="accent3">
                <a:lumMod val="75000"/>
              </a:schemeClr>
            </a:glow>
            <a:innerShdw blurRad="114300">
              <a:prstClr val="black"/>
            </a:inn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7</a:t>
            </a:r>
          </a:p>
        </p:txBody>
      </p:sp>
      <p:sp>
        <p:nvSpPr>
          <p:cNvPr id="9" name="10-Point Star 8"/>
          <p:cNvSpPr/>
          <p:nvPr/>
        </p:nvSpPr>
        <p:spPr bwMode="auto">
          <a:xfrm>
            <a:off x="3868057" y="4615543"/>
            <a:ext cx="1407886" cy="1349829"/>
          </a:xfrm>
          <a:prstGeom prst="star10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127000">
              <a:schemeClr val="accent3">
                <a:lumMod val="75000"/>
              </a:schemeClr>
            </a:glow>
            <a:innerShdw blurRad="114300">
              <a:prstClr val="black"/>
            </a:inn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8</a:t>
            </a:r>
          </a:p>
        </p:txBody>
      </p:sp>
      <p:sp>
        <p:nvSpPr>
          <p:cNvPr id="10" name="10-Point Star 9"/>
          <p:cNvSpPr/>
          <p:nvPr/>
        </p:nvSpPr>
        <p:spPr bwMode="auto">
          <a:xfrm>
            <a:off x="6117772" y="4615543"/>
            <a:ext cx="1407886" cy="1349829"/>
          </a:xfrm>
          <a:prstGeom prst="star10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127000">
              <a:schemeClr val="accent3">
                <a:lumMod val="75000"/>
              </a:schemeClr>
            </a:glow>
            <a:innerShdw blurRad="114300">
              <a:prstClr val="black"/>
            </a:inn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9</a:t>
            </a:r>
          </a:p>
        </p:txBody>
      </p:sp>
      <p:sp>
        <p:nvSpPr>
          <p:cNvPr id="11" name="Oval 10"/>
          <p:cNvSpPr/>
          <p:nvPr/>
        </p:nvSpPr>
        <p:spPr bwMode="auto">
          <a:xfrm>
            <a:off x="1527628" y="1451428"/>
            <a:ext cx="1386113" cy="1349828"/>
          </a:xfrm>
          <a:prstGeom prst="ellipse">
            <a:avLst/>
          </a:prstGeom>
          <a:solidFill>
            <a:srgbClr val="336600"/>
          </a:solidFill>
          <a:ln w="9525" cap="flat" cmpd="sng" algn="ctr">
            <a:solidFill>
              <a:schemeClr val="bg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innerShdw blurRad="114300">
              <a:prstClr val="black"/>
            </a:innerShdw>
          </a:effec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1</a:t>
            </a:r>
          </a:p>
        </p:txBody>
      </p:sp>
      <p:sp>
        <p:nvSpPr>
          <p:cNvPr id="12" name="Oval 11"/>
          <p:cNvSpPr/>
          <p:nvPr/>
        </p:nvSpPr>
        <p:spPr bwMode="auto">
          <a:xfrm>
            <a:off x="3868057" y="1451426"/>
            <a:ext cx="1386113" cy="1349828"/>
          </a:xfrm>
          <a:prstGeom prst="ellipse">
            <a:avLst/>
          </a:prstGeom>
          <a:solidFill>
            <a:srgbClr val="336600"/>
          </a:solidFill>
          <a:ln w="9525" cap="flat" cmpd="sng" algn="ctr">
            <a:solidFill>
              <a:schemeClr val="bg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innerShdw blurRad="114300">
              <a:prstClr val="black"/>
            </a:innerShdw>
          </a:effec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2</a:t>
            </a:r>
          </a:p>
        </p:txBody>
      </p:sp>
      <p:sp>
        <p:nvSpPr>
          <p:cNvPr id="13" name="Oval 12"/>
          <p:cNvSpPr/>
          <p:nvPr/>
        </p:nvSpPr>
        <p:spPr bwMode="auto">
          <a:xfrm>
            <a:off x="6117772" y="1451428"/>
            <a:ext cx="1386113" cy="1349828"/>
          </a:xfrm>
          <a:prstGeom prst="ellipse">
            <a:avLst/>
          </a:prstGeom>
          <a:solidFill>
            <a:srgbClr val="336600"/>
          </a:solidFill>
          <a:ln w="9525" cap="flat" cmpd="sng" algn="ctr">
            <a:solidFill>
              <a:schemeClr val="bg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innerShdw blurRad="114300">
              <a:prstClr val="black"/>
            </a:innerShdw>
          </a:effec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3</a:t>
            </a: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687387" y="316586"/>
            <a:ext cx="7769225" cy="1015663"/>
          </a:xfrm>
          <a:prstGeom prst="rect">
            <a:avLst/>
          </a:prstGeom>
        </p:spPr>
        <p:txBody>
          <a:bodyPr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ahoma" pitchFamily="34" charset="0"/>
                <a:ea typeface="ＭＳ Ｐゴシック" pitchFamily="-80" charset="-128"/>
                <a:cs typeface="ＭＳ Ｐゴシック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ahoma" pitchFamily="34" charset="0"/>
                <a:ea typeface="ＭＳ Ｐゴシック" pitchFamily="-80" charset="-128"/>
                <a:cs typeface="ＭＳ Ｐゴシック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ahoma" pitchFamily="34" charset="0"/>
                <a:ea typeface="ＭＳ Ｐゴシック" pitchFamily="-80" charset="-128"/>
                <a:cs typeface="ＭＳ Ｐゴシック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ahoma" pitchFamily="34" charset="0"/>
                <a:ea typeface="ＭＳ Ｐゴシック" pitchFamily="-80" charset="-128"/>
                <a:cs typeface="ＭＳ Ｐゴシック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ahoma" pitchFamily="34" charset="0"/>
                <a:ea typeface="ＭＳ Ｐゴシック" pitchFamily="-80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ahoma" pitchFamily="34" charset="0"/>
                <a:ea typeface="ＭＳ Ｐゴシック" pitchFamily="-80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ahoma" pitchFamily="34" charset="0"/>
                <a:ea typeface="ＭＳ Ｐゴシック" pitchFamily="-80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ahoma" pitchFamily="34" charset="0"/>
                <a:ea typeface="ＭＳ Ｐゴシック" pitchFamily="-80" charset="-128"/>
              </a:defRPr>
            </a:lvl9pPr>
          </a:lstStyle>
          <a:p>
            <a:r>
              <a:rPr lang="en-US" dirty="0" smtClean="0"/>
              <a:t>Go to Green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- </a:t>
            </a:r>
            <a:fld id="{8838C5AC-A6B2-4782-8731-208B3CC8CA47}" type="slidenum">
              <a:rPr lang="en-US" smtClean="0"/>
              <a:pPr>
                <a:defRPr/>
              </a:pPr>
              <a:t>45</a:t>
            </a:fld>
            <a:r>
              <a:rPr lang="en-US" smtClean="0"/>
              <a:t> -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122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Level 4 – Goals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22514" y="1614882"/>
            <a:ext cx="7638823" cy="1015663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6000" dirty="0" smtClean="0">
                <a:solidFill>
                  <a:srgbClr val="003399"/>
                </a:solidFill>
                <a:ea typeface="Verdana" pitchFamily="34" charset="0"/>
                <a:cs typeface="Arial" pitchFamily="34" charset="0"/>
              </a:rPr>
              <a:t>Automate Testing</a:t>
            </a:r>
            <a:endParaRPr lang="en-US" sz="6000" dirty="0">
              <a:solidFill>
                <a:srgbClr val="003399"/>
              </a:solidFill>
              <a:ea typeface="Verdana" pitchFamily="34" charset="0"/>
              <a:cs typeface="Arial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- </a:t>
            </a:r>
            <a:fld id="{1529FFF0-969E-4E44-B8F6-415A2237A40E}" type="slidenum">
              <a:rPr lang="en-US" smtClean="0"/>
              <a:pPr>
                <a:defRPr/>
              </a:pPr>
              <a:t>46</a:t>
            </a:fld>
            <a:r>
              <a:rPr lang="en-US" smtClean="0"/>
              <a:t> -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924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Level 4 – Starting Point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22514" y="1614882"/>
            <a:ext cx="7638823" cy="1015663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6000" dirty="0" smtClean="0">
                <a:solidFill>
                  <a:srgbClr val="003399"/>
                </a:solidFill>
                <a:ea typeface="Verdana" pitchFamily="34" charset="0"/>
                <a:cs typeface="Arial" pitchFamily="34" charset="0"/>
              </a:rPr>
              <a:t>No Tests</a:t>
            </a:r>
            <a:endParaRPr lang="en-US" sz="6000" dirty="0">
              <a:solidFill>
                <a:srgbClr val="003399"/>
              </a:solidFill>
              <a:ea typeface="Verdana" pitchFamily="34" charset="0"/>
              <a:cs typeface="Arial" pitchFamily="34" charset="0"/>
            </a:endParaRPr>
          </a:p>
        </p:txBody>
      </p:sp>
      <p:pic>
        <p:nvPicPr>
          <p:cNvPr id="5" name="Picture 2" descr="http://www.automatedrecords.com/wp-content/uploads/2010/09/question-mark-300x297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630545"/>
            <a:ext cx="2857500" cy="2828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- </a:t>
            </a:r>
            <a:fld id="{1529FFF0-969E-4E44-B8F6-415A2237A40E}" type="slidenum">
              <a:rPr lang="en-US" smtClean="0"/>
              <a:pPr>
                <a:defRPr/>
              </a:pPr>
              <a:t>47</a:t>
            </a:fld>
            <a:r>
              <a:rPr lang="en-US" smtClean="0"/>
              <a:t> -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65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Level </a:t>
            </a:r>
            <a:r>
              <a:rPr lang="en-US" dirty="0"/>
              <a:t>4</a:t>
            </a:r>
            <a:r>
              <a:rPr lang="en-US" dirty="0" smtClean="0"/>
              <a:t> – To Do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22514" y="1614882"/>
            <a:ext cx="8011885" cy="1015663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6000" dirty="0" smtClean="0">
                <a:solidFill>
                  <a:srgbClr val="003399"/>
                </a:solidFill>
                <a:ea typeface="Verdana" pitchFamily="34" charset="0"/>
                <a:cs typeface="Arial" pitchFamily="34" charset="0"/>
              </a:rPr>
              <a:t>Testing Framework</a:t>
            </a:r>
            <a:endParaRPr lang="en-US" sz="6000" dirty="0">
              <a:solidFill>
                <a:srgbClr val="003399"/>
              </a:solidFill>
              <a:ea typeface="Verdana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77257" y="3013501"/>
            <a:ext cx="6884081" cy="830997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4800" dirty="0" smtClean="0">
                <a:solidFill>
                  <a:srgbClr val="003399"/>
                </a:solidFill>
                <a:ea typeface="Verdana" pitchFamily="34" charset="0"/>
                <a:cs typeface="Arial" pitchFamily="34" charset="0"/>
              </a:rPr>
              <a:t>Run with Runner</a:t>
            </a:r>
            <a:endParaRPr lang="en-US" sz="4800" dirty="0">
              <a:solidFill>
                <a:srgbClr val="003399"/>
              </a:solidFill>
              <a:ea typeface="Verdana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77257" y="4196415"/>
            <a:ext cx="6437086" cy="830997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4800" dirty="0" smtClean="0">
                <a:solidFill>
                  <a:srgbClr val="003399"/>
                </a:solidFill>
                <a:ea typeface="Verdana" pitchFamily="34" charset="0"/>
                <a:cs typeface="Arial" pitchFamily="34" charset="0"/>
              </a:rPr>
              <a:t>Run with CI Server</a:t>
            </a:r>
            <a:endParaRPr lang="en-US" sz="4800" dirty="0">
              <a:solidFill>
                <a:srgbClr val="003399"/>
              </a:solidFill>
              <a:ea typeface="Verdana" pitchFamily="34" charset="0"/>
              <a:cs typeface="Arial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- </a:t>
            </a:r>
            <a:fld id="{1529FFF0-969E-4E44-B8F6-415A2237A40E}" type="slidenum">
              <a:rPr lang="en-US" smtClean="0"/>
              <a:pPr>
                <a:defRPr/>
              </a:pPr>
              <a:t>48</a:t>
            </a:fld>
            <a:r>
              <a:rPr lang="en-US" smtClean="0"/>
              <a:t> -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774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MSTest</a:t>
            </a:r>
            <a:endParaRPr lang="en-US" dirty="0"/>
          </a:p>
        </p:txBody>
      </p:sp>
      <p:pic>
        <p:nvPicPr>
          <p:cNvPr id="4" name="Picture 8" descr="http://msmvps.com/cfs-filesystemfile.ashx/__key/CommunityServer.Blogs.Components.WeblogFiles/brianmadsen.metablogapi/6685.vs2010_5F00_74958B9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2362" y="3788287"/>
            <a:ext cx="1919276" cy="1081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- </a:t>
            </a:r>
            <a:fld id="{8838C5AC-A6B2-4782-8731-208B3CC8CA47}" type="slidenum">
              <a:rPr lang="en-US" smtClean="0"/>
              <a:pPr>
                <a:defRPr/>
              </a:pPr>
              <a:t>49</a:t>
            </a:fld>
            <a:r>
              <a:rPr lang="en-US" smtClean="0"/>
              <a:t> -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750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– Challenges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22514" y="1153218"/>
            <a:ext cx="8142515" cy="193899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6000" dirty="0">
                <a:solidFill>
                  <a:srgbClr val="003399"/>
                </a:solidFill>
                <a:ea typeface="Verdana" pitchFamily="34" charset="0"/>
                <a:cs typeface="Arial" pitchFamily="34" charset="0"/>
              </a:rPr>
              <a:t>Automated Builds and Deployments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99771" y="3158083"/>
            <a:ext cx="7017656" cy="830997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4800" dirty="0" smtClean="0">
                <a:ea typeface="Verdana" pitchFamily="34" charset="0"/>
                <a:cs typeface="Arial" pitchFamily="34" charset="0"/>
              </a:rPr>
              <a:t>Manual Deployment</a:t>
            </a:r>
            <a:endParaRPr lang="en-US" sz="4800" dirty="0">
              <a:ea typeface="Verdana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99771" y="4141480"/>
            <a:ext cx="7017656" cy="830997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4800" dirty="0" smtClean="0">
                <a:ea typeface="Verdana" pitchFamily="34" charset="0"/>
                <a:cs typeface="Arial" pitchFamily="34" charset="0"/>
              </a:rPr>
              <a:t>No Automated Testing</a:t>
            </a:r>
            <a:endParaRPr lang="en-US" sz="4800" dirty="0">
              <a:ea typeface="Verdana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99771" y="5124877"/>
            <a:ext cx="7017656" cy="830997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4800" dirty="0" smtClean="0">
                <a:ea typeface="Verdana" pitchFamily="34" charset="0"/>
                <a:cs typeface="Arial" pitchFamily="34" charset="0"/>
              </a:rPr>
              <a:t>No Code Analysis</a:t>
            </a:r>
            <a:endParaRPr lang="en-US" sz="4800" dirty="0">
              <a:ea typeface="Verdana" pitchFamily="34" charset="0"/>
              <a:cs typeface="Arial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- </a:t>
            </a:r>
            <a:fld id="{1529FFF0-969E-4E44-B8F6-415A2237A40E}" type="slidenum">
              <a:rPr lang="en-US" smtClean="0"/>
              <a:pPr>
                <a:defRPr/>
              </a:pPr>
              <a:t>5</a:t>
            </a:fld>
            <a:r>
              <a:rPr lang="en-US" smtClean="0"/>
              <a:t> -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100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MBUnit</a:t>
            </a:r>
            <a:endParaRPr 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250" y="3849331"/>
            <a:ext cx="2095500" cy="95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- </a:t>
            </a:r>
            <a:fld id="{8838C5AC-A6B2-4782-8731-208B3CC8CA47}" type="slidenum">
              <a:rPr lang="en-US" smtClean="0"/>
              <a:pPr>
                <a:defRPr/>
              </a:pPr>
              <a:t>50</a:t>
            </a:fld>
            <a:r>
              <a:rPr lang="en-US" smtClean="0"/>
              <a:t> -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61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xUnit.net</a:t>
            </a:r>
            <a:endParaRPr lang="en-US" dirty="0"/>
          </a:p>
        </p:txBody>
      </p:sp>
      <p:pic>
        <p:nvPicPr>
          <p:cNvPr id="4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765" y="3755050"/>
            <a:ext cx="3886469" cy="1281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- </a:t>
            </a:r>
            <a:fld id="{8838C5AC-A6B2-4782-8731-208B3CC8CA47}" type="slidenum">
              <a:rPr lang="en-US" smtClean="0"/>
              <a:pPr>
                <a:defRPr/>
              </a:pPr>
              <a:t>51</a:t>
            </a:fld>
            <a:r>
              <a:rPr lang="en-US" smtClean="0"/>
              <a:t> -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7148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NUnit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1006" y="3714977"/>
            <a:ext cx="2301988" cy="12288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- </a:t>
            </a:r>
            <a:fld id="{8838C5AC-A6B2-4782-8731-208B3CC8CA47}" type="slidenum">
              <a:rPr lang="en-US" smtClean="0"/>
              <a:pPr>
                <a:defRPr/>
              </a:pPr>
              <a:t>52</a:t>
            </a:fld>
            <a:r>
              <a:rPr lang="en-US" smtClean="0"/>
              <a:t> -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164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Level </a:t>
            </a:r>
            <a:r>
              <a:rPr lang="en-US" dirty="0"/>
              <a:t>4</a:t>
            </a:r>
            <a:r>
              <a:rPr lang="en-US" dirty="0" smtClean="0"/>
              <a:t> – To Do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22514" y="1614882"/>
            <a:ext cx="8011885" cy="1015663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6000" dirty="0" smtClean="0">
                <a:solidFill>
                  <a:srgbClr val="003399"/>
                </a:solidFill>
                <a:ea typeface="Verdana" pitchFamily="34" charset="0"/>
                <a:cs typeface="Arial" pitchFamily="34" charset="0"/>
              </a:rPr>
              <a:t>Mocking Framework</a:t>
            </a:r>
            <a:endParaRPr lang="en-US" sz="6000" dirty="0">
              <a:solidFill>
                <a:srgbClr val="003399"/>
              </a:solidFill>
              <a:ea typeface="Verdana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77257" y="3013501"/>
            <a:ext cx="6884081" cy="830997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4800" dirty="0" smtClean="0">
                <a:solidFill>
                  <a:srgbClr val="003399"/>
                </a:solidFill>
                <a:ea typeface="Verdana" pitchFamily="34" charset="0"/>
                <a:cs typeface="Arial" pitchFamily="34" charset="0"/>
              </a:rPr>
              <a:t>Isolation</a:t>
            </a:r>
            <a:endParaRPr lang="en-US" sz="4800" dirty="0">
              <a:solidFill>
                <a:srgbClr val="003399"/>
              </a:solidFill>
              <a:ea typeface="Verdana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77257" y="4196415"/>
            <a:ext cx="6437086" cy="830997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4800" dirty="0" smtClean="0">
                <a:solidFill>
                  <a:srgbClr val="003399"/>
                </a:solidFill>
                <a:ea typeface="Verdana" pitchFamily="34" charset="0"/>
                <a:cs typeface="Arial" pitchFamily="34" charset="0"/>
              </a:rPr>
              <a:t>Interaction Testing</a:t>
            </a:r>
            <a:endParaRPr lang="en-US" sz="4800" dirty="0">
              <a:solidFill>
                <a:srgbClr val="003399"/>
              </a:solidFill>
              <a:ea typeface="Verdana" pitchFamily="34" charset="0"/>
              <a:cs typeface="Arial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- </a:t>
            </a:r>
            <a:fld id="{1529FFF0-969E-4E44-B8F6-415A2237A40E}" type="slidenum">
              <a:rPr lang="en-US" smtClean="0"/>
              <a:pPr>
                <a:defRPr/>
              </a:pPr>
              <a:t>53</a:t>
            </a:fld>
            <a:r>
              <a:rPr lang="en-US" smtClean="0"/>
              <a:t> -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3348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Rhino Mocks</a:t>
            </a:r>
            <a:endParaRPr lang="en-US" dirty="0"/>
          </a:p>
        </p:txBody>
      </p:sp>
      <p:pic>
        <p:nvPicPr>
          <p:cNvPr id="4" name="Picture 6" descr="http://ayende.com/Blog/images/ayende_com/Blog/WindowsLiveWriter/NewRhinoMocksLogo_ECFE/image_thumb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613" y="3585029"/>
            <a:ext cx="2742774" cy="1694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- </a:t>
            </a:r>
            <a:fld id="{8838C5AC-A6B2-4782-8731-208B3CC8CA47}" type="slidenum">
              <a:rPr lang="en-US" smtClean="0"/>
              <a:pPr>
                <a:defRPr/>
              </a:pPr>
              <a:t>54</a:t>
            </a:fld>
            <a:r>
              <a:rPr lang="en-US" smtClean="0"/>
              <a:t> -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743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Moq</a:t>
            </a:r>
            <a:endParaRPr lang="en-US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0229" y="3688689"/>
            <a:ext cx="2453350" cy="1550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- </a:t>
            </a:r>
            <a:fld id="{8838C5AC-A6B2-4782-8731-208B3CC8CA47}" type="slidenum">
              <a:rPr lang="en-US" smtClean="0"/>
              <a:pPr>
                <a:defRPr/>
              </a:pPr>
              <a:t>55</a:t>
            </a:fld>
            <a:r>
              <a:rPr lang="en-US" smtClean="0"/>
              <a:t> -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4283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Level 4 – Example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- </a:t>
            </a:r>
            <a:fld id="{1529FFF0-969E-4E44-B8F6-415A2237A40E}" type="slidenum">
              <a:rPr lang="en-US" smtClean="0"/>
              <a:pPr>
                <a:defRPr/>
              </a:pPr>
              <a:t>56</a:t>
            </a:fld>
            <a:r>
              <a:rPr lang="en-US" smtClean="0"/>
              <a:t> -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22514" y="1153218"/>
            <a:ext cx="7638823" cy="193899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6000" dirty="0" smtClean="0">
                <a:solidFill>
                  <a:srgbClr val="003399"/>
                </a:solidFill>
                <a:ea typeface="Verdana" pitchFamily="34" charset="0"/>
                <a:cs typeface="Arial" pitchFamily="34" charset="0"/>
              </a:rPr>
              <a:t>Automate Testing Example</a:t>
            </a:r>
            <a:endParaRPr lang="en-US" sz="6000" dirty="0">
              <a:solidFill>
                <a:srgbClr val="003399"/>
              </a:solidFill>
              <a:ea typeface="Verdana" pitchFamily="34" charset="0"/>
              <a:cs typeface="Arial" pitchFamily="34" charset="0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4035" y="3714977"/>
            <a:ext cx="2301988" cy="12288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1267" y="3714976"/>
            <a:ext cx="1943866" cy="12288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83306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http://wwwcdn.net/ev/assets/images/vectors/afbig/green-checkmark-clip-ar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6171" y="1894735"/>
            <a:ext cx="3768272" cy="3768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Level 4 – Results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22514" y="1153218"/>
            <a:ext cx="7638823" cy="193899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6000" dirty="0" smtClean="0">
                <a:solidFill>
                  <a:srgbClr val="003399"/>
                </a:solidFill>
                <a:ea typeface="Verdana" pitchFamily="34" charset="0"/>
                <a:cs typeface="Arial" pitchFamily="34" charset="0"/>
              </a:rPr>
              <a:t>Passing </a:t>
            </a:r>
          </a:p>
          <a:p>
            <a:r>
              <a:rPr lang="en-US" sz="6000" dirty="0" smtClean="0">
                <a:solidFill>
                  <a:srgbClr val="003399"/>
                </a:solidFill>
                <a:ea typeface="Verdana" pitchFamily="34" charset="0"/>
                <a:cs typeface="Arial" pitchFamily="34" charset="0"/>
              </a:rPr>
              <a:t>Tests</a:t>
            </a:r>
            <a:endParaRPr lang="en-US" sz="6000" dirty="0">
              <a:solidFill>
                <a:srgbClr val="003399"/>
              </a:solidFill>
              <a:ea typeface="Verdana" pitchFamily="34" charset="0"/>
              <a:cs typeface="Arial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- </a:t>
            </a:r>
            <a:fld id="{1529FFF0-969E-4E44-B8F6-415A2237A40E}" type="slidenum">
              <a:rPr lang="en-US" smtClean="0"/>
              <a:pPr>
                <a:defRPr/>
              </a:pPr>
              <a:t>57</a:t>
            </a:fld>
            <a:r>
              <a:rPr lang="en-US" smtClean="0"/>
              <a:t> -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573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10-Point Star 5"/>
          <p:cNvSpPr/>
          <p:nvPr/>
        </p:nvSpPr>
        <p:spPr bwMode="auto">
          <a:xfrm>
            <a:off x="3868057" y="3033483"/>
            <a:ext cx="1407886" cy="1349829"/>
          </a:xfrm>
          <a:prstGeom prst="star10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127000">
              <a:schemeClr val="accent3">
                <a:lumMod val="75000"/>
              </a:schemeClr>
            </a:glow>
            <a:innerShdw blurRad="114300">
              <a:prstClr val="black"/>
            </a:inn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5</a:t>
            </a:r>
          </a:p>
        </p:txBody>
      </p:sp>
      <p:sp>
        <p:nvSpPr>
          <p:cNvPr id="7" name="10-Point Star 6"/>
          <p:cNvSpPr/>
          <p:nvPr/>
        </p:nvSpPr>
        <p:spPr bwMode="auto">
          <a:xfrm>
            <a:off x="6117772" y="3033484"/>
            <a:ext cx="1407886" cy="1349829"/>
          </a:xfrm>
          <a:prstGeom prst="star10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127000">
              <a:schemeClr val="accent3">
                <a:lumMod val="75000"/>
              </a:schemeClr>
            </a:glow>
            <a:innerShdw blurRad="114300">
              <a:prstClr val="black"/>
            </a:inn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6</a:t>
            </a:r>
          </a:p>
        </p:txBody>
      </p:sp>
      <p:sp>
        <p:nvSpPr>
          <p:cNvPr id="8" name="10-Point Star 7"/>
          <p:cNvSpPr/>
          <p:nvPr/>
        </p:nvSpPr>
        <p:spPr bwMode="auto">
          <a:xfrm>
            <a:off x="1516742" y="4615543"/>
            <a:ext cx="1407886" cy="1349829"/>
          </a:xfrm>
          <a:prstGeom prst="star10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127000">
              <a:schemeClr val="accent3">
                <a:lumMod val="75000"/>
              </a:schemeClr>
            </a:glow>
            <a:innerShdw blurRad="114300">
              <a:prstClr val="black"/>
            </a:inn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7</a:t>
            </a:r>
          </a:p>
        </p:txBody>
      </p:sp>
      <p:sp>
        <p:nvSpPr>
          <p:cNvPr id="9" name="10-Point Star 8"/>
          <p:cNvSpPr/>
          <p:nvPr/>
        </p:nvSpPr>
        <p:spPr bwMode="auto">
          <a:xfrm>
            <a:off x="3868057" y="4615543"/>
            <a:ext cx="1407886" cy="1349829"/>
          </a:xfrm>
          <a:prstGeom prst="star10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127000">
              <a:schemeClr val="accent3">
                <a:lumMod val="75000"/>
              </a:schemeClr>
            </a:glow>
            <a:innerShdw blurRad="114300">
              <a:prstClr val="black"/>
            </a:inn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8</a:t>
            </a:r>
          </a:p>
        </p:txBody>
      </p:sp>
      <p:sp>
        <p:nvSpPr>
          <p:cNvPr id="10" name="10-Point Star 9"/>
          <p:cNvSpPr/>
          <p:nvPr/>
        </p:nvSpPr>
        <p:spPr bwMode="auto">
          <a:xfrm>
            <a:off x="6117772" y="4615543"/>
            <a:ext cx="1407886" cy="1349829"/>
          </a:xfrm>
          <a:prstGeom prst="star10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127000">
              <a:schemeClr val="accent3">
                <a:lumMod val="75000"/>
              </a:schemeClr>
            </a:glow>
            <a:innerShdw blurRad="114300">
              <a:prstClr val="black"/>
            </a:inn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9</a:t>
            </a:r>
          </a:p>
        </p:txBody>
      </p:sp>
      <p:sp>
        <p:nvSpPr>
          <p:cNvPr id="11" name="Oval 10"/>
          <p:cNvSpPr/>
          <p:nvPr/>
        </p:nvSpPr>
        <p:spPr bwMode="auto">
          <a:xfrm>
            <a:off x="1527628" y="1451428"/>
            <a:ext cx="1386113" cy="1349828"/>
          </a:xfrm>
          <a:prstGeom prst="ellipse">
            <a:avLst/>
          </a:prstGeom>
          <a:solidFill>
            <a:srgbClr val="336600"/>
          </a:solidFill>
          <a:ln w="9525" cap="flat" cmpd="sng" algn="ctr">
            <a:solidFill>
              <a:schemeClr val="bg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innerShdw blurRad="114300">
              <a:prstClr val="black"/>
            </a:innerShdw>
          </a:effec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1</a:t>
            </a:r>
          </a:p>
        </p:txBody>
      </p:sp>
      <p:sp>
        <p:nvSpPr>
          <p:cNvPr id="12" name="Oval 11"/>
          <p:cNvSpPr/>
          <p:nvPr/>
        </p:nvSpPr>
        <p:spPr bwMode="auto">
          <a:xfrm>
            <a:off x="3868057" y="1451426"/>
            <a:ext cx="1386113" cy="1349828"/>
          </a:xfrm>
          <a:prstGeom prst="ellipse">
            <a:avLst/>
          </a:prstGeom>
          <a:solidFill>
            <a:srgbClr val="336600"/>
          </a:solidFill>
          <a:ln w="9525" cap="flat" cmpd="sng" algn="ctr">
            <a:solidFill>
              <a:schemeClr val="bg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innerShdw blurRad="114300">
              <a:prstClr val="black"/>
            </a:innerShdw>
          </a:effec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2</a:t>
            </a:r>
          </a:p>
        </p:txBody>
      </p:sp>
      <p:sp>
        <p:nvSpPr>
          <p:cNvPr id="13" name="Oval 12"/>
          <p:cNvSpPr/>
          <p:nvPr/>
        </p:nvSpPr>
        <p:spPr bwMode="auto">
          <a:xfrm>
            <a:off x="6117772" y="1451428"/>
            <a:ext cx="1386113" cy="1349828"/>
          </a:xfrm>
          <a:prstGeom prst="ellipse">
            <a:avLst/>
          </a:prstGeom>
          <a:solidFill>
            <a:srgbClr val="336600"/>
          </a:solidFill>
          <a:ln w="9525" cap="flat" cmpd="sng" algn="ctr">
            <a:solidFill>
              <a:schemeClr val="bg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innerShdw blurRad="114300">
              <a:prstClr val="black"/>
            </a:innerShdw>
          </a:effec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3</a:t>
            </a:r>
          </a:p>
        </p:txBody>
      </p:sp>
      <p:sp>
        <p:nvSpPr>
          <p:cNvPr id="14" name="Oval 13"/>
          <p:cNvSpPr/>
          <p:nvPr/>
        </p:nvSpPr>
        <p:spPr bwMode="auto">
          <a:xfrm>
            <a:off x="1538515" y="3033483"/>
            <a:ext cx="1386113" cy="1349828"/>
          </a:xfrm>
          <a:prstGeom prst="ellipse">
            <a:avLst/>
          </a:prstGeom>
          <a:solidFill>
            <a:srgbClr val="336600"/>
          </a:solidFill>
          <a:ln w="9525" cap="flat" cmpd="sng" algn="ctr">
            <a:solidFill>
              <a:schemeClr val="bg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innerShdw blurRad="114300">
              <a:prstClr val="black"/>
            </a:innerShdw>
          </a:effec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4</a:t>
            </a: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687387" y="316586"/>
            <a:ext cx="7769225" cy="1015663"/>
          </a:xfrm>
          <a:prstGeom prst="rect">
            <a:avLst/>
          </a:prstGeom>
        </p:spPr>
        <p:txBody>
          <a:bodyPr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ahoma" pitchFamily="34" charset="0"/>
                <a:ea typeface="ＭＳ Ｐゴシック" pitchFamily="-80" charset="-128"/>
                <a:cs typeface="ＭＳ Ｐゴシック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ahoma" pitchFamily="34" charset="0"/>
                <a:ea typeface="ＭＳ Ｐゴシック" pitchFamily="-80" charset="-128"/>
                <a:cs typeface="ＭＳ Ｐゴシック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ahoma" pitchFamily="34" charset="0"/>
                <a:ea typeface="ＭＳ Ｐゴシック" pitchFamily="-80" charset="-128"/>
                <a:cs typeface="ＭＳ Ｐゴシック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ahoma" pitchFamily="34" charset="0"/>
                <a:ea typeface="ＭＳ Ｐゴシック" pitchFamily="-80" charset="-128"/>
                <a:cs typeface="ＭＳ Ｐゴシック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ahoma" pitchFamily="34" charset="0"/>
                <a:ea typeface="ＭＳ Ｐゴシック" pitchFamily="-80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ahoma" pitchFamily="34" charset="0"/>
                <a:ea typeface="ＭＳ Ｐゴシック" pitchFamily="-80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ahoma" pitchFamily="34" charset="0"/>
                <a:ea typeface="ＭＳ Ｐゴシック" pitchFamily="-80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ahoma" pitchFamily="34" charset="0"/>
                <a:ea typeface="ＭＳ Ｐゴシック" pitchFamily="-80" charset="-128"/>
              </a:defRPr>
            </a:lvl9pPr>
          </a:lstStyle>
          <a:p>
            <a:r>
              <a:rPr lang="en-US" dirty="0" smtClean="0"/>
              <a:t>Go to Green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- </a:t>
            </a:r>
            <a:fld id="{8838C5AC-A6B2-4782-8731-208B3CC8CA47}" type="slidenum">
              <a:rPr lang="en-US" smtClean="0"/>
              <a:pPr>
                <a:defRPr/>
              </a:pPr>
              <a:t>58</a:t>
            </a:fld>
            <a:r>
              <a:rPr lang="en-US" smtClean="0"/>
              <a:t> -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5133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Level </a:t>
            </a:r>
            <a:r>
              <a:rPr lang="en-US" dirty="0"/>
              <a:t>5</a:t>
            </a:r>
            <a:r>
              <a:rPr lang="en-US" dirty="0" smtClean="0"/>
              <a:t> – Goals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22514" y="1614882"/>
            <a:ext cx="8055429" cy="1015663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6000" dirty="0" smtClean="0">
                <a:solidFill>
                  <a:srgbClr val="003399"/>
                </a:solidFill>
                <a:ea typeface="Verdana" pitchFamily="34" charset="0"/>
                <a:cs typeface="Arial" pitchFamily="34" charset="0"/>
              </a:rPr>
              <a:t>Code Coverage</a:t>
            </a:r>
            <a:endParaRPr lang="en-US" sz="6000" dirty="0">
              <a:solidFill>
                <a:srgbClr val="003399"/>
              </a:solidFill>
              <a:ea typeface="Verdana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99771" y="3162992"/>
            <a:ext cx="7017656" cy="830997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4800" dirty="0" smtClean="0">
                <a:solidFill>
                  <a:srgbClr val="003399"/>
                </a:solidFill>
                <a:ea typeface="Verdana" pitchFamily="34" charset="0"/>
                <a:cs typeface="Arial" pitchFamily="34" charset="0"/>
              </a:rPr>
              <a:t>+ More Tests</a:t>
            </a:r>
            <a:endParaRPr lang="en-US" sz="4800" dirty="0">
              <a:solidFill>
                <a:srgbClr val="003399"/>
              </a:solidFill>
              <a:ea typeface="Verdana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99771" y="4146389"/>
            <a:ext cx="7017656" cy="830997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4800" dirty="0" smtClean="0">
                <a:solidFill>
                  <a:srgbClr val="003399"/>
                </a:solidFill>
                <a:ea typeface="Verdana" pitchFamily="34" charset="0"/>
                <a:cs typeface="Arial" pitchFamily="34" charset="0"/>
              </a:rPr>
              <a:t>+ More Code Analysis</a:t>
            </a:r>
            <a:endParaRPr lang="en-US" sz="4800" dirty="0">
              <a:solidFill>
                <a:srgbClr val="003399"/>
              </a:solidFill>
              <a:ea typeface="Verdana" pitchFamily="34" charset="0"/>
              <a:cs typeface="Arial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- </a:t>
            </a:r>
            <a:fld id="{1529FFF0-969E-4E44-B8F6-415A2237A40E}" type="slidenum">
              <a:rPr lang="en-US" smtClean="0"/>
              <a:pPr>
                <a:defRPr/>
              </a:pPr>
              <a:t>59</a:t>
            </a:fld>
            <a:r>
              <a:rPr lang="en-US" smtClean="0"/>
              <a:t> -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598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– Challenges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22514" y="1614882"/>
            <a:ext cx="8142515" cy="1015663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6000" dirty="0">
                <a:solidFill>
                  <a:srgbClr val="003399"/>
                </a:solidFill>
                <a:ea typeface="Verdana" pitchFamily="34" charset="0"/>
                <a:cs typeface="Arial" pitchFamily="34" charset="0"/>
              </a:rPr>
              <a:t>Automated </a:t>
            </a:r>
            <a:r>
              <a:rPr lang="en-US" sz="6000" dirty="0" smtClean="0">
                <a:solidFill>
                  <a:srgbClr val="003399"/>
                </a:solidFill>
                <a:ea typeface="Verdana" pitchFamily="34" charset="0"/>
                <a:cs typeface="Arial" pitchFamily="34" charset="0"/>
              </a:rPr>
              <a:t>Unit Testing</a:t>
            </a:r>
            <a:endParaRPr lang="en-US" sz="6000" dirty="0">
              <a:solidFill>
                <a:srgbClr val="003399"/>
              </a:solidFill>
              <a:ea typeface="Verdana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99771" y="3158083"/>
            <a:ext cx="7017656" cy="830997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4800" dirty="0" smtClean="0">
                <a:ea typeface="Verdana" pitchFamily="34" charset="0"/>
                <a:cs typeface="Arial" pitchFamily="34" charset="0"/>
              </a:rPr>
              <a:t>Low Code Coverage</a:t>
            </a:r>
            <a:endParaRPr lang="en-US" sz="4800" dirty="0">
              <a:ea typeface="Verdana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99771" y="4141480"/>
            <a:ext cx="7017656" cy="830997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4800" dirty="0" smtClean="0">
                <a:ea typeface="Verdana" pitchFamily="34" charset="0"/>
                <a:cs typeface="Arial" pitchFamily="34" charset="0"/>
              </a:rPr>
              <a:t>No Mocking Framework</a:t>
            </a:r>
            <a:endParaRPr lang="en-US" sz="4800" dirty="0">
              <a:ea typeface="Verdana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99771" y="5124877"/>
            <a:ext cx="7017656" cy="830997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4800" dirty="0" smtClean="0">
                <a:ea typeface="Verdana" pitchFamily="34" charset="0"/>
                <a:cs typeface="Arial" pitchFamily="34" charset="0"/>
              </a:rPr>
              <a:t>Failing or Ignored Tests</a:t>
            </a:r>
            <a:endParaRPr lang="en-US" sz="4800" dirty="0">
              <a:ea typeface="Verdana" pitchFamily="34" charset="0"/>
              <a:cs typeface="Arial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- </a:t>
            </a:r>
            <a:fld id="{1529FFF0-969E-4E44-B8F6-415A2237A40E}" type="slidenum">
              <a:rPr lang="en-US" smtClean="0"/>
              <a:pPr>
                <a:defRPr/>
              </a:pPr>
              <a:t>6</a:t>
            </a:fld>
            <a:r>
              <a:rPr lang="en-US" smtClean="0"/>
              <a:t> -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316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Level 5 – To Do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22514" y="1614882"/>
            <a:ext cx="8011885" cy="1015663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6000" dirty="0" smtClean="0">
                <a:solidFill>
                  <a:srgbClr val="003399"/>
                </a:solidFill>
                <a:ea typeface="Verdana" pitchFamily="34" charset="0"/>
                <a:cs typeface="Arial" pitchFamily="34" charset="0"/>
              </a:rPr>
              <a:t>Coverage Tool</a:t>
            </a:r>
            <a:endParaRPr lang="en-US" sz="6000" dirty="0">
              <a:solidFill>
                <a:srgbClr val="003399"/>
              </a:solidFill>
              <a:ea typeface="Verdana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77257" y="3013501"/>
            <a:ext cx="6884081" cy="830997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4800" dirty="0" smtClean="0">
                <a:solidFill>
                  <a:srgbClr val="003399"/>
                </a:solidFill>
                <a:ea typeface="Verdana" pitchFamily="34" charset="0"/>
                <a:cs typeface="Arial" pitchFamily="34" charset="0"/>
              </a:rPr>
              <a:t>Run in Visual Studio</a:t>
            </a:r>
            <a:endParaRPr lang="en-US" sz="4800" dirty="0">
              <a:solidFill>
                <a:srgbClr val="003399"/>
              </a:solidFill>
              <a:ea typeface="Verdana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77257" y="4196415"/>
            <a:ext cx="6437086" cy="830997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4800" dirty="0" smtClean="0">
                <a:solidFill>
                  <a:srgbClr val="003399"/>
                </a:solidFill>
                <a:ea typeface="Verdana" pitchFamily="34" charset="0"/>
                <a:cs typeface="Arial" pitchFamily="34" charset="0"/>
              </a:rPr>
              <a:t>Run with CI Server</a:t>
            </a:r>
            <a:endParaRPr lang="en-US" sz="4800" dirty="0">
              <a:solidFill>
                <a:srgbClr val="003399"/>
              </a:solidFill>
              <a:ea typeface="Verdana" pitchFamily="34" charset="0"/>
              <a:cs typeface="Arial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- </a:t>
            </a:r>
            <a:fld id="{1529FFF0-969E-4E44-B8F6-415A2237A40E}" type="slidenum">
              <a:rPr lang="en-US" smtClean="0"/>
              <a:pPr>
                <a:defRPr/>
              </a:pPr>
              <a:t>60</a:t>
            </a:fld>
            <a:r>
              <a:rPr lang="en-US" smtClean="0"/>
              <a:t> -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394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NCover</a:t>
            </a:r>
            <a:endParaRPr lang="en-US" dirty="0"/>
          </a:p>
        </p:txBody>
      </p:sp>
      <p:pic>
        <p:nvPicPr>
          <p:cNvPr id="16386" name="Picture 2" descr="http://old.castleproject.org/images/ref/ncover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5543" y="3773713"/>
            <a:ext cx="3652913" cy="113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- </a:t>
            </a:r>
            <a:fld id="{8838C5AC-A6B2-4782-8731-208B3CC8CA47}" type="slidenum">
              <a:rPr lang="en-US" smtClean="0"/>
              <a:pPr>
                <a:defRPr/>
              </a:pPr>
              <a:t>61</a:t>
            </a:fld>
            <a:r>
              <a:rPr lang="en-US" smtClean="0"/>
              <a:t> -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171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OpenCover</a:t>
            </a:r>
            <a:endParaRPr lang="en-US" dirty="0"/>
          </a:p>
        </p:txBody>
      </p:sp>
      <p:pic>
        <p:nvPicPr>
          <p:cNvPr id="25602" name="Picture 2" descr="Icon for package OpenCov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3716790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- </a:t>
            </a:r>
            <a:fld id="{8838C5AC-A6B2-4782-8731-208B3CC8CA47}" type="slidenum">
              <a:rPr lang="en-US" smtClean="0"/>
              <a:pPr>
                <a:defRPr/>
              </a:pPr>
              <a:t>62</a:t>
            </a:fld>
            <a:r>
              <a:rPr lang="en-US" smtClean="0"/>
              <a:t> -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7715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dotCover</a:t>
            </a:r>
            <a:endParaRPr lang="en-US" dirty="0"/>
          </a:p>
        </p:txBody>
      </p:sp>
      <p:pic>
        <p:nvPicPr>
          <p:cNvPr id="26626" name="Picture 2" descr="dotCover 2.0: Updated .NET unit test runner and coverage too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0275" y="3654198"/>
            <a:ext cx="4743450" cy="1466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- </a:t>
            </a:r>
            <a:fld id="{8838C5AC-A6B2-4782-8731-208B3CC8CA47}" type="slidenum">
              <a:rPr lang="en-US" smtClean="0"/>
              <a:pPr>
                <a:defRPr/>
              </a:pPr>
              <a:t>63</a:t>
            </a:fld>
            <a:r>
              <a:rPr lang="en-US" smtClean="0"/>
              <a:t> -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353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Level 5 – Example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- </a:t>
            </a:r>
            <a:fld id="{1529FFF0-969E-4E44-B8F6-415A2237A40E}" type="slidenum">
              <a:rPr lang="en-US" smtClean="0"/>
              <a:pPr>
                <a:defRPr/>
              </a:pPr>
              <a:t>64</a:t>
            </a:fld>
            <a:r>
              <a:rPr lang="en-US" smtClean="0"/>
              <a:t> -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22514" y="1153218"/>
            <a:ext cx="8055429" cy="193899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6000" dirty="0" smtClean="0">
                <a:solidFill>
                  <a:srgbClr val="003399"/>
                </a:solidFill>
                <a:ea typeface="Verdana" pitchFamily="34" charset="0"/>
                <a:cs typeface="Arial" pitchFamily="34" charset="0"/>
              </a:rPr>
              <a:t>Code Coverage Example</a:t>
            </a:r>
            <a:endParaRPr lang="en-US" sz="6000" dirty="0">
              <a:solidFill>
                <a:srgbClr val="003399"/>
              </a:solidFill>
              <a:ea typeface="Verdana" pitchFamily="34" charset="0"/>
              <a:cs typeface="Arial" pitchFamily="34" charset="0"/>
            </a:endParaRPr>
          </a:p>
        </p:txBody>
      </p:sp>
      <p:pic>
        <p:nvPicPr>
          <p:cNvPr id="7" name="Picture 2" descr="dotCover 2.0: Updated .NET unit test runner and coverage too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0275" y="3654198"/>
            <a:ext cx="4743450" cy="1466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3306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Level </a:t>
            </a:r>
            <a:r>
              <a:rPr lang="en-US" dirty="0"/>
              <a:t>5</a:t>
            </a:r>
            <a:r>
              <a:rPr lang="en-US" dirty="0" smtClean="0"/>
              <a:t> – Results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22514" y="1614882"/>
            <a:ext cx="8055429" cy="1015663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6000" dirty="0" smtClean="0">
                <a:solidFill>
                  <a:srgbClr val="003399"/>
                </a:solidFill>
                <a:ea typeface="Verdana" pitchFamily="34" charset="0"/>
                <a:cs typeface="Arial" pitchFamily="34" charset="0"/>
              </a:rPr>
              <a:t>100% </a:t>
            </a:r>
            <a:r>
              <a:rPr lang="en-US" sz="6000" b="1" dirty="0" smtClean="0">
                <a:solidFill>
                  <a:srgbClr val="003399"/>
                </a:solidFill>
                <a:ea typeface="Verdana" pitchFamily="34" charset="0"/>
                <a:cs typeface="Arial" pitchFamily="34" charset="0"/>
              </a:rPr>
              <a:t>Class</a:t>
            </a:r>
            <a:r>
              <a:rPr lang="en-US" sz="6000" dirty="0" smtClean="0">
                <a:solidFill>
                  <a:srgbClr val="003399"/>
                </a:solidFill>
                <a:ea typeface="Verdana" pitchFamily="34" charset="0"/>
                <a:cs typeface="Arial" pitchFamily="34" charset="0"/>
              </a:rPr>
              <a:t> Coverage</a:t>
            </a:r>
            <a:endParaRPr lang="en-US" sz="6000" dirty="0">
              <a:solidFill>
                <a:srgbClr val="003399"/>
              </a:solidFill>
              <a:ea typeface="Verdana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99771" y="3459363"/>
            <a:ext cx="7017656" cy="830997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4800" dirty="0" smtClean="0">
                <a:solidFill>
                  <a:srgbClr val="003399"/>
                </a:solidFill>
                <a:ea typeface="Verdana" pitchFamily="34" charset="0"/>
                <a:cs typeface="Arial" pitchFamily="34" charset="0"/>
              </a:rPr>
              <a:t>+ More Code Analysis</a:t>
            </a:r>
            <a:endParaRPr lang="en-US" sz="4800" dirty="0">
              <a:solidFill>
                <a:srgbClr val="003399"/>
              </a:solidFill>
              <a:ea typeface="Verdana" pitchFamily="34" charset="0"/>
              <a:cs typeface="Arial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- </a:t>
            </a:r>
            <a:fld id="{1529FFF0-969E-4E44-B8F6-415A2237A40E}" type="slidenum">
              <a:rPr lang="en-US" smtClean="0"/>
              <a:pPr>
                <a:defRPr/>
              </a:pPr>
              <a:t>65</a:t>
            </a:fld>
            <a:r>
              <a:rPr lang="en-US" smtClean="0"/>
              <a:t> -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496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10-Point Star 6"/>
          <p:cNvSpPr/>
          <p:nvPr/>
        </p:nvSpPr>
        <p:spPr bwMode="auto">
          <a:xfrm>
            <a:off x="6117772" y="3033484"/>
            <a:ext cx="1407886" cy="1349829"/>
          </a:xfrm>
          <a:prstGeom prst="star10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127000">
              <a:schemeClr val="accent3">
                <a:lumMod val="75000"/>
              </a:schemeClr>
            </a:glow>
            <a:innerShdw blurRad="114300">
              <a:prstClr val="black"/>
            </a:inn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6</a:t>
            </a:r>
          </a:p>
        </p:txBody>
      </p:sp>
      <p:sp>
        <p:nvSpPr>
          <p:cNvPr id="8" name="10-Point Star 7"/>
          <p:cNvSpPr/>
          <p:nvPr/>
        </p:nvSpPr>
        <p:spPr bwMode="auto">
          <a:xfrm>
            <a:off x="1516742" y="4615543"/>
            <a:ext cx="1407886" cy="1349829"/>
          </a:xfrm>
          <a:prstGeom prst="star10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127000">
              <a:schemeClr val="accent3">
                <a:lumMod val="75000"/>
              </a:schemeClr>
            </a:glow>
            <a:innerShdw blurRad="114300">
              <a:prstClr val="black"/>
            </a:inn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7</a:t>
            </a:r>
          </a:p>
        </p:txBody>
      </p:sp>
      <p:sp>
        <p:nvSpPr>
          <p:cNvPr id="9" name="10-Point Star 8"/>
          <p:cNvSpPr/>
          <p:nvPr/>
        </p:nvSpPr>
        <p:spPr bwMode="auto">
          <a:xfrm>
            <a:off x="3868057" y="4615543"/>
            <a:ext cx="1407886" cy="1349829"/>
          </a:xfrm>
          <a:prstGeom prst="star10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127000">
              <a:schemeClr val="accent3">
                <a:lumMod val="75000"/>
              </a:schemeClr>
            </a:glow>
            <a:innerShdw blurRad="114300">
              <a:prstClr val="black"/>
            </a:inn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8</a:t>
            </a:r>
          </a:p>
        </p:txBody>
      </p:sp>
      <p:sp>
        <p:nvSpPr>
          <p:cNvPr id="10" name="10-Point Star 9"/>
          <p:cNvSpPr/>
          <p:nvPr/>
        </p:nvSpPr>
        <p:spPr bwMode="auto">
          <a:xfrm>
            <a:off x="6117772" y="4615543"/>
            <a:ext cx="1407886" cy="1349829"/>
          </a:xfrm>
          <a:prstGeom prst="star10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127000">
              <a:schemeClr val="accent3">
                <a:lumMod val="75000"/>
              </a:schemeClr>
            </a:glow>
            <a:innerShdw blurRad="114300">
              <a:prstClr val="black"/>
            </a:inn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9</a:t>
            </a:r>
          </a:p>
        </p:txBody>
      </p:sp>
      <p:sp>
        <p:nvSpPr>
          <p:cNvPr id="11" name="Oval 10"/>
          <p:cNvSpPr/>
          <p:nvPr/>
        </p:nvSpPr>
        <p:spPr bwMode="auto">
          <a:xfrm>
            <a:off x="1527628" y="1451428"/>
            <a:ext cx="1386113" cy="1349828"/>
          </a:xfrm>
          <a:prstGeom prst="ellipse">
            <a:avLst/>
          </a:prstGeom>
          <a:solidFill>
            <a:srgbClr val="336600"/>
          </a:solidFill>
          <a:ln w="9525" cap="flat" cmpd="sng" algn="ctr">
            <a:solidFill>
              <a:schemeClr val="bg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innerShdw blurRad="114300">
              <a:prstClr val="black"/>
            </a:innerShdw>
          </a:effec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1</a:t>
            </a:r>
          </a:p>
        </p:txBody>
      </p:sp>
      <p:sp>
        <p:nvSpPr>
          <p:cNvPr id="12" name="Oval 11"/>
          <p:cNvSpPr/>
          <p:nvPr/>
        </p:nvSpPr>
        <p:spPr bwMode="auto">
          <a:xfrm>
            <a:off x="3868057" y="1451426"/>
            <a:ext cx="1386113" cy="1349828"/>
          </a:xfrm>
          <a:prstGeom prst="ellipse">
            <a:avLst/>
          </a:prstGeom>
          <a:solidFill>
            <a:srgbClr val="336600"/>
          </a:solidFill>
          <a:ln w="9525" cap="flat" cmpd="sng" algn="ctr">
            <a:solidFill>
              <a:schemeClr val="bg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innerShdw blurRad="114300">
              <a:prstClr val="black"/>
            </a:innerShdw>
          </a:effec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2</a:t>
            </a:r>
          </a:p>
        </p:txBody>
      </p:sp>
      <p:sp>
        <p:nvSpPr>
          <p:cNvPr id="13" name="Oval 12"/>
          <p:cNvSpPr/>
          <p:nvPr/>
        </p:nvSpPr>
        <p:spPr bwMode="auto">
          <a:xfrm>
            <a:off x="6117772" y="1451428"/>
            <a:ext cx="1386113" cy="1349828"/>
          </a:xfrm>
          <a:prstGeom prst="ellipse">
            <a:avLst/>
          </a:prstGeom>
          <a:solidFill>
            <a:srgbClr val="336600"/>
          </a:solidFill>
          <a:ln w="9525" cap="flat" cmpd="sng" algn="ctr">
            <a:solidFill>
              <a:schemeClr val="bg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innerShdw blurRad="114300">
              <a:prstClr val="black"/>
            </a:innerShdw>
          </a:effec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3</a:t>
            </a:r>
          </a:p>
        </p:txBody>
      </p:sp>
      <p:sp>
        <p:nvSpPr>
          <p:cNvPr id="14" name="Oval 13"/>
          <p:cNvSpPr/>
          <p:nvPr/>
        </p:nvSpPr>
        <p:spPr bwMode="auto">
          <a:xfrm>
            <a:off x="1538515" y="3033483"/>
            <a:ext cx="1386113" cy="1349828"/>
          </a:xfrm>
          <a:prstGeom prst="ellipse">
            <a:avLst/>
          </a:prstGeom>
          <a:solidFill>
            <a:srgbClr val="336600"/>
          </a:solidFill>
          <a:ln w="9525" cap="flat" cmpd="sng" algn="ctr">
            <a:solidFill>
              <a:schemeClr val="bg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innerShdw blurRad="114300">
              <a:prstClr val="black"/>
            </a:innerShdw>
          </a:effec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4</a:t>
            </a:r>
          </a:p>
        </p:txBody>
      </p:sp>
      <p:sp>
        <p:nvSpPr>
          <p:cNvPr id="15" name="Oval 14"/>
          <p:cNvSpPr/>
          <p:nvPr/>
        </p:nvSpPr>
        <p:spPr bwMode="auto">
          <a:xfrm>
            <a:off x="3868056" y="3033485"/>
            <a:ext cx="1386113" cy="1349828"/>
          </a:xfrm>
          <a:prstGeom prst="ellipse">
            <a:avLst/>
          </a:prstGeom>
          <a:solidFill>
            <a:srgbClr val="336600"/>
          </a:solidFill>
          <a:ln w="9525" cap="flat" cmpd="sng" algn="ctr">
            <a:solidFill>
              <a:schemeClr val="bg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innerShdw blurRad="114300">
              <a:prstClr val="black"/>
            </a:innerShdw>
          </a:effec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5</a:t>
            </a: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687387" y="316586"/>
            <a:ext cx="7769225" cy="1015663"/>
          </a:xfrm>
          <a:prstGeom prst="rect">
            <a:avLst/>
          </a:prstGeom>
        </p:spPr>
        <p:txBody>
          <a:bodyPr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ahoma" pitchFamily="34" charset="0"/>
                <a:ea typeface="ＭＳ Ｐゴシック" pitchFamily="-80" charset="-128"/>
                <a:cs typeface="ＭＳ Ｐゴシック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ahoma" pitchFamily="34" charset="0"/>
                <a:ea typeface="ＭＳ Ｐゴシック" pitchFamily="-80" charset="-128"/>
                <a:cs typeface="ＭＳ Ｐゴシック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ahoma" pitchFamily="34" charset="0"/>
                <a:ea typeface="ＭＳ Ｐゴシック" pitchFamily="-80" charset="-128"/>
                <a:cs typeface="ＭＳ Ｐゴシック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ahoma" pitchFamily="34" charset="0"/>
                <a:ea typeface="ＭＳ Ｐゴシック" pitchFamily="-80" charset="-128"/>
                <a:cs typeface="ＭＳ Ｐゴシック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ahoma" pitchFamily="34" charset="0"/>
                <a:ea typeface="ＭＳ Ｐゴシック" pitchFamily="-80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ahoma" pitchFamily="34" charset="0"/>
                <a:ea typeface="ＭＳ Ｐゴシック" pitchFamily="-80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ahoma" pitchFamily="34" charset="0"/>
                <a:ea typeface="ＭＳ Ｐゴシック" pitchFamily="-80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ahoma" pitchFamily="34" charset="0"/>
                <a:ea typeface="ＭＳ Ｐゴシック" pitchFamily="-80" charset="-128"/>
              </a:defRPr>
            </a:lvl9pPr>
          </a:lstStyle>
          <a:p>
            <a:r>
              <a:rPr lang="en-US" dirty="0" smtClean="0"/>
              <a:t>Go to Green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- </a:t>
            </a:r>
            <a:fld id="{8838C5AC-A6B2-4782-8731-208B3CC8CA47}" type="slidenum">
              <a:rPr lang="en-US" smtClean="0"/>
              <a:pPr>
                <a:defRPr/>
              </a:pPr>
              <a:t>66</a:t>
            </a:fld>
            <a:r>
              <a:rPr lang="en-US" smtClean="0"/>
              <a:t> -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129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Level 6 – Goals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22514" y="1614882"/>
            <a:ext cx="8055429" cy="1015663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6000" dirty="0" smtClean="0">
                <a:solidFill>
                  <a:srgbClr val="003399"/>
                </a:solidFill>
                <a:ea typeface="Verdana" pitchFamily="34" charset="0"/>
                <a:cs typeface="Arial" pitchFamily="34" charset="0"/>
              </a:rPr>
              <a:t>Code Review</a:t>
            </a:r>
            <a:endParaRPr lang="en-US" sz="6000" dirty="0">
              <a:solidFill>
                <a:srgbClr val="003399"/>
              </a:solidFill>
              <a:ea typeface="Verdana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99771" y="3162992"/>
            <a:ext cx="7017656" cy="830997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4800" dirty="0" smtClean="0">
                <a:solidFill>
                  <a:srgbClr val="003399"/>
                </a:solidFill>
                <a:ea typeface="Verdana" pitchFamily="34" charset="0"/>
                <a:cs typeface="Arial" pitchFamily="34" charset="0"/>
              </a:rPr>
              <a:t>+ More Tests</a:t>
            </a:r>
            <a:endParaRPr lang="en-US" sz="4800" dirty="0">
              <a:solidFill>
                <a:srgbClr val="003399"/>
              </a:solidFill>
              <a:ea typeface="Verdana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99771" y="4146389"/>
            <a:ext cx="7017656" cy="830997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4800" dirty="0" smtClean="0">
                <a:solidFill>
                  <a:srgbClr val="003399"/>
                </a:solidFill>
                <a:ea typeface="Verdana" pitchFamily="34" charset="0"/>
                <a:cs typeface="Arial" pitchFamily="34" charset="0"/>
              </a:rPr>
              <a:t>+ More Code Analysis</a:t>
            </a:r>
            <a:endParaRPr lang="en-US" sz="4800" dirty="0">
              <a:solidFill>
                <a:srgbClr val="003399"/>
              </a:solidFill>
              <a:ea typeface="Verdana" pitchFamily="34" charset="0"/>
              <a:cs typeface="Arial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- </a:t>
            </a:r>
            <a:fld id="{1529FFF0-969E-4E44-B8F6-415A2237A40E}" type="slidenum">
              <a:rPr lang="en-US" smtClean="0"/>
              <a:pPr>
                <a:defRPr/>
              </a:pPr>
              <a:t>67</a:t>
            </a:fld>
            <a:r>
              <a:rPr lang="en-US" smtClean="0"/>
              <a:t> -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3059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Level </a:t>
            </a:r>
            <a:r>
              <a:rPr lang="en-US" dirty="0"/>
              <a:t>6</a:t>
            </a:r>
            <a:r>
              <a:rPr lang="en-US" dirty="0" smtClean="0"/>
              <a:t> – To Do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22514" y="1614882"/>
            <a:ext cx="8011885" cy="1015663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6000" dirty="0" smtClean="0">
                <a:solidFill>
                  <a:srgbClr val="003399"/>
                </a:solidFill>
                <a:ea typeface="Verdana" pitchFamily="34" charset="0"/>
                <a:cs typeface="Arial" pitchFamily="34" charset="0"/>
              </a:rPr>
              <a:t>Pick Approach</a:t>
            </a:r>
            <a:endParaRPr lang="en-US" sz="6000" dirty="0">
              <a:solidFill>
                <a:srgbClr val="003399"/>
              </a:solidFill>
              <a:ea typeface="Verdana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77257" y="3013501"/>
            <a:ext cx="6884081" cy="830997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4800" dirty="0" smtClean="0">
                <a:solidFill>
                  <a:srgbClr val="003399"/>
                </a:solidFill>
                <a:ea typeface="Verdana" pitchFamily="34" charset="0"/>
                <a:cs typeface="Arial" pitchFamily="34" charset="0"/>
              </a:rPr>
              <a:t>Share Opinions</a:t>
            </a:r>
            <a:endParaRPr lang="en-US" sz="4800" dirty="0">
              <a:solidFill>
                <a:srgbClr val="003399"/>
              </a:solidFill>
              <a:ea typeface="Verdana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77257" y="4196415"/>
            <a:ext cx="6437086" cy="830997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4800" dirty="0" smtClean="0">
                <a:solidFill>
                  <a:srgbClr val="003399"/>
                </a:solidFill>
                <a:ea typeface="Verdana" pitchFamily="34" charset="0"/>
                <a:cs typeface="Arial" pitchFamily="34" charset="0"/>
              </a:rPr>
              <a:t>Track Issues</a:t>
            </a:r>
            <a:endParaRPr lang="en-US" sz="4800" dirty="0">
              <a:solidFill>
                <a:srgbClr val="003399"/>
              </a:solidFill>
              <a:ea typeface="Verdana" pitchFamily="34" charset="0"/>
              <a:cs typeface="Arial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- </a:t>
            </a:r>
            <a:fld id="{1529FFF0-969E-4E44-B8F6-415A2237A40E}" type="slidenum">
              <a:rPr lang="en-US" smtClean="0"/>
              <a:pPr>
                <a:defRPr/>
              </a:pPr>
              <a:t>68</a:t>
            </a:fld>
            <a:r>
              <a:rPr lang="en-US" smtClean="0"/>
              <a:t> -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987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Pairing</a:t>
            </a:r>
            <a:endParaRPr lang="en-US" dirty="0"/>
          </a:p>
        </p:txBody>
      </p:sp>
      <p:pic>
        <p:nvPicPr>
          <p:cNvPr id="1026" name="Picture 2" descr="http://csongor.fagyal.com/wp-content/uploads/2011/11/pair-programming-stuhl-143x15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2114" y="3467954"/>
            <a:ext cx="1814286" cy="1903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- </a:t>
            </a:r>
            <a:fld id="{8838C5AC-A6B2-4782-8731-208B3CC8CA47}" type="slidenum">
              <a:rPr lang="en-US" smtClean="0"/>
              <a:pPr>
                <a:defRPr/>
              </a:pPr>
              <a:t>69</a:t>
            </a:fld>
            <a:r>
              <a:rPr lang="en-US" smtClean="0"/>
              <a:t> -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531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Opportunities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- </a:t>
            </a:r>
            <a:fld id="{1529FFF0-969E-4E44-B8F6-415A2237A40E}" type="slidenum">
              <a:rPr lang="en-US" smtClean="0"/>
              <a:pPr>
                <a:defRPr/>
              </a:pPr>
              <a:t>7</a:t>
            </a:fld>
            <a:r>
              <a:rPr lang="en-US" smtClean="0"/>
              <a:t> -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22514" y="1614882"/>
            <a:ext cx="8142515" cy="1015663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6000" dirty="0" smtClean="0">
                <a:solidFill>
                  <a:srgbClr val="003399"/>
                </a:solidFill>
                <a:ea typeface="Verdana" pitchFamily="34" charset="0"/>
                <a:cs typeface="Arial" pitchFamily="34" charset="0"/>
              </a:rPr>
              <a:t>Best Practices Matrix</a:t>
            </a:r>
            <a:endParaRPr lang="en-US" sz="6000" dirty="0">
              <a:solidFill>
                <a:srgbClr val="003399"/>
              </a:solidFill>
              <a:ea typeface="Verdana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30506" y="2765581"/>
            <a:ext cx="3230372" cy="830997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4800" dirty="0" smtClean="0">
                <a:solidFill>
                  <a:srgbClr val="C00000"/>
                </a:solidFill>
                <a:ea typeface="Verdana" pitchFamily="34" charset="0"/>
                <a:cs typeface="Arial" pitchFamily="34" charset="0"/>
              </a:rPr>
              <a:t>Complexity</a:t>
            </a:r>
            <a:endParaRPr lang="en-US" sz="4800" dirty="0">
              <a:solidFill>
                <a:srgbClr val="C00000"/>
              </a:solidFill>
              <a:ea typeface="Verdana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30506" y="3748978"/>
            <a:ext cx="1380506" cy="830997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4800" dirty="0" smtClean="0">
                <a:solidFill>
                  <a:srgbClr val="C00000"/>
                </a:solidFill>
                <a:ea typeface="Verdana" pitchFamily="34" charset="0"/>
                <a:cs typeface="Arial" pitchFamily="34" charset="0"/>
              </a:rPr>
              <a:t>Risk</a:t>
            </a:r>
            <a:endParaRPr lang="en-US" sz="4800" dirty="0">
              <a:solidFill>
                <a:srgbClr val="C00000"/>
              </a:solidFill>
              <a:ea typeface="Verdana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30506" y="4732375"/>
            <a:ext cx="1451038" cy="830997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4800" dirty="0" smtClean="0">
                <a:solidFill>
                  <a:srgbClr val="C00000"/>
                </a:solidFill>
                <a:ea typeface="Verdana" pitchFamily="34" charset="0"/>
                <a:cs typeface="Arial" pitchFamily="34" charset="0"/>
              </a:rPr>
              <a:t>Cost</a:t>
            </a:r>
            <a:endParaRPr lang="en-US" sz="4800" dirty="0">
              <a:solidFill>
                <a:srgbClr val="C00000"/>
              </a:solidFill>
              <a:ea typeface="Verdana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845371" y="2765581"/>
            <a:ext cx="1714700" cy="830997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4800" dirty="0" smtClean="0">
                <a:solidFill>
                  <a:srgbClr val="336600"/>
                </a:solidFill>
                <a:ea typeface="Verdana" pitchFamily="34" charset="0"/>
                <a:cs typeface="Arial" pitchFamily="34" charset="0"/>
              </a:rPr>
              <a:t>Value</a:t>
            </a:r>
            <a:endParaRPr lang="en-US" sz="4800" dirty="0">
              <a:solidFill>
                <a:srgbClr val="336600"/>
              </a:solidFill>
              <a:ea typeface="Verdana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5491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</a:t>
            </a:r>
            <a:endParaRPr lang="en-US" dirty="0"/>
          </a:p>
        </p:txBody>
      </p:sp>
      <p:pic>
        <p:nvPicPr>
          <p:cNvPr id="2050" name="Picture 2" descr="http://images.fineartamerica.com/images-medium/eyeballs-kevin-nodland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8571" y="3472542"/>
            <a:ext cx="1886857" cy="1861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- </a:t>
            </a:r>
            <a:fld id="{8838C5AC-A6B2-4782-8731-208B3CC8CA47}" type="slidenum">
              <a:rPr lang="en-US" smtClean="0"/>
              <a:pPr>
                <a:defRPr/>
              </a:pPr>
              <a:t>70</a:t>
            </a:fld>
            <a:r>
              <a:rPr lang="en-US" smtClean="0"/>
              <a:t> -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766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Peer</a:t>
            </a:r>
            <a:endParaRPr lang="en-US" dirty="0"/>
          </a:p>
        </p:txBody>
      </p:sp>
      <p:pic>
        <p:nvPicPr>
          <p:cNvPr id="3074" name="Picture 2" descr="http://us.123rf.com/400wm/400/400/shtanzman/shtanzman1201/shtanzman120100132/11850952-two-office-chairs-3d-imag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7552" y="3556000"/>
            <a:ext cx="2348896" cy="1761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- </a:t>
            </a:r>
            <a:fld id="{8838C5AC-A6B2-4782-8731-208B3CC8CA47}" type="slidenum">
              <a:rPr lang="en-US" smtClean="0"/>
              <a:pPr>
                <a:defRPr/>
              </a:pPr>
              <a:t>71</a:t>
            </a:fld>
            <a:r>
              <a:rPr lang="en-US" smtClean="0"/>
              <a:t> -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159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Level 6 – Example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914572" y="3929004"/>
            <a:ext cx="2464481" cy="1015663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6000" dirty="0" smtClean="0">
                <a:solidFill>
                  <a:srgbClr val="003399"/>
                </a:solidFill>
                <a:ea typeface="Verdana" pitchFamily="34" charset="0"/>
                <a:cs typeface="Arial" pitchFamily="34" charset="0"/>
              </a:rPr>
              <a:t>Peer</a:t>
            </a:r>
            <a:endParaRPr lang="en-US" sz="6000" dirty="0">
              <a:solidFill>
                <a:srgbClr val="003399"/>
              </a:solidFill>
              <a:ea typeface="Verdana" pitchFamily="34" charset="0"/>
              <a:cs typeface="Arial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- </a:t>
            </a:r>
            <a:fld id="{1529FFF0-969E-4E44-B8F6-415A2237A40E}" type="slidenum">
              <a:rPr lang="en-US" smtClean="0"/>
              <a:pPr>
                <a:defRPr/>
              </a:pPr>
              <a:t>72</a:t>
            </a:fld>
            <a:r>
              <a:rPr lang="en-US" smtClean="0"/>
              <a:t> -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22515" y="1153218"/>
            <a:ext cx="7315200" cy="193899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6000" dirty="0" smtClean="0">
                <a:solidFill>
                  <a:srgbClr val="003399"/>
                </a:solidFill>
                <a:ea typeface="Verdana" pitchFamily="34" charset="0"/>
                <a:cs typeface="Arial" pitchFamily="34" charset="0"/>
              </a:rPr>
              <a:t>Code Review Example</a:t>
            </a:r>
            <a:endParaRPr lang="en-US" sz="6000" dirty="0">
              <a:solidFill>
                <a:srgbClr val="003399"/>
              </a:solidFill>
              <a:ea typeface="Verdana" pitchFamily="34" charset="0"/>
              <a:cs typeface="Arial" pitchFamily="34" charset="0"/>
            </a:endParaRPr>
          </a:p>
        </p:txBody>
      </p:sp>
      <p:pic>
        <p:nvPicPr>
          <p:cNvPr id="8" name="Picture 2" descr="http://us.123rf.com/400wm/400/400/shtanzman/shtanzman1201/shtanzman120100132/11850952-two-office-chairs-3d-imag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7552" y="3556000"/>
            <a:ext cx="2348896" cy="1761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2368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Level 6 – Results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22514" y="1614882"/>
            <a:ext cx="8055429" cy="1015663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6000" dirty="0" smtClean="0">
                <a:solidFill>
                  <a:srgbClr val="003399"/>
                </a:solidFill>
                <a:ea typeface="Verdana" pitchFamily="34" charset="0"/>
                <a:cs typeface="Arial" pitchFamily="34" charset="0"/>
              </a:rPr>
              <a:t>Reviewed Code</a:t>
            </a:r>
            <a:endParaRPr lang="en-US" sz="6000" dirty="0">
              <a:solidFill>
                <a:srgbClr val="003399"/>
              </a:solidFill>
              <a:ea typeface="Verdana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99771" y="3162992"/>
            <a:ext cx="7017656" cy="830997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4800" dirty="0" smtClean="0">
                <a:solidFill>
                  <a:srgbClr val="003399"/>
                </a:solidFill>
                <a:ea typeface="Verdana" pitchFamily="34" charset="0"/>
                <a:cs typeface="Arial" pitchFamily="34" charset="0"/>
              </a:rPr>
              <a:t>100% </a:t>
            </a:r>
            <a:r>
              <a:rPr lang="en-US" sz="4800" b="1" dirty="0" smtClean="0">
                <a:solidFill>
                  <a:srgbClr val="003399"/>
                </a:solidFill>
                <a:ea typeface="Verdana" pitchFamily="34" charset="0"/>
                <a:cs typeface="Arial" pitchFamily="34" charset="0"/>
              </a:rPr>
              <a:t>Method</a:t>
            </a:r>
            <a:r>
              <a:rPr lang="en-US" sz="4800" dirty="0" smtClean="0">
                <a:solidFill>
                  <a:srgbClr val="003399"/>
                </a:solidFill>
                <a:ea typeface="Verdana" pitchFamily="34" charset="0"/>
                <a:cs typeface="Arial" pitchFamily="34" charset="0"/>
              </a:rPr>
              <a:t> Coverage</a:t>
            </a:r>
            <a:endParaRPr lang="en-US" sz="4800" dirty="0">
              <a:solidFill>
                <a:srgbClr val="003399"/>
              </a:solidFill>
              <a:ea typeface="Verdana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99771" y="4146389"/>
            <a:ext cx="7017656" cy="830997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4800" dirty="0" smtClean="0">
                <a:solidFill>
                  <a:srgbClr val="003399"/>
                </a:solidFill>
                <a:ea typeface="Verdana" pitchFamily="34" charset="0"/>
                <a:cs typeface="Arial" pitchFamily="34" charset="0"/>
              </a:rPr>
              <a:t>+ More Code Analysis</a:t>
            </a:r>
            <a:endParaRPr lang="en-US" sz="4800" dirty="0">
              <a:solidFill>
                <a:srgbClr val="003399"/>
              </a:solidFill>
              <a:ea typeface="Verdana" pitchFamily="34" charset="0"/>
              <a:cs typeface="Arial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- </a:t>
            </a:r>
            <a:fld id="{1529FFF0-969E-4E44-B8F6-415A2237A40E}" type="slidenum">
              <a:rPr lang="en-US" smtClean="0"/>
              <a:pPr>
                <a:defRPr/>
              </a:pPr>
              <a:t>73</a:t>
            </a:fld>
            <a:r>
              <a:rPr lang="en-US" smtClean="0"/>
              <a:t> -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5848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10-Point Star 7"/>
          <p:cNvSpPr/>
          <p:nvPr/>
        </p:nvSpPr>
        <p:spPr bwMode="auto">
          <a:xfrm>
            <a:off x="1516742" y="4615543"/>
            <a:ext cx="1407886" cy="1349829"/>
          </a:xfrm>
          <a:prstGeom prst="star10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127000">
              <a:schemeClr val="accent3">
                <a:lumMod val="75000"/>
              </a:schemeClr>
            </a:glow>
            <a:innerShdw blurRad="114300">
              <a:prstClr val="black"/>
            </a:inn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7</a:t>
            </a:r>
          </a:p>
        </p:txBody>
      </p:sp>
      <p:sp>
        <p:nvSpPr>
          <p:cNvPr id="9" name="10-Point Star 8"/>
          <p:cNvSpPr/>
          <p:nvPr/>
        </p:nvSpPr>
        <p:spPr bwMode="auto">
          <a:xfrm>
            <a:off x="3868057" y="4615543"/>
            <a:ext cx="1407886" cy="1349829"/>
          </a:xfrm>
          <a:prstGeom prst="star10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127000">
              <a:schemeClr val="accent3">
                <a:lumMod val="75000"/>
              </a:schemeClr>
            </a:glow>
            <a:innerShdw blurRad="114300">
              <a:prstClr val="black"/>
            </a:inn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8</a:t>
            </a:r>
          </a:p>
        </p:txBody>
      </p:sp>
      <p:sp>
        <p:nvSpPr>
          <p:cNvPr id="10" name="10-Point Star 9"/>
          <p:cNvSpPr/>
          <p:nvPr/>
        </p:nvSpPr>
        <p:spPr bwMode="auto">
          <a:xfrm>
            <a:off x="6117772" y="4615543"/>
            <a:ext cx="1407886" cy="1349829"/>
          </a:xfrm>
          <a:prstGeom prst="star10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127000">
              <a:schemeClr val="accent3">
                <a:lumMod val="75000"/>
              </a:schemeClr>
            </a:glow>
            <a:innerShdw blurRad="114300">
              <a:prstClr val="black"/>
            </a:inn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9</a:t>
            </a:r>
          </a:p>
        </p:txBody>
      </p:sp>
      <p:sp>
        <p:nvSpPr>
          <p:cNvPr id="11" name="Oval 10"/>
          <p:cNvSpPr/>
          <p:nvPr/>
        </p:nvSpPr>
        <p:spPr bwMode="auto">
          <a:xfrm>
            <a:off x="1527628" y="1451428"/>
            <a:ext cx="1386113" cy="1349828"/>
          </a:xfrm>
          <a:prstGeom prst="ellipse">
            <a:avLst/>
          </a:prstGeom>
          <a:solidFill>
            <a:srgbClr val="336600"/>
          </a:solidFill>
          <a:ln w="9525" cap="flat" cmpd="sng" algn="ctr">
            <a:solidFill>
              <a:schemeClr val="bg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innerShdw blurRad="114300">
              <a:prstClr val="black"/>
            </a:innerShdw>
          </a:effec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1</a:t>
            </a:r>
          </a:p>
        </p:txBody>
      </p:sp>
      <p:sp>
        <p:nvSpPr>
          <p:cNvPr id="12" name="Oval 11"/>
          <p:cNvSpPr/>
          <p:nvPr/>
        </p:nvSpPr>
        <p:spPr bwMode="auto">
          <a:xfrm>
            <a:off x="3868057" y="1451426"/>
            <a:ext cx="1386113" cy="1349828"/>
          </a:xfrm>
          <a:prstGeom prst="ellipse">
            <a:avLst/>
          </a:prstGeom>
          <a:solidFill>
            <a:srgbClr val="336600"/>
          </a:solidFill>
          <a:ln w="9525" cap="flat" cmpd="sng" algn="ctr">
            <a:solidFill>
              <a:schemeClr val="bg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innerShdw blurRad="114300">
              <a:prstClr val="black"/>
            </a:innerShdw>
          </a:effec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2</a:t>
            </a:r>
          </a:p>
        </p:txBody>
      </p:sp>
      <p:sp>
        <p:nvSpPr>
          <p:cNvPr id="13" name="Oval 12"/>
          <p:cNvSpPr/>
          <p:nvPr/>
        </p:nvSpPr>
        <p:spPr bwMode="auto">
          <a:xfrm>
            <a:off x="6117772" y="1451428"/>
            <a:ext cx="1386113" cy="1349828"/>
          </a:xfrm>
          <a:prstGeom prst="ellipse">
            <a:avLst/>
          </a:prstGeom>
          <a:solidFill>
            <a:srgbClr val="336600"/>
          </a:solidFill>
          <a:ln w="9525" cap="flat" cmpd="sng" algn="ctr">
            <a:solidFill>
              <a:schemeClr val="bg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innerShdw blurRad="114300">
              <a:prstClr val="black"/>
            </a:innerShdw>
          </a:effec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3</a:t>
            </a:r>
          </a:p>
        </p:txBody>
      </p:sp>
      <p:sp>
        <p:nvSpPr>
          <p:cNvPr id="14" name="Oval 13"/>
          <p:cNvSpPr/>
          <p:nvPr/>
        </p:nvSpPr>
        <p:spPr bwMode="auto">
          <a:xfrm>
            <a:off x="1538515" y="3033483"/>
            <a:ext cx="1386113" cy="1349828"/>
          </a:xfrm>
          <a:prstGeom prst="ellipse">
            <a:avLst/>
          </a:prstGeom>
          <a:solidFill>
            <a:srgbClr val="336600"/>
          </a:solidFill>
          <a:ln w="9525" cap="flat" cmpd="sng" algn="ctr">
            <a:solidFill>
              <a:schemeClr val="bg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innerShdw blurRad="114300">
              <a:prstClr val="black"/>
            </a:innerShdw>
          </a:effec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4</a:t>
            </a:r>
          </a:p>
        </p:txBody>
      </p:sp>
      <p:sp>
        <p:nvSpPr>
          <p:cNvPr id="15" name="Oval 14"/>
          <p:cNvSpPr/>
          <p:nvPr/>
        </p:nvSpPr>
        <p:spPr bwMode="auto">
          <a:xfrm>
            <a:off x="3868056" y="3033485"/>
            <a:ext cx="1386113" cy="1349828"/>
          </a:xfrm>
          <a:prstGeom prst="ellipse">
            <a:avLst/>
          </a:prstGeom>
          <a:solidFill>
            <a:srgbClr val="336600"/>
          </a:solidFill>
          <a:ln w="9525" cap="flat" cmpd="sng" algn="ctr">
            <a:solidFill>
              <a:schemeClr val="bg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innerShdw blurRad="114300">
              <a:prstClr val="black"/>
            </a:innerShdw>
          </a:effec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5</a:t>
            </a:r>
          </a:p>
        </p:txBody>
      </p:sp>
      <p:sp>
        <p:nvSpPr>
          <p:cNvPr id="16" name="Oval 15"/>
          <p:cNvSpPr/>
          <p:nvPr/>
        </p:nvSpPr>
        <p:spPr bwMode="auto">
          <a:xfrm>
            <a:off x="6117771" y="3033483"/>
            <a:ext cx="1386113" cy="1349828"/>
          </a:xfrm>
          <a:prstGeom prst="ellipse">
            <a:avLst/>
          </a:prstGeom>
          <a:solidFill>
            <a:srgbClr val="336600"/>
          </a:solidFill>
          <a:ln w="9525" cap="flat" cmpd="sng" algn="ctr">
            <a:solidFill>
              <a:schemeClr val="bg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innerShdw blurRad="114300">
              <a:prstClr val="black"/>
            </a:innerShdw>
          </a:effec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6</a:t>
            </a:r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687387" y="316586"/>
            <a:ext cx="7769225" cy="1015663"/>
          </a:xfrm>
          <a:prstGeom prst="rect">
            <a:avLst/>
          </a:prstGeom>
        </p:spPr>
        <p:txBody>
          <a:bodyPr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ahoma" pitchFamily="34" charset="0"/>
                <a:ea typeface="ＭＳ Ｐゴシック" pitchFamily="-80" charset="-128"/>
                <a:cs typeface="ＭＳ Ｐゴシック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ahoma" pitchFamily="34" charset="0"/>
                <a:ea typeface="ＭＳ Ｐゴシック" pitchFamily="-80" charset="-128"/>
                <a:cs typeface="ＭＳ Ｐゴシック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ahoma" pitchFamily="34" charset="0"/>
                <a:ea typeface="ＭＳ Ｐゴシック" pitchFamily="-80" charset="-128"/>
                <a:cs typeface="ＭＳ Ｐゴシック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ahoma" pitchFamily="34" charset="0"/>
                <a:ea typeface="ＭＳ Ｐゴシック" pitchFamily="-80" charset="-128"/>
                <a:cs typeface="ＭＳ Ｐゴシック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ahoma" pitchFamily="34" charset="0"/>
                <a:ea typeface="ＭＳ Ｐゴシック" pitchFamily="-80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ahoma" pitchFamily="34" charset="0"/>
                <a:ea typeface="ＭＳ Ｐゴシック" pitchFamily="-80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ahoma" pitchFamily="34" charset="0"/>
                <a:ea typeface="ＭＳ Ｐゴシック" pitchFamily="-80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ahoma" pitchFamily="34" charset="0"/>
                <a:ea typeface="ＭＳ Ｐゴシック" pitchFamily="-80" charset="-128"/>
              </a:defRPr>
            </a:lvl9pPr>
          </a:lstStyle>
          <a:p>
            <a:r>
              <a:rPr lang="en-US" dirty="0" smtClean="0"/>
              <a:t>Go to Green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- </a:t>
            </a:r>
            <a:fld id="{8838C5AC-A6B2-4782-8731-208B3CC8CA47}" type="slidenum">
              <a:rPr lang="en-US" smtClean="0"/>
              <a:pPr>
                <a:defRPr/>
              </a:pPr>
              <a:t>74</a:t>
            </a:fld>
            <a:r>
              <a:rPr lang="en-US" smtClean="0"/>
              <a:t> -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127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Level 7 – Goals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22514" y="1614882"/>
            <a:ext cx="8055429" cy="1015663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6000" dirty="0" smtClean="0">
                <a:solidFill>
                  <a:srgbClr val="003399"/>
                </a:solidFill>
                <a:ea typeface="Verdana" pitchFamily="34" charset="0"/>
                <a:cs typeface="Arial" pitchFamily="34" charset="0"/>
              </a:rPr>
              <a:t>Packaging</a:t>
            </a:r>
            <a:endParaRPr lang="en-US" sz="6000" dirty="0">
              <a:solidFill>
                <a:srgbClr val="003399"/>
              </a:solidFill>
              <a:ea typeface="Verdana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99771" y="3761807"/>
            <a:ext cx="7017656" cy="830997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4800" dirty="0" smtClean="0">
                <a:solidFill>
                  <a:srgbClr val="003399"/>
                </a:solidFill>
                <a:ea typeface="Verdana" pitchFamily="34" charset="0"/>
                <a:cs typeface="Arial" pitchFamily="34" charset="0"/>
              </a:rPr>
              <a:t>+ More Coverage</a:t>
            </a:r>
            <a:endParaRPr lang="en-US" sz="4800" dirty="0">
              <a:solidFill>
                <a:srgbClr val="003399"/>
              </a:solidFill>
              <a:ea typeface="Verdana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99771" y="4672634"/>
            <a:ext cx="7017656" cy="830997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4800" dirty="0" smtClean="0">
                <a:solidFill>
                  <a:srgbClr val="003399"/>
                </a:solidFill>
                <a:ea typeface="Verdana" pitchFamily="34" charset="0"/>
                <a:cs typeface="Arial" pitchFamily="34" charset="0"/>
              </a:rPr>
              <a:t>+ More Code Analysis</a:t>
            </a:r>
            <a:endParaRPr lang="en-US" sz="4800" dirty="0">
              <a:solidFill>
                <a:srgbClr val="003399"/>
              </a:solidFill>
              <a:ea typeface="Verdana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99771" y="2843726"/>
            <a:ext cx="7017656" cy="830997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4800" dirty="0" smtClean="0">
                <a:solidFill>
                  <a:srgbClr val="003399"/>
                </a:solidFill>
                <a:ea typeface="Verdana" pitchFamily="34" charset="0"/>
                <a:cs typeface="Arial" pitchFamily="34" charset="0"/>
              </a:rPr>
              <a:t>+ More Tests</a:t>
            </a:r>
            <a:endParaRPr lang="en-US" sz="4800" dirty="0">
              <a:solidFill>
                <a:srgbClr val="003399"/>
              </a:solidFill>
              <a:ea typeface="Verdana" pitchFamily="34" charset="0"/>
              <a:cs typeface="Arial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- </a:t>
            </a:r>
            <a:fld id="{1529FFF0-969E-4E44-B8F6-415A2237A40E}" type="slidenum">
              <a:rPr lang="en-US" smtClean="0"/>
              <a:pPr>
                <a:defRPr/>
              </a:pPr>
              <a:t>75</a:t>
            </a:fld>
            <a:r>
              <a:rPr lang="en-US" smtClean="0"/>
              <a:t> -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906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MSI</a:t>
            </a:r>
            <a:endParaRPr lang="en-US" dirty="0"/>
          </a:p>
        </p:txBody>
      </p:sp>
      <p:pic>
        <p:nvPicPr>
          <p:cNvPr id="5122" name="Picture 2" descr="http://microsoftproblems.com/wp-content/uploads/2011/11/Install-icon-by-Creato93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0795" y="3472542"/>
            <a:ext cx="1842407" cy="1842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- </a:t>
            </a:r>
            <a:fld id="{8838C5AC-A6B2-4782-8731-208B3CC8CA47}" type="slidenum">
              <a:rPr lang="en-US" smtClean="0"/>
              <a:pPr>
                <a:defRPr/>
              </a:pPr>
              <a:t>76</a:t>
            </a:fld>
            <a:r>
              <a:rPr lang="en-US" smtClean="0"/>
              <a:t> -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6828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Deploy</a:t>
            </a:r>
            <a:endParaRPr lang="en-US" dirty="0"/>
          </a:p>
        </p:txBody>
      </p:sp>
      <p:pic>
        <p:nvPicPr>
          <p:cNvPr id="6146" name="Picture 2" descr="http://learn.iis.net/Content_Cache/1073/image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9850" y="3560989"/>
            <a:ext cx="3924300" cy="172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- </a:t>
            </a:r>
            <a:fld id="{8838C5AC-A6B2-4782-8731-208B3CC8CA47}" type="slidenum">
              <a:rPr lang="en-US" smtClean="0"/>
              <a:pPr>
                <a:defRPr/>
              </a:pPr>
              <a:t>77</a:t>
            </a:fld>
            <a:r>
              <a:rPr lang="en-US" smtClean="0"/>
              <a:t> -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374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Octopus</a:t>
            </a:r>
            <a:endParaRPr lang="en-US" dirty="0"/>
          </a:p>
        </p:txBody>
      </p:sp>
      <p:pic>
        <p:nvPicPr>
          <p:cNvPr id="7170" name="Picture 2" descr="http://www.paulstovell.com/get/octopus/Octopus-smal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625" y="3530600"/>
            <a:ext cx="2190750" cy="2028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- </a:t>
            </a:r>
            <a:fld id="{8838C5AC-A6B2-4782-8731-208B3CC8CA47}" type="slidenum">
              <a:rPr lang="en-US" smtClean="0"/>
              <a:pPr>
                <a:defRPr/>
              </a:pPr>
              <a:t>78</a:t>
            </a:fld>
            <a:r>
              <a:rPr lang="en-US" smtClean="0"/>
              <a:t> -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6988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Zip Archive</a:t>
            </a:r>
            <a:endParaRPr lang="en-US" dirty="0"/>
          </a:p>
        </p:txBody>
      </p:sp>
      <p:pic>
        <p:nvPicPr>
          <p:cNvPr id="4098" name="Picture 2" descr="http://mobilefamily.net/wp-content/uploads/2012/05/apps_6740937a-94a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3291" y="3509282"/>
            <a:ext cx="1837418" cy="1837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- </a:t>
            </a:r>
            <a:fld id="{8838C5AC-A6B2-4782-8731-208B3CC8CA47}" type="slidenum">
              <a:rPr lang="en-US" smtClean="0"/>
              <a:pPr>
                <a:defRPr/>
              </a:pPr>
              <a:t>79</a:t>
            </a:fld>
            <a:r>
              <a:rPr lang="en-US" smtClean="0"/>
              <a:t> -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813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Minimal, Essential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22514" y="1614882"/>
            <a:ext cx="5984195" cy="1015663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6000" dirty="0" smtClean="0">
                <a:solidFill>
                  <a:srgbClr val="003399"/>
                </a:solidFill>
                <a:ea typeface="Verdana" pitchFamily="34" charset="0"/>
                <a:cs typeface="Arial" pitchFamily="34" charset="0"/>
              </a:rPr>
              <a:t>Source Control</a:t>
            </a:r>
            <a:endParaRPr lang="en-US" sz="6000" dirty="0">
              <a:solidFill>
                <a:srgbClr val="003399"/>
              </a:solidFill>
              <a:ea typeface="Verdana" pitchFamily="34" charset="0"/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- </a:t>
            </a:r>
            <a:fld id="{1529FFF0-969E-4E44-B8F6-415A2237A40E}" type="slidenum">
              <a:rPr lang="en-US" smtClean="0"/>
              <a:pPr>
                <a:defRPr/>
              </a:pPr>
              <a:t>8</a:t>
            </a:fld>
            <a:r>
              <a:rPr lang="en-US" smtClean="0"/>
              <a:t> -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535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Level 7 – Example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84800" y="3534206"/>
            <a:ext cx="2674938" cy="1015663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6000" dirty="0" smtClean="0">
                <a:solidFill>
                  <a:srgbClr val="003399"/>
                </a:solidFill>
                <a:ea typeface="Verdana" pitchFamily="34" charset="0"/>
                <a:cs typeface="Arial" pitchFamily="34" charset="0"/>
              </a:rPr>
              <a:t>Zip</a:t>
            </a:r>
            <a:endParaRPr lang="en-US" sz="6000" dirty="0">
              <a:solidFill>
                <a:srgbClr val="003399"/>
              </a:solidFill>
              <a:ea typeface="Verdana" pitchFamily="34" charset="0"/>
              <a:cs typeface="Arial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- </a:t>
            </a:r>
            <a:fld id="{1529FFF0-969E-4E44-B8F6-415A2237A40E}" type="slidenum">
              <a:rPr lang="en-US" smtClean="0"/>
              <a:pPr>
                <a:defRPr/>
              </a:pPr>
              <a:t>80</a:t>
            </a:fld>
            <a:r>
              <a:rPr lang="en-US" smtClean="0"/>
              <a:t> -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22514" y="1614882"/>
            <a:ext cx="8055429" cy="1015663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6000" dirty="0" smtClean="0">
                <a:solidFill>
                  <a:srgbClr val="003399"/>
                </a:solidFill>
                <a:ea typeface="Verdana" pitchFamily="34" charset="0"/>
                <a:cs typeface="Arial" pitchFamily="34" charset="0"/>
              </a:rPr>
              <a:t>Packaging Example</a:t>
            </a:r>
            <a:endParaRPr lang="en-US" sz="6000" dirty="0">
              <a:solidFill>
                <a:srgbClr val="003399"/>
              </a:solidFill>
              <a:ea typeface="Verdana" pitchFamily="34" charset="0"/>
              <a:cs typeface="Arial" pitchFamily="34" charset="0"/>
            </a:endParaRPr>
          </a:p>
        </p:txBody>
      </p:sp>
      <p:pic>
        <p:nvPicPr>
          <p:cNvPr id="7" name="Picture 2" descr="http://mobilefamily.net/wp-content/uploads/2012/05/apps_6740937a-94a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1576" y="3511761"/>
            <a:ext cx="1837418" cy="1837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2368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Level 7 – Results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22514" y="1614882"/>
            <a:ext cx="8142515" cy="1015663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6000" dirty="0" smtClean="0">
                <a:solidFill>
                  <a:srgbClr val="003399"/>
                </a:solidFill>
                <a:ea typeface="Verdana" pitchFamily="34" charset="0"/>
                <a:cs typeface="Arial" pitchFamily="34" charset="0"/>
              </a:rPr>
              <a:t>Packaged Deliverable</a:t>
            </a:r>
            <a:endParaRPr lang="en-US" sz="6000" dirty="0">
              <a:solidFill>
                <a:srgbClr val="003399"/>
              </a:solidFill>
              <a:ea typeface="Verdana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99771" y="2983915"/>
            <a:ext cx="7017656" cy="830997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4800" dirty="0" smtClean="0">
                <a:solidFill>
                  <a:srgbClr val="003399"/>
                </a:solidFill>
                <a:ea typeface="Verdana" pitchFamily="34" charset="0"/>
                <a:cs typeface="Arial" pitchFamily="34" charset="0"/>
              </a:rPr>
              <a:t>Code Reviews</a:t>
            </a:r>
            <a:endParaRPr lang="en-US" sz="4800" dirty="0">
              <a:solidFill>
                <a:srgbClr val="003399"/>
              </a:solidFill>
              <a:ea typeface="Verdana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99771" y="3967312"/>
            <a:ext cx="7017656" cy="830997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4800" dirty="0" smtClean="0">
                <a:solidFill>
                  <a:srgbClr val="003399"/>
                </a:solidFill>
                <a:ea typeface="Verdana" pitchFamily="34" charset="0"/>
                <a:cs typeface="Arial" pitchFamily="34" charset="0"/>
              </a:rPr>
              <a:t>40% </a:t>
            </a:r>
            <a:r>
              <a:rPr lang="en-US" sz="4800" b="1" dirty="0" smtClean="0">
                <a:solidFill>
                  <a:srgbClr val="003399"/>
                </a:solidFill>
                <a:ea typeface="Verdana" pitchFamily="34" charset="0"/>
                <a:cs typeface="Arial" pitchFamily="34" charset="0"/>
              </a:rPr>
              <a:t>Line</a:t>
            </a:r>
            <a:r>
              <a:rPr lang="en-US" sz="4800" dirty="0" smtClean="0">
                <a:solidFill>
                  <a:srgbClr val="003399"/>
                </a:solidFill>
                <a:ea typeface="Verdana" pitchFamily="34" charset="0"/>
                <a:cs typeface="Arial" pitchFamily="34" charset="0"/>
              </a:rPr>
              <a:t> Coverage</a:t>
            </a:r>
            <a:endParaRPr lang="en-US" sz="4800" dirty="0">
              <a:solidFill>
                <a:srgbClr val="003399"/>
              </a:solidFill>
              <a:ea typeface="Verdana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99771" y="4950709"/>
            <a:ext cx="7017656" cy="830997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4800" dirty="0" smtClean="0">
                <a:solidFill>
                  <a:srgbClr val="003399"/>
                </a:solidFill>
                <a:ea typeface="Verdana" pitchFamily="34" charset="0"/>
                <a:cs typeface="Arial" pitchFamily="34" charset="0"/>
              </a:rPr>
              <a:t>+ More Code Analysis</a:t>
            </a:r>
            <a:endParaRPr lang="en-US" sz="4800" dirty="0">
              <a:solidFill>
                <a:srgbClr val="003399"/>
              </a:solidFill>
              <a:ea typeface="Verdana" pitchFamily="34" charset="0"/>
              <a:cs typeface="Arial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- </a:t>
            </a:r>
            <a:fld id="{1529FFF0-969E-4E44-B8F6-415A2237A40E}" type="slidenum">
              <a:rPr lang="en-US" smtClean="0"/>
              <a:pPr>
                <a:defRPr/>
              </a:pPr>
              <a:t>81</a:t>
            </a:fld>
            <a:r>
              <a:rPr lang="en-US" smtClean="0"/>
              <a:t> -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447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10-Point Star 8"/>
          <p:cNvSpPr/>
          <p:nvPr/>
        </p:nvSpPr>
        <p:spPr bwMode="auto">
          <a:xfrm>
            <a:off x="3868057" y="4615543"/>
            <a:ext cx="1407886" cy="1349829"/>
          </a:xfrm>
          <a:prstGeom prst="star10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127000">
              <a:schemeClr val="accent3">
                <a:lumMod val="75000"/>
              </a:schemeClr>
            </a:glow>
            <a:innerShdw blurRad="114300">
              <a:prstClr val="black"/>
            </a:inn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8</a:t>
            </a:r>
          </a:p>
        </p:txBody>
      </p:sp>
      <p:sp>
        <p:nvSpPr>
          <p:cNvPr id="10" name="10-Point Star 9"/>
          <p:cNvSpPr/>
          <p:nvPr/>
        </p:nvSpPr>
        <p:spPr bwMode="auto">
          <a:xfrm>
            <a:off x="6117772" y="4615543"/>
            <a:ext cx="1407886" cy="1349829"/>
          </a:xfrm>
          <a:prstGeom prst="star10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127000">
              <a:schemeClr val="accent3">
                <a:lumMod val="75000"/>
              </a:schemeClr>
            </a:glow>
            <a:innerShdw blurRad="114300">
              <a:prstClr val="black"/>
            </a:inn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9</a:t>
            </a:r>
          </a:p>
        </p:txBody>
      </p:sp>
      <p:sp>
        <p:nvSpPr>
          <p:cNvPr id="11" name="Oval 10"/>
          <p:cNvSpPr/>
          <p:nvPr/>
        </p:nvSpPr>
        <p:spPr bwMode="auto">
          <a:xfrm>
            <a:off x="1527628" y="1451428"/>
            <a:ext cx="1386113" cy="1349828"/>
          </a:xfrm>
          <a:prstGeom prst="ellipse">
            <a:avLst/>
          </a:prstGeom>
          <a:solidFill>
            <a:srgbClr val="336600"/>
          </a:solidFill>
          <a:ln w="9525" cap="flat" cmpd="sng" algn="ctr">
            <a:solidFill>
              <a:schemeClr val="bg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innerShdw blurRad="114300">
              <a:prstClr val="black"/>
            </a:innerShdw>
          </a:effec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1</a:t>
            </a:r>
          </a:p>
        </p:txBody>
      </p:sp>
      <p:sp>
        <p:nvSpPr>
          <p:cNvPr id="12" name="Oval 11"/>
          <p:cNvSpPr/>
          <p:nvPr/>
        </p:nvSpPr>
        <p:spPr bwMode="auto">
          <a:xfrm>
            <a:off x="3868057" y="1451426"/>
            <a:ext cx="1386113" cy="1349828"/>
          </a:xfrm>
          <a:prstGeom prst="ellipse">
            <a:avLst/>
          </a:prstGeom>
          <a:solidFill>
            <a:srgbClr val="336600"/>
          </a:solidFill>
          <a:ln w="9525" cap="flat" cmpd="sng" algn="ctr">
            <a:solidFill>
              <a:schemeClr val="bg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innerShdw blurRad="114300">
              <a:prstClr val="black"/>
            </a:innerShdw>
          </a:effec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2</a:t>
            </a:r>
          </a:p>
        </p:txBody>
      </p:sp>
      <p:sp>
        <p:nvSpPr>
          <p:cNvPr id="13" name="Oval 12"/>
          <p:cNvSpPr/>
          <p:nvPr/>
        </p:nvSpPr>
        <p:spPr bwMode="auto">
          <a:xfrm>
            <a:off x="6117772" y="1451428"/>
            <a:ext cx="1386113" cy="1349828"/>
          </a:xfrm>
          <a:prstGeom prst="ellipse">
            <a:avLst/>
          </a:prstGeom>
          <a:solidFill>
            <a:srgbClr val="336600"/>
          </a:solidFill>
          <a:ln w="9525" cap="flat" cmpd="sng" algn="ctr">
            <a:solidFill>
              <a:schemeClr val="bg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innerShdw blurRad="114300">
              <a:prstClr val="black"/>
            </a:innerShdw>
          </a:effec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3</a:t>
            </a:r>
          </a:p>
        </p:txBody>
      </p:sp>
      <p:sp>
        <p:nvSpPr>
          <p:cNvPr id="14" name="Oval 13"/>
          <p:cNvSpPr/>
          <p:nvPr/>
        </p:nvSpPr>
        <p:spPr bwMode="auto">
          <a:xfrm>
            <a:off x="1538515" y="3033483"/>
            <a:ext cx="1386113" cy="1349828"/>
          </a:xfrm>
          <a:prstGeom prst="ellipse">
            <a:avLst/>
          </a:prstGeom>
          <a:solidFill>
            <a:srgbClr val="336600"/>
          </a:solidFill>
          <a:ln w="9525" cap="flat" cmpd="sng" algn="ctr">
            <a:solidFill>
              <a:schemeClr val="bg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innerShdw blurRad="114300">
              <a:prstClr val="black"/>
            </a:innerShdw>
          </a:effec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4</a:t>
            </a:r>
          </a:p>
        </p:txBody>
      </p:sp>
      <p:sp>
        <p:nvSpPr>
          <p:cNvPr id="15" name="Oval 14"/>
          <p:cNvSpPr/>
          <p:nvPr/>
        </p:nvSpPr>
        <p:spPr bwMode="auto">
          <a:xfrm>
            <a:off x="3868056" y="3033485"/>
            <a:ext cx="1386113" cy="1349828"/>
          </a:xfrm>
          <a:prstGeom prst="ellipse">
            <a:avLst/>
          </a:prstGeom>
          <a:solidFill>
            <a:srgbClr val="336600"/>
          </a:solidFill>
          <a:ln w="9525" cap="flat" cmpd="sng" algn="ctr">
            <a:solidFill>
              <a:schemeClr val="bg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innerShdw blurRad="114300">
              <a:prstClr val="black"/>
            </a:innerShdw>
          </a:effec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5</a:t>
            </a:r>
          </a:p>
        </p:txBody>
      </p:sp>
      <p:sp>
        <p:nvSpPr>
          <p:cNvPr id="16" name="Oval 15"/>
          <p:cNvSpPr/>
          <p:nvPr/>
        </p:nvSpPr>
        <p:spPr bwMode="auto">
          <a:xfrm>
            <a:off x="6117771" y="3033483"/>
            <a:ext cx="1386113" cy="1349828"/>
          </a:xfrm>
          <a:prstGeom prst="ellipse">
            <a:avLst/>
          </a:prstGeom>
          <a:solidFill>
            <a:srgbClr val="336600"/>
          </a:solidFill>
          <a:ln w="9525" cap="flat" cmpd="sng" algn="ctr">
            <a:solidFill>
              <a:schemeClr val="bg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innerShdw blurRad="114300">
              <a:prstClr val="black"/>
            </a:innerShdw>
          </a:effec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6</a:t>
            </a:r>
          </a:p>
        </p:txBody>
      </p:sp>
      <p:sp>
        <p:nvSpPr>
          <p:cNvPr id="17" name="Oval 16"/>
          <p:cNvSpPr/>
          <p:nvPr/>
        </p:nvSpPr>
        <p:spPr bwMode="auto">
          <a:xfrm>
            <a:off x="1538515" y="4615544"/>
            <a:ext cx="1386113" cy="1349828"/>
          </a:xfrm>
          <a:prstGeom prst="ellipse">
            <a:avLst/>
          </a:prstGeom>
          <a:solidFill>
            <a:srgbClr val="336600"/>
          </a:solidFill>
          <a:ln w="9525" cap="flat" cmpd="sng" algn="ctr">
            <a:solidFill>
              <a:schemeClr val="bg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innerShdw blurRad="114300">
              <a:prstClr val="black"/>
            </a:innerShdw>
          </a:effec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7</a:t>
            </a:r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687387" y="316586"/>
            <a:ext cx="7769225" cy="1015663"/>
          </a:xfrm>
          <a:prstGeom prst="rect">
            <a:avLst/>
          </a:prstGeom>
        </p:spPr>
        <p:txBody>
          <a:bodyPr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ahoma" pitchFamily="34" charset="0"/>
                <a:ea typeface="ＭＳ Ｐゴシック" pitchFamily="-80" charset="-128"/>
                <a:cs typeface="ＭＳ Ｐゴシック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ahoma" pitchFamily="34" charset="0"/>
                <a:ea typeface="ＭＳ Ｐゴシック" pitchFamily="-80" charset="-128"/>
                <a:cs typeface="ＭＳ Ｐゴシック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ahoma" pitchFamily="34" charset="0"/>
                <a:ea typeface="ＭＳ Ｐゴシック" pitchFamily="-80" charset="-128"/>
                <a:cs typeface="ＭＳ Ｐゴシック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ahoma" pitchFamily="34" charset="0"/>
                <a:ea typeface="ＭＳ Ｐゴシック" pitchFamily="-80" charset="-128"/>
                <a:cs typeface="ＭＳ Ｐゴシック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ahoma" pitchFamily="34" charset="0"/>
                <a:ea typeface="ＭＳ Ｐゴシック" pitchFamily="-80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ahoma" pitchFamily="34" charset="0"/>
                <a:ea typeface="ＭＳ Ｐゴシック" pitchFamily="-80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ahoma" pitchFamily="34" charset="0"/>
                <a:ea typeface="ＭＳ Ｐゴシック" pitchFamily="-80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ahoma" pitchFamily="34" charset="0"/>
                <a:ea typeface="ＭＳ Ｐゴシック" pitchFamily="-80" charset="-128"/>
              </a:defRPr>
            </a:lvl9pPr>
          </a:lstStyle>
          <a:p>
            <a:r>
              <a:rPr lang="en-US" dirty="0" smtClean="0"/>
              <a:t>Go to Green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- </a:t>
            </a:r>
            <a:fld id="{8838C5AC-A6B2-4782-8731-208B3CC8CA47}" type="slidenum">
              <a:rPr lang="en-US" smtClean="0"/>
              <a:pPr>
                <a:defRPr/>
              </a:pPr>
              <a:t>82</a:t>
            </a:fld>
            <a:r>
              <a:rPr lang="en-US" smtClean="0"/>
              <a:t> -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545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Level 8 – Goals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22514" y="1153218"/>
            <a:ext cx="8142515" cy="193899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6000" dirty="0" smtClean="0">
                <a:solidFill>
                  <a:srgbClr val="003399"/>
                </a:solidFill>
                <a:ea typeface="Verdana" pitchFamily="34" charset="0"/>
                <a:cs typeface="Arial" pitchFamily="34" charset="0"/>
              </a:rPr>
              <a:t>Automated Deployments</a:t>
            </a:r>
            <a:endParaRPr lang="en-US" sz="6000" dirty="0">
              <a:solidFill>
                <a:srgbClr val="003399"/>
              </a:solidFill>
              <a:ea typeface="Verdana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99771" y="3398957"/>
            <a:ext cx="7017656" cy="830997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4800" dirty="0" smtClean="0">
                <a:solidFill>
                  <a:srgbClr val="003399"/>
                </a:solidFill>
                <a:ea typeface="Verdana" pitchFamily="34" charset="0"/>
                <a:cs typeface="Arial" pitchFamily="34" charset="0"/>
              </a:rPr>
              <a:t>+ More Tests</a:t>
            </a:r>
            <a:endParaRPr lang="en-US" sz="4800" dirty="0">
              <a:solidFill>
                <a:srgbClr val="003399"/>
              </a:solidFill>
              <a:ea typeface="Verdana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99771" y="4258022"/>
            <a:ext cx="7017656" cy="830997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4800" dirty="0" smtClean="0">
                <a:solidFill>
                  <a:srgbClr val="003399"/>
                </a:solidFill>
                <a:ea typeface="Verdana" pitchFamily="34" charset="0"/>
                <a:cs typeface="Arial" pitchFamily="34" charset="0"/>
              </a:rPr>
              <a:t>+ More </a:t>
            </a:r>
            <a:r>
              <a:rPr lang="en-US" sz="4800" b="1" dirty="0" smtClean="0">
                <a:solidFill>
                  <a:srgbClr val="003399"/>
                </a:solidFill>
                <a:ea typeface="Verdana" pitchFamily="34" charset="0"/>
                <a:cs typeface="Arial" pitchFamily="34" charset="0"/>
              </a:rPr>
              <a:t>Line</a:t>
            </a:r>
            <a:r>
              <a:rPr lang="en-US" sz="4800" dirty="0" smtClean="0">
                <a:solidFill>
                  <a:srgbClr val="003399"/>
                </a:solidFill>
                <a:ea typeface="Verdana" pitchFamily="34" charset="0"/>
                <a:cs typeface="Arial" pitchFamily="34" charset="0"/>
              </a:rPr>
              <a:t> Coverage</a:t>
            </a:r>
            <a:endParaRPr lang="en-US" sz="4800" dirty="0">
              <a:solidFill>
                <a:srgbClr val="003399"/>
              </a:solidFill>
              <a:ea typeface="Verdana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99771" y="5073544"/>
            <a:ext cx="7017656" cy="830997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4800" dirty="0" smtClean="0">
                <a:solidFill>
                  <a:srgbClr val="003399"/>
                </a:solidFill>
                <a:ea typeface="Verdana" pitchFamily="34" charset="0"/>
                <a:cs typeface="Arial" pitchFamily="34" charset="0"/>
              </a:rPr>
              <a:t>+ More Code Analysis</a:t>
            </a:r>
            <a:endParaRPr lang="en-US" sz="4800" dirty="0">
              <a:solidFill>
                <a:srgbClr val="003399"/>
              </a:solidFill>
              <a:ea typeface="Verdana" pitchFamily="34" charset="0"/>
              <a:cs typeface="Arial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- </a:t>
            </a:r>
            <a:fld id="{1529FFF0-969E-4E44-B8F6-415A2237A40E}" type="slidenum">
              <a:rPr lang="en-US" smtClean="0"/>
              <a:pPr>
                <a:defRPr/>
              </a:pPr>
              <a:t>83</a:t>
            </a:fld>
            <a:r>
              <a:rPr lang="en-US" smtClean="0"/>
              <a:t> -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852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Script</a:t>
            </a:r>
            <a:endParaRPr lang="en-US" dirty="0"/>
          </a:p>
        </p:txBody>
      </p:sp>
      <p:pic>
        <p:nvPicPr>
          <p:cNvPr id="3" name="Picture 6" descr="http://bencoffman.com/blog/content/binary/microsoft_.net_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8721" y="3604327"/>
            <a:ext cx="1818594" cy="952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http://nant.sourceforge.net/release/0.92-beta1/help/images/logo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2102" y="4354428"/>
            <a:ext cx="2015898" cy="881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ttp://blogs.technet.com/blogfiles/jeffa36/WindowsLiveWriter/ScreencastUsingWindowsPowerShell_88E1/powershell_2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9886" y="3604327"/>
            <a:ext cx="1751920" cy="1371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- </a:t>
            </a:r>
            <a:fld id="{8838C5AC-A6B2-4782-8731-208B3CC8CA47}" type="slidenum">
              <a:rPr lang="en-US" smtClean="0"/>
              <a:pPr>
                <a:defRPr/>
              </a:pPr>
              <a:t>84</a:t>
            </a:fld>
            <a:r>
              <a:rPr lang="en-US" smtClean="0"/>
              <a:t> -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022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Level 8 – Example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020457" y="4115473"/>
            <a:ext cx="4445681" cy="1015663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6000" dirty="0" err="1" smtClean="0">
                <a:solidFill>
                  <a:srgbClr val="003399"/>
                </a:solidFill>
                <a:ea typeface="Verdana" pitchFamily="34" charset="0"/>
                <a:cs typeface="Arial" pitchFamily="34" charset="0"/>
              </a:rPr>
              <a:t>MSBuild</a:t>
            </a:r>
            <a:endParaRPr lang="en-US" sz="6000" dirty="0">
              <a:solidFill>
                <a:srgbClr val="003399"/>
              </a:solidFill>
              <a:ea typeface="Verdana" pitchFamily="34" charset="0"/>
              <a:cs typeface="Arial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- </a:t>
            </a:r>
            <a:fld id="{1529FFF0-969E-4E44-B8F6-415A2237A40E}" type="slidenum">
              <a:rPr lang="en-US" smtClean="0"/>
              <a:pPr>
                <a:defRPr/>
              </a:pPr>
              <a:t>85</a:t>
            </a:fld>
            <a:r>
              <a:rPr lang="en-US" smtClean="0"/>
              <a:t> -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22514" y="1153218"/>
            <a:ext cx="8142515" cy="193899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6000" dirty="0" smtClean="0">
                <a:solidFill>
                  <a:srgbClr val="003399"/>
                </a:solidFill>
                <a:ea typeface="Verdana" pitchFamily="34" charset="0"/>
                <a:cs typeface="Arial" pitchFamily="34" charset="0"/>
              </a:rPr>
              <a:t>Automated Deployment Example</a:t>
            </a:r>
            <a:endParaRPr lang="en-US" sz="6000" dirty="0">
              <a:solidFill>
                <a:srgbClr val="003399"/>
              </a:solidFill>
              <a:ea typeface="Verdana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2368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Level 8 – Results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22514" y="1153218"/>
            <a:ext cx="8142515" cy="193899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6000" dirty="0" smtClean="0">
                <a:solidFill>
                  <a:srgbClr val="003399"/>
                </a:solidFill>
                <a:ea typeface="Verdana" pitchFamily="34" charset="0"/>
                <a:cs typeface="Arial" pitchFamily="34" charset="0"/>
              </a:rPr>
              <a:t>Automated Deployments</a:t>
            </a:r>
            <a:endParaRPr lang="en-US" sz="6000" dirty="0">
              <a:solidFill>
                <a:srgbClr val="003399"/>
              </a:solidFill>
              <a:ea typeface="Verdana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99771" y="3158083"/>
            <a:ext cx="7017656" cy="830997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4800" dirty="0" smtClean="0">
                <a:solidFill>
                  <a:srgbClr val="003399"/>
                </a:solidFill>
                <a:ea typeface="Verdana" pitchFamily="34" charset="0"/>
                <a:cs typeface="Arial" pitchFamily="34" charset="0"/>
              </a:rPr>
              <a:t>+ Code Reviews</a:t>
            </a:r>
            <a:endParaRPr lang="en-US" sz="4800" dirty="0">
              <a:solidFill>
                <a:srgbClr val="003399"/>
              </a:solidFill>
              <a:ea typeface="Verdana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99771" y="4141480"/>
            <a:ext cx="7017656" cy="830997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4800" dirty="0" smtClean="0">
                <a:solidFill>
                  <a:srgbClr val="003399"/>
                </a:solidFill>
                <a:ea typeface="Verdana" pitchFamily="34" charset="0"/>
                <a:cs typeface="Arial" pitchFamily="34" charset="0"/>
              </a:rPr>
              <a:t>+ 60% </a:t>
            </a:r>
            <a:r>
              <a:rPr lang="en-US" sz="4800" b="1" dirty="0" smtClean="0">
                <a:solidFill>
                  <a:srgbClr val="003399"/>
                </a:solidFill>
                <a:ea typeface="Verdana" pitchFamily="34" charset="0"/>
                <a:cs typeface="Arial" pitchFamily="34" charset="0"/>
              </a:rPr>
              <a:t>Line</a:t>
            </a:r>
            <a:r>
              <a:rPr lang="en-US" sz="4800" dirty="0" smtClean="0">
                <a:solidFill>
                  <a:srgbClr val="003399"/>
                </a:solidFill>
                <a:ea typeface="Verdana" pitchFamily="34" charset="0"/>
                <a:cs typeface="Arial" pitchFamily="34" charset="0"/>
              </a:rPr>
              <a:t> Coverage</a:t>
            </a:r>
            <a:endParaRPr lang="en-US" sz="4800" dirty="0">
              <a:solidFill>
                <a:srgbClr val="003399"/>
              </a:solidFill>
              <a:ea typeface="Verdana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99771" y="5124877"/>
            <a:ext cx="7017656" cy="830997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4800" dirty="0" smtClean="0">
                <a:solidFill>
                  <a:srgbClr val="003399"/>
                </a:solidFill>
                <a:ea typeface="Verdana" pitchFamily="34" charset="0"/>
                <a:cs typeface="Arial" pitchFamily="34" charset="0"/>
              </a:rPr>
              <a:t>+ More Code Analysis</a:t>
            </a:r>
            <a:endParaRPr lang="en-US" sz="4800" dirty="0">
              <a:solidFill>
                <a:srgbClr val="003399"/>
              </a:solidFill>
              <a:ea typeface="Verdana" pitchFamily="34" charset="0"/>
              <a:cs typeface="Arial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- </a:t>
            </a:r>
            <a:fld id="{1529FFF0-969E-4E44-B8F6-415A2237A40E}" type="slidenum">
              <a:rPr lang="en-US" smtClean="0"/>
              <a:pPr>
                <a:defRPr/>
              </a:pPr>
              <a:t>86</a:t>
            </a:fld>
            <a:r>
              <a:rPr lang="en-US" smtClean="0"/>
              <a:t> -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972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10-Point Star 9"/>
          <p:cNvSpPr/>
          <p:nvPr/>
        </p:nvSpPr>
        <p:spPr bwMode="auto">
          <a:xfrm>
            <a:off x="6117772" y="4615543"/>
            <a:ext cx="1407886" cy="1349829"/>
          </a:xfrm>
          <a:prstGeom prst="star10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127000">
              <a:schemeClr val="accent3">
                <a:lumMod val="75000"/>
              </a:schemeClr>
            </a:glow>
            <a:innerShdw blurRad="114300">
              <a:prstClr val="black"/>
            </a:inn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9</a:t>
            </a:r>
          </a:p>
        </p:txBody>
      </p:sp>
      <p:sp>
        <p:nvSpPr>
          <p:cNvPr id="11" name="Oval 10"/>
          <p:cNvSpPr/>
          <p:nvPr/>
        </p:nvSpPr>
        <p:spPr bwMode="auto">
          <a:xfrm>
            <a:off x="1527628" y="1451428"/>
            <a:ext cx="1386113" cy="1349828"/>
          </a:xfrm>
          <a:prstGeom prst="ellipse">
            <a:avLst/>
          </a:prstGeom>
          <a:solidFill>
            <a:srgbClr val="336600"/>
          </a:solidFill>
          <a:ln w="9525" cap="flat" cmpd="sng" algn="ctr">
            <a:solidFill>
              <a:schemeClr val="bg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innerShdw blurRad="114300">
              <a:prstClr val="black"/>
            </a:innerShdw>
          </a:effec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1</a:t>
            </a:r>
          </a:p>
        </p:txBody>
      </p:sp>
      <p:sp>
        <p:nvSpPr>
          <p:cNvPr id="12" name="Oval 11"/>
          <p:cNvSpPr/>
          <p:nvPr/>
        </p:nvSpPr>
        <p:spPr bwMode="auto">
          <a:xfrm>
            <a:off x="3868057" y="1451426"/>
            <a:ext cx="1386113" cy="1349828"/>
          </a:xfrm>
          <a:prstGeom prst="ellipse">
            <a:avLst/>
          </a:prstGeom>
          <a:solidFill>
            <a:srgbClr val="336600"/>
          </a:solidFill>
          <a:ln w="9525" cap="flat" cmpd="sng" algn="ctr">
            <a:solidFill>
              <a:schemeClr val="bg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innerShdw blurRad="114300">
              <a:prstClr val="black"/>
            </a:innerShdw>
          </a:effec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2</a:t>
            </a:r>
          </a:p>
        </p:txBody>
      </p:sp>
      <p:sp>
        <p:nvSpPr>
          <p:cNvPr id="13" name="Oval 12"/>
          <p:cNvSpPr/>
          <p:nvPr/>
        </p:nvSpPr>
        <p:spPr bwMode="auto">
          <a:xfrm>
            <a:off x="6117772" y="1451428"/>
            <a:ext cx="1386113" cy="1349828"/>
          </a:xfrm>
          <a:prstGeom prst="ellipse">
            <a:avLst/>
          </a:prstGeom>
          <a:solidFill>
            <a:srgbClr val="336600"/>
          </a:solidFill>
          <a:ln w="9525" cap="flat" cmpd="sng" algn="ctr">
            <a:solidFill>
              <a:schemeClr val="bg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innerShdw blurRad="114300">
              <a:prstClr val="black"/>
            </a:innerShdw>
          </a:effec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3</a:t>
            </a:r>
          </a:p>
        </p:txBody>
      </p:sp>
      <p:sp>
        <p:nvSpPr>
          <p:cNvPr id="14" name="Oval 13"/>
          <p:cNvSpPr/>
          <p:nvPr/>
        </p:nvSpPr>
        <p:spPr bwMode="auto">
          <a:xfrm>
            <a:off x="1538515" y="3033483"/>
            <a:ext cx="1386113" cy="1349828"/>
          </a:xfrm>
          <a:prstGeom prst="ellipse">
            <a:avLst/>
          </a:prstGeom>
          <a:solidFill>
            <a:srgbClr val="336600"/>
          </a:solidFill>
          <a:ln w="9525" cap="flat" cmpd="sng" algn="ctr">
            <a:solidFill>
              <a:schemeClr val="bg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innerShdw blurRad="114300">
              <a:prstClr val="black"/>
            </a:innerShdw>
          </a:effec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4</a:t>
            </a:r>
          </a:p>
        </p:txBody>
      </p:sp>
      <p:sp>
        <p:nvSpPr>
          <p:cNvPr id="15" name="Oval 14"/>
          <p:cNvSpPr/>
          <p:nvPr/>
        </p:nvSpPr>
        <p:spPr bwMode="auto">
          <a:xfrm>
            <a:off x="3868056" y="3033485"/>
            <a:ext cx="1386113" cy="1349828"/>
          </a:xfrm>
          <a:prstGeom prst="ellipse">
            <a:avLst/>
          </a:prstGeom>
          <a:solidFill>
            <a:srgbClr val="336600"/>
          </a:solidFill>
          <a:ln w="9525" cap="flat" cmpd="sng" algn="ctr">
            <a:solidFill>
              <a:schemeClr val="bg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innerShdw blurRad="114300">
              <a:prstClr val="black"/>
            </a:innerShdw>
          </a:effec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5</a:t>
            </a:r>
          </a:p>
        </p:txBody>
      </p:sp>
      <p:sp>
        <p:nvSpPr>
          <p:cNvPr id="16" name="Oval 15"/>
          <p:cNvSpPr/>
          <p:nvPr/>
        </p:nvSpPr>
        <p:spPr bwMode="auto">
          <a:xfrm>
            <a:off x="6117771" y="3033483"/>
            <a:ext cx="1386113" cy="1349828"/>
          </a:xfrm>
          <a:prstGeom prst="ellipse">
            <a:avLst/>
          </a:prstGeom>
          <a:solidFill>
            <a:srgbClr val="336600"/>
          </a:solidFill>
          <a:ln w="9525" cap="flat" cmpd="sng" algn="ctr">
            <a:solidFill>
              <a:schemeClr val="bg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innerShdw blurRad="114300">
              <a:prstClr val="black"/>
            </a:innerShdw>
          </a:effec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6</a:t>
            </a:r>
          </a:p>
        </p:txBody>
      </p:sp>
      <p:sp>
        <p:nvSpPr>
          <p:cNvPr id="17" name="Oval 16"/>
          <p:cNvSpPr/>
          <p:nvPr/>
        </p:nvSpPr>
        <p:spPr bwMode="auto">
          <a:xfrm>
            <a:off x="1538515" y="4615544"/>
            <a:ext cx="1386113" cy="1349828"/>
          </a:xfrm>
          <a:prstGeom prst="ellipse">
            <a:avLst/>
          </a:prstGeom>
          <a:solidFill>
            <a:srgbClr val="336600"/>
          </a:solidFill>
          <a:ln w="9525" cap="flat" cmpd="sng" algn="ctr">
            <a:solidFill>
              <a:schemeClr val="bg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innerShdw blurRad="114300">
              <a:prstClr val="black"/>
            </a:innerShdw>
          </a:effec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7</a:t>
            </a:r>
          </a:p>
        </p:txBody>
      </p:sp>
      <p:sp>
        <p:nvSpPr>
          <p:cNvPr id="18" name="Oval 17"/>
          <p:cNvSpPr/>
          <p:nvPr/>
        </p:nvSpPr>
        <p:spPr bwMode="auto">
          <a:xfrm>
            <a:off x="3868055" y="4615543"/>
            <a:ext cx="1386113" cy="1349828"/>
          </a:xfrm>
          <a:prstGeom prst="ellipse">
            <a:avLst/>
          </a:prstGeom>
          <a:solidFill>
            <a:srgbClr val="336600"/>
          </a:solidFill>
          <a:ln w="9525" cap="flat" cmpd="sng" algn="ctr">
            <a:solidFill>
              <a:schemeClr val="bg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innerShdw blurRad="114300">
              <a:prstClr val="black"/>
            </a:innerShdw>
          </a:effec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8</a:t>
            </a:r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687387" y="316586"/>
            <a:ext cx="7769225" cy="1015663"/>
          </a:xfrm>
          <a:prstGeom prst="rect">
            <a:avLst/>
          </a:prstGeom>
        </p:spPr>
        <p:txBody>
          <a:bodyPr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ahoma" pitchFamily="34" charset="0"/>
                <a:ea typeface="ＭＳ Ｐゴシック" pitchFamily="-80" charset="-128"/>
                <a:cs typeface="ＭＳ Ｐゴシック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ahoma" pitchFamily="34" charset="0"/>
                <a:ea typeface="ＭＳ Ｐゴシック" pitchFamily="-80" charset="-128"/>
                <a:cs typeface="ＭＳ Ｐゴシック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ahoma" pitchFamily="34" charset="0"/>
                <a:ea typeface="ＭＳ Ｐゴシック" pitchFamily="-80" charset="-128"/>
                <a:cs typeface="ＭＳ Ｐゴシック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ahoma" pitchFamily="34" charset="0"/>
                <a:ea typeface="ＭＳ Ｐゴシック" pitchFamily="-80" charset="-128"/>
                <a:cs typeface="ＭＳ Ｐゴシック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ahoma" pitchFamily="34" charset="0"/>
                <a:ea typeface="ＭＳ Ｐゴシック" pitchFamily="-80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ahoma" pitchFamily="34" charset="0"/>
                <a:ea typeface="ＭＳ Ｐゴシック" pitchFamily="-80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ahoma" pitchFamily="34" charset="0"/>
                <a:ea typeface="ＭＳ Ｐゴシック" pitchFamily="-80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ahoma" pitchFamily="34" charset="0"/>
                <a:ea typeface="ＭＳ Ｐゴシック" pitchFamily="-80" charset="-128"/>
              </a:defRPr>
            </a:lvl9pPr>
          </a:lstStyle>
          <a:p>
            <a:r>
              <a:rPr lang="en-US" dirty="0" smtClean="0"/>
              <a:t>Go to Green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- </a:t>
            </a:r>
            <a:fld id="{8838C5AC-A6B2-4782-8731-208B3CC8CA47}" type="slidenum">
              <a:rPr lang="en-US" smtClean="0"/>
              <a:pPr>
                <a:defRPr/>
              </a:pPr>
              <a:t>87</a:t>
            </a:fld>
            <a:r>
              <a:rPr lang="en-US" smtClean="0"/>
              <a:t> -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13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Level </a:t>
            </a:r>
            <a:r>
              <a:rPr lang="en-US" dirty="0"/>
              <a:t>9</a:t>
            </a:r>
            <a:r>
              <a:rPr lang="en-US" dirty="0" smtClean="0"/>
              <a:t> – Goals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22514" y="1614882"/>
            <a:ext cx="8142515" cy="1015663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6000" dirty="0" smtClean="0">
                <a:solidFill>
                  <a:srgbClr val="003399"/>
                </a:solidFill>
                <a:ea typeface="Verdana" pitchFamily="34" charset="0"/>
                <a:cs typeface="Arial" pitchFamily="34" charset="0"/>
              </a:rPr>
              <a:t>Full Code Coverage</a:t>
            </a:r>
            <a:endParaRPr lang="en-US" sz="6000" dirty="0">
              <a:solidFill>
                <a:srgbClr val="003399"/>
              </a:solidFill>
              <a:ea typeface="Verdana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99771" y="3398957"/>
            <a:ext cx="7017656" cy="830997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4800" dirty="0" smtClean="0">
                <a:solidFill>
                  <a:srgbClr val="003399"/>
                </a:solidFill>
                <a:ea typeface="Verdana" pitchFamily="34" charset="0"/>
                <a:cs typeface="Arial" pitchFamily="34" charset="0"/>
              </a:rPr>
              <a:t>+ More Tests</a:t>
            </a:r>
            <a:endParaRPr lang="en-US" sz="4800" dirty="0">
              <a:solidFill>
                <a:srgbClr val="003399"/>
              </a:solidFill>
              <a:ea typeface="Verdana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99771" y="4258022"/>
            <a:ext cx="7017656" cy="830997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4800" dirty="0" smtClean="0">
                <a:solidFill>
                  <a:srgbClr val="003399"/>
                </a:solidFill>
                <a:ea typeface="Verdana" pitchFamily="34" charset="0"/>
                <a:cs typeface="Arial" pitchFamily="34" charset="0"/>
              </a:rPr>
              <a:t>+ More Coverage</a:t>
            </a:r>
            <a:endParaRPr lang="en-US" sz="4800" dirty="0">
              <a:solidFill>
                <a:srgbClr val="003399"/>
              </a:solidFill>
              <a:ea typeface="Verdana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99771" y="5073544"/>
            <a:ext cx="7017656" cy="830997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4800" dirty="0" smtClean="0">
                <a:solidFill>
                  <a:srgbClr val="003399"/>
                </a:solidFill>
                <a:ea typeface="Verdana" pitchFamily="34" charset="0"/>
                <a:cs typeface="Arial" pitchFamily="34" charset="0"/>
              </a:rPr>
              <a:t>+ More Code Analysis</a:t>
            </a:r>
            <a:endParaRPr lang="en-US" sz="4800" dirty="0">
              <a:solidFill>
                <a:srgbClr val="003399"/>
              </a:solidFill>
              <a:ea typeface="Verdana" pitchFamily="34" charset="0"/>
              <a:cs typeface="Arial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- </a:t>
            </a:r>
            <a:fld id="{1529FFF0-969E-4E44-B8F6-415A2237A40E}" type="slidenum">
              <a:rPr lang="en-US" smtClean="0"/>
              <a:pPr>
                <a:defRPr/>
              </a:pPr>
              <a:t>88</a:t>
            </a:fld>
            <a:r>
              <a:rPr lang="en-US" smtClean="0"/>
              <a:t> -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550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9294" y="3918177"/>
            <a:ext cx="1986052" cy="10602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272" y="3845945"/>
            <a:ext cx="1905595" cy="12046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- </a:t>
            </a:r>
            <a:fld id="{8838C5AC-A6B2-4782-8731-208B3CC8CA47}" type="slidenum">
              <a:rPr lang="en-US" smtClean="0"/>
              <a:pPr>
                <a:defRPr/>
              </a:pPr>
              <a:t>89</a:t>
            </a:fld>
            <a:r>
              <a:rPr lang="en-US" smtClean="0"/>
              <a:t> -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754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TFS</a:t>
            </a:r>
            <a:endParaRPr lang="en-US" dirty="0"/>
          </a:p>
        </p:txBody>
      </p:sp>
      <p:pic>
        <p:nvPicPr>
          <p:cNvPr id="3" name="Picture 4" descr="https://cdn2.content.compendiumblog.com/uploads/user/217a210f-f661-40cf-843a-a67a8c04fed9/8b9ae761-7320-4444-af11-566e8d46dad6/Image/1b084c3b114f4ab0ca722b311fb62800/uk_visual_studio_team_foundation_svr_2010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075" y="3775242"/>
            <a:ext cx="4913799" cy="1319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- </a:t>
            </a:r>
            <a:fld id="{8838C5AC-A6B2-4782-8731-208B3CC8CA47}" type="slidenum">
              <a:rPr lang="en-US" smtClean="0"/>
              <a:pPr>
                <a:defRPr/>
              </a:pPr>
              <a:t>9</a:t>
            </a:fld>
            <a:r>
              <a:rPr lang="en-US" smtClean="0"/>
              <a:t> -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1890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Level 9 – Example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- </a:t>
            </a:r>
            <a:fld id="{1529FFF0-969E-4E44-B8F6-415A2237A40E}" type="slidenum">
              <a:rPr lang="en-US" smtClean="0"/>
              <a:pPr>
                <a:defRPr/>
              </a:pPr>
              <a:t>90</a:t>
            </a:fld>
            <a:r>
              <a:rPr lang="en-US" smtClean="0"/>
              <a:t> -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22514" y="1153218"/>
            <a:ext cx="7638823" cy="193899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6000" dirty="0" smtClean="0">
                <a:solidFill>
                  <a:srgbClr val="003399"/>
                </a:solidFill>
                <a:ea typeface="Verdana" pitchFamily="34" charset="0"/>
                <a:cs typeface="Arial" pitchFamily="34" charset="0"/>
              </a:rPr>
              <a:t>Full Code Coverage Example</a:t>
            </a:r>
            <a:endParaRPr lang="en-US" sz="6000" dirty="0">
              <a:solidFill>
                <a:srgbClr val="003399"/>
              </a:solidFill>
              <a:ea typeface="Verdana" pitchFamily="34" charset="0"/>
              <a:cs typeface="Arial" pitchFamily="34" charset="0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4035" y="3714977"/>
            <a:ext cx="2301988" cy="12288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1267" y="3714976"/>
            <a:ext cx="1943866" cy="12288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92235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Level </a:t>
            </a:r>
            <a:r>
              <a:rPr lang="en-US" dirty="0"/>
              <a:t>9</a:t>
            </a:r>
            <a:r>
              <a:rPr lang="en-US" dirty="0" smtClean="0"/>
              <a:t> – Results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22514" y="1614882"/>
            <a:ext cx="8142515" cy="1015663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6000" dirty="0" smtClean="0">
                <a:solidFill>
                  <a:srgbClr val="003399"/>
                </a:solidFill>
                <a:ea typeface="Verdana" pitchFamily="34" charset="0"/>
                <a:cs typeface="Arial" pitchFamily="34" charset="0"/>
              </a:rPr>
              <a:t>&gt; 80% </a:t>
            </a:r>
            <a:r>
              <a:rPr lang="en-US" sz="6000" b="1" dirty="0" smtClean="0">
                <a:solidFill>
                  <a:srgbClr val="003399"/>
                </a:solidFill>
                <a:ea typeface="Verdana" pitchFamily="34" charset="0"/>
                <a:cs typeface="Arial" pitchFamily="34" charset="0"/>
              </a:rPr>
              <a:t>Line</a:t>
            </a:r>
            <a:r>
              <a:rPr lang="en-US" sz="6000" dirty="0" smtClean="0">
                <a:solidFill>
                  <a:srgbClr val="003399"/>
                </a:solidFill>
                <a:ea typeface="Verdana" pitchFamily="34" charset="0"/>
                <a:cs typeface="Arial" pitchFamily="34" charset="0"/>
              </a:rPr>
              <a:t> Coverage</a:t>
            </a:r>
            <a:endParaRPr lang="en-US" sz="6000" dirty="0">
              <a:solidFill>
                <a:srgbClr val="003399"/>
              </a:solidFill>
              <a:ea typeface="Verdana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99771" y="3158083"/>
            <a:ext cx="7017656" cy="830997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4800" dirty="0" smtClean="0">
                <a:solidFill>
                  <a:srgbClr val="003399"/>
                </a:solidFill>
                <a:ea typeface="Verdana" pitchFamily="34" charset="0"/>
                <a:cs typeface="Arial" pitchFamily="34" charset="0"/>
              </a:rPr>
              <a:t>+ Code Reviews</a:t>
            </a:r>
            <a:endParaRPr lang="en-US" sz="4800" dirty="0">
              <a:solidFill>
                <a:srgbClr val="003399"/>
              </a:solidFill>
              <a:ea typeface="Verdana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99771" y="4141480"/>
            <a:ext cx="7017656" cy="830997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4800" dirty="0" smtClean="0">
                <a:solidFill>
                  <a:srgbClr val="003399"/>
                </a:solidFill>
                <a:ea typeface="Verdana" pitchFamily="34" charset="0"/>
                <a:cs typeface="Arial" pitchFamily="34" charset="0"/>
              </a:rPr>
              <a:t>Automated Deployments</a:t>
            </a:r>
            <a:endParaRPr lang="en-US" sz="4800" dirty="0">
              <a:solidFill>
                <a:srgbClr val="003399"/>
              </a:solidFill>
              <a:ea typeface="Verdana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99771" y="5124877"/>
            <a:ext cx="7017656" cy="830997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4800" dirty="0" smtClean="0">
                <a:solidFill>
                  <a:srgbClr val="003399"/>
                </a:solidFill>
                <a:ea typeface="Verdana" pitchFamily="34" charset="0"/>
                <a:cs typeface="Arial" pitchFamily="34" charset="0"/>
              </a:rPr>
              <a:t>+ More Code Analysis</a:t>
            </a:r>
            <a:endParaRPr lang="en-US" sz="4800" dirty="0">
              <a:solidFill>
                <a:srgbClr val="003399"/>
              </a:solidFill>
              <a:ea typeface="Verdana" pitchFamily="34" charset="0"/>
              <a:cs typeface="Arial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- </a:t>
            </a:r>
            <a:fld id="{1529FFF0-969E-4E44-B8F6-415A2237A40E}" type="slidenum">
              <a:rPr lang="en-US" smtClean="0"/>
              <a:pPr>
                <a:defRPr/>
              </a:pPr>
              <a:t>91</a:t>
            </a:fld>
            <a:r>
              <a:rPr lang="en-US" smtClean="0"/>
              <a:t> -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672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/>
          <p:cNvSpPr/>
          <p:nvPr/>
        </p:nvSpPr>
        <p:spPr bwMode="auto">
          <a:xfrm>
            <a:off x="1527628" y="1451428"/>
            <a:ext cx="1386113" cy="1349828"/>
          </a:xfrm>
          <a:prstGeom prst="ellipse">
            <a:avLst/>
          </a:prstGeom>
          <a:solidFill>
            <a:srgbClr val="336600"/>
          </a:solidFill>
          <a:ln w="9525" cap="flat" cmpd="sng" algn="ctr">
            <a:solidFill>
              <a:schemeClr val="bg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innerShdw blurRad="114300">
              <a:prstClr val="black"/>
            </a:innerShdw>
          </a:effec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1</a:t>
            </a:r>
          </a:p>
        </p:txBody>
      </p:sp>
      <p:sp>
        <p:nvSpPr>
          <p:cNvPr id="12" name="Oval 11"/>
          <p:cNvSpPr/>
          <p:nvPr/>
        </p:nvSpPr>
        <p:spPr bwMode="auto">
          <a:xfrm>
            <a:off x="3868057" y="1451426"/>
            <a:ext cx="1386113" cy="1349828"/>
          </a:xfrm>
          <a:prstGeom prst="ellipse">
            <a:avLst/>
          </a:prstGeom>
          <a:solidFill>
            <a:srgbClr val="336600"/>
          </a:solidFill>
          <a:ln w="9525" cap="flat" cmpd="sng" algn="ctr">
            <a:solidFill>
              <a:schemeClr val="bg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innerShdw blurRad="114300">
              <a:prstClr val="black"/>
            </a:innerShdw>
          </a:effec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2</a:t>
            </a:r>
          </a:p>
        </p:txBody>
      </p:sp>
      <p:sp>
        <p:nvSpPr>
          <p:cNvPr id="13" name="Oval 12"/>
          <p:cNvSpPr/>
          <p:nvPr/>
        </p:nvSpPr>
        <p:spPr bwMode="auto">
          <a:xfrm>
            <a:off x="6117772" y="1451428"/>
            <a:ext cx="1386113" cy="1349828"/>
          </a:xfrm>
          <a:prstGeom prst="ellipse">
            <a:avLst/>
          </a:prstGeom>
          <a:solidFill>
            <a:srgbClr val="336600"/>
          </a:solidFill>
          <a:ln w="9525" cap="flat" cmpd="sng" algn="ctr">
            <a:solidFill>
              <a:schemeClr val="bg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innerShdw blurRad="114300">
              <a:prstClr val="black"/>
            </a:innerShdw>
          </a:effec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3</a:t>
            </a:r>
          </a:p>
        </p:txBody>
      </p:sp>
      <p:sp>
        <p:nvSpPr>
          <p:cNvPr id="14" name="Oval 13"/>
          <p:cNvSpPr/>
          <p:nvPr/>
        </p:nvSpPr>
        <p:spPr bwMode="auto">
          <a:xfrm>
            <a:off x="1538515" y="3033483"/>
            <a:ext cx="1386113" cy="1349828"/>
          </a:xfrm>
          <a:prstGeom prst="ellipse">
            <a:avLst/>
          </a:prstGeom>
          <a:solidFill>
            <a:srgbClr val="336600"/>
          </a:solidFill>
          <a:ln w="9525" cap="flat" cmpd="sng" algn="ctr">
            <a:solidFill>
              <a:schemeClr val="bg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innerShdw blurRad="114300">
              <a:prstClr val="black"/>
            </a:innerShdw>
          </a:effec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4</a:t>
            </a:r>
          </a:p>
        </p:txBody>
      </p:sp>
      <p:sp>
        <p:nvSpPr>
          <p:cNvPr id="15" name="Oval 14"/>
          <p:cNvSpPr/>
          <p:nvPr/>
        </p:nvSpPr>
        <p:spPr bwMode="auto">
          <a:xfrm>
            <a:off x="3868056" y="3033485"/>
            <a:ext cx="1386113" cy="1349828"/>
          </a:xfrm>
          <a:prstGeom prst="ellipse">
            <a:avLst/>
          </a:prstGeom>
          <a:solidFill>
            <a:srgbClr val="336600"/>
          </a:solidFill>
          <a:ln w="9525" cap="flat" cmpd="sng" algn="ctr">
            <a:solidFill>
              <a:schemeClr val="bg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innerShdw blurRad="114300">
              <a:prstClr val="black"/>
            </a:innerShdw>
          </a:effec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5</a:t>
            </a:r>
          </a:p>
        </p:txBody>
      </p:sp>
      <p:sp>
        <p:nvSpPr>
          <p:cNvPr id="16" name="Oval 15"/>
          <p:cNvSpPr/>
          <p:nvPr/>
        </p:nvSpPr>
        <p:spPr bwMode="auto">
          <a:xfrm>
            <a:off x="6117771" y="3033483"/>
            <a:ext cx="1386113" cy="1349828"/>
          </a:xfrm>
          <a:prstGeom prst="ellipse">
            <a:avLst/>
          </a:prstGeom>
          <a:solidFill>
            <a:srgbClr val="336600"/>
          </a:solidFill>
          <a:ln w="9525" cap="flat" cmpd="sng" algn="ctr">
            <a:solidFill>
              <a:schemeClr val="bg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innerShdw blurRad="114300">
              <a:prstClr val="black"/>
            </a:innerShdw>
          </a:effec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6</a:t>
            </a:r>
          </a:p>
        </p:txBody>
      </p:sp>
      <p:sp>
        <p:nvSpPr>
          <p:cNvPr id="17" name="Oval 16"/>
          <p:cNvSpPr/>
          <p:nvPr/>
        </p:nvSpPr>
        <p:spPr bwMode="auto">
          <a:xfrm>
            <a:off x="1538515" y="4615544"/>
            <a:ext cx="1386113" cy="1349828"/>
          </a:xfrm>
          <a:prstGeom prst="ellipse">
            <a:avLst/>
          </a:prstGeom>
          <a:solidFill>
            <a:srgbClr val="336600"/>
          </a:solidFill>
          <a:ln w="9525" cap="flat" cmpd="sng" algn="ctr">
            <a:solidFill>
              <a:schemeClr val="bg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innerShdw blurRad="114300">
              <a:prstClr val="black"/>
            </a:innerShdw>
          </a:effec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7</a:t>
            </a:r>
          </a:p>
        </p:txBody>
      </p:sp>
      <p:sp>
        <p:nvSpPr>
          <p:cNvPr id="18" name="Oval 17"/>
          <p:cNvSpPr/>
          <p:nvPr/>
        </p:nvSpPr>
        <p:spPr bwMode="auto">
          <a:xfrm>
            <a:off x="3868055" y="4615543"/>
            <a:ext cx="1386113" cy="1349828"/>
          </a:xfrm>
          <a:prstGeom prst="ellipse">
            <a:avLst/>
          </a:prstGeom>
          <a:solidFill>
            <a:srgbClr val="336600"/>
          </a:solidFill>
          <a:ln w="9525" cap="flat" cmpd="sng" algn="ctr">
            <a:solidFill>
              <a:schemeClr val="bg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innerShdw blurRad="114300">
              <a:prstClr val="black"/>
            </a:innerShdw>
          </a:effec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8</a:t>
            </a:r>
          </a:p>
        </p:txBody>
      </p:sp>
      <p:sp>
        <p:nvSpPr>
          <p:cNvPr id="19" name="Oval 18"/>
          <p:cNvSpPr/>
          <p:nvPr/>
        </p:nvSpPr>
        <p:spPr bwMode="auto">
          <a:xfrm>
            <a:off x="6117770" y="4615544"/>
            <a:ext cx="1386113" cy="1349828"/>
          </a:xfrm>
          <a:prstGeom prst="ellipse">
            <a:avLst/>
          </a:prstGeom>
          <a:solidFill>
            <a:srgbClr val="336600"/>
          </a:solidFill>
          <a:ln w="9525" cap="flat" cmpd="sng" algn="ctr">
            <a:solidFill>
              <a:schemeClr val="bg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innerShdw blurRad="114300">
              <a:prstClr val="black"/>
            </a:innerShdw>
          </a:effec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9</a:t>
            </a:r>
          </a:p>
        </p:txBody>
      </p:sp>
      <p:sp>
        <p:nvSpPr>
          <p:cNvPr id="20" name="Title 1"/>
          <p:cNvSpPr txBox="1">
            <a:spLocks/>
          </p:cNvSpPr>
          <p:nvPr/>
        </p:nvSpPr>
        <p:spPr>
          <a:xfrm>
            <a:off x="687387" y="316586"/>
            <a:ext cx="7769225" cy="1015663"/>
          </a:xfrm>
          <a:prstGeom prst="rect">
            <a:avLst/>
          </a:prstGeom>
        </p:spPr>
        <p:txBody>
          <a:bodyPr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ahoma" pitchFamily="34" charset="0"/>
                <a:ea typeface="ＭＳ Ｐゴシック" pitchFamily="-80" charset="-128"/>
                <a:cs typeface="ＭＳ Ｐゴシック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ahoma" pitchFamily="34" charset="0"/>
                <a:ea typeface="ＭＳ Ｐゴシック" pitchFamily="-80" charset="-128"/>
                <a:cs typeface="ＭＳ Ｐゴシック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ahoma" pitchFamily="34" charset="0"/>
                <a:ea typeface="ＭＳ Ｐゴシック" pitchFamily="-80" charset="-128"/>
                <a:cs typeface="ＭＳ Ｐゴシック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ahoma" pitchFamily="34" charset="0"/>
                <a:ea typeface="ＭＳ Ｐゴシック" pitchFamily="-80" charset="-128"/>
                <a:cs typeface="ＭＳ Ｐゴシック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ahoma" pitchFamily="34" charset="0"/>
                <a:ea typeface="ＭＳ Ｐゴシック" pitchFamily="-80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ahoma" pitchFamily="34" charset="0"/>
                <a:ea typeface="ＭＳ Ｐゴシック" pitchFamily="-80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ahoma" pitchFamily="34" charset="0"/>
                <a:ea typeface="ＭＳ Ｐゴシック" pitchFamily="-80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ahoma" pitchFamily="34" charset="0"/>
                <a:ea typeface="ＭＳ Ｐゴシック" pitchFamily="-80" charset="-128"/>
              </a:defRPr>
            </a:lvl9pPr>
          </a:lstStyle>
          <a:p>
            <a:r>
              <a:rPr lang="en-US" dirty="0" smtClean="0"/>
              <a:t>Go to Green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- </a:t>
            </a:r>
            <a:fld id="{8838C5AC-A6B2-4782-8731-208B3CC8CA47}" type="slidenum">
              <a:rPr lang="en-US" smtClean="0"/>
              <a:pPr>
                <a:defRPr/>
              </a:pPr>
              <a:t>92</a:t>
            </a:fld>
            <a:r>
              <a:rPr lang="en-US" smtClean="0"/>
              <a:t> -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1623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Overall – Results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22514" y="1614882"/>
            <a:ext cx="8142515" cy="1015663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6000" dirty="0" smtClean="0">
                <a:solidFill>
                  <a:srgbClr val="003399"/>
                </a:solidFill>
                <a:ea typeface="Verdana" pitchFamily="34" charset="0"/>
                <a:cs typeface="Arial" pitchFamily="34" charset="0"/>
              </a:rPr>
              <a:t>Continuous Integration</a:t>
            </a:r>
            <a:endParaRPr lang="en-US" sz="6000" dirty="0">
              <a:solidFill>
                <a:srgbClr val="003399"/>
              </a:solidFill>
              <a:ea typeface="Verdana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99771" y="3158083"/>
            <a:ext cx="7017656" cy="830997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4800" dirty="0" smtClean="0">
                <a:solidFill>
                  <a:srgbClr val="003399"/>
                </a:solidFill>
                <a:ea typeface="Verdana" pitchFamily="34" charset="0"/>
                <a:cs typeface="Arial" pitchFamily="34" charset="0"/>
              </a:rPr>
              <a:t>CI Server</a:t>
            </a:r>
            <a:endParaRPr lang="en-US" sz="4800" dirty="0">
              <a:solidFill>
                <a:srgbClr val="003399"/>
              </a:solidFill>
              <a:ea typeface="Verdana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99771" y="4141480"/>
            <a:ext cx="7017656" cy="830997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4800" dirty="0" smtClean="0">
                <a:solidFill>
                  <a:srgbClr val="003399"/>
                </a:solidFill>
                <a:ea typeface="Verdana" pitchFamily="34" charset="0"/>
                <a:cs typeface="Arial" pitchFamily="34" charset="0"/>
              </a:rPr>
              <a:t>Code Analysis</a:t>
            </a:r>
            <a:endParaRPr lang="en-US" sz="4800" dirty="0">
              <a:solidFill>
                <a:srgbClr val="003399"/>
              </a:solidFill>
              <a:ea typeface="Verdana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99771" y="5124877"/>
            <a:ext cx="7017656" cy="830997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4800" dirty="0" smtClean="0">
                <a:solidFill>
                  <a:srgbClr val="003399"/>
                </a:solidFill>
                <a:ea typeface="Verdana" pitchFamily="34" charset="0"/>
                <a:cs typeface="Arial" pitchFamily="34" charset="0"/>
              </a:rPr>
              <a:t>Triggered by SCM</a:t>
            </a:r>
            <a:endParaRPr lang="en-US" sz="4800" dirty="0">
              <a:solidFill>
                <a:srgbClr val="003399"/>
              </a:solidFill>
              <a:ea typeface="Verdana" pitchFamily="34" charset="0"/>
              <a:cs typeface="Arial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- </a:t>
            </a:r>
            <a:fld id="{1529FFF0-969E-4E44-B8F6-415A2237A40E}" type="slidenum">
              <a:rPr lang="en-US" smtClean="0"/>
              <a:pPr>
                <a:defRPr/>
              </a:pPr>
              <a:t>93</a:t>
            </a:fld>
            <a:r>
              <a:rPr lang="en-US" smtClean="0"/>
              <a:t> -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765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Overall – Results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22514" y="1614882"/>
            <a:ext cx="8142515" cy="1015663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6000" dirty="0" smtClean="0">
                <a:solidFill>
                  <a:srgbClr val="003399"/>
                </a:solidFill>
                <a:ea typeface="Verdana" pitchFamily="34" charset="0"/>
                <a:cs typeface="Arial" pitchFamily="34" charset="0"/>
              </a:rPr>
              <a:t>Code Reviews</a:t>
            </a:r>
            <a:endParaRPr lang="en-US" sz="6000" dirty="0">
              <a:solidFill>
                <a:srgbClr val="003399"/>
              </a:solidFill>
              <a:ea typeface="Verdana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99771" y="3158083"/>
            <a:ext cx="7017656" cy="830997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4800" dirty="0" smtClean="0">
                <a:solidFill>
                  <a:srgbClr val="003399"/>
                </a:solidFill>
                <a:ea typeface="Verdana" pitchFamily="34" charset="0"/>
                <a:cs typeface="Arial" pitchFamily="34" charset="0"/>
              </a:rPr>
              <a:t>Conducted Regularly</a:t>
            </a:r>
            <a:endParaRPr lang="en-US" sz="4800" dirty="0">
              <a:solidFill>
                <a:srgbClr val="003399"/>
              </a:solidFill>
              <a:ea typeface="Verdana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99771" y="4141480"/>
            <a:ext cx="7017656" cy="830997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4800" dirty="0" smtClean="0">
                <a:solidFill>
                  <a:srgbClr val="003399"/>
                </a:solidFill>
                <a:ea typeface="Verdana" pitchFamily="34" charset="0"/>
                <a:cs typeface="Arial" pitchFamily="34" charset="0"/>
              </a:rPr>
              <a:t>Issues Tracked</a:t>
            </a:r>
            <a:endParaRPr lang="en-US" sz="4800" dirty="0">
              <a:solidFill>
                <a:srgbClr val="003399"/>
              </a:solidFill>
              <a:ea typeface="Verdana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99771" y="5124877"/>
            <a:ext cx="7017656" cy="830997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4800" dirty="0" smtClean="0">
                <a:solidFill>
                  <a:srgbClr val="003399"/>
                </a:solidFill>
                <a:ea typeface="Verdana" pitchFamily="34" charset="0"/>
                <a:cs typeface="Arial" pitchFamily="34" charset="0"/>
              </a:rPr>
              <a:t>Issues Resolved</a:t>
            </a:r>
            <a:endParaRPr lang="en-US" sz="4800" dirty="0">
              <a:solidFill>
                <a:srgbClr val="003399"/>
              </a:solidFill>
              <a:ea typeface="Verdana" pitchFamily="34" charset="0"/>
              <a:cs typeface="Arial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- </a:t>
            </a:r>
            <a:fld id="{1529FFF0-969E-4E44-B8F6-415A2237A40E}" type="slidenum">
              <a:rPr lang="en-US" smtClean="0"/>
              <a:pPr>
                <a:defRPr/>
              </a:pPr>
              <a:t>94</a:t>
            </a:fld>
            <a:r>
              <a:rPr lang="en-US" smtClean="0"/>
              <a:t> -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418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Overall – Results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22514" y="1153218"/>
            <a:ext cx="8142515" cy="193899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6000" dirty="0">
                <a:solidFill>
                  <a:srgbClr val="003399"/>
                </a:solidFill>
                <a:ea typeface="Verdana" pitchFamily="34" charset="0"/>
                <a:cs typeface="Arial" pitchFamily="34" charset="0"/>
              </a:rPr>
              <a:t>Automated Builds and Deployments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99771" y="3158083"/>
            <a:ext cx="7017656" cy="830997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4800" dirty="0" smtClean="0">
                <a:solidFill>
                  <a:srgbClr val="003399"/>
                </a:solidFill>
                <a:ea typeface="Verdana" pitchFamily="34" charset="0"/>
                <a:cs typeface="Arial" pitchFamily="34" charset="0"/>
              </a:rPr>
              <a:t>Automated Deployment</a:t>
            </a:r>
            <a:endParaRPr lang="en-US" sz="4800" dirty="0">
              <a:solidFill>
                <a:srgbClr val="003399"/>
              </a:solidFill>
              <a:ea typeface="Verdana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99771" y="4141480"/>
            <a:ext cx="7017656" cy="830997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4800" dirty="0" smtClean="0">
                <a:solidFill>
                  <a:srgbClr val="003399"/>
                </a:solidFill>
                <a:ea typeface="Verdana" pitchFamily="34" charset="0"/>
                <a:cs typeface="Arial" pitchFamily="34" charset="0"/>
              </a:rPr>
              <a:t>Automated Testing</a:t>
            </a:r>
            <a:endParaRPr lang="en-US" sz="4800" dirty="0">
              <a:solidFill>
                <a:srgbClr val="003399"/>
              </a:solidFill>
              <a:ea typeface="Verdana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99771" y="5124877"/>
            <a:ext cx="7017656" cy="830997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4800" dirty="0" smtClean="0">
                <a:solidFill>
                  <a:srgbClr val="003399"/>
                </a:solidFill>
                <a:ea typeface="Verdana" pitchFamily="34" charset="0"/>
                <a:cs typeface="Arial" pitchFamily="34" charset="0"/>
              </a:rPr>
              <a:t>Code Analysis</a:t>
            </a:r>
            <a:endParaRPr lang="en-US" sz="4800" dirty="0">
              <a:solidFill>
                <a:srgbClr val="003399"/>
              </a:solidFill>
              <a:ea typeface="Verdana" pitchFamily="34" charset="0"/>
              <a:cs typeface="Arial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- </a:t>
            </a:r>
            <a:fld id="{1529FFF0-969E-4E44-B8F6-415A2237A40E}" type="slidenum">
              <a:rPr lang="en-US" smtClean="0"/>
              <a:pPr>
                <a:defRPr/>
              </a:pPr>
              <a:t>95</a:t>
            </a:fld>
            <a:r>
              <a:rPr lang="en-US" smtClean="0"/>
              <a:t> -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6383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Overall – Results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22514" y="1614882"/>
            <a:ext cx="8142515" cy="1015663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6000" dirty="0">
                <a:solidFill>
                  <a:srgbClr val="003399"/>
                </a:solidFill>
                <a:ea typeface="Verdana" pitchFamily="34" charset="0"/>
                <a:cs typeface="Arial" pitchFamily="34" charset="0"/>
              </a:rPr>
              <a:t>Automated </a:t>
            </a:r>
            <a:r>
              <a:rPr lang="en-US" sz="6000" dirty="0" smtClean="0">
                <a:solidFill>
                  <a:srgbClr val="003399"/>
                </a:solidFill>
                <a:ea typeface="Verdana" pitchFamily="34" charset="0"/>
                <a:cs typeface="Arial" pitchFamily="34" charset="0"/>
              </a:rPr>
              <a:t>Unit Testing</a:t>
            </a:r>
            <a:endParaRPr lang="en-US" sz="6000" dirty="0">
              <a:solidFill>
                <a:srgbClr val="003399"/>
              </a:solidFill>
              <a:ea typeface="Verdana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99771" y="3158083"/>
            <a:ext cx="7017656" cy="830997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4800" dirty="0" smtClean="0">
                <a:solidFill>
                  <a:srgbClr val="003399"/>
                </a:solidFill>
                <a:ea typeface="Verdana" pitchFamily="34" charset="0"/>
                <a:cs typeface="Arial" pitchFamily="34" charset="0"/>
              </a:rPr>
              <a:t>Code Coverage: &gt; 80%</a:t>
            </a:r>
            <a:endParaRPr lang="en-US" sz="4800" dirty="0">
              <a:solidFill>
                <a:srgbClr val="003399"/>
              </a:solidFill>
              <a:ea typeface="Verdana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99771" y="4141480"/>
            <a:ext cx="7017656" cy="830997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4800" dirty="0" smtClean="0">
                <a:solidFill>
                  <a:srgbClr val="003399"/>
                </a:solidFill>
                <a:ea typeface="Verdana" pitchFamily="34" charset="0"/>
                <a:cs typeface="Arial" pitchFamily="34" charset="0"/>
              </a:rPr>
              <a:t>Mocking Framework</a:t>
            </a:r>
            <a:endParaRPr lang="en-US" sz="4800" dirty="0">
              <a:solidFill>
                <a:srgbClr val="003399"/>
              </a:solidFill>
              <a:ea typeface="Verdana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99771" y="5124877"/>
            <a:ext cx="7017656" cy="830997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4800" dirty="0" smtClean="0">
                <a:solidFill>
                  <a:srgbClr val="003399"/>
                </a:solidFill>
                <a:ea typeface="Verdana" pitchFamily="34" charset="0"/>
                <a:cs typeface="Arial" pitchFamily="34" charset="0"/>
              </a:rPr>
              <a:t>Passing Tests: Priority</a:t>
            </a:r>
            <a:endParaRPr lang="en-US" sz="4800" dirty="0">
              <a:solidFill>
                <a:srgbClr val="003399"/>
              </a:solidFill>
              <a:ea typeface="Verdana" pitchFamily="34" charset="0"/>
              <a:cs typeface="Arial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- </a:t>
            </a:r>
            <a:fld id="{1529FFF0-969E-4E44-B8F6-415A2237A40E}" type="slidenum">
              <a:rPr lang="en-US" smtClean="0"/>
              <a:pPr>
                <a:defRPr/>
              </a:pPr>
              <a:t>96</a:t>
            </a:fld>
            <a:r>
              <a:rPr lang="en-US" smtClean="0"/>
              <a:t> -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931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Follow On – Goals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22514" y="1614882"/>
            <a:ext cx="8142515" cy="1015663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6000" dirty="0" smtClean="0">
                <a:solidFill>
                  <a:srgbClr val="003399"/>
                </a:solidFill>
                <a:ea typeface="Verdana" pitchFamily="34" charset="0"/>
                <a:cs typeface="Arial" pitchFamily="34" charset="0"/>
              </a:rPr>
              <a:t>Retrospectives</a:t>
            </a:r>
            <a:endParaRPr lang="en-US" sz="6000" dirty="0">
              <a:solidFill>
                <a:srgbClr val="003399"/>
              </a:solidFill>
              <a:ea typeface="Verdana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0742" y="3102596"/>
            <a:ext cx="8142515" cy="1015663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6000" dirty="0" smtClean="0">
                <a:solidFill>
                  <a:srgbClr val="003399"/>
                </a:solidFill>
                <a:ea typeface="Verdana" pitchFamily="34" charset="0"/>
                <a:cs typeface="Arial" pitchFamily="34" charset="0"/>
              </a:rPr>
              <a:t>Presentations</a:t>
            </a:r>
            <a:endParaRPr lang="en-US" sz="6000" dirty="0">
              <a:solidFill>
                <a:srgbClr val="003399"/>
              </a:solidFill>
              <a:ea typeface="Verdana" pitchFamily="34" charset="0"/>
              <a:cs typeface="Arial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- </a:t>
            </a:r>
            <a:fld id="{1529FFF0-969E-4E44-B8F6-415A2237A40E}" type="slidenum">
              <a:rPr lang="en-US" smtClean="0"/>
              <a:pPr>
                <a:defRPr/>
              </a:pPr>
              <a:t>97</a:t>
            </a:fld>
            <a:r>
              <a:rPr lang="en-US" smtClean="0"/>
              <a:t> -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799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Discussion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41902" y="1619193"/>
            <a:ext cx="544572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 smtClean="0">
                <a:solidFill>
                  <a:srgbClr val="0000FF"/>
                </a:solidFill>
                <a:cs typeface="Arial" pitchFamily="34" charset="0"/>
              </a:rPr>
              <a:t>Any questions?</a:t>
            </a:r>
            <a:endParaRPr lang="en-US" sz="6000" dirty="0">
              <a:solidFill>
                <a:srgbClr val="0000FF"/>
              </a:solidFill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14463" y="3411708"/>
            <a:ext cx="570060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 smtClean="0">
                <a:solidFill>
                  <a:srgbClr val="0000FF"/>
                </a:solidFill>
                <a:cs typeface="Arial" pitchFamily="34" charset="0"/>
              </a:rPr>
              <a:t>Any comments?</a:t>
            </a:r>
            <a:endParaRPr lang="en-US" sz="6000" dirty="0">
              <a:solidFill>
                <a:srgbClr val="0000FF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9452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Shameless Self Promotion Time!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956" y="1558821"/>
            <a:ext cx="2520696" cy="3331464"/>
          </a:xfrm>
        </p:spPr>
      </p:pic>
      <p:sp>
        <p:nvSpPr>
          <p:cNvPr id="5" name="TextBox 4"/>
          <p:cNvSpPr txBox="1"/>
          <p:nvPr/>
        </p:nvSpPr>
        <p:spPr>
          <a:xfrm>
            <a:off x="3773714" y="1973943"/>
            <a:ext cx="4107543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40% off eBook at </a:t>
            </a:r>
            <a:r>
              <a:rPr lang="en-US" i="1" dirty="0" smtClean="0"/>
              <a:t>apress.com</a:t>
            </a:r>
          </a:p>
          <a:p>
            <a:endParaRPr lang="en-US" dirty="0" smtClean="0"/>
          </a:p>
          <a:p>
            <a:r>
              <a:rPr lang="en-US" dirty="0" smtClean="0"/>
              <a:t>Use </a:t>
            </a:r>
            <a:r>
              <a:rPr lang="en-US" dirty="0"/>
              <a:t>promo code:</a:t>
            </a:r>
          </a:p>
          <a:p>
            <a:r>
              <a:rPr lang="en-US" sz="2800" b="1" dirty="0" smtClean="0"/>
              <a:t>PR0N3T</a:t>
            </a:r>
            <a:endParaRPr lang="en-US" sz="2800" b="1" dirty="0" smtClean="0"/>
          </a:p>
          <a:p>
            <a:endParaRPr lang="en-US" dirty="0"/>
          </a:p>
          <a:p>
            <a:r>
              <a:rPr lang="en-US" dirty="0"/>
              <a:t>Offer ends </a:t>
            </a:r>
            <a:r>
              <a:rPr lang="en-US" dirty="0" smtClean="0"/>
              <a:t>15-Dec-2012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45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Tahoma"/>
        <a:ea typeface="ＭＳ Ｐゴシック"/>
        <a:cs typeface=""/>
      </a:majorFont>
      <a:minorFont>
        <a:latin typeface="Tahom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-8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-80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LongProperties xmlns="http://schemas.microsoft.com/office/2006/metadata/longProperties"/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BA3B8650AB39042A5DF2D4958BA0827" ma:contentTypeVersion="0" ma:contentTypeDescription="Create a new document." ma:contentTypeScope="" ma:versionID="deaf6cdaa538512f74dd7e71d9c2d7c1">
  <xsd:schema xmlns:xsd="http://www.w3.org/2001/XMLSchema" xmlns:p="http://schemas.microsoft.com/office/2006/metadata/properties" targetNamespace="http://schemas.microsoft.com/office/2006/metadata/properties" ma:root="true" ma:fieldsID="9e32596940cb45f66ee171bf56b39d35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C13986F2-2813-470E-828A-8D5702178ABB}">
  <ds:schemaRefs>
    <ds:schemaRef ds:uri="http://schemas.microsoft.com/office/2006/metadata/longProperties"/>
  </ds:schemaRefs>
</ds:datastoreItem>
</file>

<file path=customXml/itemProps2.xml><?xml version="1.0" encoding="utf-8"?>
<ds:datastoreItem xmlns:ds="http://schemas.openxmlformats.org/officeDocument/2006/customXml" ds:itemID="{6B6AE0AA-FA39-478D-9CD3-6A3092A1C57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340C1C4-A2BA-4474-B588-6806E79BCD2E}">
  <ds:schemaRefs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www.w3.org/XML/1998/namespace"/>
    <ds:schemaRef ds:uri="http://schemas.openxmlformats.org/package/2006/metadata/core-properties"/>
    <ds:schemaRef ds:uri="http://purl.org/dc/dcmitype/"/>
    <ds:schemaRef ds:uri="http://purl.org/dc/terms/"/>
  </ds:schemaRefs>
</ds:datastoreItem>
</file>

<file path=customXml/itemProps4.xml><?xml version="1.0" encoding="utf-8"?>
<ds:datastoreItem xmlns:ds="http://schemas.openxmlformats.org/officeDocument/2006/customXml" ds:itemID="{46284274-5747-4958-882C-47F2587DF86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ExcellaVision 2009</Template>
  <TotalTime>13659</TotalTime>
  <Words>2634</Words>
  <Application>Microsoft Office PowerPoint</Application>
  <PresentationFormat>On-screen Show (4:3)</PresentationFormat>
  <Paragraphs>1166</Paragraphs>
  <Slides>101</Slides>
  <Notes>95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101</vt:i4>
      </vt:variant>
    </vt:vector>
  </HeadingPairs>
  <TitlesOfParts>
    <vt:vector size="102" baseType="lpstr">
      <vt:lpstr>Blank Presentation</vt:lpstr>
      <vt:lpstr>PowerPoint Presentation</vt:lpstr>
      <vt:lpstr>Live Tweet, Tonight’s Slides and Examples</vt:lpstr>
      <vt:lpstr>Overall – Challenges</vt:lpstr>
      <vt:lpstr>Overall – Challenges</vt:lpstr>
      <vt:lpstr>Current – Challenges</vt:lpstr>
      <vt:lpstr>Current – Challenges</vt:lpstr>
      <vt:lpstr>Opportunities</vt:lpstr>
      <vt:lpstr>Minimal, Essential</vt:lpstr>
      <vt:lpstr>TFS</vt:lpstr>
      <vt:lpstr>SVN</vt:lpstr>
      <vt:lpstr>Mercurial</vt:lpstr>
      <vt:lpstr>Git</vt:lpstr>
      <vt:lpstr>Level Metaphor</vt:lpstr>
      <vt:lpstr>PowerPoint Presentation</vt:lpstr>
      <vt:lpstr>Level 1 – Goals</vt:lpstr>
      <vt:lpstr>Level 1 – Starting Point</vt:lpstr>
      <vt:lpstr>MSBuild</vt:lpstr>
      <vt:lpstr>NAnt</vt:lpstr>
      <vt:lpstr>PowerShell</vt:lpstr>
      <vt:lpstr>Extensions</vt:lpstr>
      <vt:lpstr>Level 1 – Example</vt:lpstr>
      <vt:lpstr>Level 1 – Result</vt:lpstr>
      <vt:lpstr>PowerPoint Presentation</vt:lpstr>
      <vt:lpstr>Level 2 – Goals</vt:lpstr>
      <vt:lpstr>Level 2 – Starting Point</vt:lpstr>
      <vt:lpstr>Level 2 – To Do</vt:lpstr>
      <vt:lpstr>TFS</vt:lpstr>
      <vt:lpstr>CC.NET</vt:lpstr>
      <vt:lpstr>Jenkins</vt:lpstr>
      <vt:lpstr>TeamCity</vt:lpstr>
      <vt:lpstr>Level 2 – Example</vt:lpstr>
      <vt:lpstr>Level 2 – Result</vt:lpstr>
      <vt:lpstr>PowerPoint Presentation</vt:lpstr>
      <vt:lpstr>Level 3 – Goals</vt:lpstr>
      <vt:lpstr>Level 3 – Starting Point</vt:lpstr>
      <vt:lpstr>Level 3 – To Do</vt:lpstr>
      <vt:lpstr>FxCop</vt:lpstr>
      <vt:lpstr>Gendarme</vt:lpstr>
      <vt:lpstr>StyleCop</vt:lpstr>
      <vt:lpstr>NDepend</vt:lpstr>
      <vt:lpstr>Simian</vt:lpstr>
      <vt:lpstr>Sonar</vt:lpstr>
      <vt:lpstr>Level 3 – Example</vt:lpstr>
      <vt:lpstr>Level 3 – Result</vt:lpstr>
      <vt:lpstr>PowerPoint Presentation</vt:lpstr>
      <vt:lpstr>Level 4 – Goals</vt:lpstr>
      <vt:lpstr>Level 4 – Starting Point</vt:lpstr>
      <vt:lpstr>Level 4 – To Do</vt:lpstr>
      <vt:lpstr>MSTest</vt:lpstr>
      <vt:lpstr>MBUnit</vt:lpstr>
      <vt:lpstr>xUnit.net</vt:lpstr>
      <vt:lpstr>NUnit</vt:lpstr>
      <vt:lpstr>Level 4 – To Do</vt:lpstr>
      <vt:lpstr>Rhino Mocks</vt:lpstr>
      <vt:lpstr>Moq</vt:lpstr>
      <vt:lpstr>Level 4 – Example</vt:lpstr>
      <vt:lpstr>Level 4 – Results</vt:lpstr>
      <vt:lpstr>PowerPoint Presentation</vt:lpstr>
      <vt:lpstr>Level 5 – Goals</vt:lpstr>
      <vt:lpstr>Level 5 – To Do</vt:lpstr>
      <vt:lpstr>NCover</vt:lpstr>
      <vt:lpstr>OpenCover</vt:lpstr>
      <vt:lpstr>dotCover</vt:lpstr>
      <vt:lpstr>Level 5 – Example</vt:lpstr>
      <vt:lpstr>Level 5 – Results</vt:lpstr>
      <vt:lpstr>PowerPoint Presentation</vt:lpstr>
      <vt:lpstr>Level 6 – Goals</vt:lpstr>
      <vt:lpstr>Level 6 – To Do</vt:lpstr>
      <vt:lpstr>Pairing</vt:lpstr>
      <vt:lpstr>Group</vt:lpstr>
      <vt:lpstr>Peer</vt:lpstr>
      <vt:lpstr>Level 6 – Example</vt:lpstr>
      <vt:lpstr>Level 6 – Results</vt:lpstr>
      <vt:lpstr>PowerPoint Presentation</vt:lpstr>
      <vt:lpstr>Level 7 – Goals</vt:lpstr>
      <vt:lpstr>MSI</vt:lpstr>
      <vt:lpstr>Web Deploy</vt:lpstr>
      <vt:lpstr>Octopus</vt:lpstr>
      <vt:lpstr>Zip Archive</vt:lpstr>
      <vt:lpstr>Level 7 – Example</vt:lpstr>
      <vt:lpstr>Level 7 – Results</vt:lpstr>
      <vt:lpstr>PowerPoint Presentation</vt:lpstr>
      <vt:lpstr>Level 8 – Goals</vt:lpstr>
      <vt:lpstr>Script</vt:lpstr>
      <vt:lpstr>Level 8 – Example</vt:lpstr>
      <vt:lpstr>Level 8 – Results</vt:lpstr>
      <vt:lpstr>PowerPoint Presentation</vt:lpstr>
      <vt:lpstr>Level 9 – Goals</vt:lpstr>
      <vt:lpstr>Testing</vt:lpstr>
      <vt:lpstr>Level 9 – Example</vt:lpstr>
      <vt:lpstr>Level 9 – Results</vt:lpstr>
      <vt:lpstr>PowerPoint Presentation</vt:lpstr>
      <vt:lpstr>Overall – Results</vt:lpstr>
      <vt:lpstr>Overall – Results</vt:lpstr>
      <vt:lpstr>Overall – Results</vt:lpstr>
      <vt:lpstr>Overall – Results</vt:lpstr>
      <vt:lpstr>Follow On – Goals</vt:lpstr>
      <vt:lpstr>Further Discussion</vt:lpstr>
      <vt:lpstr>Shameless Self Promotion Time!</vt:lpstr>
      <vt:lpstr>Contact Me</vt:lpstr>
      <vt:lpstr>Slides and Examples</vt:lpstr>
    </vt:vector>
  </TitlesOfParts>
  <Company>Excella Consulting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Automated Testing with NDbUnit</dc:title>
  <dc:creator>Stephen.Ritchie@excella.com</dc:creator>
  <cp:lastModifiedBy>stephen.ritchie</cp:lastModifiedBy>
  <cp:revision>967</cp:revision>
  <dcterms:created xsi:type="dcterms:W3CDTF">2009-01-06T16:08:40Z</dcterms:created>
  <dcterms:modified xsi:type="dcterms:W3CDTF">2012-11-12T16:12:28Z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">
    <vt:lpwstr>Document</vt:lpwstr>
  </property>
  <property fmtid="{D5CDD505-2E9C-101B-9397-08002B2CF9AE}" pid="3" name="ContentTypeId">
    <vt:lpwstr>0x010100CBA3B8650AB39042A5DF2D4958BA0827</vt:lpwstr>
  </property>
</Properties>
</file>