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45"/>
  </p:notesMasterIdLst>
  <p:handoutMasterIdLst>
    <p:handoutMasterId r:id="rId46"/>
  </p:handoutMasterIdLst>
  <p:sldIdLst>
    <p:sldId id="784" r:id="rId6"/>
    <p:sldId id="826" r:id="rId7"/>
    <p:sldId id="827" r:id="rId8"/>
    <p:sldId id="812" r:id="rId9"/>
    <p:sldId id="829" r:id="rId10"/>
    <p:sldId id="837" r:id="rId11"/>
    <p:sldId id="834" r:id="rId12"/>
    <p:sldId id="830" r:id="rId13"/>
    <p:sldId id="831" r:id="rId14"/>
    <p:sldId id="832" r:id="rId15"/>
    <p:sldId id="835" r:id="rId16"/>
    <p:sldId id="836" r:id="rId17"/>
    <p:sldId id="838" r:id="rId18"/>
    <p:sldId id="839" r:id="rId19"/>
    <p:sldId id="814" r:id="rId20"/>
    <p:sldId id="840" r:id="rId21"/>
    <p:sldId id="841" r:id="rId22"/>
    <p:sldId id="842" r:id="rId23"/>
    <p:sldId id="843" r:id="rId24"/>
    <p:sldId id="815" r:id="rId25"/>
    <p:sldId id="844" r:id="rId26"/>
    <p:sldId id="816" r:id="rId27"/>
    <p:sldId id="846" r:id="rId28"/>
    <p:sldId id="817" r:id="rId29"/>
    <p:sldId id="845" r:id="rId30"/>
    <p:sldId id="818" r:id="rId31"/>
    <p:sldId id="819" r:id="rId32"/>
    <p:sldId id="847" r:id="rId33"/>
    <p:sldId id="820" r:id="rId34"/>
    <p:sldId id="821" r:id="rId35"/>
    <p:sldId id="848" r:id="rId36"/>
    <p:sldId id="822" r:id="rId37"/>
    <p:sldId id="823" r:id="rId38"/>
    <p:sldId id="849" r:id="rId39"/>
    <p:sldId id="813" r:id="rId40"/>
    <p:sldId id="850" r:id="rId41"/>
    <p:sldId id="824" r:id="rId42"/>
    <p:sldId id="825" r:id="rId43"/>
    <p:sldId id="85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ooper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FF00"/>
    <a:srgbClr val="003399"/>
    <a:srgbClr val="14E669"/>
    <a:srgbClr val="009900"/>
    <a:srgbClr val="336600"/>
    <a:srgbClr val="00CC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8" autoAdjust="0"/>
    <p:restoredTop sz="85319" autoAdjust="0"/>
  </p:normalViewPr>
  <p:slideViewPr>
    <p:cSldViewPr snapToGrid="0" snapToObjects="1">
      <p:cViewPr>
        <p:scale>
          <a:sx n="66" d="100"/>
          <a:sy n="66" d="100"/>
        </p:scale>
        <p:origin x="-126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1A69-4642-440C-B4DA-A3DDEA39507F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65569-117F-448F-90AB-32406B027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fld id="{6122490E-C14D-4509-A7F9-FC7223F2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5F6AB-E1C6-4060-A660-4E8533A65BA8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431800" y="2375089"/>
            <a:ext cx="59436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3500" dirty="0" smtClean="0">
                <a:solidFill>
                  <a:srgbClr val="003399"/>
                </a:solidFill>
                <a:latin typeface="Tahoma" pitchFamily="34" charset="0"/>
              </a:rPr>
              <a:t>Overcoming the Obstacles, Pitfalls, and Dangers of Automated Testing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770743" y="4702629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D. Ritchie</a:t>
            </a:r>
          </a:p>
          <a:p>
            <a:r>
              <a:rPr lang="en-US" dirty="0" smtClean="0"/>
              <a:t>6-Sept-2012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529FFF0-969E-4E44-B8F6-415A2237A40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2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163513"/>
            <a:ext cx="776922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 bwMode="auto">
          <a:xfrm>
            <a:off x="0" y="6245225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Excella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80" charset="-128"/>
                <a:cs typeface="+mn-cs"/>
              </a:rPr>
              <a:t> Consulting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8838C5AC-A6B2-4782-8731-208B3CC8CA4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098" r:id="rId2"/>
    <p:sldLayoutId id="2147484120" r:id="rId3"/>
    <p:sldLayoutId id="214748412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399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Satellite: Advance Warning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1" y="943429"/>
            <a:ext cx="7436618" cy="51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5385" y="1536174"/>
            <a:ext cx="43332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Perhaps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 Example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Would Be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Helpful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8273" y="3427902"/>
            <a:ext cx="5600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Software Works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5717" y="2084065"/>
            <a:ext cx="390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Make Sure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356" y="4771740"/>
            <a:ext cx="4289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As Intended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551" y="740228"/>
            <a:ext cx="5899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Automated Tests</a:t>
            </a:r>
            <a:endParaRPr 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4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53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872" y="2436202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Fast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903" y="1211945"/>
            <a:ext cx="6558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Zero Configuration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106" y="3660459"/>
            <a:ext cx="4419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Clear Result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7303" y="4884717"/>
            <a:ext cx="6029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Easy To Maintain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0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Testing: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</a:p>
          <a:p>
            <a:pPr lvl="1"/>
            <a:r>
              <a:rPr lang="en-US" dirty="0" smtClean="0"/>
              <a:t>Write a Test, Watch the Test Fail</a:t>
            </a:r>
          </a:p>
          <a:p>
            <a:pPr lvl="1"/>
            <a:r>
              <a:rPr lang="en-US" dirty="0" smtClean="0"/>
              <a:t>Write Code, Make the Test Pass</a:t>
            </a:r>
          </a:p>
          <a:p>
            <a:pPr lvl="1"/>
            <a:r>
              <a:rPr lang="en-US" dirty="0" smtClean="0"/>
              <a:t>Write the Next Test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Behavior-Driven Development (BDD)</a:t>
            </a:r>
          </a:p>
          <a:p>
            <a:pPr lvl="1"/>
            <a:r>
              <a:rPr lang="en-US" dirty="0" smtClean="0"/>
              <a:t>Given a Desired Behavior</a:t>
            </a:r>
          </a:p>
          <a:p>
            <a:endParaRPr lang="en-US" dirty="0"/>
          </a:p>
          <a:p>
            <a:r>
              <a:rPr lang="en-US" dirty="0" smtClean="0"/>
              <a:t>Intention Checking</a:t>
            </a:r>
          </a:p>
          <a:p>
            <a:pPr lvl="1"/>
            <a:r>
              <a:rPr lang="en-US" dirty="0" smtClean="0"/>
              <a:t>The Software Works, As Intended</a:t>
            </a:r>
          </a:p>
        </p:txBody>
      </p:sp>
    </p:spTree>
    <p:extLst>
      <p:ext uri="{BB962C8B-B14F-4D97-AF65-F5344CB8AC3E}">
        <p14:creationId xmlns:p14="http://schemas.microsoft.com/office/powerpoint/2010/main" val="503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903" y="1211945"/>
            <a:ext cx="6558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Zero Configuration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798" y="2735770"/>
            <a:ext cx="8122416" cy="193899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 can run your tests,</a:t>
            </a:r>
          </a:p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 can run mine.</a:t>
            </a:r>
            <a:endParaRPr lang="en-US" sz="6000" dirty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9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1874" y="1211945"/>
            <a:ext cx="1680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Fast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678" y="2771883"/>
            <a:ext cx="7334059" cy="193899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the tests run in</a:t>
            </a:r>
          </a:p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just a few minutes</a:t>
            </a:r>
            <a:endParaRPr lang="en-US" sz="6000" dirty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5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51" y="1211945"/>
            <a:ext cx="4804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Clear Results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271" y="2771882"/>
            <a:ext cx="3531480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Pass/Fail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8874" y="3990399"/>
            <a:ext cx="512627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Focused Test</a:t>
            </a:r>
          </a:p>
        </p:txBody>
      </p:sp>
    </p:spTree>
    <p:extLst>
      <p:ext uri="{BB962C8B-B14F-4D97-AF65-F5344CB8AC3E}">
        <p14:creationId xmlns:p14="http://schemas.microsoft.com/office/powerpoint/2010/main" val="210123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5955" y="1211945"/>
            <a:ext cx="5872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Easy to Maintain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0085" y="2771881"/>
            <a:ext cx="5203860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Conventiona</a:t>
            </a:r>
            <a:r>
              <a:rPr lang="en-US" sz="6000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endParaRPr lang="en-US" sz="6000" dirty="0" smtClean="0">
              <a:solidFill>
                <a:srgbClr val="006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199" y="3990398"/>
            <a:ext cx="1981633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Brief</a:t>
            </a:r>
          </a:p>
        </p:txBody>
      </p:sp>
    </p:spTree>
    <p:extLst>
      <p:ext uri="{BB962C8B-B14F-4D97-AF65-F5344CB8AC3E}">
        <p14:creationId xmlns:p14="http://schemas.microsoft.com/office/powerpoint/2010/main" val="30811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0816" y="2957284"/>
            <a:ext cx="6542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Automated Testing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8823" y="1400627"/>
            <a:ext cx="2366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Useful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539" y="4513941"/>
            <a:ext cx="7580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Make Software Better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1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Long-Term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Vigilantly Monitoring the Code</a:t>
            </a:r>
            <a:endParaRPr lang="en-US" dirty="0"/>
          </a:p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Have Mercy on Future Developers</a:t>
            </a:r>
          </a:p>
          <a:p>
            <a:pPr lvl="2"/>
            <a:r>
              <a:rPr lang="en-US" dirty="0"/>
              <a:t>Conventional</a:t>
            </a:r>
          </a:p>
          <a:p>
            <a:pPr lvl="2"/>
            <a:r>
              <a:rPr lang="en-US" dirty="0" smtClean="0"/>
              <a:t>Short, Clear</a:t>
            </a:r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Both a Sword and a Shield</a:t>
            </a:r>
          </a:p>
          <a:p>
            <a:pPr lvl="2"/>
            <a:r>
              <a:rPr lang="en-US" dirty="0" smtClean="0"/>
              <a:t>Code Works as Intended</a:t>
            </a:r>
          </a:p>
          <a:p>
            <a:pPr lvl="2"/>
            <a:r>
              <a:rPr lang="en-US" dirty="0" smtClean="0"/>
              <a:t>Protects Against Regression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N+1 is Easy</a:t>
            </a:r>
          </a:p>
        </p:txBody>
      </p:sp>
    </p:spTree>
    <p:extLst>
      <p:ext uri="{BB962C8B-B14F-4D97-AF65-F5344CB8AC3E}">
        <p14:creationId xmlns:p14="http://schemas.microsoft.com/office/powerpoint/2010/main" val="323982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1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458" y="2413336"/>
            <a:ext cx="6337119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Over-Specifying</a:t>
            </a:r>
          </a:p>
        </p:txBody>
      </p:sp>
    </p:spTree>
    <p:extLst>
      <p:ext uri="{BB962C8B-B14F-4D97-AF65-F5344CB8AC3E}">
        <p14:creationId xmlns:p14="http://schemas.microsoft.com/office/powerpoint/2010/main" val="409601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effort to </a:t>
            </a:r>
            <a:r>
              <a:rPr lang="en-US" u="sng" dirty="0"/>
              <a:t>refactor and improve</a:t>
            </a:r>
            <a:r>
              <a:rPr lang="en-US" dirty="0"/>
              <a:t> code overwhelmed by the time it takes to maintain/update/rewrite all those failing unit tests?</a:t>
            </a:r>
          </a:p>
          <a:p>
            <a:pPr lvl="1"/>
            <a:r>
              <a:rPr lang="en-US" dirty="0"/>
              <a:t>Your test-code </a:t>
            </a:r>
            <a:r>
              <a:rPr lang="en-US" dirty="0" smtClean="0"/>
              <a:t>could be </a:t>
            </a:r>
            <a:r>
              <a:rPr lang="en-US" dirty="0"/>
              <a:t>over specifying things.</a:t>
            </a:r>
          </a:p>
          <a:p>
            <a:pPr lvl="1"/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1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Primary Assert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Debate: Only one assertion </a:t>
            </a:r>
            <a:r>
              <a:rPr lang="en-US" dirty="0"/>
              <a:t>per </a:t>
            </a:r>
            <a:r>
              <a:rPr lang="en-US" dirty="0" smtClean="0"/>
              <a:t>test?</a:t>
            </a:r>
          </a:p>
          <a:p>
            <a:endParaRPr lang="en-US" dirty="0" smtClean="0"/>
          </a:p>
          <a:p>
            <a:r>
              <a:rPr lang="en-US" dirty="0" smtClean="0"/>
              <a:t>Test Method Tests </a:t>
            </a:r>
            <a:r>
              <a:rPr lang="en-US" u="sng" dirty="0" smtClean="0"/>
              <a:t>One and Only One</a:t>
            </a:r>
            <a:r>
              <a:rPr lang="en-US" dirty="0" smtClean="0"/>
              <a:t> Scenario</a:t>
            </a:r>
          </a:p>
          <a:p>
            <a:pPr lvl="1"/>
            <a:r>
              <a:rPr lang="en-US" dirty="0" smtClean="0"/>
              <a:t>1 </a:t>
            </a:r>
            <a:r>
              <a:rPr lang="en-US" b="1" dirty="0" smtClean="0"/>
              <a:t>Primary Assert</a:t>
            </a:r>
            <a:r>
              <a:rPr lang="en-US" dirty="0" smtClean="0"/>
              <a:t> Verifies and Validates the Scenario</a:t>
            </a:r>
          </a:p>
          <a:p>
            <a:pPr lvl="1"/>
            <a:endParaRPr lang="en-US" dirty="0"/>
          </a:p>
          <a:p>
            <a:r>
              <a:rPr lang="en-US" dirty="0" smtClean="0"/>
              <a:t>Secondary Asserts</a:t>
            </a:r>
          </a:p>
          <a:p>
            <a:pPr lvl="1"/>
            <a:r>
              <a:rPr lang="en-US" dirty="0" smtClean="0"/>
              <a:t>Support Arrangement and Preconditions</a:t>
            </a:r>
          </a:p>
          <a:p>
            <a:pPr lvl="1"/>
            <a:r>
              <a:rPr lang="en-US" dirty="0" smtClean="0"/>
              <a:t>Support Post-Conditions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Avoid Asserts that Over Specify</a:t>
            </a:r>
          </a:p>
          <a:p>
            <a:pPr lvl="1"/>
            <a:r>
              <a:rPr lang="en-US" dirty="0" smtClean="0"/>
              <a:t>Too Literal =&gt; Inhibited Refactoring</a:t>
            </a:r>
          </a:p>
          <a:p>
            <a:pPr lvl="1"/>
            <a:r>
              <a:rPr lang="en-US" dirty="0" smtClean="0"/>
              <a:t>Imagined Benefit =&gt; Rigidity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8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2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3484" y="2413335"/>
            <a:ext cx="5077031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 Crunch</a:t>
            </a:r>
          </a:p>
        </p:txBody>
      </p:sp>
    </p:spTree>
    <p:extLst>
      <p:ext uri="{BB962C8B-B14F-4D97-AF65-F5344CB8AC3E}">
        <p14:creationId xmlns:p14="http://schemas.microsoft.com/office/powerpoint/2010/main" val="261403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your test methods starting to fail because the </a:t>
            </a:r>
            <a:r>
              <a:rPr lang="en-US" dirty="0" smtClean="0"/>
              <a:t>code-under-test is </a:t>
            </a:r>
            <a:r>
              <a:rPr lang="en-US" u="sng" dirty="0" smtClean="0"/>
              <a:t>coupled to the system clock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Your code is too dependent on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System.DateTime.Now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Perhaps an example would be helpful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8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Fake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Watch For</a:t>
            </a:r>
          </a:p>
          <a:p>
            <a:pPr lvl="1"/>
            <a:r>
              <a:rPr lang="en-US" dirty="0" smtClean="0"/>
              <a:t>Thread Safety</a:t>
            </a:r>
          </a:p>
          <a:p>
            <a:pPr lvl="2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SystemDateTime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Making Your Privates Public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// Inject the class dependency on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DateTime.Now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? _now;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Now</a:t>
            </a: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_now ??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.Now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_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now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95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3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040" y="2417301"/>
            <a:ext cx="3804247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1644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your automated integration tests failing because </a:t>
            </a:r>
            <a:r>
              <a:rPr lang="en-US" dirty="0" smtClean="0"/>
              <a:t>of the data in the testing database; the </a:t>
            </a:r>
            <a:r>
              <a:rPr lang="en-US" u="sng" dirty="0" smtClean="0"/>
              <a:t>data keeps </a:t>
            </a:r>
            <a:r>
              <a:rPr lang="en-US" u="sng" dirty="0"/>
              <a:t>changing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Perhaps </a:t>
            </a:r>
            <a:r>
              <a:rPr lang="en-US" dirty="0"/>
              <a:t>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86220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0-Point Star 11"/>
          <p:cNvSpPr/>
          <p:nvPr/>
        </p:nvSpPr>
        <p:spPr bwMode="auto">
          <a:xfrm>
            <a:off x="1516742" y="1451425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Killed The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 Persistence</a:t>
            </a:r>
          </a:p>
          <a:p>
            <a:pPr lvl="1"/>
            <a:r>
              <a:rPr lang="en-US" dirty="0" err="1" smtClean="0"/>
              <a:t>NDbUnit</a:t>
            </a:r>
            <a:endParaRPr lang="en-US" dirty="0" smtClean="0"/>
          </a:p>
          <a:p>
            <a:pPr lvl="1"/>
            <a:r>
              <a:rPr lang="en-US" dirty="0"/>
              <a:t>SQL Server Express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Surface Testing</a:t>
            </a:r>
          </a:p>
          <a:p>
            <a:pPr lvl="1"/>
            <a:r>
              <a:rPr lang="en-US" dirty="0" smtClean="0"/>
              <a:t>Data Access Layer: API Surface</a:t>
            </a:r>
          </a:p>
          <a:p>
            <a:pPr lvl="1"/>
            <a:r>
              <a:rPr lang="en-US" dirty="0" smtClean="0"/>
              <a:t>Liberates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3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Do Repeat Yourself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040" y="1081315"/>
            <a:ext cx="3861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Obstacle 4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1530" y="3112978"/>
            <a:ext cx="4080412" cy="286232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Reuse</a:t>
            </a:r>
            <a:endParaRPr lang="en-US" sz="6000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Repetition</a:t>
            </a:r>
            <a:endParaRPr lang="en-US" sz="6000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9930" y="2096978"/>
            <a:ext cx="4742004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Unhelpful …</a:t>
            </a:r>
          </a:p>
        </p:txBody>
      </p:sp>
    </p:spTree>
    <p:extLst>
      <p:ext uri="{BB962C8B-B14F-4D97-AF65-F5344CB8AC3E}">
        <p14:creationId xmlns:p14="http://schemas.microsoft.com/office/powerpoint/2010/main" val="341628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</a:t>
            </a:r>
            <a:r>
              <a:rPr lang="en-US" dirty="0" smtClean="0"/>
              <a:t>Do Repeat </a:t>
            </a:r>
            <a:r>
              <a:rPr lang="en-US" dirty="0"/>
              <a:t>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 </a:t>
            </a:r>
            <a:r>
              <a:rPr lang="en-US" u="sng" dirty="0"/>
              <a:t>explosion of test methods</a:t>
            </a:r>
            <a:r>
              <a:rPr lang="en-US" dirty="0"/>
              <a:t>, with the ratio of test code to code-under-test </a:t>
            </a:r>
            <a:r>
              <a:rPr lang="en-US" dirty="0" smtClean="0"/>
              <a:t>that’s way </a:t>
            </a:r>
            <a:r>
              <a:rPr lang="en-US" dirty="0"/>
              <a:t>too high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Your test-code is too DRY in some places and … </a:t>
            </a:r>
          </a:p>
          <a:p>
            <a:pPr lvl="1"/>
            <a:r>
              <a:rPr lang="en-US" dirty="0" smtClean="0"/>
              <a:t>Not DRY enough in all the right places</a:t>
            </a:r>
          </a:p>
          <a:p>
            <a:endParaRPr lang="en-US" dirty="0"/>
          </a:p>
          <a:p>
            <a:r>
              <a:rPr lang="en-US" dirty="0"/>
              <a:t>Perhaps an example would be helpful …</a:t>
            </a:r>
          </a:p>
        </p:txBody>
      </p:sp>
    </p:spTree>
    <p:extLst>
      <p:ext uri="{BB962C8B-B14F-4D97-AF65-F5344CB8AC3E}">
        <p14:creationId xmlns:p14="http://schemas.microsoft.com/office/powerpoint/2010/main" val="245235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Test Code, Do Repeat Yourself ... </a:t>
            </a:r>
            <a:r>
              <a:rPr lang="en-US" dirty="0" smtClean="0"/>
              <a:t>Do Repeat </a:t>
            </a:r>
            <a:r>
              <a:rPr lang="en-US" dirty="0"/>
              <a:t>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Data-Drive Test Cases</a:t>
            </a:r>
          </a:p>
          <a:p>
            <a:pPr lvl="1"/>
            <a:r>
              <a:rPr lang="en-US" dirty="0" smtClean="0"/>
              <a:t>One Test Method</a:t>
            </a:r>
          </a:p>
          <a:p>
            <a:pPr lvl="1"/>
            <a:r>
              <a:rPr lang="en-US" dirty="0" smtClean="0"/>
              <a:t>Many Test Scenarios</a:t>
            </a:r>
          </a:p>
          <a:p>
            <a:r>
              <a:rPr lang="en-US" dirty="0" smtClean="0"/>
              <a:t>Repeat Code in a “</a:t>
            </a:r>
            <a:r>
              <a:rPr lang="en-US" dirty="0" err="1" smtClean="0"/>
              <a:t>TestsContext</a:t>
            </a:r>
            <a:r>
              <a:rPr lang="en-US" dirty="0" smtClean="0"/>
              <a:t>” Class</a:t>
            </a:r>
          </a:p>
          <a:p>
            <a:pPr lvl="1"/>
            <a:r>
              <a:rPr lang="en-US" dirty="0" smtClean="0"/>
              <a:t>Sidecar Approach</a:t>
            </a:r>
          </a:p>
          <a:p>
            <a:r>
              <a:rPr lang="en-US" dirty="0" smtClean="0"/>
              <a:t>Use Helper Classes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Composition</a:t>
            </a:r>
          </a:p>
          <a:p>
            <a:r>
              <a:rPr lang="en-US" dirty="0" smtClean="0"/>
              <a:t>Keep Inheritance in Reserve</a:t>
            </a:r>
          </a:p>
          <a:p>
            <a:pPr lvl="1"/>
            <a:r>
              <a:rPr lang="en-US" dirty="0" smtClean="0"/>
              <a:t>Overall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77876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34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7628" y="1451428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38515" y="3033483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38515" y="4615544"/>
            <a:ext cx="1386113" cy="1349828"/>
          </a:xfrm>
          <a:prstGeom prst="ellipse">
            <a:avLst/>
          </a:prstGeom>
          <a:solidFill>
            <a:srgbClr val="336600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 It’s Safe … After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" y="950207"/>
            <a:ext cx="7701460" cy="5131280"/>
          </a:xfrm>
        </p:spPr>
      </p:pic>
    </p:spTree>
    <p:extLst>
      <p:ext uri="{BB962C8B-B14F-4D97-AF65-F5344CB8AC3E}">
        <p14:creationId xmlns:p14="http://schemas.microsoft.com/office/powerpoint/2010/main" val="2428885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902" y="1619193"/>
            <a:ext cx="5445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questions?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63" y="3411708"/>
            <a:ext cx="570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Any comments?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71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Self Promotion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1558821"/>
            <a:ext cx="2520696" cy="3331464"/>
          </a:xfrm>
        </p:spPr>
      </p:pic>
      <p:sp>
        <p:nvSpPr>
          <p:cNvPr id="5" name="TextBox 4"/>
          <p:cNvSpPr txBox="1"/>
          <p:nvPr/>
        </p:nvSpPr>
        <p:spPr>
          <a:xfrm>
            <a:off x="3773714" y="1973943"/>
            <a:ext cx="41075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40% off eBook at </a:t>
            </a:r>
            <a:r>
              <a:rPr lang="en-US" i="1" dirty="0" smtClean="0"/>
              <a:t>apress.com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promo code:</a:t>
            </a:r>
          </a:p>
          <a:p>
            <a:r>
              <a:rPr lang="en-US" sz="2800" b="1" dirty="0" smtClean="0"/>
              <a:t>LIN340</a:t>
            </a:r>
            <a:endParaRPr lang="en-US" sz="2800" b="1" dirty="0" smtClean="0"/>
          </a:p>
          <a:p>
            <a:endParaRPr lang="en-US" dirty="0"/>
          </a:p>
          <a:p>
            <a:r>
              <a:rPr lang="en-US" dirty="0"/>
              <a:t>Offer ends </a:t>
            </a:r>
            <a:r>
              <a:rPr lang="en-US" dirty="0" smtClean="0"/>
              <a:t>6</a:t>
            </a:r>
            <a:r>
              <a:rPr lang="en-US" dirty="0" smtClean="0"/>
              <a:t>-Oct-2012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8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	@</a:t>
            </a:r>
            <a:r>
              <a:rPr lang="en-US" dirty="0" err="1" smtClean="0"/>
              <a:t>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	stephen.ritchie@excella.com</a:t>
            </a:r>
          </a:p>
          <a:p>
            <a:endParaRPr lang="en-US" dirty="0" smtClean="0"/>
          </a:p>
          <a:p>
            <a:r>
              <a:rPr lang="en-US" dirty="0" smtClean="0"/>
              <a:t>Blog:	http://ruthlesslyhelpful.net</a:t>
            </a:r>
          </a:p>
          <a:p>
            <a:endParaRPr lang="en-US" dirty="0" smtClean="0"/>
          </a:p>
          <a:p>
            <a:r>
              <a:rPr lang="en-US" dirty="0" smtClean="0"/>
              <a:t>LinkedIn:</a:t>
            </a:r>
            <a:r>
              <a:rPr lang="en-US" dirty="0"/>
              <a:t>	http://www.linkedin.com/in/sritchie</a:t>
            </a:r>
          </a:p>
        </p:txBody>
      </p:sp>
    </p:spTree>
    <p:extLst>
      <p:ext uri="{BB962C8B-B14F-4D97-AF65-F5344CB8AC3E}">
        <p14:creationId xmlns:p14="http://schemas.microsoft.com/office/powerpoint/2010/main" val="2993598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Slideshare</a:t>
            </a:r>
            <a:r>
              <a:rPr lang="en-US" dirty="0" smtClean="0"/>
              <a:t>:</a:t>
            </a:r>
            <a:r>
              <a:rPr lang="en-US" dirty="0" smtClean="0"/>
              <a:t>	</a:t>
            </a:r>
            <a:r>
              <a:rPr lang="en-US" dirty="0"/>
              <a:t>http://www.slideshare.net/ruthlesshelp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dirty="0" smtClean="0"/>
              <a:t>	</a:t>
            </a:r>
            <a:r>
              <a:rPr lang="en-US" dirty="0" smtClean="0"/>
              <a:t>http://</a:t>
            </a:r>
            <a:r>
              <a:rPr lang="en-US" dirty="0"/>
              <a:t>github.com/ruthlesshelp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6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New Yorker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9" y="1013166"/>
            <a:ext cx="7982630" cy="5029057"/>
          </a:xfrm>
        </p:spPr>
      </p:pic>
    </p:spTree>
    <p:extLst>
      <p:ext uri="{BB962C8B-B14F-4D97-AF65-F5344CB8AC3E}">
        <p14:creationId xmlns:p14="http://schemas.microsoft.com/office/powerpoint/2010/main" val="16303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Topic: 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968" y="3723580"/>
            <a:ext cx="5400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Why Automate </a:t>
            </a:r>
            <a:b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</a:br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Testing?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4022" y="1400627"/>
            <a:ext cx="39759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Why Write </a:t>
            </a:r>
            <a:b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</a:br>
            <a:r>
              <a:rPr lang="en-US" sz="6000" dirty="0" smtClean="0">
                <a:solidFill>
                  <a:srgbClr val="0000FF"/>
                </a:solidFill>
                <a:cs typeface="Arial" pitchFamily="34" charset="0"/>
              </a:rPr>
              <a:t>Unit Tests?</a:t>
            </a:r>
            <a:endParaRPr lang="en-US" sz="600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 bwMode="auto">
          <a:xfrm>
            <a:off x="1516742" y="3033484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516742" y="4615543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0-Point Star 11"/>
          <p:cNvSpPr/>
          <p:nvPr/>
        </p:nvSpPr>
        <p:spPr bwMode="auto">
          <a:xfrm>
            <a:off x="1516742" y="1451425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7387" y="316586"/>
            <a:ext cx="7769225" cy="1015663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ahoma" pitchFamily="34" charset="0"/>
                <a:ea typeface="ＭＳ Ｐゴシック" pitchFamily="-80" charset="-128"/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827" y="1618507"/>
            <a:ext cx="418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3827" y="3200566"/>
            <a:ext cx="3837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3827" y="4782625"/>
            <a:ext cx="3906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3" y="2970070"/>
            <a:ext cx="6514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Problem Detection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3024" y="1168399"/>
            <a:ext cx="6157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Visibility &amp; Insight</a:t>
            </a:r>
            <a:endParaRPr lang="en-US" sz="6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051" y="4771740"/>
            <a:ext cx="6229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cs typeface="Arial" pitchFamily="34" charset="0"/>
              </a:rPr>
              <a:t>Advance Warning</a:t>
            </a:r>
            <a:endParaRPr 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Microscope: Visibility and Insight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1" y="954077"/>
            <a:ext cx="3439658" cy="51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Detector: Problem Detection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1" y="963898"/>
            <a:ext cx="6690858" cy="5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59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3B8650AB39042A5DF2D4958BA0827" ma:contentTypeVersion="0" ma:contentTypeDescription="Create a new document." ma:contentTypeScope="" ma:versionID="deaf6cdaa538512f74dd7e71d9c2d7c1">
  <xsd:schema xmlns:xsd="http://www.w3.org/2001/XMLSchema" xmlns:p="http://schemas.microsoft.com/office/2006/metadata/properties" targetNamespace="http://schemas.microsoft.com/office/2006/metadata/properties" ma:root="true" ma:fieldsID="9e32596940cb45f66ee171bf56b39d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13986F2-2813-470E-828A-8D5702178AB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340C1C4-A2BA-4474-B588-6806E79BCD2E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B6AE0AA-FA39-478D-9CD3-6A3092A1C57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284274-5747-4958-882C-47F2587DF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ExcellaVision 2009</Template>
  <TotalTime>12709</TotalTime>
  <Words>692</Words>
  <Application>Microsoft Office PowerPoint</Application>
  <PresentationFormat>On-screen Show (4:3)</PresentationFormat>
  <Paragraphs>233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Blank Presentation</vt:lpstr>
      <vt:lpstr>PowerPoint Presentation</vt:lpstr>
      <vt:lpstr>Purpose</vt:lpstr>
      <vt:lpstr>PowerPoint Presentation</vt:lpstr>
      <vt:lpstr>Chrysler New Yorker</vt:lpstr>
      <vt:lpstr>First Topic: Motivation</vt:lpstr>
      <vt:lpstr>PowerPoint Presentation</vt:lpstr>
      <vt:lpstr>PowerPoint Presentation</vt:lpstr>
      <vt:lpstr>Microscope: Visibility and Insight</vt:lpstr>
      <vt:lpstr>Smoke Detector: Problem Detection</vt:lpstr>
      <vt:lpstr>Weather Satellite: Advance Warning</vt:lpstr>
      <vt:lpstr>Example</vt:lpstr>
      <vt:lpstr>PowerPoint Presentation</vt:lpstr>
      <vt:lpstr>PowerPoint Presentation</vt:lpstr>
      <vt:lpstr>Principles</vt:lpstr>
      <vt:lpstr>Automated Testing: Vocabulary</vt:lpstr>
      <vt:lpstr>Principles</vt:lpstr>
      <vt:lpstr>Principles</vt:lpstr>
      <vt:lpstr>Principles</vt:lpstr>
      <vt:lpstr>Principles</vt:lpstr>
      <vt:lpstr>The Long-Term Goals</vt:lpstr>
      <vt:lpstr>PowerPoint Presentation</vt:lpstr>
      <vt:lpstr>One Primary Assert To Rule Them All</vt:lpstr>
      <vt:lpstr>One Primary Assert To Rule Them All</vt:lpstr>
      <vt:lpstr>One Primary Assert To Rule Them All</vt:lpstr>
      <vt:lpstr>Four Ways to Fake Time</vt:lpstr>
      <vt:lpstr>Four Ways to Fake Time</vt:lpstr>
      <vt:lpstr>Four Ways to Fake Time</vt:lpstr>
      <vt:lpstr>Database Killed The Integration Test</vt:lpstr>
      <vt:lpstr>Database Killed The Integration Test</vt:lpstr>
      <vt:lpstr>Database Killed The Integration Test</vt:lpstr>
      <vt:lpstr>In Test Code, Do Repeat Yourself ... Do Repeat Yourself</vt:lpstr>
      <vt:lpstr>In Test Code, Do Repeat Yourself ... Do Repeat Yourself</vt:lpstr>
      <vt:lpstr>In Test Code, Do Repeat Yourself ... Do Repeat Yourself</vt:lpstr>
      <vt:lpstr>PowerPoint Presentation</vt:lpstr>
      <vt:lpstr>Of Course It’s Safe … After You</vt:lpstr>
      <vt:lpstr>Further Discussion</vt:lpstr>
      <vt:lpstr>Shameless Self Promotion Time!</vt:lpstr>
      <vt:lpstr>Contact Me</vt:lpstr>
      <vt:lpstr>Slides and Examples</vt:lpstr>
    </vt:vector>
  </TitlesOfParts>
  <Company>Excella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Obstacles, Pitfalls, and Dangers of Automated Testing</dc:title>
  <dc:creator>Stephen.Ritchie@excella.com</dc:creator>
  <cp:lastModifiedBy>stephen.ritchie</cp:lastModifiedBy>
  <cp:revision>875</cp:revision>
  <dcterms:created xsi:type="dcterms:W3CDTF">2009-01-06T16:08:40Z</dcterms:created>
  <dcterms:modified xsi:type="dcterms:W3CDTF">2012-09-06T12:34:59Z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0x010100CBA3B8650AB39042A5DF2D4958BA0827</vt:lpwstr>
  </property>
</Properties>
</file>