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56" r:id="rId5"/>
    <p:sldId id="287" r:id="rId6"/>
    <p:sldId id="265" r:id="rId7"/>
    <p:sldId id="264" r:id="rId8"/>
    <p:sldId id="266" r:id="rId9"/>
    <p:sldId id="261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62" r:id="rId20"/>
    <p:sldId id="299" r:id="rId21"/>
    <p:sldId id="327" r:id="rId22"/>
    <p:sldId id="300" r:id="rId23"/>
    <p:sldId id="315" r:id="rId24"/>
    <p:sldId id="314" r:id="rId25"/>
    <p:sldId id="316" r:id="rId26"/>
    <p:sldId id="321" r:id="rId27"/>
    <p:sldId id="317" r:id="rId28"/>
    <p:sldId id="319" r:id="rId29"/>
    <p:sldId id="318" r:id="rId30"/>
    <p:sldId id="320" r:id="rId31"/>
    <p:sldId id="325" r:id="rId32"/>
    <p:sldId id="324" r:id="rId33"/>
    <p:sldId id="326" r:id="rId34"/>
    <p:sldId id="268" r:id="rId35"/>
    <p:sldId id="301" r:id="rId36"/>
    <p:sldId id="302" r:id="rId37"/>
    <p:sldId id="303" r:id="rId38"/>
    <p:sldId id="304" r:id="rId39"/>
    <p:sldId id="308" r:id="rId40"/>
    <p:sldId id="306" r:id="rId41"/>
    <p:sldId id="307" r:id="rId42"/>
    <p:sldId id="310" r:id="rId43"/>
    <p:sldId id="311" r:id="rId44"/>
    <p:sldId id="269" r:id="rId45"/>
    <p:sldId id="328" r:id="rId46"/>
    <p:sldId id="309" r:id="rId47"/>
    <p:sldId id="272" r:id="rId48"/>
    <p:sldId id="275" r:id="rId49"/>
    <p:sldId id="273" r:id="rId50"/>
    <p:sldId id="329" r:id="rId51"/>
    <p:sldId id="330" r:id="rId52"/>
    <p:sldId id="278" r:id="rId53"/>
    <p:sldId id="312" r:id="rId54"/>
    <p:sldId id="313" r:id="rId55"/>
    <p:sldId id="288" r:id="rId56"/>
    <p:sldId id="323" r:id="rId57"/>
    <p:sldId id="28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2" autoAdjust="0"/>
  </p:normalViewPr>
  <p:slideViewPr>
    <p:cSldViewPr>
      <p:cViewPr>
        <p:scale>
          <a:sx n="100" d="100"/>
          <a:sy n="100" d="100"/>
        </p:scale>
        <p:origin x="-18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CB59F-DCBD-4876-A76C-EC724EAD1CD1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537E1-BE90-452B-9FFA-1CFA76B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6F59-551A-44F9-8E79-21F0D8BD63DA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00E64-96B8-4FC6-9EEF-6BF7F9F29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00E64-96B8-4FC6-9EEF-6BF7F9F294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  <a:p>
            <a:pPr lvl="1"/>
            <a:r>
              <a:rPr lang="en-US" dirty="0" err="1" smtClean="0"/>
              <a:t>MSTest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  <a:p>
            <a:pPr lvl="1"/>
            <a:r>
              <a:rPr lang="en-US" dirty="0" err="1" smtClean="0"/>
              <a:t>MbUnit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  <a:p>
            <a:pPr lvl="1"/>
            <a:r>
              <a:rPr lang="en-US" dirty="0" smtClean="0"/>
              <a:t>xUnit.net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  <a:p>
            <a:pPr lvl="1"/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en-US" dirty="0"/>
              <a:t>Framework</a:t>
            </a:r>
          </a:p>
          <a:p>
            <a:pPr lvl="1"/>
            <a:r>
              <a:rPr lang="en-US" dirty="0" err="1" smtClean="0"/>
              <a:t>RhinoMocks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en-US" dirty="0"/>
              <a:t>Framework</a:t>
            </a:r>
          </a:p>
          <a:p>
            <a:pPr lvl="1"/>
            <a:r>
              <a:rPr lang="en-US" dirty="0" err="1" smtClean="0"/>
              <a:t>Moq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excella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743200"/>
          </a:xfrm>
          <a:prstGeom prst="rect">
            <a:avLst/>
          </a:prstGeom>
          <a:solidFill>
            <a:srgbClr val="171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8229600" cy="1143000"/>
          </a:xfrm>
        </p:spPr>
        <p:txBody>
          <a:bodyPr>
            <a:no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4495800"/>
            <a:ext cx="5029200" cy="533400"/>
          </a:xfrm>
        </p:spPr>
        <p:txBody>
          <a:bodyPr>
            <a:normAutofit/>
          </a:bodyPr>
          <a:lstStyle>
            <a:lvl1pPr marL="0" indent="4763" algn="r">
              <a:buNone/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5029200"/>
            <a:ext cx="5029200" cy="533400"/>
          </a:xfrm>
        </p:spPr>
        <p:txBody>
          <a:bodyPr>
            <a:normAutofit/>
          </a:bodyPr>
          <a:lstStyle>
            <a:lvl1pPr marL="0" indent="4763" algn="r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XX, 2011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5438775"/>
            <a:ext cx="1479176" cy="1143000"/>
          </a:xfrm>
          <a:prstGeom prst="rect">
            <a:avLst/>
          </a:prstGeom>
        </p:spPr>
      </p:pic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152400" y="6400800"/>
            <a:ext cx="5715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" b="1" dirty="0" smtClean="0">
                <a:solidFill>
                  <a:srgbClr val="000000"/>
                </a:solidFill>
              </a:rPr>
              <a:t>Stephen D.</a:t>
            </a:r>
            <a:r>
              <a:rPr lang="en-US" sz="600" b="1" baseline="0" dirty="0" smtClean="0">
                <a:solidFill>
                  <a:srgbClr val="000000"/>
                </a:solidFill>
              </a:rPr>
              <a:t> Ritchie – Managing Consultant – Excella Consulting, Inc., 2300 Wilson Blvd, Suite 630, Arlington, VA 22201 – 703.840.8600 – </a:t>
            </a:r>
            <a:r>
              <a:rPr lang="en-US" sz="600" b="1" baseline="0" dirty="0" smtClean="0">
                <a:solidFill>
                  <a:srgbClr val="000000"/>
                </a:solidFill>
                <a:hlinkClick r:id="rId3"/>
              </a:rPr>
              <a:t>http://excella.com</a:t>
            </a:r>
            <a:endParaRPr lang="en-US" sz="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FBC9121-D9E8-417D-8616-825081E25B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1E87B6B-A2B5-4E4B-A2E1-10CFE937B7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560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143" y="2057063"/>
            <a:ext cx="7184570" cy="1015663"/>
          </a:xfrm>
        </p:spPr>
        <p:txBody>
          <a:bodyPr wrap="square" anchor="ctr" anchorCtr="0">
            <a:spAutoFit/>
          </a:bodyPr>
          <a:lstStyle>
            <a:lvl1pPr algn="r">
              <a:defRPr sz="6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text.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393370" y="3429000"/>
            <a:ext cx="6444343" cy="19739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500" dist="50800" dir="5400000" sy="-100000" algn="bl" rotWithShape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94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DC6AAA-3FC3-4A29-94C1-54CF9B84C6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074C98-30AA-48D8-9310-21AF538475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2127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3691088-7EDC-4B53-8BF8-4ACF369FAA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3D6E87-8D2C-4950-B13C-94FBA5B9DA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04BA98C-F9EA-4C8B-A32E-D88474C36D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E8FAD32-F30D-4DA2-B0B3-3A921FA69A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C321283-87C3-4911-BBEC-6C3B64F936E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171F6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Kata_(programming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172Crt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YMpZh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10YXE5a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XLOt4b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XLOZz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nunit.org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it.ly/ZHjQQ0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10mXYI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jetbrains.com/dotcover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OpenCove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ncover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72KUx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utofac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v8TD8E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apress.com/9781430240235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04116" y="1219200"/>
            <a:ext cx="6303713" cy="707886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Stephen Ritchie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1, 2013</a:t>
            </a:r>
            <a:endParaRPr lang="en-US" dirty="0"/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914400" y="1981200"/>
            <a:ext cx="6369629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dirty="0" smtClean="0"/>
              <a:t>Blueprint, Toolbox, and Master Craft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pic>
        <p:nvPicPr>
          <p:cNvPr id="2050" name="Picture 2" descr="D:\Presentations\AdvancedCodeAnalysis\SlideDeck\images\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1"/>
            <a:ext cx="171236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1511468"/>
            <a:ext cx="27432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. Think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1" y="2743200"/>
            <a:ext cx="8763000" cy="110799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6600" b="1" i="1" cap="none" spc="0" dirty="0" smtClean="0">
                <a:ln/>
                <a:solidFill>
                  <a:srgbClr val="7030A0"/>
                </a:solidFill>
                <a:effectLst/>
              </a:rPr>
              <a:t>Specification (examples)</a:t>
            </a:r>
            <a:endParaRPr lang="en-US" sz="6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3851196"/>
            <a:ext cx="5926622" cy="110799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6600" b="1" i="1" cap="none" spc="0" dirty="0" smtClean="0">
                <a:ln/>
                <a:solidFill>
                  <a:srgbClr val="7030A0"/>
                </a:solidFill>
                <a:effectLst/>
              </a:rPr>
              <a:t>Consumers (API)</a:t>
            </a:r>
            <a:endParaRPr lang="en-US" sz="6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0999" y="4986994"/>
            <a:ext cx="2117887" cy="110799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6600" b="1" i="1" cap="none" spc="0" dirty="0" smtClean="0">
                <a:ln/>
                <a:solidFill>
                  <a:srgbClr val="7030A0"/>
                </a:solidFill>
                <a:effectLst/>
              </a:rPr>
              <a:t>Users</a:t>
            </a:r>
            <a:endParaRPr lang="en-US" sz="6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2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pic>
        <p:nvPicPr>
          <p:cNvPr id="2050" name="Picture 2" descr="D:\Presentations\AdvancedCodeAnalysis\SlideDeck\images\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1"/>
            <a:ext cx="171236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1511468"/>
            <a:ext cx="27432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</a:rPr>
              <a:t>1. Red</a:t>
            </a:r>
            <a:endParaRPr lang="en-US" sz="6000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1" y="2743200"/>
            <a:ext cx="8763000" cy="212365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6600" b="1" i="1" cap="none" spc="0" dirty="0" smtClean="0">
                <a:ln/>
                <a:solidFill>
                  <a:srgbClr val="7030A0"/>
                </a:solidFill>
                <a:effectLst/>
              </a:rPr>
              <a:t>Write a very small amount of test code.</a:t>
            </a:r>
            <a:endParaRPr lang="en-US" sz="6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61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pic>
        <p:nvPicPr>
          <p:cNvPr id="2050" name="Picture 2" descr="D:\Presentations\AdvancedCodeAnalysis\SlideDeck\images\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1"/>
            <a:ext cx="171236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1511468"/>
            <a:ext cx="61722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  <a:t>. Green</a:t>
            </a:r>
            <a:endParaRPr 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1" y="2743200"/>
            <a:ext cx="8763000" cy="313932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6600" b="1" i="1" cap="none" spc="0" dirty="0" smtClean="0">
                <a:ln/>
                <a:solidFill>
                  <a:srgbClr val="7030A0"/>
                </a:solidFill>
                <a:effectLst/>
              </a:rPr>
              <a:t>Write a very small amount of production code.</a:t>
            </a:r>
            <a:endParaRPr lang="en-US" sz="6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99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pic>
        <p:nvPicPr>
          <p:cNvPr id="2050" name="Picture 2" descr="D:\Presentations\AdvancedCodeAnalysis\SlideDeck\images\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1"/>
            <a:ext cx="171236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1511468"/>
            <a:ext cx="61722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Refactor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1" y="2743200"/>
            <a:ext cx="8763000" cy="110799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6600" b="1" i="1" cap="none" spc="0" dirty="0" smtClean="0">
                <a:ln/>
                <a:solidFill>
                  <a:srgbClr val="7030A0"/>
                </a:solidFill>
                <a:effectLst/>
              </a:rPr>
              <a:t>Improve the code.</a:t>
            </a:r>
            <a:endParaRPr lang="en-US" sz="6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4201" y="3706773"/>
            <a:ext cx="1919115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800" b="1" i="1" cap="none" spc="0" dirty="0" smtClean="0">
                <a:ln/>
                <a:solidFill>
                  <a:srgbClr val="7030A0"/>
                </a:solidFill>
                <a:effectLst/>
              </a:rPr>
              <a:t>Design</a:t>
            </a:r>
            <a:endParaRPr lang="en-US" sz="48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4515624"/>
            <a:ext cx="3081869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800" b="1" i="1" cap="none" spc="0" dirty="0" smtClean="0">
                <a:ln/>
                <a:solidFill>
                  <a:srgbClr val="7030A0"/>
                </a:solidFill>
                <a:effectLst/>
              </a:rPr>
              <a:t>Readability</a:t>
            </a:r>
            <a:endParaRPr lang="en-US" sz="48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5334000"/>
            <a:ext cx="2792880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800" b="1" i="1" cap="none" spc="0" dirty="0" smtClean="0">
                <a:ln/>
                <a:solidFill>
                  <a:srgbClr val="7030A0"/>
                </a:solidFill>
                <a:effectLst/>
              </a:rPr>
              <a:t>Testability</a:t>
            </a:r>
            <a:endParaRPr lang="en-US" sz="48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78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pic>
        <p:nvPicPr>
          <p:cNvPr id="2050" name="Picture 2" descr="D:\Presentations\AdvancedCodeAnalysis\SlideDeck\images\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1"/>
            <a:ext cx="171236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1511468"/>
            <a:ext cx="61722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Repeat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1" y="2743200"/>
            <a:ext cx="8763000" cy="110799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6600" b="1" i="1" cap="none" spc="0" dirty="0" smtClean="0">
                <a:ln/>
                <a:solidFill>
                  <a:srgbClr val="7030A0"/>
                </a:solidFill>
                <a:effectLst/>
              </a:rPr>
              <a:t>Cycle</a:t>
            </a:r>
            <a:endParaRPr lang="en-US" sz="6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3706773"/>
            <a:ext cx="6412140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800" b="1" i="1" cap="none" spc="0" dirty="0" smtClean="0">
                <a:ln/>
                <a:solidFill>
                  <a:srgbClr val="7030A0"/>
                </a:solidFill>
                <a:effectLst/>
              </a:rPr>
              <a:t>12 to 40+ times per hour</a:t>
            </a:r>
            <a:endParaRPr lang="en-US" sz="48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515624"/>
            <a:ext cx="3749937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800" b="1" i="1" cap="none" spc="0" dirty="0" smtClean="0">
                <a:ln/>
                <a:solidFill>
                  <a:srgbClr val="7030A0"/>
                </a:solidFill>
                <a:effectLst/>
              </a:rPr>
              <a:t>Keep it simple</a:t>
            </a:r>
            <a:endParaRPr lang="en-US" sz="48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5334000"/>
            <a:ext cx="7268913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800" b="1" i="1" dirty="0">
                <a:ln/>
                <a:solidFill>
                  <a:srgbClr val="7030A0"/>
                </a:solidFill>
              </a:rPr>
              <a:t>Run all the tests, every time</a:t>
            </a:r>
            <a:endParaRPr lang="en-US" sz="48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17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8273" y="3427902"/>
            <a:ext cx="5600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FF00"/>
                </a:solidFill>
                <a:cs typeface="Arial" pitchFamily="34" charset="0"/>
              </a:rPr>
              <a:t>Software Works</a:t>
            </a:r>
            <a:endParaRPr lang="en-US" sz="6000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5717" y="2084065"/>
            <a:ext cx="3905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FF00"/>
                </a:solidFill>
                <a:cs typeface="Arial" pitchFamily="34" charset="0"/>
              </a:rPr>
              <a:t>Make Sure</a:t>
            </a:r>
            <a:endParaRPr lang="en-US" sz="6000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831" y="4771740"/>
            <a:ext cx="5227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FF00"/>
                </a:solidFill>
                <a:cs typeface="Arial" pitchFamily="34" charset="0"/>
              </a:rPr>
              <a:t>As </a:t>
            </a:r>
            <a:r>
              <a:rPr lang="en-US" sz="6000" u="sng" dirty="0" smtClean="0">
                <a:solidFill>
                  <a:srgbClr val="FFFF00"/>
                </a:solidFill>
                <a:cs typeface="Arial" pitchFamily="34" charset="0"/>
              </a:rPr>
              <a:t>You</a:t>
            </a:r>
            <a:r>
              <a:rPr lang="en-US" sz="6000" dirty="0" smtClean="0">
                <a:solidFill>
                  <a:srgbClr val="FFFF00"/>
                </a:solidFill>
                <a:cs typeface="Arial" pitchFamily="34" charset="0"/>
              </a:rPr>
              <a:t> Intended</a:t>
            </a:r>
            <a:endParaRPr lang="en-US" sz="6000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8551" y="740228"/>
            <a:ext cx="5899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FF00"/>
                </a:solidFill>
                <a:cs typeface="Arial" pitchFamily="34" charset="0"/>
              </a:rPr>
              <a:t>Automated Tests</a:t>
            </a:r>
            <a:endParaRPr lang="en-US" sz="6000" dirty="0">
              <a:solidFill>
                <a:srgbClr val="FFFF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218" name="Picture 2" descr="http://i653.photobucket.com/albums/uu257/markus69_bucket/Sp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45" y="1462430"/>
            <a:ext cx="6415510" cy="478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1950" y="1600200"/>
            <a:ext cx="8458200" cy="452431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9600" b="1" i="1" cap="none" spc="0" dirty="0" smtClean="0">
                <a:ln/>
                <a:solidFill>
                  <a:srgbClr val="7030A0"/>
                </a:solidFill>
                <a:effectLst/>
              </a:rPr>
              <a:t>Perhaps an example would be helpful.</a:t>
            </a:r>
            <a:endParaRPr lang="en-US" sz="9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75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11468"/>
            <a:ext cx="82677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Specification By Example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453439"/>
            <a:ext cx="82677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Start Where You Start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395409"/>
            <a:ext cx="82677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Debug As You Go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337379"/>
            <a:ext cx="82677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Safely Refactor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1" y="5279351"/>
            <a:ext cx="82677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Engaging (Fun?)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Katas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Bowling Score</a:t>
            </a:r>
          </a:p>
          <a:p>
            <a:r>
              <a:rPr lang="en-US" dirty="0"/>
              <a:t>Roman Numerals</a:t>
            </a:r>
          </a:p>
          <a:p>
            <a:r>
              <a:rPr lang="en-US" dirty="0" smtClean="0"/>
              <a:t>Tennis Score</a:t>
            </a:r>
          </a:p>
          <a:p>
            <a:r>
              <a:rPr lang="en-US" dirty="0"/>
              <a:t>Conway's Game </a:t>
            </a:r>
            <a:r>
              <a:rPr lang="en-US" dirty="0" smtClean="0"/>
              <a:t>of Life</a:t>
            </a:r>
          </a:p>
          <a:p>
            <a:endParaRPr lang="en-US" dirty="0"/>
          </a:p>
          <a:p>
            <a:r>
              <a:rPr lang="en-US" dirty="0" smtClean="0"/>
              <a:t>Kata Sites: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://en.wikipedia.org/wiki/Kata_(programming</a:t>
            </a:r>
            <a:r>
              <a:rPr lang="en-US" sz="2800" dirty="0" smtClean="0">
                <a:hlinkClick r:id="rId2"/>
              </a:rPr>
              <a:t>)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Tweet, </a:t>
            </a:r>
            <a:r>
              <a:rPr lang="en-US" dirty="0" smtClean="0"/>
              <a:t>Slides </a:t>
            </a:r>
            <a:r>
              <a:rPr lang="en-US" dirty="0"/>
              <a:t>and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Twitter:	</a:t>
            </a:r>
            <a:r>
              <a:rPr lang="en-US" b="1" dirty="0" smtClean="0"/>
              <a:t>@</a:t>
            </a:r>
            <a:r>
              <a:rPr lang="en-US" b="1" dirty="0" err="1" smtClean="0"/>
              <a:t>RuthlessHelp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@Apress</a:t>
            </a:r>
          </a:p>
          <a:p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b="1" dirty="0" smtClean="0"/>
              <a:t>http</a:t>
            </a:r>
            <a:r>
              <a:rPr lang="en-US" b="1" dirty="0"/>
              <a:t>://www.slideshare.net/ruthlesshelp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Code Samples: </a:t>
            </a:r>
            <a:r>
              <a:rPr lang="en-US" b="1" dirty="0" smtClean="0"/>
              <a:t>http</a:t>
            </a:r>
            <a:r>
              <a:rPr lang="en-US" b="1" dirty="0"/>
              <a:t>://</a:t>
            </a:r>
            <a:r>
              <a:rPr lang="en-US" b="1" dirty="0" smtClean="0"/>
              <a:t>github.com/ruthlesshelp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077200" cy="452431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9600" b="1" i="1" cap="none" spc="0" dirty="0" smtClean="0">
                <a:ln/>
                <a:solidFill>
                  <a:srgbClr val="7030A0"/>
                </a:solidFill>
                <a:effectLst/>
              </a:rPr>
              <a:t>My Manager Wants Me Slinging Code</a:t>
            </a:r>
            <a:endParaRPr lang="en-US" sz="9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82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TDD: Quality, Visibility,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</a:t>
            </a:r>
            <a:r>
              <a:rPr lang="en-US" dirty="0"/>
              <a:t>on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 smtClean="0"/>
              <a:t>Clear, Simple, &amp; Testable</a:t>
            </a:r>
            <a:endParaRPr lang="en-US" dirty="0"/>
          </a:p>
          <a:p>
            <a:r>
              <a:rPr lang="en-US" dirty="0" smtClean="0"/>
              <a:t>Documents Code’s Behavior</a:t>
            </a:r>
            <a:endParaRPr lang="en-US" dirty="0" smtClean="0"/>
          </a:p>
          <a:p>
            <a:r>
              <a:rPr lang="en-US" dirty="0" smtClean="0"/>
              <a:t>Suite of Regression Tests</a:t>
            </a:r>
            <a:endParaRPr lang="en-US" dirty="0" smtClean="0"/>
          </a:p>
          <a:p>
            <a:r>
              <a:rPr lang="en-US" dirty="0" smtClean="0"/>
              <a:t>Enables &amp; Liberates Change</a:t>
            </a:r>
            <a:endParaRPr lang="en-US" dirty="0"/>
          </a:p>
          <a:p>
            <a:r>
              <a:rPr lang="en-US" dirty="0" smtClean="0"/>
              <a:t>Visibility (KPI)</a:t>
            </a:r>
          </a:p>
          <a:p>
            <a:pPr lvl="1"/>
            <a:r>
              <a:rPr lang="en-US" dirty="0" smtClean="0"/>
              <a:t>Number of Passing Tests</a:t>
            </a:r>
          </a:p>
          <a:p>
            <a:pPr lvl="1"/>
            <a:r>
              <a:rPr lang="en-US" dirty="0" smtClean="0"/>
              <a:t>% Code Coverage</a:t>
            </a:r>
          </a:p>
          <a:p>
            <a:r>
              <a:rPr lang="en-US" dirty="0" smtClean="0"/>
              <a:t>Problem Prevention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2550" y="1600200"/>
            <a:ext cx="6400800" cy="304698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9600" b="1" i="1" cap="none" spc="0" dirty="0" smtClean="0">
                <a:ln/>
                <a:solidFill>
                  <a:srgbClr val="7030A0"/>
                </a:solidFill>
                <a:effectLst/>
              </a:rPr>
              <a:t>What’s In It For Me?</a:t>
            </a:r>
            <a:endParaRPr lang="en-US" sz="9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55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Agility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39034"/>
            <a:ext cx="3413245" cy="4095894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343400" y="1905000"/>
            <a:ext cx="413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amzn.to/172CrtT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18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Agility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Easier Debugging</a:t>
            </a:r>
          </a:p>
          <a:p>
            <a:r>
              <a:rPr lang="en-US" dirty="0" smtClean="0"/>
              <a:t>Personal Process</a:t>
            </a:r>
          </a:p>
          <a:p>
            <a:pPr lvl="1"/>
            <a:r>
              <a:rPr lang="en-US" dirty="0" smtClean="0"/>
              <a:t>Easy to Get Started</a:t>
            </a:r>
          </a:p>
          <a:p>
            <a:pPr lvl="1"/>
            <a:r>
              <a:rPr lang="en-US" dirty="0" smtClean="0"/>
              <a:t>Easy to Keep Going</a:t>
            </a:r>
          </a:p>
          <a:p>
            <a:r>
              <a:rPr lang="en-US" dirty="0" smtClean="0"/>
              <a:t>Detailed Design Do-Overs</a:t>
            </a:r>
          </a:p>
          <a:p>
            <a:r>
              <a:rPr lang="en-US" dirty="0" smtClean="0"/>
              <a:t>What Was I Thinking?</a:t>
            </a:r>
          </a:p>
          <a:p>
            <a:pPr lvl="1"/>
            <a:r>
              <a:rPr lang="en-US" dirty="0" smtClean="0"/>
              <a:t>What Was </a:t>
            </a:r>
            <a:r>
              <a:rPr lang="en-US" u="sng" dirty="0" smtClean="0"/>
              <a:t>That Bozo</a:t>
            </a:r>
            <a:r>
              <a:rPr lang="en-US" dirty="0" smtClean="0"/>
              <a:t> Thinking?</a:t>
            </a:r>
          </a:p>
          <a:p>
            <a:r>
              <a:rPr lang="en-US" dirty="0" smtClean="0"/>
              <a:t>Hey, Your API Doesn’t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7315200" cy="452431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9600" b="1" i="1" cap="none" spc="0" dirty="0" smtClean="0">
                <a:ln/>
                <a:solidFill>
                  <a:srgbClr val="7030A0"/>
                </a:solidFill>
                <a:effectLst/>
              </a:rPr>
              <a:t>We Have a Boat-Load of Legacy Code</a:t>
            </a:r>
            <a:endParaRPr lang="en-US" sz="9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1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Legacy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5445"/>
            <a:ext cx="3413245" cy="4523073"/>
          </a:xfrm>
        </p:spPr>
      </p:pic>
      <p:sp>
        <p:nvSpPr>
          <p:cNvPr id="7" name="TextBox 6"/>
          <p:cNvSpPr txBox="1"/>
          <p:nvPr/>
        </p:nvSpPr>
        <p:spPr>
          <a:xfrm>
            <a:off x="4343400" y="1905000"/>
            <a:ext cx="40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amzn.to/YMpZhl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67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Legacy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Coverage</a:t>
            </a:r>
          </a:p>
          <a:p>
            <a:r>
              <a:rPr lang="en-US" dirty="0" smtClean="0"/>
              <a:t>Class Coverage</a:t>
            </a:r>
          </a:p>
          <a:p>
            <a:r>
              <a:rPr lang="en-US" dirty="0" smtClean="0"/>
              <a:t>Method Coverage</a:t>
            </a:r>
          </a:p>
          <a:p>
            <a:r>
              <a:rPr lang="en-US" dirty="0" smtClean="0"/>
              <a:t>Branch Coverage</a:t>
            </a:r>
          </a:p>
          <a:p>
            <a:r>
              <a:rPr lang="en-US" dirty="0" smtClean="0"/>
              <a:t>Boundary Analysis</a:t>
            </a:r>
          </a:p>
          <a:p>
            <a:r>
              <a:rPr lang="en-US" dirty="0" smtClean="0"/>
              <a:t>100% Code Coverage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s\AdvancedCodeAnalysis\SlideDeck\images\tool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29931"/>
            <a:ext cx="1828800" cy="1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1711380"/>
            <a:ext cx="3889398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</a:rPr>
              <a:t>TDD Books</a:t>
            </a:r>
            <a:endParaRPr lang="en-US" sz="6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Big Picture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80358"/>
            <a:ext cx="3413245" cy="3413245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343400" y="1905000"/>
            <a:ext cx="4248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amzn.to/10YXE5a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15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pic>
        <p:nvPicPr>
          <p:cNvPr id="2050" name="Picture 2" descr="D:\Presentations\AdvancedCodeAnalysis\SlideDeck\images\blue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010400" cy="4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The 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3" y="2080358"/>
            <a:ext cx="2722219" cy="3413245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343400" y="1905000"/>
            <a:ext cx="4024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amzn.to/XLOt4b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4648200"/>
            <a:ext cx="3508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bit.ly/XLOZz0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4053900"/>
            <a:ext cx="277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Second Edition: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05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s\AdvancedCodeAnalysis\SlideDeck\images\tool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29931"/>
            <a:ext cx="1828800" cy="1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1711380"/>
            <a:ext cx="6665414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</a:rPr>
              <a:t>Testing Framework</a:t>
            </a:r>
            <a:endParaRPr lang="en-US" sz="6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429000"/>
            <a:ext cx="3419782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</a:rPr>
              <a:t>Run Tests</a:t>
            </a:r>
            <a:endParaRPr lang="en-US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0741" y="4702017"/>
            <a:ext cx="5852884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</a:rPr>
              <a:t>Make Assertions</a:t>
            </a:r>
            <a:endParaRPr lang="en-US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MSTest</a:t>
            </a:r>
            <a:endParaRPr lang="en-US" dirty="0"/>
          </a:p>
        </p:txBody>
      </p:sp>
      <p:pic>
        <p:nvPicPr>
          <p:cNvPr id="4" name="Picture 8" descr="http://msmvps.com/cfs-filesystemfile.ashx/__key/CommunityServer.Blogs.Components.WeblogFiles/brianmadsen.metablogapi/6685.vs2010_5F00_74958B9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62" y="3788287"/>
            <a:ext cx="1919276" cy="108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32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MBUnit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849331"/>
            <a:ext cx="2095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33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xUnit.net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65" y="3755050"/>
            <a:ext cx="3886469" cy="128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34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06" y="3714977"/>
            <a:ext cx="2301988" cy="122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9526" y="5562600"/>
            <a:ext cx="3979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http://www.nunit.org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7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s\AdvancedCodeAnalysis\SlideDeck\images\tool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29931"/>
            <a:ext cx="1828800" cy="1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1757546"/>
            <a:ext cx="6573210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Mocking Framework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429000"/>
            <a:ext cx="3134384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</a:rPr>
              <a:t>Isolation</a:t>
            </a:r>
            <a:endParaRPr lang="en-US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0741" y="4702017"/>
            <a:ext cx="6530570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</a:rPr>
              <a:t>Interaction Testing</a:t>
            </a:r>
            <a:endParaRPr lang="en-US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Rhino Mocks</a:t>
            </a:r>
            <a:endParaRPr lang="en-US" dirty="0"/>
          </a:p>
        </p:txBody>
      </p:sp>
      <p:pic>
        <p:nvPicPr>
          <p:cNvPr id="4" name="Picture 6" descr="http://ayende.com/Blog/images/ayende_com/Blog/WindowsLiveWriter/NewRhinoMocksLogo_ECFE/image_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13" y="3585029"/>
            <a:ext cx="2742774" cy="16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37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29" y="3688689"/>
            <a:ext cx="2453350" cy="155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9526" y="5562600"/>
            <a:ext cx="3610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bit.ly/ZHjQQ0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06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" y="1166843"/>
            <a:ext cx="8458200" cy="452431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9600" b="1" i="1" cap="none" spc="0" dirty="0" smtClean="0">
                <a:ln/>
                <a:solidFill>
                  <a:srgbClr val="7030A0"/>
                </a:solidFill>
                <a:effectLst/>
              </a:rPr>
              <a:t>Perhaps an example would be helpful.</a:t>
            </a:r>
            <a:endParaRPr lang="en-US" sz="9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4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s\AdvancedCodeAnalysis\SlideDeck\images\tool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41" y="1329932"/>
            <a:ext cx="5031259" cy="514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Craft</a:t>
            </a:r>
            <a:endParaRPr lang="en-US" dirty="0"/>
          </a:p>
        </p:txBody>
      </p:sp>
      <p:pic>
        <p:nvPicPr>
          <p:cNvPr id="3074" name="Picture 2" descr="D:\Presentations\AdvancedCodeAnalysis\SlideDeck\images\Leonardo-da-Vinci-40396-1-4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718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1803712"/>
            <a:ext cx="6653616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Continuous Integration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429000"/>
            <a:ext cx="4281878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</a:rPr>
              <a:t>Automation</a:t>
            </a:r>
            <a:endParaRPr lang="en-US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741" y="4702017"/>
            <a:ext cx="404444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</a:rPr>
              <a:t>Monitoring</a:t>
            </a:r>
            <a:endParaRPr lang="en-US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Servers</a:t>
            </a:r>
            <a:endParaRPr lang="en-US" dirty="0"/>
          </a:p>
        </p:txBody>
      </p:sp>
      <p:pic>
        <p:nvPicPr>
          <p:cNvPr id="5" name="Picture 4" descr="https://cdn2.content.compendiumblog.com/uploads/user/217a210f-f661-40cf-843a-a67a8c04fed9/8b9ae761-7320-4444-af11-566e8d46dad6/Image/1b084c3b114f4ab0ca722b311fb62800/uk_visual_studio_team_foundation_svr_2010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38" y="1678672"/>
            <a:ext cx="3849123" cy="103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96" y="2974655"/>
            <a:ext cx="3943455" cy="72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https://wiki.jenkins-ci.org/download/attachments/2916393/logo-title.png?version=1&amp;modificationDate=1302753947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35" y="3680967"/>
            <a:ext cx="3849123" cy="123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etbrains.com/img/logos/logo_teamcit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58" y="4918875"/>
            <a:ext cx="3849124" cy="8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0" name="Picture 2" descr="D:\Presentations\AdvancedCodeAnalysis\SlideDeck\images\toolbox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29931"/>
            <a:ext cx="1828800" cy="1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in .NET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4" y="2080358"/>
            <a:ext cx="2705036" cy="3413245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343400" y="1905000"/>
            <a:ext cx="421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amzn.to/10mXYIt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32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Craft</a:t>
            </a:r>
            <a:endParaRPr lang="en-US" dirty="0"/>
          </a:p>
        </p:txBody>
      </p:sp>
      <p:pic>
        <p:nvPicPr>
          <p:cNvPr id="3074" name="Picture 2" descr="D:\Presentations\AdvancedCodeAnalysis\SlideDeck\images\Leonardo-da-Vinci-40396-1-4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718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1803712"/>
            <a:ext cx="4390113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Code Coverage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429000"/>
            <a:ext cx="6351675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</a:rPr>
              <a:t>Find Missing Tests</a:t>
            </a:r>
            <a:endParaRPr lang="en-US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741" y="4702017"/>
            <a:ext cx="404444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</a:rPr>
              <a:t>Monitoring</a:t>
            </a:r>
            <a:endParaRPr lang="en-US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s\AdvancedCodeAnalysis\SlideDeck\images\tool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29931"/>
            <a:ext cx="1828800" cy="1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53918" y="1524000"/>
            <a:ext cx="3341812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err="1" smtClean="0">
                <a:solidFill>
                  <a:schemeClr val="accent5">
                    <a:lumMod val="75000"/>
                  </a:schemeClr>
                </a:solidFill>
              </a:rPr>
              <a:t>dotCover</a:t>
            </a:r>
            <a:endParaRPr lang="en-US" sz="6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492" y="3486833"/>
            <a:ext cx="1619418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3600" b="1" i="1" cap="none" spc="0" dirty="0" smtClean="0">
                <a:ln/>
                <a:solidFill>
                  <a:srgbClr val="7030A0"/>
                </a:solidFill>
                <a:effectLst/>
              </a:rPr>
              <a:t>Metrics</a:t>
            </a:r>
            <a:endParaRPr lang="en-US" sz="3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pic>
        <p:nvPicPr>
          <p:cNvPr id="11" name="Picture 2" descr="dotCover 2.0: Updated .NET unit test runner and coverage t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64" y="2753407"/>
            <a:ext cx="47434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399" y="4724400"/>
            <a:ext cx="5572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http://www.jetbrains.com/dotcover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40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s\AdvancedCodeAnalysis\SlideDeck\images\tool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29931"/>
            <a:ext cx="1828800" cy="1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53918" y="1524000"/>
            <a:ext cx="4229876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</a:rPr>
              <a:t>Open Cover</a:t>
            </a:r>
            <a:endParaRPr lang="en-US" sz="6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492" y="3486833"/>
            <a:ext cx="1619418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3600" b="1" i="1" cap="none" spc="0" dirty="0" smtClean="0">
                <a:ln/>
                <a:solidFill>
                  <a:srgbClr val="7030A0"/>
                </a:solidFill>
                <a:effectLst/>
              </a:rPr>
              <a:t>Metrics</a:t>
            </a:r>
            <a:endParaRPr lang="en-US" sz="3600" b="1" i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9" y="4724400"/>
            <a:ext cx="583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nuget.org/packages/OpenCover</a:t>
            </a:r>
            <a:endParaRPr lang="en-US" sz="2800" dirty="0"/>
          </a:p>
        </p:txBody>
      </p:sp>
      <p:pic>
        <p:nvPicPr>
          <p:cNvPr id="2" name="Picture 2" descr="Icon for package Open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39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Craft</a:t>
            </a:r>
            <a:endParaRPr lang="en-US" dirty="0"/>
          </a:p>
        </p:txBody>
      </p:sp>
      <p:pic>
        <p:nvPicPr>
          <p:cNvPr id="3074" name="Picture 2" descr="D:\Presentations\AdvancedCodeAnalysis\SlideDeck\images\Leonardo-da-Vinci-40396-1-4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718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old.castleproject.org/images/ref/ncov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95384"/>
            <a:ext cx="3652913" cy="11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399" y="4724400"/>
            <a:ext cx="381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http://www.ncover.com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Craft</a:t>
            </a:r>
            <a:endParaRPr lang="en-US" dirty="0"/>
          </a:p>
        </p:txBody>
      </p:sp>
      <p:pic>
        <p:nvPicPr>
          <p:cNvPr id="3074" name="Picture 2" descr="D:\Presentations\AdvancedCodeAnalysis\SlideDeck\images\Leonardo-da-Vinci-40396-1-4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718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1911181"/>
            <a:ext cx="63246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Inversion of Control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175337"/>
            <a:ext cx="83820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Dependency Injection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242137"/>
            <a:ext cx="83820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err="1" smtClean="0">
                <a:solidFill>
                  <a:schemeClr val="accent5">
                    <a:lumMod val="75000"/>
                  </a:schemeClr>
                </a:solidFill>
              </a:rPr>
              <a:t>IoC</a:t>
            </a: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 Containers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562600"/>
            <a:ext cx="5453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MSDN Article: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bit.ly/172KUxg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05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s\AdvancedCodeAnalysis\SlideDeck\images\tool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29931"/>
            <a:ext cx="1828800" cy="1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53918" y="1524000"/>
            <a:ext cx="28448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600" dirty="0" err="1" smtClean="0">
                <a:solidFill>
                  <a:schemeClr val="accent5">
                    <a:lumMod val="75000"/>
                  </a:schemeClr>
                </a:solidFill>
              </a:rPr>
              <a:t>Autofac</a:t>
            </a:r>
            <a:endParaRPr lang="en-US" sz="6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9" y="4724400"/>
            <a:ext cx="5346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http://</a:t>
            </a:r>
            <a:r>
              <a:rPr lang="en-US" sz="2800" dirty="0">
                <a:hlinkClick r:id="rId3"/>
              </a:rPr>
              <a:t>code.google.com/p/autofac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052763"/>
            <a:ext cx="28479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2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Craft</a:t>
            </a:r>
            <a:endParaRPr lang="en-US" dirty="0"/>
          </a:p>
        </p:txBody>
      </p:sp>
      <p:pic>
        <p:nvPicPr>
          <p:cNvPr id="3074" name="Picture 2" descr="D:\Presentations\AdvancedCodeAnalysis\SlideDeck\images\Leonardo-da-Vinci-40396-1-4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718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dealmakersblog.com/wp-content/uploads/2008/12/justdo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85087"/>
            <a:ext cx="3962400" cy="33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Craft</a:t>
            </a:r>
            <a:endParaRPr lang="en-US" dirty="0"/>
          </a:p>
        </p:txBody>
      </p:sp>
      <p:pic>
        <p:nvPicPr>
          <p:cNvPr id="3074" name="Picture 2" descr="D:\Presentations\AdvancedCodeAnalysis\SlideDeck\images\Leonardo-da-Vinci-40396-1-4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357184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insidesocialgames.com/wp-content/uploads/2009/12/happy-pets-achievement-prom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71" y="994699"/>
            <a:ext cx="7068458" cy="499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1" y="445006"/>
            <a:ext cx="8024019" cy="534619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7388" y="5943600"/>
            <a:ext cx="7769225" cy="612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Of Course It’s Safe … After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Self Promotion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/>
              <a:t>“Best Practices” Initiative</a:t>
            </a:r>
          </a:p>
          <a:p>
            <a:r>
              <a:rPr lang="en-US" dirty="0"/>
              <a:t>Tips and Tricks</a:t>
            </a:r>
          </a:p>
          <a:p>
            <a:r>
              <a:rPr lang="en-US" dirty="0"/>
              <a:t>Generate Ideas</a:t>
            </a:r>
          </a:p>
          <a:p>
            <a:pPr lvl="1"/>
            <a:r>
              <a:rPr lang="en-US" dirty="0"/>
              <a:t>Quantifying Value</a:t>
            </a:r>
          </a:p>
          <a:p>
            <a:pPr lvl="1"/>
            <a:r>
              <a:rPr lang="en-US" dirty="0"/>
              <a:t>Biases &amp; Aversions</a:t>
            </a:r>
          </a:p>
          <a:p>
            <a:pPr lvl="1"/>
            <a:r>
              <a:rPr lang="en-US" dirty="0"/>
              <a:t>Tools &amp; Technologies</a:t>
            </a:r>
          </a:p>
          <a:p>
            <a:r>
              <a:rPr lang="en-US" dirty="0"/>
              <a:t>Avoid Making the Same </a:t>
            </a:r>
            <a:r>
              <a:rPr lang="en-US" dirty="0" smtClean="0"/>
              <a:t>Mistakes </a:t>
            </a:r>
            <a:r>
              <a:rPr lang="en-US" u="sng" dirty="0"/>
              <a:t>Once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" y="1558821"/>
            <a:ext cx="2520696" cy="3331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7614" y="4876800"/>
            <a:ext cx="2607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3"/>
              </a:rPr>
              <a:t>http://amzn.to/v8TD8E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17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Self Promotion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002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40% off eBook at </a:t>
            </a:r>
            <a:r>
              <a:rPr lang="en-US" dirty="0" smtClean="0"/>
              <a:t>Apress.com</a:t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www.apress.com/9781430240235</a:t>
            </a:r>
            <a:r>
              <a:rPr lang="en-US" sz="1000" dirty="0" smtClean="0"/>
              <a:t> </a:t>
            </a:r>
            <a:endParaRPr lang="en-US" sz="1000" dirty="0"/>
          </a:p>
          <a:p>
            <a:endParaRPr lang="en-US" dirty="0"/>
          </a:p>
          <a:p>
            <a:r>
              <a:rPr lang="en-US" dirty="0"/>
              <a:t>Use promo code</a:t>
            </a:r>
            <a:r>
              <a:rPr lang="en-US" dirty="0" smtClean="0"/>
              <a:t>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FWUG40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Offer </a:t>
            </a:r>
            <a:r>
              <a:rPr lang="en-US" dirty="0" smtClean="0"/>
              <a:t>expires </a:t>
            </a:r>
            <a:r>
              <a:rPr lang="en-US" dirty="0" smtClean="0"/>
              <a:t>1-May-2013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" y="1558821"/>
            <a:ext cx="2520696" cy="33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Stephen’s Contact Info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Twitter:	</a:t>
            </a:r>
            <a:r>
              <a:rPr lang="en-US" b="1" dirty="0" smtClean="0"/>
              <a:t>@</a:t>
            </a:r>
            <a:r>
              <a:rPr lang="en-US" b="1" dirty="0" err="1" smtClean="0"/>
              <a:t>R</a:t>
            </a:r>
            <a:r>
              <a:rPr lang="en-US" b="1" dirty="0" err="1" smtClean="0"/>
              <a:t>uthlessHelp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Email</a:t>
            </a:r>
            <a:r>
              <a:rPr lang="en-US" dirty="0"/>
              <a:t>:	</a:t>
            </a:r>
            <a:r>
              <a:rPr lang="en-US" b="1" dirty="0" smtClean="0"/>
              <a:t>stephen.ritchie@excella.com</a:t>
            </a:r>
          </a:p>
          <a:p>
            <a:endParaRPr lang="en-US" b="1" dirty="0" smtClean="0"/>
          </a:p>
          <a:p>
            <a:r>
              <a:rPr lang="en-US" dirty="0" smtClean="0"/>
              <a:t>Blog</a:t>
            </a:r>
            <a:r>
              <a:rPr lang="en-US" dirty="0" smtClean="0"/>
              <a:t>:	</a:t>
            </a:r>
            <a:r>
              <a:rPr lang="en-US" b="1" dirty="0" smtClean="0"/>
              <a:t>http</a:t>
            </a:r>
            <a:r>
              <a:rPr lang="en-US" b="1" dirty="0"/>
              <a:t>://</a:t>
            </a:r>
            <a:r>
              <a:rPr lang="en-US" b="1" dirty="0" smtClean="0"/>
              <a:t>ruthlesslyhelpful.net</a:t>
            </a:r>
          </a:p>
          <a:p>
            <a:endParaRPr lang="en-US" b="1" dirty="0" smtClean="0"/>
          </a:p>
          <a:p>
            <a:r>
              <a:rPr lang="en-US" dirty="0" smtClean="0"/>
              <a:t>LinkedIn</a:t>
            </a:r>
            <a:r>
              <a:rPr lang="en-US" dirty="0" smtClean="0"/>
              <a:t>: 	</a:t>
            </a:r>
            <a:r>
              <a:rPr lang="en-US" b="1" dirty="0" smtClean="0"/>
              <a:t>http</a:t>
            </a:r>
            <a:r>
              <a:rPr lang="en-US" b="1" dirty="0"/>
              <a:t>://</a:t>
            </a:r>
            <a:r>
              <a:rPr lang="en-US" b="1" dirty="0" smtClean="0"/>
              <a:t>www.linkedin.com/in/sritchie</a:t>
            </a:r>
            <a:endParaRPr lang="en-US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03466"/>
            <a:ext cx="2077356" cy="20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4501" y="1905506"/>
            <a:ext cx="5714999" cy="30469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9600" dirty="0" smtClean="0">
                <a:solidFill>
                  <a:schemeClr val="accent3">
                    <a:lumMod val="75000"/>
                  </a:schemeClr>
                </a:solidFill>
              </a:rPr>
              <a:t>Why test software?</a:t>
            </a:r>
            <a:endParaRPr lang="en-US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6" y="1371600"/>
            <a:ext cx="61139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pic>
        <p:nvPicPr>
          <p:cNvPr id="2050" name="Picture 2" descr="D:\Presentations\AdvancedCodeAnalysis\SlideDeck\images\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1"/>
            <a:ext cx="171236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/>
          <p:cNvSpPr/>
          <p:nvPr/>
        </p:nvSpPr>
        <p:spPr>
          <a:xfrm>
            <a:off x="3505200" y="1524000"/>
            <a:ext cx="2895600" cy="190500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Red</a:t>
            </a:r>
            <a:endParaRPr lang="en-US" sz="3600" dirty="0"/>
          </a:p>
        </p:txBody>
      </p:sp>
      <p:sp>
        <p:nvSpPr>
          <p:cNvPr id="10" name="Circular Arrow 9"/>
          <p:cNvSpPr/>
          <p:nvPr/>
        </p:nvSpPr>
        <p:spPr>
          <a:xfrm rot="18173262">
            <a:off x="2048890" y="2010258"/>
            <a:ext cx="2760220" cy="2610344"/>
          </a:xfrm>
          <a:prstGeom prst="circularArrow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>
            <a:glow rad="127000">
              <a:schemeClr val="accent3">
                <a:lumMod val="20000"/>
                <a:lumOff val="80000"/>
              </a:schemeClr>
            </a:glow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1680519" y="3964459"/>
            <a:ext cx="28956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Refactor</a:t>
            </a:r>
            <a:endParaRPr lang="en-US" sz="3600" dirty="0"/>
          </a:p>
        </p:txBody>
      </p:sp>
      <p:sp>
        <p:nvSpPr>
          <p:cNvPr id="9" name="Circular Arrow 8"/>
          <p:cNvSpPr/>
          <p:nvPr/>
        </p:nvSpPr>
        <p:spPr>
          <a:xfrm rot="10284023">
            <a:off x="3608645" y="3849293"/>
            <a:ext cx="2760220" cy="2610344"/>
          </a:xfrm>
          <a:prstGeom prst="circularArrow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>
            <a:glow rad="127000">
              <a:schemeClr val="accent3">
                <a:lumMod val="20000"/>
                <a:lumOff val="80000"/>
              </a:schemeClr>
            </a:glow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5486400" y="3962400"/>
            <a:ext cx="2895600" cy="1905000"/>
          </a:xfrm>
          <a:prstGeom prst="clou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Green</a:t>
            </a:r>
            <a:endParaRPr lang="en-US" sz="3600" dirty="0"/>
          </a:p>
        </p:txBody>
      </p:sp>
      <p:sp>
        <p:nvSpPr>
          <p:cNvPr id="5" name="Circular Arrow 4"/>
          <p:cNvSpPr/>
          <p:nvPr/>
        </p:nvSpPr>
        <p:spPr>
          <a:xfrm rot="3632788">
            <a:off x="4881980" y="1956714"/>
            <a:ext cx="2760220" cy="2610344"/>
          </a:xfrm>
          <a:prstGeom prst="circularArrow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>
            <a:glow rad="127000">
              <a:schemeClr val="accent3">
                <a:lumMod val="20000"/>
                <a:lumOff val="80000"/>
              </a:schemeClr>
            </a:glow>
            <a:outerShdw blurRad="50800" dist="50800" dir="5400000" algn="ctr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86910" y="1847850"/>
            <a:ext cx="332180" cy="342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43800" y="4267200"/>
            <a:ext cx="332180" cy="342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86000" y="5183060"/>
            <a:ext cx="332180" cy="342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7" grpId="0" animBg="1"/>
      <p:bldP spid="9" grpId="0" animBg="1"/>
      <p:bldP spid="6" grpId="0" animBg="1"/>
      <p:bldP spid="5" grpId="0" animBg="1"/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pic>
        <p:nvPicPr>
          <p:cNvPr id="2050" name="Picture 2" descr="D:\Presentations\AdvancedCodeAnalysis\SlideDeck\images\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0" y="1447801"/>
            <a:ext cx="171236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511468"/>
            <a:ext cx="27432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. Think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453439"/>
            <a:ext cx="65532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</a:rPr>
              <a:t>1. Write Test Code</a:t>
            </a:r>
            <a:endParaRPr lang="en-US" sz="6000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3395409"/>
            <a:ext cx="83058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  <a:t>. Write Production Code</a:t>
            </a:r>
            <a:endParaRPr lang="en-US" sz="6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4337379"/>
            <a:ext cx="82677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3. Refactor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5279351"/>
            <a:ext cx="8610599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Repeat 12–40+ cycles/</a:t>
            </a:r>
            <a:r>
              <a:rPr lang="en-US" sz="6000" dirty="0" err="1" smtClean="0">
                <a:solidFill>
                  <a:schemeClr val="accent5">
                    <a:lumMod val="75000"/>
                  </a:schemeClr>
                </a:solidFill>
              </a:rPr>
              <a:t>hr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AF1E8CFA28149B1FE7DC072549886" ma:contentTypeVersion="0" ma:contentTypeDescription="Create a new document." ma:contentTypeScope="" ma:versionID="92b0e3bfef07167d8408772382c67cf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E65F2-003C-489D-BB0C-0A6F62CA7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8944C6-C8CD-4B8B-97EE-04C3E210048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8876E3E-35E8-44DB-806A-57E39EB2FA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625</Words>
  <Application>Microsoft Office PowerPoint</Application>
  <PresentationFormat>On-screen Show (4:3)</PresentationFormat>
  <Paragraphs>275</Paragraphs>
  <Slides>54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Test Driven Development</vt:lpstr>
      <vt:lpstr>Live Tweet, Slides and Examples</vt:lpstr>
      <vt:lpstr>Blueprint</vt:lpstr>
      <vt:lpstr>Toolbox</vt:lpstr>
      <vt:lpstr>Master Craft</vt:lpstr>
      <vt:lpstr>Motivation</vt:lpstr>
      <vt:lpstr>Motivation</vt:lpstr>
      <vt:lpstr>Blueprint</vt:lpstr>
      <vt:lpstr>Blueprint</vt:lpstr>
      <vt:lpstr>Blueprint</vt:lpstr>
      <vt:lpstr>Blueprint</vt:lpstr>
      <vt:lpstr>Blueprint</vt:lpstr>
      <vt:lpstr>Blueprint</vt:lpstr>
      <vt:lpstr>Blueprint</vt:lpstr>
      <vt:lpstr>PowerPoint Presentation</vt:lpstr>
      <vt:lpstr>But wait …</vt:lpstr>
      <vt:lpstr>Temperature Conversion</vt:lpstr>
      <vt:lpstr>Temperature Conversion</vt:lpstr>
      <vt:lpstr>TDD Katas</vt:lpstr>
      <vt:lpstr>But wait …</vt:lpstr>
      <vt:lpstr>TDD: Quality, Visibility, Etc.</vt:lpstr>
      <vt:lpstr>But wait …</vt:lpstr>
      <vt:lpstr>TDD: Agility</vt:lpstr>
      <vt:lpstr>TDD: Agility</vt:lpstr>
      <vt:lpstr>But wait …</vt:lpstr>
      <vt:lpstr>TDD: Legacy Code</vt:lpstr>
      <vt:lpstr>TDD: Legacy Code</vt:lpstr>
      <vt:lpstr>Toolbox</vt:lpstr>
      <vt:lpstr>TDD: Big Picture</vt:lpstr>
      <vt:lpstr>TDD: The Art</vt:lpstr>
      <vt:lpstr>Toolbox</vt:lpstr>
      <vt:lpstr>MSTest</vt:lpstr>
      <vt:lpstr>MBUnit</vt:lpstr>
      <vt:lpstr>xUnit.net</vt:lpstr>
      <vt:lpstr>NUnit</vt:lpstr>
      <vt:lpstr>Toolbox</vt:lpstr>
      <vt:lpstr>Rhino Mocks</vt:lpstr>
      <vt:lpstr>Moq</vt:lpstr>
      <vt:lpstr>Unit Testing</vt:lpstr>
      <vt:lpstr>The Master Craft</vt:lpstr>
      <vt:lpstr>CI Servers</vt:lpstr>
      <vt:lpstr>CI in .NET</vt:lpstr>
      <vt:lpstr>The Master Craft</vt:lpstr>
      <vt:lpstr>Toolbox</vt:lpstr>
      <vt:lpstr>Toolbox</vt:lpstr>
      <vt:lpstr>The Master Craft</vt:lpstr>
      <vt:lpstr>The Master Craft</vt:lpstr>
      <vt:lpstr>Toolbox</vt:lpstr>
      <vt:lpstr>The Master Craft</vt:lpstr>
      <vt:lpstr>PowerPoint Presentation</vt:lpstr>
      <vt:lpstr>PowerPoint Presentation</vt:lpstr>
      <vt:lpstr>Shameless Self Promotion Time!</vt:lpstr>
      <vt:lpstr>Shameless Self Promotion Time!</vt:lpstr>
      <vt:lpstr>Stephen’s 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ExcellaUser</dc:creator>
  <cp:lastModifiedBy>stephen.ritchie</cp:lastModifiedBy>
  <cp:revision>84</cp:revision>
  <dcterms:created xsi:type="dcterms:W3CDTF">2011-01-10T15:50:27Z</dcterms:created>
  <dcterms:modified xsi:type="dcterms:W3CDTF">2013-03-29T14:05:26Z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0x0101002E3AF1E8CFA28149B1FE7DC072549886</vt:lpwstr>
  </property>
</Properties>
</file>