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03" r:id="rId6"/>
    <p:sldId id="304" r:id="rId7"/>
    <p:sldId id="308" r:id="rId8"/>
    <p:sldId id="289" r:id="rId9"/>
    <p:sldId id="287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5" r:id="rId23"/>
    <p:sldId id="306" r:id="rId24"/>
    <p:sldId id="307" r:id="rId25"/>
    <p:sldId id="309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2" autoAdjust="0"/>
  </p:normalViewPr>
  <p:slideViewPr>
    <p:cSldViewPr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B59F-DCBD-4876-A76C-EC724EAD1CD1}" type="datetimeFigureOut">
              <a:rPr lang="en-US" smtClean="0"/>
              <a:t>3/28/2013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537E1-BE90-452B-9FFA-1CFA76BC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6F59-551A-44F9-8E79-21F0D8BD63DA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00E64-96B8-4FC6-9EEF-6BF7F9F29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2490E-C14D-4509-A7F9-FC7223F2C8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6/27/2012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Excella Consulting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Go-to-Green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8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excella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743200"/>
          </a:xfrm>
          <a:prstGeom prst="rect">
            <a:avLst/>
          </a:prstGeom>
          <a:solidFill>
            <a:srgbClr val="171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8229600" cy="1143000"/>
          </a:xfrm>
        </p:spPr>
        <p:txBody>
          <a:bodyPr>
            <a:no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4495800"/>
            <a:ext cx="5029200" cy="533400"/>
          </a:xfrm>
        </p:spPr>
        <p:txBody>
          <a:bodyPr>
            <a:normAutofit/>
          </a:bodyPr>
          <a:lstStyle>
            <a:lvl1pPr marL="0" indent="4763" algn="r">
              <a:buNone/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5029200"/>
            <a:ext cx="5029200" cy="533400"/>
          </a:xfrm>
        </p:spPr>
        <p:txBody>
          <a:bodyPr>
            <a:normAutofit/>
          </a:bodyPr>
          <a:lstStyle>
            <a:lvl1pPr marL="0" indent="4763" algn="r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XX, 2011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5438775"/>
            <a:ext cx="1479176" cy="1143000"/>
          </a:xfrm>
          <a:prstGeom prst="rect">
            <a:avLst/>
          </a:prstGeom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152400" y="6400800"/>
            <a:ext cx="5715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 b="1" dirty="0" smtClean="0">
                <a:solidFill>
                  <a:srgbClr val="000000"/>
                </a:solidFill>
              </a:rPr>
              <a:t>Stephen D.</a:t>
            </a:r>
            <a:r>
              <a:rPr lang="en-US" sz="600" b="1" baseline="0" dirty="0" smtClean="0">
                <a:solidFill>
                  <a:srgbClr val="000000"/>
                </a:solidFill>
              </a:rPr>
              <a:t> Ritchie – Managing Consultant – Excella Consulting, Inc., 2300 Wilson Blvd, Suite 630, Arlington, VA 22201 – 703.840.8600 – </a:t>
            </a:r>
            <a:r>
              <a:rPr lang="en-US" sz="600" b="1" baseline="0" dirty="0" smtClean="0">
                <a:solidFill>
                  <a:srgbClr val="000000"/>
                </a:solidFill>
                <a:hlinkClick r:id="rId3"/>
              </a:rPr>
              <a:t>http://excella.com</a:t>
            </a:r>
            <a:endParaRPr lang="en-US" sz="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FBC9121-D9E8-417D-8616-825081E25B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1E87B6B-A2B5-4E4B-A2E1-10CFE937B7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8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DC6AAA-3FC3-4A29-94C1-54CF9B84C6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074C98-30AA-48D8-9310-21AF538475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2127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691088-7EDC-4B53-8BF8-4ACF369FAA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3D6E87-8D2C-4950-B13C-94FBA5B9DA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04BA98C-F9EA-4C8B-A32E-D88474C36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E8FAD32-F30D-4DA2-B0B3-3A921FA69A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C321283-87C3-4911-BBEC-6C3B64F936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57200" y="6477000"/>
            <a:ext cx="1828800" cy="381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Stephen D. Ritchie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14" y="6156732"/>
            <a:ext cx="1092386" cy="64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171F6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04116" y="1219200"/>
            <a:ext cx="6303713" cy="707886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Stephen Ritchie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1, 2013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914400" y="1981200"/>
            <a:ext cx="6369629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 smtClean="0"/>
              <a:t>Happy April Fools Day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1"/>
    </mc:Choice>
    <mc:Fallback>
      <p:transition spd="slow" advTm="50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1" y="624282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Your Code Is </a:t>
            </a:r>
            <a:r>
              <a:rPr lang="en-US" sz="6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Throwaway</a:t>
            </a:r>
            <a:endParaRPr lang="en-US" sz="6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http://4.bp.blogspot.com/_8M4A38LyBBs/SzNd4Xt1k8I/AAAAAAAAToA/4EuEwZZzFhc/s400/construction+faile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3048000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90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4"/>
    </mc:Choice>
    <mc:Fallback>
      <p:transition spd="slow" advTm="45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Design Is </a:t>
            </a:r>
            <a:r>
              <a:rPr lang="en-US" sz="60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Perfect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8" name="Picture 4" descr="http://media-1.web.britannica.com/eb-media/21/59921-004-9B396A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3476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78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0"/>
    </mc:Choice>
    <mc:Fallback>
      <p:transition spd="slow" advTm="472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Documentation Is </a:t>
            </a:r>
            <a:r>
              <a:rPr lang="en-US" sz="60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Perfect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362" name="Picture 2" descr="http://blog.programmableweb.com/wp-content/cat-can-f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610100" cy="38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5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4"/>
    </mc:Choice>
    <mc:Fallback>
      <p:transition spd="slow" advTm="555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Team </a:t>
            </a:r>
            <a:r>
              <a:rPr lang="en-US" sz="60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Never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Changes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338" name="Picture 2" descr="http://farm5.static.flickr.com/4062/4648506294_a68e5b89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6075"/>
            <a:ext cx="3867150" cy="350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6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4"/>
    </mc:Choice>
    <mc:Fallback>
      <p:transition spd="slow" advTm="555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“Done” = “Checked In”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Picture 2" descr="http://i1.cpcache.com/product/152726691/my_software_has_no_bugs_mug.jpg?color=NA&amp;height=460&amp;width=4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34099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8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9"/>
    </mc:Choice>
    <mc:Fallback>
      <p:transition spd="slow" advTm="814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I’m Paid To Code</a:t>
            </a:r>
            <a:r>
              <a:rPr lang="en-US" sz="6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Quality Is Not My Job!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9942"/>
            <a:ext cx="4370271" cy="3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79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3"/>
    </mc:Choice>
    <mc:Fallback>
      <p:transition spd="slow" advTm="780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8838C5AC-A6B2-4782-8731-208B3CC8CA47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Estimating Is Better w/o TDD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2292" name="Picture 4" descr="http://jamesbetteley.files.wordpress.com/2012/06/esti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33674"/>
            <a:ext cx="3314699" cy="37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6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82"/>
    </mc:Choice>
    <mc:Fallback>
      <p:transition spd="slow" advTm="130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624282"/>
            <a:ext cx="662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TDD Is</a:t>
            </a:r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Only A Theory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4" name="Picture 2" descr="http://www.wired.com/images_blogs/wiredscience/2012/09/theoryw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38195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57"/>
    </mc:Choice>
    <mc:Fallback>
      <p:transition spd="slow" advTm="905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76200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7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0"/>
    </mc:Choice>
    <mc:Fallback>
      <p:transition spd="slow" advTm="559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" y="1371600"/>
            <a:ext cx="9059383" cy="35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8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86"/>
    </mc:Choice>
    <mc:Fallback>
      <p:transition spd="slow" advTm="2158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971675"/>
            <a:ext cx="3771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7"/>
    </mc:Choice>
    <mc:Fallback>
      <p:transition spd="slow" advTm="26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2120"/>
            <a:ext cx="4876800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5"/>
    </mc:Choice>
    <mc:Fallback>
      <p:transition spd="slow" advTm="551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42" y="381000"/>
            <a:ext cx="542811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9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5"/>
    </mc:Choice>
    <mc:Fallback>
      <p:transition spd="slow" advTm="744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99516"/>
            <a:ext cx="5486400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5"/>
    </mc:Choice>
    <mc:Fallback>
      <p:transition spd="slow" advTm="409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18360"/>
            <a:ext cx="5105400" cy="62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2"/>
    </mc:Choice>
    <mc:Fallback>
      <p:transition spd="slow" advTm="103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4300"/>
            <a:ext cx="6629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7"/>
    </mc:Choice>
    <mc:Fallback>
      <p:transition spd="slow" advTm="443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190500"/>
            <a:ext cx="5168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7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4"/>
    </mc:Choice>
    <mc:Fallback>
      <p:transition spd="slow" advTm="463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92803"/>
            <a:ext cx="2133600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086" y="381000"/>
            <a:ext cx="8505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“Go </a:t>
            </a: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ahead and complete all of your library code. </a:t>
            </a:r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There’s </a:t>
            </a: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plenty of time later to see what people think of it. Just throw the code over the wall for now. </a:t>
            </a:r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I’m </a:t>
            </a: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sure </a:t>
            </a:r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it’s </a:t>
            </a:r>
            <a:r>
              <a:rPr lang="en-US" sz="4400" dirty="0">
                <a:solidFill>
                  <a:srgbClr val="FFFF00"/>
                </a:solidFill>
                <a:cs typeface="Arial" pitchFamily="34" charset="0"/>
              </a:rPr>
              <a:t>fine</a:t>
            </a:r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.”</a:t>
            </a:r>
            <a:endParaRPr lang="en-US" sz="4400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87" y="4495800"/>
            <a:ext cx="5129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Arial" pitchFamily="34" charset="0"/>
              </a:rPr>
              <a:t>A quote from the devil himself, in </a:t>
            </a:r>
            <a:r>
              <a:rPr lang="en-US" sz="3600" i="1" dirty="0" smtClean="0">
                <a:cs typeface="Arial" pitchFamily="34" charset="0"/>
              </a:rPr>
              <a:t>Practices of an Agile Developer</a:t>
            </a:r>
            <a:r>
              <a:rPr lang="en-US" sz="3600" dirty="0" smtClean="0">
                <a:cs typeface="Arial" pitchFamily="34" charset="0"/>
              </a:rPr>
              <a:t>.</a:t>
            </a:r>
            <a:endParaRPr 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6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20"/>
    </mc:Choice>
    <mc:Fallback>
      <p:transition spd="slow" advTm="1612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Tweet, </a:t>
            </a:r>
            <a:r>
              <a:rPr lang="en-US" dirty="0" smtClean="0"/>
              <a:t>Slides </a:t>
            </a:r>
            <a:r>
              <a:rPr lang="en-US" dirty="0"/>
              <a:t>and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Twitter:	</a:t>
            </a:r>
            <a:r>
              <a:rPr lang="en-US" b="1" dirty="0" smtClean="0"/>
              <a:t>@</a:t>
            </a:r>
            <a:r>
              <a:rPr lang="en-US" b="1" dirty="0" err="1" smtClean="0"/>
              <a:t>RuthlessHelp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@Apress</a:t>
            </a:r>
          </a:p>
          <a:p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b="1" dirty="0" smtClean="0"/>
              <a:t>http</a:t>
            </a:r>
            <a:r>
              <a:rPr lang="en-US" b="1" dirty="0"/>
              <a:t>://www.slideshare.net/ruthlesshelp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Code Samples: </a:t>
            </a:r>
            <a:r>
              <a:rPr lang="en-US" b="1" dirty="0" smtClean="0"/>
              <a:t>http</a:t>
            </a:r>
            <a:r>
              <a:rPr lang="en-US" b="1" dirty="0"/>
              <a:t>://</a:t>
            </a:r>
            <a:r>
              <a:rPr lang="en-US" b="1" dirty="0" smtClean="0"/>
              <a:t>github.com/ruthlesshelp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pPr>
              <a:defRPr/>
            </a:pPr>
            <a:fld id="{2385FE22-A126-4116-A005-E2FD51CF82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87"/>
    </mc:Choice>
    <mc:Fallback>
      <p:transition spd="slow" advTm="200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086" y="381000"/>
            <a:ext cx="850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Top 10 Reasons </a:t>
            </a:r>
            <a: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  <a:t>NOT</a:t>
            </a:r>
            <a:br>
              <a:rPr lang="en-US" sz="4400" b="1" dirty="0" smtClean="0">
                <a:solidFill>
                  <a:srgbClr val="FFFF00"/>
                </a:solidFill>
                <a:cs typeface="Arial" pitchFamily="34" charset="0"/>
              </a:rPr>
            </a:br>
            <a:r>
              <a:rPr lang="en-US" sz="4400" dirty="0" smtClean="0">
                <a:solidFill>
                  <a:srgbClr val="FFFF00"/>
                </a:solidFill>
                <a:cs typeface="Arial" pitchFamily="34" charset="0"/>
              </a:rPr>
              <a:t>To Do </a:t>
            </a:r>
            <a:r>
              <a:rPr lang="en-US" sz="4400" i="1" dirty="0" smtClean="0">
                <a:solidFill>
                  <a:srgbClr val="FFFF00"/>
                </a:solidFill>
                <a:cs typeface="Arial" pitchFamily="34" charset="0"/>
              </a:rPr>
              <a:t>Test Driven Development</a:t>
            </a:r>
            <a:endParaRPr lang="en-US" sz="4400" i="1" dirty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648200"/>
            <a:ext cx="800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Arial" pitchFamily="34" charset="0"/>
              </a:rPr>
              <a:t>Adapted From: </a:t>
            </a:r>
            <a:r>
              <a:rPr lang="en-US" sz="3600" dirty="0">
                <a:cs typeface="Arial" pitchFamily="34" charset="0"/>
              </a:rPr>
              <a:t>http://www.softwareandi.com/2011/12/10-reasons-to-avoid-test-driven.html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53834"/>
            <a:ext cx="3352879" cy="25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79"/>
    </mc:Choice>
    <mc:Fallback>
      <p:transition spd="slow" advTm="767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1" y="624282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Have No Users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 descr="http://www.wired.com/images_blogs/photos/uncategorized/2007/12/17/i_am_legend_will_smith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562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4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7"/>
    </mc:Choice>
    <mc:Fallback>
      <p:transition spd="slow" advTm="38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0-Point Star 11"/>
          <p:cNvSpPr/>
          <p:nvPr/>
        </p:nvSpPr>
        <p:spPr bwMode="auto">
          <a:xfrm>
            <a:off x="609600" y="457200"/>
            <a:ext cx="1407886" cy="1349829"/>
          </a:xfrm>
          <a:prstGeom prst="star10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27000">
              <a:schemeClr val="accent3">
                <a:lumMod val="75000"/>
              </a:schemeClr>
            </a:glow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1" y="624282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Your Users Love Bugs</a:t>
            </a:r>
            <a:endParaRPr lang="en-US" sz="6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434" name="Picture 2" descr="http://rlv.zcache.com/professional_beta_tester_like_bugs_tees-red0f1df1a8a946bea19dfde4ea75b4d2_804gs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733675"/>
            <a:ext cx="3810000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0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2"/>
    </mc:Choice>
    <mc:Fallback>
      <p:transition spd="slow" advTm="617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AF1E8CFA28149B1FE7DC072549886" ma:contentTypeVersion="0" ma:contentTypeDescription="Create a new document." ma:contentTypeScope="" ma:versionID="92b0e3bfef07167d8408772382c67c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876E3E-35E8-44DB-806A-57E39EB2FA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8944C6-C8CD-4B8B-97EE-04C3E210048D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11E65F2-003C-489D-BB0C-0A6F62CA7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202</Words>
  <Application>Microsoft Office PowerPoint</Application>
  <PresentationFormat>On-screen Show (4:3)</PresentationFormat>
  <Paragraphs>76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Test Driven Development</vt:lpstr>
      <vt:lpstr>PowerPoint Presentation</vt:lpstr>
      <vt:lpstr>PowerPoint Presentation</vt:lpstr>
      <vt:lpstr>PowerPoint Presentation</vt:lpstr>
      <vt:lpstr>PowerPoint Presentation</vt:lpstr>
      <vt:lpstr>Live Tweet, Slides and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ExcellaUser</dc:creator>
  <cp:lastModifiedBy>stephen.ritchie</cp:lastModifiedBy>
  <cp:revision>73</cp:revision>
  <dcterms:created xsi:type="dcterms:W3CDTF">2011-01-10T15:50:27Z</dcterms:created>
  <dcterms:modified xsi:type="dcterms:W3CDTF">2013-03-28T16:46:16Z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0x0101002E3AF1E8CFA28149B1FE7DC072549886</vt:lpwstr>
  </property>
</Properties>
</file>