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5"/>
  </p:sldMasterIdLst>
  <p:notesMasterIdLst>
    <p:notesMasterId r:id="rId22"/>
  </p:notesMasterIdLst>
  <p:handoutMasterIdLst>
    <p:handoutMasterId r:id="rId23"/>
  </p:handoutMasterIdLst>
  <p:sldIdLst>
    <p:sldId id="784" r:id="rId6"/>
    <p:sldId id="830" r:id="rId7"/>
    <p:sldId id="826" r:id="rId8"/>
    <p:sldId id="827" r:id="rId9"/>
    <p:sldId id="828" r:id="rId10"/>
    <p:sldId id="829" r:id="rId11"/>
    <p:sldId id="820" r:id="rId12"/>
    <p:sldId id="831" r:id="rId13"/>
    <p:sldId id="832" r:id="rId14"/>
    <p:sldId id="821" r:id="rId15"/>
    <p:sldId id="833" r:id="rId16"/>
    <p:sldId id="834" r:id="rId17"/>
    <p:sldId id="835" r:id="rId18"/>
    <p:sldId id="813" r:id="rId19"/>
    <p:sldId id="824" r:id="rId20"/>
    <p:sldId id="825" r:id="rId2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kern="1200">
        <a:solidFill>
          <a:schemeClr val="tx1"/>
        </a:solidFill>
        <a:latin typeface="Arial" pitchFamily="34" charset="0"/>
        <a:ea typeface="ＭＳ Ｐゴシック"/>
        <a:cs typeface="ＭＳ Ｐゴシック"/>
      </a:defRPr>
    </a:lvl5pPr>
    <a:lvl6pPr marL="2286000" algn="l" defTabSz="914400" rtl="0" eaLnBrk="1" latinLnBrk="0" hangingPunct="1">
      <a:defRPr sz="2400" kern="1200">
        <a:solidFill>
          <a:schemeClr val="tx1"/>
        </a:solidFill>
        <a:latin typeface="Arial" pitchFamily="34" charset="0"/>
        <a:ea typeface="ＭＳ Ｐゴシック"/>
        <a:cs typeface="ＭＳ Ｐゴシック"/>
      </a:defRPr>
    </a:lvl6pPr>
    <a:lvl7pPr marL="2743200" algn="l" defTabSz="914400" rtl="0" eaLnBrk="1" latinLnBrk="0" hangingPunct="1">
      <a:defRPr sz="2400" kern="1200">
        <a:solidFill>
          <a:schemeClr val="tx1"/>
        </a:solidFill>
        <a:latin typeface="Arial" pitchFamily="34" charset="0"/>
        <a:ea typeface="ＭＳ Ｐゴシック"/>
        <a:cs typeface="ＭＳ Ｐゴシック"/>
      </a:defRPr>
    </a:lvl7pPr>
    <a:lvl8pPr marL="3200400" algn="l" defTabSz="914400" rtl="0" eaLnBrk="1" latinLnBrk="0" hangingPunct="1">
      <a:defRPr sz="2400" kern="1200">
        <a:solidFill>
          <a:schemeClr val="tx1"/>
        </a:solidFill>
        <a:latin typeface="Arial" pitchFamily="34" charset="0"/>
        <a:ea typeface="ＭＳ Ｐゴシック"/>
        <a:cs typeface="ＭＳ Ｐゴシック"/>
      </a:defRPr>
    </a:lvl8pPr>
    <a:lvl9pPr marL="3657600" algn="l" defTabSz="914400" rtl="0" eaLnBrk="1" latinLnBrk="0" hangingPunct="1">
      <a:defRPr sz="2400" kern="1200">
        <a:solidFill>
          <a:schemeClr val="tx1"/>
        </a:solidFill>
        <a:latin typeface="Arial" pitchFamily="34" charset="0"/>
        <a:ea typeface="ＭＳ Ｐゴシック"/>
        <a:cs typeface="ＭＳ Ｐゴシック"/>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ve Cooper" initials="S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3399"/>
    <a:srgbClr val="14E669"/>
    <a:srgbClr val="006600"/>
    <a:srgbClr val="009900"/>
    <a:srgbClr val="336600"/>
    <a:srgbClr val="00CC00"/>
    <a:srgbClr val="008000"/>
    <a:srgbClr val="33CC33"/>
    <a:srgbClr val="FBFF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8468" autoAdjust="0"/>
    <p:restoredTop sz="85319" autoAdjust="0"/>
  </p:normalViewPr>
  <p:slideViewPr>
    <p:cSldViewPr snapToGrid="0" snapToObjects="1">
      <p:cViewPr>
        <p:scale>
          <a:sx n="66" d="100"/>
          <a:sy n="66" d="100"/>
        </p:scale>
        <p:origin x="-2214" y="-1134"/>
      </p:cViewPr>
      <p:guideLst>
        <p:guide orient="horz" pos="2160"/>
        <p:guide pos="2880"/>
      </p:guideLst>
    </p:cSldViewPr>
  </p:slideViewPr>
  <p:outlineViewPr>
    <p:cViewPr>
      <p:scale>
        <a:sx n="33" d="100"/>
        <a:sy n="33" d="100"/>
      </p:scale>
      <p:origin x="0" y="82686"/>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6" d="100"/>
          <a:sy n="86" d="100"/>
        </p:scale>
        <p:origin x="-312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6D1A69-4642-440C-B4DA-A3DDEA39507F}" type="datetimeFigureOut">
              <a:rPr lang="en-US" smtClean="0"/>
              <a:pPr/>
              <a:t>5/9/2012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1C65569-117F-448F-90AB-32406B0276F4}" type="slidenum">
              <a:rPr lang="en-US" smtClean="0"/>
              <a:pPr/>
              <a:t>‹#›</a:t>
            </a:fld>
            <a:endParaRPr lang="en-US"/>
          </a:p>
        </p:txBody>
      </p:sp>
    </p:spTree>
    <p:extLst>
      <p:ext uri="{BB962C8B-B14F-4D97-AF65-F5344CB8AC3E}">
        <p14:creationId xmlns:p14="http://schemas.microsoft.com/office/powerpoint/2010/main" val="39766907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pitchFamily="-80" charset="-128"/>
                <a:cs typeface="+mn-cs"/>
              </a:defRPr>
            </a:lvl1pPr>
          </a:lstStyle>
          <a:p>
            <a:pPr>
              <a:defRPr/>
            </a:pPr>
            <a:endParaRPr 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itchFamily="-80" charset="-128"/>
                <a:cs typeface="+mn-cs"/>
              </a:defRPr>
            </a:lvl1pPr>
          </a:lstStyle>
          <a:p>
            <a:pPr>
              <a:defRPr/>
            </a:pPr>
            <a:endParaRPr lang="en-US" dirty="0"/>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itchFamily="-80" charset="-128"/>
                <a:cs typeface="+mn-cs"/>
              </a:defRPr>
            </a:lvl1pPr>
          </a:lstStyle>
          <a:p>
            <a:pPr>
              <a:defRPr/>
            </a:pPr>
            <a:endParaRPr 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ea typeface="ＭＳ Ｐゴシック" pitchFamily="-80" charset="-128"/>
                <a:cs typeface="+mn-cs"/>
              </a:defRPr>
            </a:lvl1pPr>
          </a:lstStyle>
          <a:p>
            <a:pPr>
              <a:defRPr/>
            </a:pPr>
            <a:fld id="{6122490E-C14D-4509-A7F9-FC7223F2C851}" type="slidenum">
              <a:rPr lang="en-US"/>
              <a:pPr>
                <a:defRPr/>
              </a:pPr>
              <a:t>‹#›</a:t>
            </a:fld>
            <a:endParaRPr lang="en-US" dirty="0"/>
          </a:p>
        </p:txBody>
      </p:sp>
    </p:spTree>
    <p:extLst>
      <p:ext uri="{BB962C8B-B14F-4D97-AF65-F5344CB8AC3E}">
        <p14:creationId xmlns:p14="http://schemas.microsoft.com/office/powerpoint/2010/main" val="29478205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1CF5F6AB-E1C6-4060-A660-4E8533A65BA8}" type="slidenum">
              <a:rPr lang="en-US" smtClean="0">
                <a:latin typeface="Arial" pitchFamily="34" charset="0"/>
                <a:ea typeface="ＭＳ Ｐゴシック" pitchFamily="34" charset="-128"/>
              </a:rPr>
              <a:pPr/>
              <a:t>1</a:t>
            </a:fld>
            <a:endParaRPr lang="en-US" smtClean="0">
              <a:latin typeface="Arial" pitchFamily="34" charset="0"/>
              <a:ea typeface="ＭＳ Ｐゴシック" pitchFamily="34" charset="-128"/>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dirty="0" smtClean="0">
                <a:latin typeface="Arial" pitchFamily="34" charset="0"/>
                <a:ea typeface="ＭＳ Ｐゴシック" pitchFamily="34" charset="-128"/>
              </a:rPr>
              <a:t>The primary thing to know, we are talking about automated testing.</a:t>
            </a:r>
          </a:p>
          <a:p>
            <a:pPr eaLnBrk="1" hangingPunct="1"/>
            <a:endParaRPr lang="en-US" dirty="0">
              <a:latin typeface="Arial" pitchFamily="34" charset="0"/>
              <a:ea typeface="ＭＳ Ｐゴシック" pitchFamily="34" charset="-128"/>
            </a:endParaRPr>
          </a:p>
          <a:p>
            <a:pPr eaLnBrk="1" hangingPunct="1"/>
            <a:r>
              <a:rPr lang="en-US" dirty="0" smtClean="0">
                <a:latin typeface="Arial" pitchFamily="34" charset="0"/>
                <a:ea typeface="ＭＳ Ｐゴシック" pitchFamily="34" charset="-128"/>
              </a:rPr>
              <a:t>Automated testing implies:</a:t>
            </a:r>
          </a:p>
          <a:p>
            <a:pPr marL="228600" indent="-228600" eaLnBrk="1" hangingPunct="1">
              <a:buAutoNum type="arabicPeriod"/>
            </a:pPr>
            <a:r>
              <a:rPr lang="en-US" dirty="0" smtClean="0">
                <a:latin typeface="Arial" pitchFamily="34" charset="0"/>
                <a:ea typeface="ＭＳ Ｐゴシック" pitchFamily="34" charset="-128"/>
              </a:rPr>
              <a:t>Require zero setup or configuration, or only one-time setup and configuration</a:t>
            </a:r>
          </a:p>
          <a:p>
            <a:pPr marL="228600" indent="-228600" eaLnBrk="1" hangingPunct="1">
              <a:buAutoNum type="arabicPeriod"/>
            </a:pPr>
            <a:r>
              <a:rPr lang="en-US" dirty="0" smtClean="0">
                <a:latin typeface="Arial" pitchFamily="34" charset="0"/>
                <a:ea typeface="ＭＳ Ｐゴシック" pitchFamily="34" charset="-128"/>
              </a:rPr>
              <a:t>Every test is isolated from every other test</a:t>
            </a:r>
          </a:p>
          <a:p>
            <a:pPr marL="228600" indent="-228600" eaLnBrk="1" hangingPunct="1">
              <a:buAutoNum type="arabicPeriod"/>
            </a:pPr>
            <a:r>
              <a:rPr lang="en-US" dirty="0" smtClean="0">
                <a:latin typeface="Arial" pitchFamily="34" charset="0"/>
                <a:ea typeface="ＭＳ Ｐゴシック" pitchFamily="34" charset="-128"/>
              </a:rPr>
              <a:t>This is expectation that one or more tests run in a specific order</a:t>
            </a:r>
            <a:endParaRPr lang="en-US" dirty="0" smtClean="0">
              <a:latin typeface="Arial" pitchFamily="34" charset="0"/>
              <a:ea typeface="ＭＳ Ｐゴシック" pitchFamily="34" charset="-128"/>
            </a:endParaRPr>
          </a:p>
          <a:p>
            <a:pPr marL="228600" indent="-228600" eaLnBrk="1" hangingPunct="1">
              <a:buAutoNum type="arabicPeriod"/>
            </a:pPr>
            <a:r>
              <a:rPr lang="en-US" dirty="0" smtClean="0">
                <a:latin typeface="Arial" pitchFamily="34" charset="0"/>
                <a:ea typeface="ＭＳ Ｐゴシック" pitchFamily="34" charset="-128"/>
              </a:rPr>
              <a:t>Once initiated, the tests can all run to completion, unattended</a:t>
            </a:r>
          </a:p>
          <a:p>
            <a:pPr marL="228600" indent="-228600" eaLnBrk="1" hangingPunct="1">
              <a:buAutoNum type="arabicPeriod"/>
            </a:pPr>
            <a:r>
              <a:rPr lang="en-US" dirty="0" smtClean="0">
                <a:latin typeface="Arial" pitchFamily="34" charset="0"/>
                <a:ea typeface="ＭＳ Ｐゴシック" pitchFamily="34" charset="-128"/>
              </a:rPr>
              <a:t>The tests result in either a pass or fail (or a defined status)</a:t>
            </a:r>
          </a:p>
          <a:p>
            <a:pPr eaLnBrk="1" hangingPunct="1"/>
            <a:endParaRPr lang="en-US" dirty="0">
              <a:latin typeface="Arial" pitchFamily="34" charset="0"/>
              <a:ea typeface="ＭＳ Ｐゴシック" pitchFamily="34" charset="-128"/>
            </a:endParaRPr>
          </a:p>
          <a:p>
            <a:pPr eaLnBrk="1" hangingPunct="1"/>
            <a:r>
              <a:rPr lang="en-US" dirty="0" smtClean="0">
                <a:latin typeface="Arial" pitchFamily="34" charset="0"/>
                <a:ea typeface="ＭＳ Ｐゴシック" pitchFamily="34" charset="-128"/>
              </a:rPr>
              <a:t>For this presentation, we create a local database on an instance of SQL Express. This is a one-time setup that provides isolation.</a:t>
            </a:r>
            <a:endParaRPr lang="en-US" dirty="0" smtClean="0">
              <a:latin typeface="Arial" pitchFamily="34"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122490E-C14D-4509-A7F9-FC7223F2C851}" type="slidenum">
              <a:rPr lang="en-US" smtClean="0"/>
              <a:pPr>
                <a:defRPr/>
              </a:pPr>
              <a:t>10</a:t>
            </a:fld>
            <a:endParaRPr lang="en-US" dirty="0"/>
          </a:p>
        </p:txBody>
      </p:sp>
    </p:spTree>
    <p:extLst>
      <p:ext uri="{BB962C8B-B14F-4D97-AF65-F5344CB8AC3E}">
        <p14:creationId xmlns:p14="http://schemas.microsoft.com/office/powerpoint/2010/main" val="2658622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122490E-C14D-4509-A7F9-FC7223F2C851}" type="slidenum">
              <a:rPr lang="en-US" smtClean="0"/>
              <a:pPr>
                <a:defRPr/>
              </a:pPr>
              <a:t>11</a:t>
            </a:fld>
            <a:endParaRPr lang="en-US" dirty="0"/>
          </a:p>
        </p:txBody>
      </p:sp>
    </p:spTree>
    <p:extLst>
      <p:ext uri="{BB962C8B-B14F-4D97-AF65-F5344CB8AC3E}">
        <p14:creationId xmlns:p14="http://schemas.microsoft.com/office/powerpoint/2010/main" val="2084968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122490E-C14D-4509-A7F9-FC7223F2C851}" type="slidenum">
              <a:rPr lang="en-US" smtClean="0"/>
              <a:pPr>
                <a:defRPr/>
              </a:pPr>
              <a:t>12</a:t>
            </a:fld>
            <a:endParaRPr lang="en-US" dirty="0"/>
          </a:p>
        </p:txBody>
      </p:sp>
    </p:spTree>
    <p:extLst>
      <p:ext uri="{BB962C8B-B14F-4D97-AF65-F5344CB8AC3E}">
        <p14:creationId xmlns:p14="http://schemas.microsoft.com/office/powerpoint/2010/main" val="558085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122490E-C14D-4509-A7F9-FC7223F2C851}" type="slidenum">
              <a:rPr lang="en-US" smtClean="0"/>
              <a:pPr>
                <a:defRPr/>
              </a:pPr>
              <a:t>13</a:t>
            </a:fld>
            <a:endParaRPr lang="en-US" dirty="0"/>
          </a:p>
        </p:txBody>
      </p:sp>
    </p:spTree>
    <p:extLst>
      <p:ext uri="{BB962C8B-B14F-4D97-AF65-F5344CB8AC3E}">
        <p14:creationId xmlns:p14="http://schemas.microsoft.com/office/powerpoint/2010/main" val="3672778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122490E-C14D-4509-A7F9-FC7223F2C851}" type="slidenum">
              <a:rPr lang="en-US" smtClean="0"/>
              <a:pPr>
                <a:defRPr/>
              </a:pPr>
              <a:t>14</a:t>
            </a:fld>
            <a:endParaRPr lang="en-US" dirty="0"/>
          </a:p>
        </p:txBody>
      </p:sp>
    </p:spTree>
    <p:extLst>
      <p:ext uri="{BB962C8B-B14F-4D97-AF65-F5344CB8AC3E}">
        <p14:creationId xmlns:p14="http://schemas.microsoft.com/office/powerpoint/2010/main" val="1888057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122490E-C14D-4509-A7F9-FC7223F2C851}" type="slidenum">
              <a:rPr lang="en-US" smtClean="0"/>
              <a:pPr>
                <a:defRPr/>
              </a:pPr>
              <a:t>15</a:t>
            </a:fld>
            <a:endParaRPr lang="en-US" dirty="0"/>
          </a:p>
        </p:txBody>
      </p:sp>
    </p:spTree>
    <p:extLst>
      <p:ext uri="{BB962C8B-B14F-4D97-AF65-F5344CB8AC3E}">
        <p14:creationId xmlns:p14="http://schemas.microsoft.com/office/powerpoint/2010/main" val="26073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122490E-C14D-4509-A7F9-FC7223F2C851}" type="slidenum">
              <a:rPr lang="en-US" smtClean="0"/>
              <a:pPr>
                <a:defRPr/>
              </a:pPr>
              <a:t>16</a:t>
            </a:fld>
            <a:endParaRPr lang="en-US" dirty="0"/>
          </a:p>
        </p:txBody>
      </p:sp>
    </p:spTree>
    <p:extLst>
      <p:ext uri="{BB962C8B-B14F-4D97-AF65-F5344CB8AC3E}">
        <p14:creationId xmlns:p14="http://schemas.microsoft.com/office/powerpoint/2010/main" val="4174382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Introductory remarks.</a:t>
            </a:r>
            <a:endParaRPr lang="en-US" dirty="0"/>
          </a:p>
        </p:txBody>
      </p:sp>
      <p:sp>
        <p:nvSpPr>
          <p:cNvPr id="4" name="Slide Number Placeholder 3"/>
          <p:cNvSpPr>
            <a:spLocks noGrp="1"/>
          </p:cNvSpPr>
          <p:nvPr>
            <p:ph type="sldNum" sz="quarter" idx="10"/>
          </p:nvPr>
        </p:nvSpPr>
        <p:spPr/>
        <p:txBody>
          <a:bodyPr/>
          <a:lstStyle/>
          <a:p>
            <a:pPr>
              <a:defRPr/>
            </a:pPr>
            <a:fld id="{6122490E-C14D-4509-A7F9-FC7223F2C851}" type="slidenum">
              <a:rPr lang="en-US" smtClean="0"/>
              <a:pPr>
                <a:defRPr/>
              </a:pPr>
              <a:t>2</a:t>
            </a:fld>
            <a:endParaRPr lang="en-US" dirty="0"/>
          </a:p>
        </p:txBody>
      </p:sp>
    </p:spTree>
    <p:extLst>
      <p:ext uri="{BB962C8B-B14F-4D97-AF65-F5344CB8AC3E}">
        <p14:creationId xmlns:p14="http://schemas.microsoft.com/office/powerpoint/2010/main" val="845115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database is a subsystem that is often treated like a “black box”.</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Development team often own the stored procedures, function, and triggers. They often have logic that satisfies an explicit or implicit requirement.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many organizations, the DBA team owns the table schema.</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Unit testing databases is difficult because a “unit”, such as a table, is hard to test in isolation. For example, your test code might need to use ADO.NET to query the table. Any number of configuration issues might prevent the test from passing. Besides, this is an integration test.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Unit testing stored procedures is difficult because it is difficult to “Arrange” that the data in the tables is mocked so that it is in a known state before the test code executes the SP.</a:t>
            </a:r>
            <a:endParaRPr lang="en-US" dirty="0"/>
          </a:p>
        </p:txBody>
      </p:sp>
      <p:sp>
        <p:nvSpPr>
          <p:cNvPr id="4" name="Slide Number Placeholder 3"/>
          <p:cNvSpPr>
            <a:spLocks noGrp="1"/>
          </p:cNvSpPr>
          <p:nvPr>
            <p:ph type="sldNum" sz="quarter" idx="10"/>
          </p:nvPr>
        </p:nvSpPr>
        <p:spPr/>
        <p:txBody>
          <a:bodyPr/>
          <a:lstStyle/>
          <a:p>
            <a:fld id="{A9BD41C3-251C-A347-8A21-AED582F5726E}"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379355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9BD41C3-251C-A347-8A21-AED582F5726E}"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379355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9BD41C3-251C-A347-8A21-AED582F5726E}"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379355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9BD41C3-251C-A347-8A21-AED582F5726E}"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379355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122490E-C14D-4509-A7F9-FC7223F2C851}" type="slidenum">
              <a:rPr lang="en-US" smtClean="0"/>
              <a:pPr>
                <a:defRPr/>
              </a:pPr>
              <a:t>7</a:t>
            </a:fld>
            <a:endParaRPr lang="en-US" dirty="0"/>
          </a:p>
        </p:txBody>
      </p:sp>
    </p:spTree>
    <p:extLst>
      <p:ext uri="{BB962C8B-B14F-4D97-AF65-F5344CB8AC3E}">
        <p14:creationId xmlns:p14="http://schemas.microsoft.com/office/powerpoint/2010/main" val="895265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122490E-C14D-4509-A7F9-FC7223F2C851}" type="slidenum">
              <a:rPr lang="en-US" smtClean="0"/>
              <a:pPr>
                <a:defRPr/>
              </a:pPr>
              <a:t>8</a:t>
            </a:fld>
            <a:endParaRPr lang="en-US" dirty="0"/>
          </a:p>
        </p:txBody>
      </p:sp>
    </p:spTree>
    <p:extLst>
      <p:ext uri="{BB962C8B-B14F-4D97-AF65-F5344CB8AC3E}">
        <p14:creationId xmlns:p14="http://schemas.microsoft.com/office/powerpoint/2010/main" val="2970240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122490E-C14D-4509-A7F9-FC7223F2C851}" type="slidenum">
              <a:rPr lang="en-US" smtClean="0"/>
              <a:pPr>
                <a:defRPr/>
              </a:pPr>
              <a:t>9</a:t>
            </a:fld>
            <a:endParaRPr lang="en-US" dirty="0"/>
          </a:p>
        </p:txBody>
      </p:sp>
    </p:spTree>
    <p:extLst>
      <p:ext uri="{BB962C8B-B14F-4D97-AF65-F5344CB8AC3E}">
        <p14:creationId xmlns:p14="http://schemas.microsoft.com/office/powerpoint/2010/main" val="26908257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 Box 2"/>
          <p:cNvSpPr txBox="1">
            <a:spLocks noChangeArrowheads="1"/>
          </p:cNvSpPr>
          <p:nvPr userDrawn="1"/>
        </p:nvSpPr>
        <p:spPr bwMode="auto">
          <a:xfrm>
            <a:off x="431800" y="2375089"/>
            <a:ext cx="5943600" cy="1708160"/>
          </a:xfrm>
          <a:prstGeom prst="rect">
            <a:avLst/>
          </a:prstGeom>
          <a:noFill/>
          <a:ln w="9525">
            <a:noFill/>
            <a:miter lim="800000"/>
            <a:headEnd/>
            <a:tailEnd/>
          </a:ln>
        </p:spPr>
        <p:txBody>
          <a:bodyPr>
            <a:spAutoFit/>
          </a:bodyPr>
          <a:lstStyle/>
          <a:p>
            <a:pPr eaLnBrk="0" hangingPunct="0">
              <a:spcBef>
                <a:spcPts val="600"/>
              </a:spcBef>
            </a:pPr>
            <a:r>
              <a:rPr lang="en-US" sz="3500" dirty="0" smtClean="0">
                <a:solidFill>
                  <a:srgbClr val="003399"/>
                </a:solidFill>
                <a:latin typeface="Tahoma" pitchFamily="34" charset="0"/>
              </a:rPr>
              <a:t>Automated Unit and Integration Testing with </a:t>
            </a:r>
            <a:r>
              <a:rPr lang="en-US" sz="3500" dirty="0" err="1" smtClean="0">
                <a:solidFill>
                  <a:srgbClr val="003399"/>
                </a:solidFill>
                <a:latin typeface="Tahoma" pitchFamily="34" charset="0"/>
              </a:rPr>
              <a:t>NDbUnit</a:t>
            </a:r>
            <a:endParaRPr lang="en-US" sz="3500" dirty="0" smtClean="0">
              <a:solidFill>
                <a:srgbClr val="003399"/>
              </a:solidFill>
              <a:latin typeface="Tahoma" pitchFamily="34" charset="0"/>
            </a:endParaRPr>
          </a:p>
        </p:txBody>
      </p:sp>
      <p:sp>
        <p:nvSpPr>
          <p:cNvPr id="2" name="TextBox 1"/>
          <p:cNvSpPr txBox="1"/>
          <p:nvPr userDrawn="1"/>
        </p:nvSpPr>
        <p:spPr>
          <a:xfrm>
            <a:off x="1770743" y="4702629"/>
            <a:ext cx="4470400" cy="830997"/>
          </a:xfrm>
          <a:prstGeom prst="rect">
            <a:avLst/>
          </a:prstGeom>
          <a:noFill/>
        </p:spPr>
        <p:txBody>
          <a:bodyPr wrap="square" rtlCol="0">
            <a:spAutoFit/>
          </a:bodyPr>
          <a:lstStyle/>
          <a:p>
            <a:r>
              <a:rPr lang="en-US" dirty="0" smtClean="0"/>
              <a:t>Stephen D. Ritchie</a:t>
            </a:r>
          </a:p>
          <a:p>
            <a:r>
              <a:rPr lang="en-US" dirty="0" smtClean="0"/>
              <a:t>1-May-2012</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7"/>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r>
              <a:rPr lang="en-US" dirty="0"/>
              <a:t>- </a:t>
            </a:r>
            <a:fld id="{1529FFF0-969E-4E44-B8F6-415A2237A40E}" type="slidenum">
              <a:rPr lang="en-US"/>
              <a:pPr>
                <a:defRPr/>
              </a:pPr>
              <a:t>‹#›</a:t>
            </a:fld>
            <a:r>
              <a:rPr lang="en-US" dirty="0"/>
              <a:t> -</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7" name="Rectangle 3"/>
          <p:cNvSpPr>
            <a:spLocks noGrp="1" noChangeArrowheads="1"/>
          </p:cNvSpPr>
          <p:nvPr>
            <p:ph type="title"/>
          </p:nvPr>
        </p:nvSpPr>
        <p:spPr bwMode="auto">
          <a:xfrm>
            <a:off x="392113" y="163513"/>
            <a:ext cx="7769225" cy="6127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 name="Rectangle 7"/>
          <p:cNvSpPr txBox="1">
            <a:spLocks noChangeArrowheads="1"/>
          </p:cNvSpPr>
          <p:nvPr userDrawn="1"/>
        </p:nvSpPr>
        <p:spPr bwMode="auto">
          <a:xfrm>
            <a:off x="0" y="6245225"/>
            <a:ext cx="9144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err="1" smtClean="0">
                <a:ln>
                  <a:noFill/>
                </a:ln>
                <a:solidFill>
                  <a:schemeClr val="bg1"/>
                </a:solidFill>
                <a:effectLst/>
                <a:uLnTx/>
                <a:uFillTx/>
                <a:latin typeface="+mn-lt"/>
                <a:ea typeface="ＭＳ Ｐゴシック" pitchFamily="-80" charset="-128"/>
                <a:cs typeface="+mn-cs"/>
              </a:rPr>
              <a:t>Excella</a:t>
            </a:r>
            <a:r>
              <a:rPr kumimoji="0" lang="en-US" sz="1400" b="0" i="0" u="none" strike="noStrike" kern="1200" cap="none" spc="0" normalizeH="0" baseline="0" noProof="0" dirty="0" smtClean="0">
                <a:ln>
                  <a:noFill/>
                </a:ln>
                <a:solidFill>
                  <a:schemeClr val="bg1"/>
                </a:solidFill>
                <a:effectLst/>
                <a:uLnTx/>
                <a:uFillTx/>
                <a:latin typeface="+mn-lt"/>
                <a:ea typeface="ＭＳ Ｐゴシック" pitchFamily="-80" charset="-128"/>
                <a:cs typeface="+mn-cs"/>
              </a:rPr>
              <a:t> Consulting</a:t>
            </a:r>
            <a:endParaRPr kumimoji="0" lang="en-US" sz="1400" b="0" i="0" u="none" strike="noStrike" kern="1200" cap="none" spc="0" normalizeH="0" baseline="0" noProof="0" dirty="0">
              <a:ln>
                <a:noFill/>
              </a:ln>
              <a:solidFill>
                <a:schemeClr val="bg1"/>
              </a:solidFill>
              <a:effectLst/>
              <a:uLnTx/>
              <a:uFillTx/>
              <a:latin typeface="+mn-lt"/>
              <a:ea typeface="ＭＳ Ｐゴシック" pitchFamily="-80" charset="-128"/>
              <a:cs typeface="+mn-cs"/>
            </a:endParaRPr>
          </a:p>
        </p:txBody>
      </p:sp>
      <p:sp>
        <p:nvSpPr>
          <p:cNvPr id="1028"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000">
                <a:solidFill>
                  <a:schemeClr val="bg1"/>
                </a:solidFill>
                <a:latin typeface="+mn-lt"/>
                <a:ea typeface="ＭＳ Ｐゴシック" pitchFamily="-80" charset="-128"/>
                <a:cs typeface="+mn-cs"/>
              </a:defRPr>
            </a:lvl1pPr>
          </a:lstStyle>
          <a:p>
            <a:pPr>
              <a:defRPr/>
            </a:pPr>
            <a:r>
              <a:rPr lang="en-US" dirty="0"/>
              <a:t>- </a:t>
            </a:r>
            <a:fld id="{8838C5AC-A6B2-4782-8731-208B3CC8CA47}" type="slidenum">
              <a:rPr lang="en-US"/>
              <a:pPr>
                <a:defRPr/>
              </a:pPr>
              <a:t>‹#›</a:t>
            </a:fld>
            <a:r>
              <a:rPr lang="en-US" dirty="0"/>
              <a:t> -</a:t>
            </a:r>
          </a:p>
        </p:txBody>
      </p:sp>
    </p:spTree>
  </p:cSld>
  <p:clrMap bg1="lt1" tx1="dk1" bg2="lt2" tx2="dk2" accent1="accent1" accent2="accent2" accent3="accent3" accent4="accent4" accent5="accent5" accent6="accent6" hlink="hlink" folHlink="folHlink"/>
  <p:sldLayoutIdLst>
    <p:sldLayoutId id="2147484119" r:id="rId1"/>
    <p:sldLayoutId id="2147484098"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2000">
          <a:solidFill>
            <a:schemeClr val="bg1"/>
          </a:solidFill>
          <a:latin typeface="+mj-lt"/>
          <a:ea typeface="+mj-ea"/>
          <a:cs typeface="ＭＳ Ｐゴシック"/>
        </a:defRPr>
      </a:lvl1pPr>
      <a:lvl2pPr algn="l" rtl="0" eaLnBrk="0" fontAlgn="base" hangingPunct="0">
        <a:spcBef>
          <a:spcPct val="0"/>
        </a:spcBef>
        <a:spcAft>
          <a:spcPct val="0"/>
        </a:spcAft>
        <a:defRPr sz="2000">
          <a:solidFill>
            <a:schemeClr val="bg1"/>
          </a:solidFill>
          <a:latin typeface="Tahoma" pitchFamily="34" charset="0"/>
          <a:ea typeface="ＭＳ Ｐゴシック" pitchFamily="-80" charset="-128"/>
          <a:cs typeface="ＭＳ Ｐゴシック"/>
        </a:defRPr>
      </a:lvl2pPr>
      <a:lvl3pPr algn="l" rtl="0" eaLnBrk="0" fontAlgn="base" hangingPunct="0">
        <a:spcBef>
          <a:spcPct val="0"/>
        </a:spcBef>
        <a:spcAft>
          <a:spcPct val="0"/>
        </a:spcAft>
        <a:defRPr sz="2000">
          <a:solidFill>
            <a:schemeClr val="bg1"/>
          </a:solidFill>
          <a:latin typeface="Tahoma" pitchFamily="34" charset="0"/>
          <a:ea typeface="ＭＳ Ｐゴシック" pitchFamily="-80" charset="-128"/>
          <a:cs typeface="ＭＳ Ｐゴシック"/>
        </a:defRPr>
      </a:lvl3pPr>
      <a:lvl4pPr algn="l" rtl="0" eaLnBrk="0" fontAlgn="base" hangingPunct="0">
        <a:spcBef>
          <a:spcPct val="0"/>
        </a:spcBef>
        <a:spcAft>
          <a:spcPct val="0"/>
        </a:spcAft>
        <a:defRPr sz="2000">
          <a:solidFill>
            <a:schemeClr val="bg1"/>
          </a:solidFill>
          <a:latin typeface="Tahoma" pitchFamily="34" charset="0"/>
          <a:ea typeface="ＭＳ Ｐゴシック" pitchFamily="-80" charset="-128"/>
          <a:cs typeface="ＭＳ Ｐゴシック"/>
        </a:defRPr>
      </a:lvl4pPr>
      <a:lvl5pPr algn="l" rtl="0" eaLnBrk="0" fontAlgn="base" hangingPunct="0">
        <a:spcBef>
          <a:spcPct val="0"/>
        </a:spcBef>
        <a:spcAft>
          <a:spcPct val="0"/>
        </a:spcAft>
        <a:defRPr sz="2000">
          <a:solidFill>
            <a:schemeClr val="bg1"/>
          </a:solidFill>
          <a:latin typeface="Tahoma" pitchFamily="34" charset="0"/>
          <a:ea typeface="ＭＳ Ｐゴシック" pitchFamily="-80" charset="-128"/>
          <a:cs typeface="ＭＳ Ｐゴシック"/>
        </a:defRPr>
      </a:lvl5pPr>
      <a:lvl6pPr marL="457200" algn="l" rtl="0" fontAlgn="base">
        <a:spcBef>
          <a:spcPct val="0"/>
        </a:spcBef>
        <a:spcAft>
          <a:spcPct val="0"/>
        </a:spcAft>
        <a:defRPr sz="2000">
          <a:solidFill>
            <a:schemeClr val="bg1"/>
          </a:solidFill>
          <a:latin typeface="Tahoma" pitchFamily="34" charset="0"/>
          <a:ea typeface="ＭＳ Ｐゴシック" pitchFamily="-80" charset="-128"/>
        </a:defRPr>
      </a:lvl6pPr>
      <a:lvl7pPr marL="914400" algn="l" rtl="0" fontAlgn="base">
        <a:spcBef>
          <a:spcPct val="0"/>
        </a:spcBef>
        <a:spcAft>
          <a:spcPct val="0"/>
        </a:spcAft>
        <a:defRPr sz="2000">
          <a:solidFill>
            <a:schemeClr val="bg1"/>
          </a:solidFill>
          <a:latin typeface="Tahoma" pitchFamily="34" charset="0"/>
          <a:ea typeface="ＭＳ Ｐゴシック" pitchFamily="-80" charset="-128"/>
        </a:defRPr>
      </a:lvl7pPr>
      <a:lvl8pPr marL="1371600" algn="l" rtl="0" fontAlgn="base">
        <a:spcBef>
          <a:spcPct val="0"/>
        </a:spcBef>
        <a:spcAft>
          <a:spcPct val="0"/>
        </a:spcAft>
        <a:defRPr sz="2000">
          <a:solidFill>
            <a:schemeClr val="bg1"/>
          </a:solidFill>
          <a:latin typeface="Tahoma" pitchFamily="34" charset="0"/>
          <a:ea typeface="ＭＳ Ｐゴシック" pitchFamily="-80" charset="-128"/>
        </a:defRPr>
      </a:lvl8pPr>
      <a:lvl9pPr marL="1828800" algn="l" rtl="0" fontAlgn="base">
        <a:spcBef>
          <a:spcPct val="0"/>
        </a:spcBef>
        <a:spcAft>
          <a:spcPct val="0"/>
        </a:spcAft>
        <a:defRPr sz="2000">
          <a:solidFill>
            <a:schemeClr val="bg1"/>
          </a:solidFill>
          <a:latin typeface="Tahoma" pitchFamily="34" charset="0"/>
          <a:ea typeface="ＭＳ Ｐゴシック" pitchFamily="-80" charset="-128"/>
        </a:defRPr>
      </a:lvl9pPr>
    </p:titleStyle>
    <p:bodyStyle>
      <a:lvl1pPr marL="342900" indent="-342900" algn="l" rtl="0" eaLnBrk="0" fontAlgn="base" hangingPunct="0">
        <a:spcBef>
          <a:spcPct val="20000"/>
        </a:spcBef>
        <a:spcAft>
          <a:spcPct val="0"/>
        </a:spcAft>
        <a:buChar char="•"/>
        <a:defRPr sz="2000">
          <a:solidFill>
            <a:srgbClr val="003399"/>
          </a:solidFill>
          <a:latin typeface="+mn-lt"/>
          <a:ea typeface="+mn-ea"/>
          <a:cs typeface="ＭＳ Ｐゴシック"/>
        </a:defRPr>
      </a:lvl1pPr>
      <a:lvl2pPr marL="742950" indent="-285750" algn="l" rtl="0" eaLnBrk="0" fontAlgn="base" hangingPunct="0">
        <a:spcBef>
          <a:spcPct val="20000"/>
        </a:spcBef>
        <a:spcAft>
          <a:spcPct val="0"/>
        </a:spcAft>
        <a:buChar char="–"/>
        <a:defRPr>
          <a:solidFill>
            <a:srgbClr val="003399"/>
          </a:solidFill>
          <a:latin typeface="+mn-lt"/>
          <a:ea typeface="+mn-ea"/>
          <a:cs typeface="ＭＳ Ｐゴシック"/>
        </a:defRPr>
      </a:lvl2pPr>
      <a:lvl3pPr marL="1143000" indent="-228600" algn="l" rtl="0" eaLnBrk="0" fontAlgn="base" hangingPunct="0">
        <a:spcBef>
          <a:spcPct val="20000"/>
        </a:spcBef>
        <a:spcAft>
          <a:spcPct val="0"/>
        </a:spcAft>
        <a:buChar char="•"/>
        <a:defRPr sz="1600">
          <a:solidFill>
            <a:srgbClr val="003399"/>
          </a:solidFill>
          <a:latin typeface="+mn-lt"/>
          <a:ea typeface="+mn-ea"/>
          <a:cs typeface="ＭＳ Ｐゴシック"/>
        </a:defRPr>
      </a:lvl3pPr>
      <a:lvl4pPr marL="1600200" indent="-228600" algn="l" rtl="0" eaLnBrk="0" fontAlgn="base" hangingPunct="0">
        <a:spcBef>
          <a:spcPct val="20000"/>
        </a:spcBef>
        <a:spcAft>
          <a:spcPct val="0"/>
        </a:spcAft>
        <a:buChar char="–"/>
        <a:defRPr sz="1400">
          <a:solidFill>
            <a:srgbClr val="003399"/>
          </a:solidFill>
          <a:latin typeface="+mn-lt"/>
          <a:ea typeface="+mn-ea"/>
          <a:cs typeface="ＭＳ Ｐゴシック"/>
        </a:defRPr>
      </a:lvl4pPr>
      <a:lvl5pPr marL="2057400" indent="-228600" algn="l" rtl="0" eaLnBrk="0" fontAlgn="base" hangingPunct="0">
        <a:spcBef>
          <a:spcPct val="20000"/>
        </a:spcBef>
        <a:spcAft>
          <a:spcPct val="0"/>
        </a:spcAft>
        <a:buChar char="»"/>
        <a:defRPr sz="1400">
          <a:solidFill>
            <a:srgbClr val="003399"/>
          </a:solidFill>
          <a:latin typeface="+mn-lt"/>
          <a:ea typeface="+mn-ea"/>
          <a:cs typeface="ＭＳ Ｐゴシック"/>
        </a:defRPr>
      </a:lvl5pPr>
      <a:lvl6pPr marL="2514600" indent="-228600" algn="l" rtl="0" fontAlgn="base">
        <a:spcBef>
          <a:spcPct val="20000"/>
        </a:spcBef>
        <a:spcAft>
          <a:spcPct val="0"/>
        </a:spcAft>
        <a:buChar char="»"/>
        <a:defRPr sz="1400">
          <a:solidFill>
            <a:srgbClr val="003399"/>
          </a:solidFill>
          <a:latin typeface="+mn-lt"/>
          <a:ea typeface="+mn-ea"/>
        </a:defRPr>
      </a:lvl6pPr>
      <a:lvl7pPr marL="2971800" indent="-228600" algn="l" rtl="0" fontAlgn="base">
        <a:spcBef>
          <a:spcPct val="20000"/>
        </a:spcBef>
        <a:spcAft>
          <a:spcPct val="0"/>
        </a:spcAft>
        <a:buChar char="»"/>
        <a:defRPr sz="1400">
          <a:solidFill>
            <a:srgbClr val="003399"/>
          </a:solidFill>
          <a:latin typeface="+mn-lt"/>
          <a:ea typeface="+mn-ea"/>
        </a:defRPr>
      </a:lvl7pPr>
      <a:lvl8pPr marL="3429000" indent="-228600" algn="l" rtl="0" fontAlgn="base">
        <a:spcBef>
          <a:spcPct val="20000"/>
        </a:spcBef>
        <a:spcAft>
          <a:spcPct val="0"/>
        </a:spcAft>
        <a:buChar char="»"/>
        <a:defRPr sz="1400">
          <a:solidFill>
            <a:srgbClr val="003399"/>
          </a:solidFill>
          <a:latin typeface="+mn-lt"/>
          <a:ea typeface="+mn-ea"/>
        </a:defRPr>
      </a:lvl8pPr>
      <a:lvl9pPr marL="3886200" indent="-228600" algn="l" rtl="0" fontAlgn="base">
        <a:spcBef>
          <a:spcPct val="20000"/>
        </a:spcBef>
        <a:spcAft>
          <a:spcPct val="0"/>
        </a:spcAft>
        <a:buChar char="»"/>
        <a:defRPr sz="1400">
          <a:solidFill>
            <a:srgbClr val="003399"/>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 The “Surface API”</a:t>
            </a:r>
            <a:endParaRPr lang="en-US" dirty="0"/>
          </a:p>
        </p:txBody>
      </p:sp>
      <p:sp>
        <p:nvSpPr>
          <p:cNvPr id="3" name="Content Placeholder 2"/>
          <p:cNvSpPr>
            <a:spLocks noGrp="1"/>
          </p:cNvSpPr>
          <p:nvPr>
            <p:ph idx="1"/>
          </p:nvPr>
        </p:nvSpPr>
        <p:spPr/>
        <p:txBody>
          <a:bodyPr/>
          <a:lstStyle/>
          <a:p>
            <a:r>
              <a:rPr lang="en-US" dirty="0" smtClean="0"/>
              <a:t>“Surface Testing”</a:t>
            </a:r>
          </a:p>
          <a:p>
            <a:pPr lvl="1"/>
            <a:r>
              <a:rPr lang="en-US" dirty="0" smtClean="0"/>
              <a:t>DAL</a:t>
            </a:r>
          </a:p>
          <a:p>
            <a:pPr lvl="1"/>
            <a:endParaRPr lang="en-US" dirty="0"/>
          </a:p>
          <a:p>
            <a:r>
              <a:rPr lang="en-US" dirty="0" smtClean="0"/>
              <a:t>Perhaps an example</a:t>
            </a:r>
            <a:br>
              <a:rPr lang="en-US" dirty="0" smtClean="0"/>
            </a:br>
            <a:r>
              <a:rPr lang="en-US" dirty="0" smtClean="0"/>
              <a:t>would be helpful?</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0796" y="1238584"/>
            <a:ext cx="5396003" cy="4658088"/>
          </a:xfrm>
          <a:prstGeom prst="rect">
            <a:avLst/>
          </a:prstGeom>
        </p:spPr>
      </p:pic>
    </p:spTree>
    <p:extLst>
      <p:ext uri="{BB962C8B-B14F-4D97-AF65-F5344CB8AC3E}">
        <p14:creationId xmlns:p14="http://schemas.microsoft.com/office/powerpoint/2010/main" val="2586753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Testing The ORM Interface</a:t>
            </a:r>
            <a:endParaRPr lang="en-US" dirty="0"/>
          </a:p>
        </p:txBody>
      </p:sp>
      <p:sp>
        <p:nvSpPr>
          <p:cNvPr id="3" name="Content Placeholder 2"/>
          <p:cNvSpPr>
            <a:spLocks noGrp="1"/>
          </p:cNvSpPr>
          <p:nvPr>
            <p:ph idx="1"/>
          </p:nvPr>
        </p:nvSpPr>
        <p:spPr/>
        <p:txBody>
          <a:bodyPr/>
          <a:lstStyle/>
          <a:p>
            <a:r>
              <a:rPr lang="en-US" dirty="0" smtClean="0"/>
              <a:t>“Surface Testing” Revisited</a:t>
            </a:r>
          </a:p>
          <a:p>
            <a:pPr lvl="1"/>
            <a:r>
              <a:rPr lang="en-US" dirty="0" smtClean="0"/>
              <a:t>ORM Interface Surface</a:t>
            </a:r>
          </a:p>
          <a:p>
            <a:endParaRPr lang="en-US" dirty="0" smtClean="0"/>
          </a:p>
          <a:p>
            <a:r>
              <a:rPr lang="en-US" dirty="0" err="1" smtClean="0"/>
              <a:t>NDbUnit</a:t>
            </a:r>
            <a:endParaRPr lang="en-US" dirty="0" smtClean="0"/>
          </a:p>
          <a:p>
            <a:pPr lvl="1"/>
            <a:r>
              <a:rPr lang="en-US" dirty="0" smtClean="0"/>
              <a:t>Independently Controls the </a:t>
            </a:r>
            <a:br>
              <a:rPr lang="en-US" dirty="0" smtClean="0"/>
            </a:br>
            <a:r>
              <a:rPr lang="en-US" dirty="0" smtClean="0"/>
              <a:t>Data Store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3900" y="1009312"/>
            <a:ext cx="3762900" cy="4839376"/>
          </a:xfrm>
          <a:prstGeom prst="rect">
            <a:avLst/>
          </a:prstGeom>
        </p:spPr>
      </p:pic>
    </p:spTree>
    <p:extLst>
      <p:ext uri="{BB962C8B-B14F-4D97-AF65-F5344CB8AC3E}">
        <p14:creationId xmlns:p14="http://schemas.microsoft.com/office/powerpoint/2010/main" val="42932957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NDbUnit</a:t>
            </a:r>
            <a:r>
              <a:rPr lang="en-US" dirty="0" smtClean="0"/>
              <a:t> Downside</a:t>
            </a:r>
            <a:endParaRPr lang="en-US" dirty="0"/>
          </a:p>
        </p:txBody>
      </p:sp>
      <p:sp>
        <p:nvSpPr>
          <p:cNvPr id="3" name="Content Placeholder 2"/>
          <p:cNvSpPr>
            <a:spLocks noGrp="1"/>
          </p:cNvSpPr>
          <p:nvPr>
            <p:ph idx="1"/>
          </p:nvPr>
        </p:nvSpPr>
        <p:spPr/>
        <p:txBody>
          <a:bodyPr/>
          <a:lstStyle/>
          <a:p>
            <a:r>
              <a:rPr lang="en-US" dirty="0"/>
              <a:t>Independence Has A Cost</a:t>
            </a:r>
          </a:p>
          <a:p>
            <a:pPr lvl="1"/>
            <a:r>
              <a:rPr lang="en-US" dirty="0"/>
              <a:t>Separately Defined </a:t>
            </a:r>
            <a:r>
              <a:rPr lang="en-US" dirty="0" smtClean="0"/>
              <a:t>The Schema</a:t>
            </a:r>
            <a:endParaRPr lang="en-US" dirty="0"/>
          </a:p>
          <a:p>
            <a:pPr lvl="1"/>
            <a:r>
              <a:rPr lang="en-US" dirty="0"/>
              <a:t>Separately Defined </a:t>
            </a:r>
            <a:r>
              <a:rPr lang="en-US" dirty="0" smtClean="0"/>
              <a:t>Each Known-Data-State</a:t>
            </a:r>
            <a:endParaRPr lang="en-US" dirty="0"/>
          </a:p>
          <a:p>
            <a:endParaRPr lang="en-US" dirty="0"/>
          </a:p>
          <a:p>
            <a:r>
              <a:rPr lang="en-US" dirty="0" smtClean="0"/>
              <a:t>Changing Schema</a:t>
            </a:r>
          </a:p>
          <a:p>
            <a:pPr lvl="1"/>
            <a:r>
              <a:rPr lang="en-US" dirty="0" smtClean="0"/>
              <a:t>Updating </a:t>
            </a:r>
            <a:r>
              <a:rPr lang="en-US" dirty="0" err="1" smtClean="0"/>
              <a:t>DataSet</a:t>
            </a:r>
            <a:endParaRPr lang="en-US" dirty="0" smtClean="0"/>
          </a:p>
          <a:p>
            <a:pPr lvl="1"/>
            <a:r>
              <a:rPr lang="en-US" dirty="0" smtClean="0"/>
              <a:t>Updating XML Files</a:t>
            </a:r>
          </a:p>
          <a:p>
            <a:pPr lvl="1"/>
            <a:endParaRPr lang="en-US" dirty="0"/>
          </a:p>
        </p:txBody>
      </p:sp>
    </p:spTree>
    <p:extLst>
      <p:ext uri="{BB962C8B-B14F-4D97-AF65-F5344CB8AC3E}">
        <p14:creationId xmlns:p14="http://schemas.microsoft.com/office/powerpoint/2010/main" val="32798734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NDbUnit</a:t>
            </a:r>
            <a:r>
              <a:rPr lang="en-US" dirty="0" smtClean="0"/>
              <a:t> Upside</a:t>
            </a:r>
            <a:endParaRPr lang="en-US" dirty="0"/>
          </a:p>
        </p:txBody>
      </p:sp>
      <p:sp>
        <p:nvSpPr>
          <p:cNvPr id="3" name="Content Placeholder 2"/>
          <p:cNvSpPr>
            <a:spLocks noGrp="1"/>
          </p:cNvSpPr>
          <p:nvPr>
            <p:ph idx="1"/>
          </p:nvPr>
        </p:nvSpPr>
        <p:spPr/>
        <p:txBody>
          <a:bodyPr/>
          <a:lstStyle/>
          <a:p>
            <a:r>
              <a:rPr lang="en-US" dirty="0" smtClean="0"/>
              <a:t>Liberates Refactoring</a:t>
            </a:r>
            <a:endParaRPr lang="en-US" dirty="0"/>
          </a:p>
          <a:p>
            <a:pPr lvl="1"/>
            <a:r>
              <a:rPr lang="en-US" dirty="0" smtClean="0"/>
              <a:t>Switch from CRUD Stored Procedures to ORM</a:t>
            </a:r>
            <a:endParaRPr lang="en-US" dirty="0"/>
          </a:p>
          <a:p>
            <a:pPr lvl="1"/>
            <a:r>
              <a:rPr lang="en-US" dirty="0" smtClean="0"/>
              <a:t>Database Consolidation</a:t>
            </a:r>
          </a:p>
          <a:p>
            <a:pPr lvl="1"/>
            <a:r>
              <a:rPr lang="en-US" dirty="0" smtClean="0"/>
              <a:t>Automated Integration Testing Legacy Code</a:t>
            </a:r>
          </a:p>
          <a:p>
            <a:pPr lvl="2"/>
            <a:r>
              <a:rPr lang="en-US" dirty="0" smtClean="0"/>
              <a:t>Leap Forward</a:t>
            </a:r>
            <a:endParaRPr lang="en-US" dirty="0"/>
          </a:p>
          <a:p>
            <a:r>
              <a:rPr lang="en-US" dirty="0" smtClean="0"/>
              <a:t>Reporting</a:t>
            </a:r>
          </a:p>
          <a:p>
            <a:pPr lvl="1"/>
            <a:r>
              <a:rPr lang="en-US" dirty="0" smtClean="0"/>
              <a:t>Test Report Queries Independent of Reporting Tool</a:t>
            </a:r>
          </a:p>
          <a:p>
            <a:r>
              <a:rPr lang="en-US" dirty="0" smtClean="0"/>
              <a:t>Browser Testing</a:t>
            </a:r>
          </a:p>
          <a:p>
            <a:pPr lvl="1"/>
            <a:r>
              <a:rPr lang="en-US" dirty="0" smtClean="0"/>
              <a:t>Put Database In Known State</a:t>
            </a:r>
            <a:endParaRPr lang="en-US" dirty="0"/>
          </a:p>
          <a:p>
            <a:r>
              <a:rPr lang="en-US" dirty="0" smtClean="0"/>
              <a:t>Smoke, Stability, Performance, Regression and Other Testing</a:t>
            </a:r>
          </a:p>
          <a:p>
            <a:pPr lvl="1"/>
            <a:r>
              <a:rPr lang="en-US" dirty="0" smtClean="0"/>
              <a:t>Automated Integration Testing</a:t>
            </a:r>
          </a:p>
          <a:p>
            <a:pPr lvl="1"/>
            <a:endParaRPr lang="en-US" dirty="0"/>
          </a:p>
        </p:txBody>
      </p:sp>
    </p:spTree>
    <p:extLst>
      <p:ext uri="{BB962C8B-B14F-4D97-AF65-F5344CB8AC3E}">
        <p14:creationId xmlns:p14="http://schemas.microsoft.com/office/powerpoint/2010/main" val="2411175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 Course It’s Safe … After You</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9887" y="950207"/>
            <a:ext cx="7701460" cy="5131280"/>
          </a:xfrm>
        </p:spPr>
      </p:pic>
    </p:spTree>
    <p:extLst>
      <p:ext uri="{BB962C8B-B14F-4D97-AF65-F5344CB8AC3E}">
        <p14:creationId xmlns:p14="http://schemas.microsoft.com/office/powerpoint/2010/main" val="2428885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Shameless Self Promotion Time!</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76905" y="978248"/>
            <a:ext cx="3843891" cy="5080257"/>
          </a:xfrm>
        </p:spPr>
      </p:pic>
      <p:sp>
        <p:nvSpPr>
          <p:cNvPr id="5" name="TextBox 4"/>
          <p:cNvSpPr txBox="1"/>
          <p:nvPr/>
        </p:nvSpPr>
        <p:spPr>
          <a:xfrm>
            <a:off x="4735966" y="1166558"/>
            <a:ext cx="4001634" cy="3416320"/>
          </a:xfrm>
          <a:prstGeom prst="rect">
            <a:avLst/>
          </a:prstGeom>
          <a:noFill/>
        </p:spPr>
        <p:txBody>
          <a:bodyPr wrap="square" rtlCol="0">
            <a:spAutoFit/>
          </a:bodyPr>
          <a:lstStyle/>
          <a:p>
            <a:r>
              <a:rPr lang="en-US" dirty="0"/>
              <a:t>Get 40% off </a:t>
            </a:r>
            <a:r>
              <a:rPr lang="en-US" b="1" dirty="0"/>
              <a:t>Pro .NET Best Practices</a:t>
            </a:r>
            <a:r>
              <a:rPr lang="en-US" dirty="0" smtClean="0"/>
              <a:t>!</a:t>
            </a:r>
          </a:p>
          <a:p>
            <a:pPr marL="342900" indent="-342900">
              <a:buFont typeface="Arial" pitchFamily="34" charset="0"/>
              <a:buChar char="•"/>
            </a:pPr>
            <a:r>
              <a:rPr lang="en-US" dirty="0" smtClean="0"/>
              <a:t>Buy the eBook at </a:t>
            </a:r>
            <a:r>
              <a:rPr lang="en-US" b="1" dirty="0" smtClean="0"/>
              <a:t>Apress.com</a:t>
            </a:r>
          </a:p>
          <a:p>
            <a:pPr marL="342900" indent="-342900">
              <a:buFont typeface="Arial" pitchFamily="34" charset="0"/>
              <a:buChar char="•"/>
            </a:pPr>
            <a:r>
              <a:rPr lang="en-US" dirty="0"/>
              <a:t>Enter the  promo code: </a:t>
            </a:r>
            <a:r>
              <a:rPr lang="en-US" b="1" dirty="0" smtClean="0"/>
              <a:t>CMAP12</a:t>
            </a:r>
          </a:p>
          <a:p>
            <a:pPr marL="342900" indent="-342900">
              <a:buFont typeface="Arial" pitchFamily="34" charset="0"/>
              <a:buChar char="•"/>
            </a:pPr>
            <a:r>
              <a:rPr lang="en-US" dirty="0" smtClean="0"/>
              <a:t>Formats: PDF, </a:t>
            </a:r>
            <a:r>
              <a:rPr lang="en-US" dirty="0" err="1" smtClean="0"/>
              <a:t>ePub</a:t>
            </a:r>
            <a:r>
              <a:rPr lang="en-US" dirty="0" smtClean="0"/>
              <a:t>, or MOBI</a:t>
            </a:r>
          </a:p>
          <a:p>
            <a:pPr marL="342900" indent="-342900">
              <a:buFont typeface="Arial" pitchFamily="34" charset="0"/>
              <a:buChar char="•"/>
            </a:pPr>
            <a:r>
              <a:rPr lang="en-US" dirty="0" smtClean="0"/>
              <a:t>Valid until </a:t>
            </a:r>
            <a:r>
              <a:rPr lang="en-US" b="1" dirty="0" smtClean="0"/>
              <a:t>May 31, 2012</a:t>
            </a:r>
            <a:endParaRPr lang="en-US" b="1" dirty="0"/>
          </a:p>
        </p:txBody>
      </p:sp>
    </p:spTree>
    <p:extLst>
      <p:ext uri="{BB962C8B-B14F-4D97-AF65-F5344CB8AC3E}">
        <p14:creationId xmlns:p14="http://schemas.microsoft.com/office/powerpoint/2010/main" val="22956888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Shameless Self Promotion</a:t>
            </a:r>
            <a:endParaRPr lang="en-US" dirty="0"/>
          </a:p>
        </p:txBody>
      </p:sp>
      <p:sp>
        <p:nvSpPr>
          <p:cNvPr id="3" name="Content Placeholder 2"/>
          <p:cNvSpPr>
            <a:spLocks noGrp="1"/>
          </p:cNvSpPr>
          <p:nvPr>
            <p:ph idx="1"/>
          </p:nvPr>
        </p:nvSpPr>
        <p:spPr/>
        <p:txBody>
          <a:bodyPr/>
          <a:lstStyle/>
          <a:p>
            <a:r>
              <a:rPr lang="en-US" dirty="0"/>
              <a:t>Email:	stephen.ritchie@excella.com</a:t>
            </a:r>
          </a:p>
          <a:p>
            <a:endParaRPr lang="en-US" dirty="0"/>
          </a:p>
          <a:p>
            <a:r>
              <a:rPr lang="en-US" dirty="0" smtClean="0"/>
              <a:t>Twitter:	@</a:t>
            </a:r>
            <a:r>
              <a:rPr lang="en-US" dirty="0" err="1" smtClean="0"/>
              <a:t>ruthlesshelp</a:t>
            </a:r>
            <a:endParaRPr lang="en-US" dirty="0" smtClean="0"/>
          </a:p>
          <a:p>
            <a:endParaRPr lang="en-US" dirty="0" smtClean="0"/>
          </a:p>
          <a:p>
            <a:r>
              <a:rPr lang="en-US" dirty="0" smtClean="0"/>
              <a:t>Blog:	http://ruthlesslyhelpful.net</a:t>
            </a:r>
          </a:p>
          <a:p>
            <a:endParaRPr lang="en-US" dirty="0" smtClean="0"/>
          </a:p>
          <a:p>
            <a:r>
              <a:rPr lang="en-US" dirty="0" smtClean="0"/>
              <a:t>LinkedIn:</a:t>
            </a:r>
            <a:r>
              <a:rPr lang="en-US" dirty="0"/>
              <a:t>	http://</a:t>
            </a:r>
            <a:r>
              <a:rPr lang="en-US" dirty="0" smtClean="0"/>
              <a:t>www.linkedin.com/in/sritchie</a:t>
            </a:r>
          </a:p>
          <a:p>
            <a:endParaRPr lang="en-US" dirty="0"/>
          </a:p>
          <a:p>
            <a:r>
              <a:rPr lang="en-US" dirty="0"/>
              <a:t>Facebook:	http://</a:t>
            </a:r>
            <a:r>
              <a:rPr lang="en-US" dirty="0" smtClean="0"/>
              <a:t>www.facebook.com/ProDotNetBestPractices</a:t>
            </a:r>
            <a:endParaRPr lang="en-US" dirty="0"/>
          </a:p>
        </p:txBody>
      </p:sp>
    </p:spTree>
    <p:extLst>
      <p:ext uri="{BB962C8B-B14F-4D97-AF65-F5344CB8AC3E}">
        <p14:creationId xmlns:p14="http://schemas.microsoft.com/office/powerpoint/2010/main" val="2993598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Chrysler New Yorker</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2399" y="1013166"/>
            <a:ext cx="7982630" cy="5029057"/>
          </a:xfrm>
        </p:spPr>
      </p:pic>
    </p:spTree>
    <p:extLst>
      <p:ext uri="{BB962C8B-B14F-4D97-AF65-F5344CB8AC3E}">
        <p14:creationId xmlns:p14="http://schemas.microsoft.com/office/powerpoint/2010/main" val="3105881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Content Placeholder 4"/>
          <p:cNvSpPr>
            <a:spLocks noGrp="1"/>
          </p:cNvSpPr>
          <p:nvPr>
            <p:ph idx="1"/>
          </p:nvPr>
        </p:nvSpPr>
        <p:spPr/>
        <p:txBody>
          <a:bodyPr/>
          <a:lstStyle/>
          <a:p>
            <a:r>
              <a:rPr lang="en-US" dirty="0" smtClean="0"/>
              <a:t>Unit Testing Databases Is Difficult</a:t>
            </a:r>
          </a:p>
          <a:p>
            <a:pPr lvl="1"/>
            <a:r>
              <a:rPr lang="en-US" dirty="0" smtClean="0"/>
              <a:t>CRUD Operations on Tables</a:t>
            </a:r>
          </a:p>
          <a:p>
            <a:pPr lvl="1"/>
            <a:r>
              <a:rPr lang="en-US" dirty="0" smtClean="0"/>
              <a:t>Complex Querying of Multiple Tables</a:t>
            </a:r>
          </a:p>
          <a:p>
            <a:pPr lvl="1"/>
            <a:r>
              <a:rPr lang="en-US" dirty="0" smtClean="0"/>
              <a:t>Views</a:t>
            </a:r>
          </a:p>
          <a:p>
            <a:pPr lvl="1"/>
            <a:r>
              <a:rPr lang="en-US" dirty="0" smtClean="0"/>
              <a:t>Functions</a:t>
            </a:r>
          </a:p>
          <a:p>
            <a:pPr lvl="1"/>
            <a:r>
              <a:rPr lang="en-US" dirty="0" smtClean="0"/>
              <a:t>Stored Procedures</a:t>
            </a:r>
          </a:p>
          <a:p>
            <a:pPr lvl="1"/>
            <a:r>
              <a:rPr lang="en-US" dirty="0" smtClean="0"/>
              <a:t>Triggers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2913" y="2344849"/>
            <a:ext cx="3294743" cy="3650685"/>
          </a:xfrm>
          <a:prstGeom prst="rect">
            <a:avLst/>
          </a:prstGeom>
        </p:spPr>
      </p:pic>
    </p:spTree>
    <p:extLst>
      <p:ext uri="{BB962C8B-B14F-4D97-AF65-F5344CB8AC3E}">
        <p14:creationId xmlns:p14="http://schemas.microsoft.com/office/powerpoint/2010/main" val="3645793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Content Placeholder 4"/>
          <p:cNvSpPr>
            <a:spLocks noGrp="1"/>
          </p:cNvSpPr>
          <p:nvPr>
            <p:ph idx="1"/>
          </p:nvPr>
        </p:nvSpPr>
        <p:spPr/>
        <p:txBody>
          <a:bodyPr/>
          <a:lstStyle/>
          <a:p>
            <a:r>
              <a:rPr lang="en-US" dirty="0" smtClean="0"/>
              <a:t>Automated Integration Testing </a:t>
            </a:r>
            <a:r>
              <a:rPr lang="en-US" dirty="0"/>
              <a:t>With Databases Is </a:t>
            </a:r>
            <a:r>
              <a:rPr lang="en-US" i="1" dirty="0"/>
              <a:t>Really</a:t>
            </a:r>
            <a:r>
              <a:rPr lang="en-US" dirty="0"/>
              <a:t> Difficult</a:t>
            </a:r>
          </a:p>
          <a:p>
            <a:pPr lvl="1"/>
            <a:r>
              <a:rPr lang="en-US" dirty="0"/>
              <a:t>“Data Not In Known-State Before Test</a:t>
            </a:r>
            <a:r>
              <a:rPr lang="en-US" dirty="0" smtClean="0"/>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1828" y="2708728"/>
            <a:ext cx="2438401" cy="2438401"/>
          </a:xfrm>
          <a:prstGeom prst="rect">
            <a:avLst/>
          </a:prstGeom>
        </p:spPr>
      </p:pic>
    </p:spTree>
    <p:extLst>
      <p:ext uri="{BB962C8B-B14F-4D97-AF65-F5344CB8AC3E}">
        <p14:creationId xmlns:p14="http://schemas.microsoft.com/office/powerpoint/2010/main" val="538022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Content Placeholder 4"/>
          <p:cNvSpPr>
            <a:spLocks noGrp="1"/>
          </p:cNvSpPr>
          <p:nvPr>
            <p:ph idx="1"/>
          </p:nvPr>
        </p:nvSpPr>
        <p:spPr/>
        <p:txBody>
          <a:bodyPr/>
          <a:lstStyle/>
          <a:p>
            <a:r>
              <a:rPr lang="en-US" dirty="0" smtClean="0"/>
              <a:t>Object Relational Mapping (ORM)</a:t>
            </a:r>
          </a:p>
          <a:p>
            <a:pPr lvl="1"/>
            <a:r>
              <a:rPr lang="en-US" dirty="0" smtClean="0"/>
              <a:t>Entity Framework</a:t>
            </a:r>
          </a:p>
          <a:p>
            <a:pPr lvl="1"/>
            <a:r>
              <a:rPr lang="en-US" dirty="0" err="1" smtClean="0"/>
              <a:t>NHibernate</a:t>
            </a:r>
            <a:endParaRPr lang="en-US" dirty="0"/>
          </a:p>
          <a:p>
            <a:pPr lvl="1"/>
            <a:r>
              <a:rPr lang="en-US" dirty="0" smtClean="0"/>
              <a:t>Linq2Sql</a:t>
            </a:r>
          </a:p>
          <a:p>
            <a:pPr lvl="1"/>
            <a:endParaRPr lang="en-US" dirty="0"/>
          </a:p>
          <a:p>
            <a:r>
              <a:rPr lang="en-US" dirty="0" err="1" smtClean="0"/>
              <a:t>Linq</a:t>
            </a:r>
            <a:r>
              <a:rPr lang="en-US" dirty="0" smtClean="0"/>
              <a:t> Queries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3815" y="1306286"/>
            <a:ext cx="3452985" cy="4440802"/>
          </a:xfrm>
          <a:prstGeom prst="rect">
            <a:avLst/>
          </a:prstGeom>
        </p:spPr>
      </p:pic>
    </p:spTree>
    <p:extLst>
      <p:ext uri="{BB962C8B-B14F-4D97-AF65-F5344CB8AC3E}">
        <p14:creationId xmlns:p14="http://schemas.microsoft.com/office/powerpoint/2010/main" val="53802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Content Placeholder 4"/>
          <p:cNvSpPr>
            <a:spLocks noGrp="1"/>
          </p:cNvSpPr>
          <p:nvPr>
            <p:ph idx="1"/>
          </p:nvPr>
        </p:nvSpPr>
        <p:spPr/>
        <p:txBody>
          <a:bodyPr/>
          <a:lstStyle/>
          <a:p>
            <a:r>
              <a:rPr lang="en-US" dirty="0" err="1" smtClean="0"/>
              <a:t>NDbUnit</a:t>
            </a:r>
            <a:endParaRPr lang="en-US" dirty="0" smtClean="0"/>
          </a:p>
          <a:p>
            <a:pPr lvl="1"/>
            <a:r>
              <a:rPr lang="en-US" dirty="0" smtClean="0"/>
              <a:t>Database Testing Framework</a:t>
            </a:r>
          </a:p>
          <a:p>
            <a:pPr lvl="2"/>
            <a:r>
              <a:rPr lang="en-US" dirty="0" smtClean="0"/>
              <a:t>Borrows from the Java community’s </a:t>
            </a:r>
            <a:r>
              <a:rPr lang="en-US" dirty="0" err="1" smtClean="0"/>
              <a:t>DbUnit</a:t>
            </a:r>
            <a:endParaRPr lang="en-US" dirty="0" smtClean="0"/>
          </a:p>
          <a:p>
            <a:pPr lvl="2"/>
            <a:r>
              <a:rPr lang="en-US" dirty="0" smtClean="0"/>
              <a:t>“.</a:t>
            </a:r>
            <a:r>
              <a:rPr lang="en-US" dirty="0"/>
              <a:t>NET library for managing database state during unit </a:t>
            </a:r>
            <a:r>
              <a:rPr lang="en-US" dirty="0" smtClean="0"/>
              <a:t>testing”</a:t>
            </a:r>
          </a:p>
          <a:p>
            <a:pPr lvl="1"/>
            <a:r>
              <a:rPr lang="en-US" dirty="0"/>
              <a:t>Apache License, Version </a:t>
            </a:r>
            <a:r>
              <a:rPr lang="en-US" dirty="0" smtClean="0"/>
              <a:t>2.0</a:t>
            </a:r>
          </a:p>
          <a:p>
            <a:pPr lvl="2"/>
            <a:r>
              <a:rPr lang="en-US" dirty="0" smtClean="0"/>
              <a:t>Free and Open Source</a:t>
            </a:r>
          </a:p>
          <a:p>
            <a:pPr lvl="1"/>
            <a:r>
              <a:rPr lang="en-US" dirty="0" err="1" smtClean="0"/>
              <a:t>NDbUnit</a:t>
            </a:r>
            <a:r>
              <a:rPr lang="en-US" dirty="0" smtClean="0"/>
              <a:t> Project</a:t>
            </a:r>
          </a:p>
          <a:p>
            <a:pPr lvl="2"/>
            <a:r>
              <a:rPr lang="en-US" dirty="0" smtClean="0"/>
              <a:t>http</a:t>
            </a:r>
            <a:r>
              <a:rPr lang="en-US" dirty="0"/>
              <a:t>://code.google.com/p/ndbunit</a:t>
            </a:r>
            <a:r>
              <a:rPr lang="en-US" dirty="0" smtClean="0"/>
              <a:t>/</a:t>
            </a:r>
          </a:p>
          <a:p>
            <a:pPr lvl="1"/>
            <a:r>
              <a:rPr lang="en-US" dirty="0" err="1" smtClean="0"/>
              <a:t>NuGet</a:t>
            </a:r>
            <a:r>
              <a:rPr lang="en-US" dirty="0" smtClean="0"/>
              <a:t> Package</a:t>
            </a:r>
          </a:p>
          <a:p>
            <a:pPr lvl="2"/>
            <a:r>
              <a:rPr lang="en-US" dirty="0"/>
              <a:t>http://</a:t>
            </a:r>
            <a:r>
              <a:rPr lang="en-US" dirty="0" smtClean="0"/>
              <a:t>nuget.org/packages?q=NDbUnit</a:t>
            </a:r>
          </a:p>
          <a:p>
            <a:pPr lvl="1"/>
            <a:r>
              <a:rPr lang="en-US" dirty="0" smtClean="0"/>
              <a:t>Supports Many Databases</a:t>
            </a:r>
          </a:p>
          <a:p>
            <a:pPr lvl="2"/>
            <a:r>
              <a:rPr lang="en-US" dirty="0"/>
              <a:t>Microsoft SQL Server 2005 and 2008 (Express thru Enterprise</a:t>
            </a:r>
            <a:r>
              <a:rPr lang="en-US" dirty="0" smtClean="0"/>
              <a:t>)</a:t>
            </a:r>
          </a:p>
          <a:p>
            <a:pPr lvl="2"/>
            <a:r>
              <a:rPr lang="en-US" dirty="0"/>
              <a:t>Oracle (XE thru Enterprise, 9i and later</a:t>
            </a:r>
            <a:r>
              <a:rPr lang="en-US" dirty="0" smtClean="0"/>
              <a:t>)</a:t>
            </a:r>
          </a:p>
          <a:p>
            <a:pPr lvl="2"/>
            <a:r>
              <a:rPr lang="en-US" dirty="0" err="1"/>
              <a:t>SQLLite</a:t>
            </a:r>
            <a:endParaRPr lang="en-US"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8738" y="3109686"/>
            <a:ext cx="1905266" cy="1905266"/>
          </a:xfrm>
          <a:prstGeom prst="rect">
            <a:avLst/>
          </a:prstGeom>
        </p:spPr>
      </p:pic>
    </p:spTree>
    <p:extLst>
      <p:ext uri="{BB962C8B-B14F-4D97-AF65-F5344CB8AC3E}">
        <p14:creationId xmlns:p14="http://schemas.microsoft.com/office/powerpoint/2010/main" val="53802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Tell Me More …</a:t>
            </a:r>
            <a:endParaRPr lang="en-US" dirty="0"/>
          </a:p>
        </p:txBody>
      </p:sp>
      <p:sp>
        <p:nvSpPr>
          <p:cNvPr id="3" name="Content Placeholder 2"/>
          <p:cNvSpPr>
            <a:spLocks noGrp="1"/>
          </p:cNvSpPr>
          <p:nvPr>
            <p:ph idx="1"/>
          </p:nvPr>
        </p:nvSpPr>
        <p:spPr/>
        <p:txBody>
          <a:bodyPr/>
          <a:lstStyle/>
          <a:p>
            <a:r>
              <a:rPr lang="en-US" dirty="0" smtClean="0"/>
              <a:t>How does </a:t>
            </a:r>
            <a:r>
              <a:rPr lang="en-US" dirty="0" err="1" smtClean="0"/>
              <a:t>NDbUnit</a:t>
            </a:r>
            <a:r>
              <a:rPr lang="en-US" dirty="0" smtClean="0"/>
              <a:t> work?</a:t>
            </a:r>
          </a:p>
          <a:p>
            <a:endParaRPr lang="en-US" dirty="0"/>
          </a:p>
          <a:p>
            <a:r>
              <a:rPr lang="en-US" dirty="0" smtClean="0"/>
              <a:t>Perhaps </a:t>
            </a:r>
            <a:r>
              <a:rPr lang="en-US" dirty="0"/>
              <a:t>an example would be helpful …</a:t>
            </a:r>
          </a:p>
        </p:txBody>
      </p:sp>
    </p:spTree>
    <p:extLst>
      <p:ext uri="{BB962C8B-B14F-4D97-AF65-F5344CB8AC3E}">
        <p14:creationId xmlns:p14="http://schemas.microsoft.com/office/powerpoint/2010/main" val="862202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Databases Is Difficult</a:t>
            </a:r>
          </a:p>
        </p:txBody>
      </p:sp>
      <p:sp>
        <p:nvSpPr>
          <p:cNvPr id="3" name="Content Placeholder 2"/>
          <p:cNvSpPr>
            <a:spLocks noGrp="1"/>
          </p:cNvSpPr>
          <p:nvPr>
            <p:ph idx="1"/>
          </p:nvPr>
        </p:nvSpPr>
        <p:spPr/>
        <p:txBody>
          <a:bodyPr/>
          <a:lstStyle/>
          <a:p>
            <a:r>
              <a:rPr lang="en-US" dirty="0"/>
              <a:t>Unit Testing Databases Is Difficult</a:t>
            </a:r>
          </a:p>
          <a:p>
            <a:pPr lvl="1"/>
            <a:r>
              <a:rPr lang="en-US" dirty="0"/>
              <a:t>CRUD Operations on Tables</a:t>
            </a:r>
          </a:p>
          <a:p>
            <a:pPr lvl="1"/>
            <a:r>
              <a:rPr lang="en-US" dirty="0"/>
              <a:t>Complex Querying of Multiple Tables</a:t>
            </a:r>
          </a:p>
          <a:p>
            <a:pPr lvl="1"/>
            <a:r>
              <a:rPr lang="en-US" dirty="0"/>
              <a:t>Views</a:t>
            </a:r>
          </a:p>
          <a:p>
            <a:pPr lvl="1"/>
            <a:r>
              <a:rPr lang="en-US" dirty="0"/>
              <a:t>Functions</a:t>
            </a:r>
          </a:p>
          <a:p>
            <a:pPr lvl="1"/>
            <a:r>
              <a:rPr lang="en-US" dirty="0"/>
              <a:t>Stored Procedures</a:t>
            </a:r>
          </a:p>
          <a:p>
            <a:pPr lvl="1"/>
            <a:r>
              <a:rPr lang="en-US" dirty="0"/>
              <a:t>Triggers </a:t>
            </a:r>
            <a:r>
              <a:rPr lang="en-US" dirty="0" smtClean="0"/>
              <a:t>!?!</a:t>
            </a:r>
          </a:p>
          <a:p>
            <a:endParaRPr lang="en-US" dirty="0" smtClean="0"/>
          </a:p>
          <a:p>
            <a:r>
              <a:rPr lang="en-US" dirty="0" smtClean="0"/>
              <a:t>Perhaps </a:t>
            </a:r>
            <a:r>
              <a:rPr lang="en-US" dirty="0"/>
              <a:t>an example would be helpful …</a:t>
            </a:r>
          </a:p>
        </p:txBody>
      </p:sp>
    </p:spTree>
    <p:extLst>
      <p:ext uri="{BB962C8B-B14F-4D97-AF65-F5344CB8AC3E}">
        <p14:creationId xmlns:p14="http://schemas.microsoft.com/office/powerpoint/2010/main" val="21586814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Integration Testing With Databases Is </a:t>
            </a:r>
            <a:r>
              <a:rPr lang="en-US" i="1" dirty="0"/>
              <a:t>Really</a:t>
            </a:r>
            <a:r>
              <a:rPr lang="en-US" dirty="0"/>
              <a:t> Difficult</a:t>
            </a:r>
          </a:p>
        </p:txBody>
      </p:sp>
      <p:sp>
        <p:nvSpPr>
          <p:cNvPr id="3" name="Content Placeholder 2"/>
          <p:cNvSpPr>
            <a:spLocks noGrp="1"/>
          </p:cNvSpPr>
          <p:nvPr>
            <p:ph idx="1"/>
          </p:nvPr>
        </p:nvSpPr>
        <p:spPr/>
        <p:txBody>
          <a:bodyPr/>
          <a:lstStyle/>
          <a:p>
            <a:r>
              <a:rPr lang="en-US" dirty="0" smtClean="0"/>
              <a:t>Automated </a:t>
            </a:r>
            <a:r>
              <a:rPr lang="en-US" dirty="0"/>
              <a:t>Integration Testing With Databases Is </a:t>
            </a:r>
            <a:r>
              <a:rPr lang="en-US" i="1" dirty="0"/>
              <a:t>Really</a:t>
            </a:r>
            <a:r>
              <a:rPr lang="en-US" dirty="0"/>
              <a:t> Difficult</a:t>
            </a:r>
          </a:p>
          <a:p>
            <a:pPr lvl="1"/>
            <a:r>
              <a:rPr lang="en-US" dirty="0"/>
              <a:t>“Data Not In Known-State Before Test”</a:t>
            </a:r>
          </a:p>
          <a:p>
            <a:endParaRPr lang="en-US" dirty="0" smtClean="0"/>
          </a:p>
          <a:p>
            <a:r>
              <a:rPr lang="en-US" dirty="0" smtClean="0"/>
              <a:t>Perhaps </a:t>
            </a:r>
            <a:r>
              <a:rPr lang="en-US" dirty="0"/>
              <a:t>an example would be helpful …</a:t>
            </a:r>
          </a:p>
        </p:txBody>
      </p:sp>
    </p:spTree>
    <p:extLst>
      <p:ext uri="{BB962C8B-B14F-4D97-AF65-F5344CB8AC3E}">
        <p14:creationId xmlns:p14="http://schemas.microsoft.com/office/powerpoint/2010/main" val="392546499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CBA3B8650AB39042A5DF2D4958BA0827" ma:contentTypeVersion="0" ma:contentTypeDescription="Create a new document." ma:contentTypeScope="" ma:versionID="deaf6cdaa538512f74dd7e71d9c2d7c1">
  <xsd:schema xmlns:xsd="http://www.w3.org/2001/XMLSchema" xmlns:p="http://schemas.microsoft.com/office/2006/metadata/properties" targetNamespace="http://schemas.microsoft.com/office/2006/metadata/properties" ma:root="true" ma:fieldsID="9e32596940cb45f66ee171bf56b39d3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C13986F2-2813-470E-828A-8D5702178ABB}">
  <ds:schemaRefs>
    <ds:schemaRef ds:uri="http://schemas.microsoft.com/office/2006/metadata/longProperties"/>
  </ds:schemaRefs>
</ds:datastoreItem>
</file>

<file path=customXml/itemProps2.xml><?xml version="1.0" encoding="utf-8"?>
<ds:datastoreItem xmlns:ds="http://schemas.openxmlformats.org/officeDocument/2006/customXml" ds:itemID="{9340C1C4-A2BA-4474-B588-6806E79BCD2E}">
  <ds:schemaRefs>
    <ds:schemaRef ds:uri="http://schemas.microsoft.com/office/2006/metadata/properties"/>
    <ds:schemaRef ds:uri="http://purl.org/dc/terms/"/>
    <ds:schemaRef ds:uri="http://purl.org/dc/elements/1.1/"/>
    <ds:schemaRef ds:uri="http://schemas.microsoft.com/office/2006/documentManagement/types"/>
    <ds:schemaRef ds:uri="http://www.w3.org/XML/1998/namespace"/>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6B6AE0AA-FA39-478D-9CD3-6A3092A1C572}">
  <ds:schemaRefs>
    <ds:schemaRef ds:uri="http://schemas.microsoft.com/sharepoint/v3/contenttype/forms"/>
  </ds:schemaRefs>
</ds:datastoreItem>
</file>

<file path=customXml/itemProps4.xml><?xml version="1.0" encoding="utf-8"?>
<ds:datastoreItem xmlns:ds="http://schemas.openxmlformats.org/officeDocument/2006/customXml" ds:itemID="{46284274-5747-4958-882C-47F2587DF8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ExcellaVision 2009</Template>
  <TotalTime>12633</TotalTime>
  <Words>605</Words>
  <Application>Microsoft Office PowerPoint</Application>
  <PresentationFormat>On-screen Show (4:3)</PresentationFormat>
  <Paragraphs>137</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Blank Presentation</vt:lpstr>
      <vt:lpstr>PowerPoint Presentation</vt:lpstr>
      <vt:lpstr>Chrysler New Yorker</vt:lpstr>
      <vt:lpstr>Overview</vt:lpstr>
      <vt:lpstr>Overview</vt:lpstr>
      <vt:lpstr>Overview</vt:lpstr>
      <vt:lpstr>Overview</vt:lpstr>
      <vt:lpstr>Tell Me More …</vt:lpstr>
      <vt:lpstr>Unit Testing Databases Is Difficult</vt:lpstr>
      <vt:lpstr>Automated Integration Testing With Databases Is Really Difficult</vt:lpstr>
      <vt:lpstr>Automated Testing The “Surface API”</vt:lpstr>
      <vt:lpstr>Integration Testing The ORM Interface</vt:lpstr>
      <vt:lpstr>NDbUnit Downside</vt:lpstr>
      <vt:lpstr>NDbUnit Upside</vt:lpstr>
      <vt:lpstr>Of Course It’s Safe … After You</vt:lpstr>
      <vt:lpstr>Shameless Self Promotion Time!</vt:lpstr>
      <vt:lpstr>More Shameless Self Promotion</vt:lpstr>
    </vt:vector>
  </TitlesOfParts>
  <Company>Excella Consulting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Testing with NDbUnit</dc:title>
  <dc:creator>Stephen.Ritchie@excella.com</dc:creator>
  <cp:lastModifiedBy>Ritchie, Stephen D.</cp:lastModifiedBy>
  <cp:revision>872</cp:revision>
  <dcterms:created xsi:type="dcterms:W3CDTF">2009-01-06T16:08:40Z</dcterms:created>
  <dcterms:modified xsi:type="dcterms:W3CDTF">2012-05-09T14:50:41Z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ntentTypeId">
    <vt:lpwstr>0x010100CBA3B8650AB39042A5DF2D4958BA0827</vt:lpwstr>
  </property>
</Properties>
</file>