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5"/>
  </p:sldMasterIdLst>
  <p:notesMasterIdLst>
    <p:notesMasterId r:id="rId22"/>
  </p:notesMasterIdLst>
  <p:handoutMasterIdLst>
    <p:handoutMasterId r:id="rId23"/>
  </p:handoutMasterIdLst>
  <p:sldIdLst>
    <p:sldId id="784" r:id="rId6"/>
    <p:sldId id="830" r:id="rId7"/>
    <p:sldId id="826" r:id="rId8"/>
    <p:sldId id="827" r:id="rId9"/>
    <p:sldId id="828" r:id="rId10"/>
    <p:sldId id="829" r:id="rId11"/>
    <p:sldId id="820" r:id="rId12"/>
    <p:sldId id="831" r:id="rId13"/>
    <p:sldId id="832" r:id="rId14"/>
    <p:sldId id="821" r:id="rId15"/>
    <p:sldId id="833" r:id="rId16"/>
    <p:sldId id="834" r:id="rId17"/>
    <p:sldId id="835" r:id="rId18"/>
    <p:sldId id="813" r:id="rId19"/>
    <p:sldId id="824" r:id="rId20"/>
    <p:sldId id="825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ve Cooper" initials="S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3399"/>
    <a:srgbClr val="14E669"/>
    <a:srgbClr val="006600"/>
    <a:srgbClr val="009900"/>
    <a:srgbClr val="336600"/>
    <a:srgbClr val="00CC00"/>
    <a:srgbClr val="008000"/>
    <a:srgbClr val="33CC33"/>
    <a:srgbClr val="FBF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8468" autoAdjust="0"/>
    <p:restoredTop sz="85319" autoAdjust="0"/>
  </p:normalViewPr>
  <p:slideViewPr>
    <p:cSldViewPr snapToGrid="0" snapToObjects="1">
      <p:cViewPr>
        <p:scale>
          <a:sx n="66" d="100"/>
          <a:sy n="66" d="100"/>
        </p:scale>
        <p:origin x="-2214" y="-11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26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D1A69-4642-440C-B4DA-A3DDEA39507F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65569-117F-448F-90AB-32406B0276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90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fld id="{6122490E-C14D-4509-A7F9-FC7223F2C8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20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5F6AB-E1C6-4060-A660-4E8533A65BA8}" type="slidenum">
              <a:rPr lang="en-US" smtClean="0">
                <a:latin typeface="Arial" pitchFamily="34" charset="0"/>
                <a:ea typeface="ＭＳ Ｐゴシック" pitchFamily="34" charset="-128"/>
              </a:rPr>
              <a:pPr/>
              <a:t>1</a:t>
            </a:fld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06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92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08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42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01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008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80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2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D41C3-251C-A347-8A21-AED582F5726E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355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D41C3-251C-A347-8A21-AED582F5726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355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D41C3-251C-A347-8A21-AED582F5726E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355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D41C3-251C-A347-8A21-AED582F5726E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355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476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93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78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Box 2"/>
          <p:cNvSpPr txBox="1">
            <a:spLocks noChangeArrowheads="1"/>
          </p:cNvSpPr>
          <p:nvPr userDrawn="1"/>
        </p:nvSpPr>
        <p:spPr bwMode="auto">
          <a:xfrm>
            <a:off x="431800" y="2375089"/>
            <a:ext cx="5943600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3500" dirty="0" smtClean="0">
                <a:solidFill>
                  <a:srgbClr val="003399"/>
                </a:solidFill>
                <a:latin typeface="Tahoma" pitchFamily="34" charset="0"/>
              </a:rPr>
              <a:t>Automated Unit and Integration Testing with </a:t>
            </a:r>
            <a:r>
              <a:rPr lang="en-US" sz="3500" dirty="0" smtClean="0">
                <a:solidFill>
                  <a:srgbClr val="003399"/>
                </a:solidFill>
                <a:latin typeface="Tahoma" pitchFamily="34" charset="0"/>
              </a:rPr>
              <a:t>Databases</a:t>
            </a:r>
            <a:endParaRPr lang="en-US" sz="3500" dirty="0" smtClean="0">
              <a:solidFill>
                <a:srgbClr val="003399"/>
              </a:solidFill>
              <a:latin typeface="Tahoma" pitchFamily="34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1770743" y="4702629"/>
            <a:ext cx="447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Stephen D. </a:t>
            </a:r>
            <a:r>
              <a:rPr lang="en-US" dirty="0" smtClean="0"/>
              <a:t>Ritchie</a:t>
            </a:r>
          </a:p>
          <a:p>
            <a:r>
              <a:rPr lang="en-US" dirty="0" smtClean="0"/>
              <a:t>Philly.NET Code Camp 2012.1</a:t>
            </a:r>
            <a:endParaRPr lang="en-US" dirty="0" smtClean="0"/>
          </a:p>
          <a:p>
            <a:r>
              <a:rPr lang="en-US" dirty="0" smtClean="0"/>
              <a:t>12-May-2012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1529FFF0-969E-4E44-B8F6-415A2237A40E}" type="slidenum">
              <a:rPr lang="en-US"/>
              <a:pPr>
                <a:defRPr/>
              </a:pPr>
              <a:t>‹#›</a:t>
            </a:fld>
            <a:r>
              <a:rPr lang="en-US" dirty="0"/>
              <a:t> 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2113" y="163513"/>
            <a:ext cx="7769225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" name="Rectangle 7"/>
          <p:cNvSpPr txBox="1">
            <a:spLocks noChangeArrowheads="1"/>
          </p:cNvSpPr>
          <p:nvPr userDrawn="1"/>
        </p:nvSpPr>
        <p:spPr bwMode="auto">
          <a:xfrm>
            <a:off x="0" y="6245225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pitchFamily="-80" charset="-128"/>
                <a:cs typeface="+mn-cs"/>
              </a:rPr>
              <a:t>Excella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pitchFamily="-80" charset="-128"/>
                <a:cs typeface="+mn-cs"/>
              </a:rPr>
              <a:t> Consulting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pitchFamily="-80" charset="-128"/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chemeClr val="bg1"/>
                </a:solidFill>
                <a:latin typeface="+mn-lt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- </a:t>
            </a:r>
            <a:fld id="{8838C5AC-A6B2-4782-8731-208B3CC8CA47}" type="slidenum">
              <a:rPr lang="en-US"/>
              <a:pPr>
                <a:defRPr/>
              </a:pPr>
              <a:t>‹#›</a:t>
            </a:fld>
            <a:r>
              <a:rPr lang="en-US" dirty="0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098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  <a:ea typeface="ＭＳ Ｐゴシック" pitchFamily="-80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  <a:ea typeface="ＭＳ Ｐゴシック" pitchFamily="-80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  <a:ea typeface="ＭＳ Ｐゴシック" pitchFamily="-80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  <a:ea typeface="ＭＳ Ｐゴシック" pitchFamily="-80" charset="-128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  <a:ea typeface="ＭＳ Ｐゴシック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3399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99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3399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3399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003399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3399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3399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3399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3399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Testing The “Surface API”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“Surface Testing”</a:t>
            </a:r>
          </a:p>
          <a:p>
            <a:pPr lvl="1"/>
            <a:r>
              <a:rPr lang="en-US" dirty="0" smtClean="0"/>
              <a:t>DAL</a:t>
            </a:r>
          </a:p>
          <a:p>
            <a:pPr lvl="1"/>
            <a:endParaRPr lang="en-US" dirty="0"/>
          </a:p>
          <a:p>
            <a:r>
              <a:rPr lang="en-US" dirty="0" smtClean="0"/>
              <a:t>Perhaps an example</a:t>
            </a:r>
            <a:br>
              <a:rPr lang="en-US" dirty="0" smtClean="0"/>
            </a:br>
            <a:r>
              <a:rPr lang="en-US" dirty="0" smtClean="0"/>
              <a:t>would be helpful?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796" y="1238584"/>
            <a:ext cx="5396003" cy="465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5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 The ORM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“Surface Testing” Revisited</a:t>
            </a:r>
          </a:p>
          <a:p>
            <a:pPr lvl="1"/>
            <a:r>
              <a:rPr lang="en-US" dirty="0" smtClean="0"/>
              <a:t>ORM Interface Surface</a:t>
            </a:r>
          </a:p>
          <a:p>
            <a:endParaRPr lang="en-US" dirty="0" smtClean="0"/>
          </a:p>
          <a:p>
            <a:r>
              <a:rPr lang="en-US" dirty="0" err="1" smtClean="0"/>
              <a:t>NDbUnit</a:t>
            </a:r>
            <a:endParaRPr lang="en-US" dirty="0" smtClean="0"/>
          </a:p>
          <a:p>
            <a:pPr lvl="1"/>
            <a:r>
              <a:rPr lang="en-US" dirty="0" smtClean="0"/>
              <a:t>Independently Controls the </a:t>
            </a:r>
            <a:br>
              <a:rPr lang="en-US" dirty="0" smtClean="0"/>
            </a:br>
            <a:r>
              <a:rPr lang="en-US" dirty="0" smtClean="0"/>
              <a:t>Data Store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900" y="1009312"/>
            <a:ext cx="3762900" cy="483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9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NDbUnit</a:t>
            </a:r>
            <a:r>
              <a:rPr lang="en-US" dirty="0" smtClean="0"/>
              <a:t> Downside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Independence Has A Cost</a:t>
            </a:r>
          </a:p>
          <a:p>
            <a:pPr lvl="1"/>
            <a:r>
              <a:rPr lang="en-US" dirty="0"/>
              <a:t>Separately Defined </a:t>
            </a:r>
            <a:r>
              <a:rPr lang="en-US" dirty="0" smtClean="0"/>
              <a:t>The Schema</a:t>
            </a:r>
            <a:endParaRPr lang="en-US" dirty="0"/>
          </a:p>
          <a:p>
            <a:pPr lvl="1"/>
            <a:r>
              <a:rPr lang="en-US" dirty="0"/>
              <a:t>Separately Defined </a:t>
            </a:r>
            <a:r>
              <a:rPr lang="en-US" dirty="0" smtClean="0"/>
              <a:t>Each Known-Data-State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Changing Schema</a:t>
            </a:r>
          </a:p>
          <a:p>
            <a:pPr lvl="1"/>
            <a:r>
              <a:rPr lang="en-US" dirty="0" smtClean="0"/>
              <a:t>Updating </a:t>
            </a:r>
            <a:r>
              <a:rPr lang="en-US" dirty="0" err="1" smtClean="0"/>
              <a:t>DataSet</a:t>
            </a:r>
            <a:endParaRPr lang="en-US" dirty="0" smtClean="0"/>
          </a:p>
          <a:p>
            <a:pPr lvl="1"/>
            <a:r>
              <a:rPr lang="en-US" dirty="0" smtClean="0"/>
              <a:t>Updating XML Files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87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NDbUnit</a:t>
            </a:r>
            <a:r>
              <a:rPr lang="en-US" dirty="0" smtClean="0"/>
              <a:t> Upside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Liberates Refactoring</a:t>
            </a:r>
            <a:endParaRPr lang="en-US" dirty="0"/>
          </a:p>
          <a:p>
            <a:pPr lvl="1"/>
            <a:r>
              <a:rPr lang="en-US" dirty="0" smtClean="0"/>
              <a:t>Switch from CRUD Stored Procedures to ORM</a:t>
            </a:r>
            <a:endParaRPr lang="en-US" dirty="0"/>
          </a:p>
          <a:p>
            <a:pPr lvl="1"/>
            <a:r>
              <a:rPr lang="en-US" dirty="0" smtClean="0"/>
              <a:t>Database Consolidation</a:t>
            </a:r>
          </a:p>
          <a:p>
            <a:pPr lvl="1"/>
            <a:r>
              <a:rPr lang="en-US" dirty="0" smtClean="0"/>
              <a:t>Automated Integration Testing Legacy Code</a:t>
            </a:r>
          </a:p>
          <a:p>
            <a:pPr lvl="2"/>
            <a:r>
              <a:rPr lang="en-US" dirty="0" smtClean="0"/>
              <a:t>Leap Forward</a:t>
            </a:r>
            <a:endParaRPr lang="en-US" dirty="0"/>
          </a:p>
          <a:p>
            <a:r>
              <a:rPr lang="en-US" dirty="0" smtClean="0"/>
              <a:t>Reporting</a:t>
            </a:r>
          </a:p>
          <a:p>
            <a:pPr lvl="1"/>
            <a:r>
              <a:rPr lang="en-US" dirty="0" smtClean="0"/>
              <a:t>Test Report Queries Independent of Reporting Tool</a:t>
            </a:r>
          </a:p>
          <a:p>
            <a:r>
              <a:rPr lang="en-US" dirty="0" smtClean="0"/>
              <a:t>Browser Testing</a:t>
            </a:r>
          </a:p>
          <a:p>
            <a:pPr lvl="1"/>
            <a:r>
              <a:rPr lang="en-US" dirty="0" smtClean="0"/>
              <a:t>Put Database In Known State</a:t>
            </a:r>
            <a:endParaRPr lang="en-US" dirty="0"/>
          </a:p>
          <a:p>
            <a:r>
              <a:rPr lang="en-US" dirty="0" smtClean="0"/>
              <a:t>Smoke, Stability, Performance, Regression and Other Testing</a:t>
            </a:r>
          </a:p>
          <a:p>
            <a:pPr lvl="1"/>
            <a:r>
              <a:rPr lang="en-US" dirty="0" smtClean="0"/>
              <a:t>Automated Integration Testing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17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 Course It’s Safe … After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87" y="950207"/>
            <a:ext cx="7701460" cy="5131280"/>
          </a:xfrm>
        </p:spPr>
      </p:pic>
    </p:spTree>
    <p:extLst>
      <p:ext uri="{BB962C8B-B14F-4D97-AF65-F5344CB8AC3E}">
        <p14:creationId xmlns:p14="http://schemas.microsoft.com/office/powerpoint/2010/main" val="242888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Shameless Self Promotion Time!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05" y="978248"/>
            <a:ext cx="3843891" cy="5080257"/>
          </a:xfrm>
        </p:spPr>
      </p:pic>
      <p:sp>
        <p:nvSpPr>
          <p:cNvPr id="5" name="TextBox 4"/>
          <p:cNvSpPr txBox="1"/>
          <p:nvPr/>
        </p:nvSpPr>
        <p:spPr>
          <a:xfrm>
            <a:off x="4735966" y="1166558"/>
            <a:ext cx="40016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40% off </a:t>
            </a:r>
            <a:r>
              <a:rPr lang="en-US" b="1" dirty="0"/>
              <a:t>Pro .NET Best Practices</a:t>
            </a:r>
            <a:r>
              <a:rPr lang="en-US" dirty="0" smtClean="0"/>
              <a:t>!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Buy the eBook at </a:t>
            </a:r>
            <a:r>
              <a:rPr lang="en-US" b="1" dirty="0" smtClean="0"/>
              <a:t>Apress.com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Enter the  promo code: </a:t>
            </a:r>
            <a:r>
              <a:rPr lang="en-US" b="1" dirty="0" smtClean="0"/>
              <a:t>CMAP12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Formats: PDF, </a:t>
            </a:r>
            <a:r>
              <a:rPr lang="en-US" dirty="0" err="1" smtClean="0"/>
              <a:t>ePub</a:t>
            </a:r>
            <a:r>
              <a:rPr lang="en-US" dirty="0" smtClean="0"/>
              <a:t>, or MOBI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Valid until </a:t>
            </a:r>
            <a:r>
              <a:rPr lang="en-US" b="1" dirty="0" smtClean="0"/>
              <a:t>May 31, 2012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568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Shameless Self Promotion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Email:	stephen.ritchie@excella.com</a:t>
            </a:r>
          </a:p>
          <a:p>
            <a:endParaRPr lang="en-US" dirty="0"/>
          </a:p>
          <a:p>
            <a:r>
              <a:rPr lang="en-US" dirty="0" smtClean="0"/>
              <a:t>Twitter:	@</a:t>
            </a:r>
            <a:r>
              <a:rPr lang="en-US" dirty="0" err="1" smtClean="0"/>
              <a:t>ruthlesshelp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Blog:	http://ruthlesslyhelpful.net</a:t>
            </a:r>
          </a:p>
          <a:p>
            <a:endParaRPr lang="en-US" dirty="0" smtClean="0"/>
          </a:p>
          <a:p>
            <a:r>
              <a:rPr lang="en-US" dirty="0" smtClean="0"/>
              <a:t>LinkedIn:</a:t>
            </a:r>
            <a:r>
              <a:rPr lang="en-US" dirty="0"/>
              <a:t>	http://</a:t>
            </a:r>
            <a:r>
              <a:rPr lang="en-US" dirty="0" smtClean="0"/>
              <a:t>www.linkedin.com/in/sritchie</a:t>
            </a:r>
          </a:p>
          <a:p>
            <a:endParaRPr lang="en-US" dirty="0"/>
          </a:p>
          <a:p>
            <a:r>
              <a:rPr lang="en-US" dirty="0"/>
              <a:t>Facebook:	http://</a:t>
            </a:r>
            <a:r>
              <a:rPr lang="en-US" dirty="0" smtClean="0"/>
              <a:t>www.facebook.com/ProDotNetBestPractices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9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Chrysler New Yorker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99" y="1013166"/>
            <a:ext cx="7982630" cy="5029057"/>
          </a:xfrm>
        </p:spPr>
      </p:pic>
    </p:spTree>
    <p:extLst>
      <p:ext uri="{BB962C8B-B14F-4D97-AF65-F5344CB8AC3E}">
        <p14:creationId xmlns:p14="http://schemas.microsoft.com/office/powerpoint/2010/main" val="310588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 Databases Is Difficult</a:t>
            </a:r>
          </a:p>
          <a:p>
            <a:pPr lvl="1"/>
            <a:r>
              <a:rPr lang="en-US" dirty="0" smtClean="0"/>
              <a:t>CRUD Operations on Tables</a:t>
            </a:r>
          </a:p>
          <a:p>
            <a:pPr lvl="1"/>
            <a:r>
              <a:rPr lang="en-US" dirty="0" smtClean="0"/>
              <a:t>Complex Querying of Multiple Tables</a:t>
            </a:r>
          </a:p>
          <a:p>
            <a:pPr lvl="1"/>
            <a:r>
              <a:rPr lang="en-US" dirty="0" smtClean="0"/>
              <a:t>Views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Stored Procedures</a:t>
            </a:r>
          </a:p>
          <a:p>
            <a:pPr lvl="1"/>
            <a:r>
              <a:rPr lang="en-US" dirty="0" smtClean="0"/>
              <a:t>Triggers !?!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913" y="2344849"/>
            <a:ext cx="3294743" cy="365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9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Integration Testing </a:t>
            </a:r>
            <a:r>
              <a:rPr lang="en-US" dirty="0"/>
              <a:t>With Databases Is </a:t>
            </a:r>
            <a:r>
              <a:rPr lang="en-US" i="1" dirty="0"/>
              <a:t>Really</a:t>
            </a:r>
            <a:r>
              <a:rPr lang="en-US" dirty="0"/>
              <a:t> Difficult</a:t>
            </a:r>
          </a:p>
          <a:p>
            <a:pPr lvl="1"/>
            <a:r>
              <a:rPr lang="en-US" dirty="0"/>
              <a:t>“Data Not In Known-State Before Test</a:t>
            </a:r>
            <a:r>
              <a:rPr lang="en-US" dirty="0" smtClean="0"/>
              <a:t>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828" y="2708728"/>
            <a:ext cx="2438401" cy="243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Relational Mapping (ORM)</a:t>
            </a:r>
          </a:p>
          <a:p>
            <a:pPr lvl="1"/>
            <a:r>
              <a:rPr lang="en-US" dirty="0" smtClean="0"/>
              <a:t>Entity Framework</a:t>
            </a:r>
          </a:p>
          <a:p>
            <a:pPr lvl="1"/>
            <a:r>
              <a:rPr lang="en-US" dirty="0" err="1" smtClean="0"/>
              <a:t>NHibernate</a:t>
            </a:r>
            <a:endParaRPr lang="en-US" dirty="0"/>
          </a:p>
          <a:p>
            <a:pPr lvl="1"/>
            <a:r>
              <a:rPr lang="en-US" dirty="0" smtClean="0"/>
              <a:t>Linq2Sql</a:t>
            </a:r>
          </a:p>
          <a:p>
            <a:pPr lvl="1"/>
            <a:endParaRPr lang="en-US" dirty="0"/>
          </a:p>
          <a:p>
            <a:r>
              <a:rPr lang="en-US" dirty="0" err="1" smtClean="0"/>
              <a:t>Linq</a:t>
            </a:r>
            <a:r>
              <a:rPr lang="en-US" dirty="0" smtClean="0"/>
              <a:t> Queries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815" y="1306286"/>
            <a:ext cx="3452985" cy="444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NDbUnit</a:t>
            </a:r>
            <a:endParaRPr lang="en-US" dirty="0" smtClean="0"/>
          </a:p>
          <a:p>
            <a:pPr lvl="1"/>
            <a:r>
              <a:rPr lang="en-US" dirty="0" smtClean="0"/>
              <a:t>Database Testing Framework</a:t>
            </a:r>
          </a:p>
          <a:p>
            <a:pPr lvl="2"/>
            <a:r>
              <a:rPr lang="en-US" dirty="0" smtClean="0"/>
              <a:t>Borrows from the Java community’s </a:t>
            </a:r>
            <a:r>
              <a:rPr lang="en-US" dirty="0" err="1" smtClean="0"/>
              <a:t>DbUnit</a:t>
            </a:r>
            <a:endParaRPr lang="en-US" dirty="0" smtClean="0"/>
          </a:p>
          <a:p>
            <a:pPr lvl="2"/>
            <a:r>
              <a:rPr lang="en-US" dirty="0" smtClean="0"/>
              <a:t>“.</a:t>
            </a:r>
            <a:r>
              <a:rPr lang="en-US" dirty="0"/>
              <a:t>NET library for managing database state during unit </a:t>
            </a:r>
            <a:r>
              <a:rPr lang="en-US" dirty="0" smtClean="0"/>
              <a:t>testing”</a:t>
            </a:r>
          </a:p>
          <a:p>
            <a:pPr lvl="1"/>
            <a:r>
              <a:rPr lang="en-US" dirty="0"/>
              <a:t>Apache License, Version </a:t>
            </a:r>
            <a:r>
              <a:rPr lang="en-US" dirty="0" smtClean="0"/>
              <a:t>2.0</a:t>
            </a:r>
          </a:p>
          <a:p>
            <a:pPr lvl="2"/>
            <a:r>
              <a:rPr lang="en-US" dirty="0" smtClean="0"/>
              <a:t>Free and Open Source</a:t>
            </a:r>
          </a:p>
          <a:p>
            <a:pPr lvl="1"/>
            <a:r>
              <a:rPr lang="en-US" dirty="0" err="1" smtClean="0"/>
              <a:t>NDbUnit</a:t>
            </a:r>
            <a:r>
              <a:rPr lang="en-US" dirty="0" smtClean="0"/>
              <a:t> Project</a:t>
            </a:r>
          </a:p>
          <a:p>
            <a:pPr lvl="2"/>
            <a:r>
              <a:rPr lang="en-US" dirty="0" smtClean="0"/>
              <a:t>http</a:t>
            </a:r>
            <a:r>
              <a:rPr lang="en-US" dirty="0"/>
              <a:t>://code.google.com/p/ndbunit</a:t>
            </a:r>
            <a:r>
              <a:rPr lang="en-US" dirty="0" smtClean="0"/>
              <a:t>/</a:t>
            </a:r>
          </a:p>
          <a:p>
            <a:pPr lvl="1"/>
            <a:r>
              <a:rPr lang="en-US" dirty="0" err="1" smtClean="0"/>
              <a:t>NuGet</a:t>
            </a:r>
            <a:r>
              <a:rPr lang="en-US" dirty="0" smtClean="0"/>
              <a:t> Package</a:t>
            </a:r>
          </a:p>
          <a:p>
            <a:pPr lvl="2"/>
            <a:r>
              <a:rPr lang="en-US" dirty="0"/>
              <a:t>http://</a:t>
            </a:r>
            <a:r>
              <a:rPr lang="en-US" dirty="0" smtClean="0"/>
              <a:t>nuget.org/packages?q=NDbUnit</a:t>
            </a:r>
          </a:p>
          <a:p>
            <a:pPr lvl="1"/>
            <a:r>
              <a:rPr lang="en-US" dirty="0" smtClean="0"/>
              <a:t>Supports Many Databases</a:t>
            </a:r>
          </a:p>
          <a:p>
            <a:pPr lvl="2"/>
            <a:r>
              <a:rPr lang="en-US" dirty="0"/>
              <a:t>Microsoft SQL Server 2005 and 2008 (Express thru Enterprise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Oracle (XE thru Enterprise, 9i and later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/>
              <a:t>SQLLite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738" y="3109686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 Me More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NDbUnit</a:t>
            </a:r>
            <a:r>
              <a:rPr lang="en-US" dirty="0" smtClean="0"/>
              <a:t> work?</a:t>
            </a:r>
          </a:p>
          <a:p>
            <a:endParaRPr lang="en-US" dirty="0"/>
          </a:p>
          <a:p>
            <a:r>
              <a:rPr lang="en-US" dirty="0" smtClean="0"/>
              <a:t>Perhaps </a:t>
            </a:r>
            <a:r>
              <a:rPr lang="en-US" dirty="0"/>
              <a:t>an example would be helpful …</a:t>
            </a:r>
          </a:p>
        </p:txBody>
      </p:sp>
    </p:spTree>
    <p:extLst>
      <p:ext uri="{BB962C8B-B14F-4D97-AF65-F5344CB8AC3E}">
        <p14:creationId xmlns:p14="http://schemas.microsoft.com/office/powerpoint/2010/main" val="86220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Databases Is Difficult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 Databases Is Difficult</a:t>
            </a:r>
          </a:p>
          <a:p>
            <a:pPr lvl="1"/>
            <a:r>
              <a:rPr lang="en-US" dirty="0"/>
              <a:t>CRUD Operations on Tables</a:t>
            </a:r>
          </a:p>
          <a:p>
            <a:pPr lvl="1"/>
            <a:r>
              <a:rPr lang="en-US" dirty="0"/>
              <a:t>Complex Querying of Multiple Tables</a:t>
            </a:r>
          </a:p>
          <a:p>
            <a:pPr lvl="1"/>
            <a:r>
              <a:rPr lang="en-US" dirty="0"/>
              <a:t>Views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Stored Procedures</a:t>
            </a:r>
          </a:p>
          <a:p>
            <a:pPr lvl="1"/>
            <a:r>
              <a:rPr lang="en-US" dirty="0"/>
              <a:t>Triggers </a:t>
            </a:r>
            <a:r>
              <a:rPr lang="en-US" dirty="0" smtClean="0"/>
              <a:t>!?!</a:t>
            </a:r>
          </a:p>
          <a:p>
            <a:endParaRPr lang="en-US" dirty="0" smtClean="0"/>
          </a:p>
          <a:p>
            <a:r>
              <a:rPr lang="en-US" dirty="0" smtClean="0"/>
              <a:t>Perhaps </a:t>
            </a:r>
            <a:r>
              <a:rPr lang="en-US" dirty="0"/>
              <a:t>an example would be helpful …</a:t>
            </a:r>
          </a:p>
        </p:txBody>
      </p:sp>
    </p:spTree>
    <p:extLst>
      <p:ext uri="{BB962C8B-B14F-4D97-AF65-F5344CB8AC3E}">
        <p14:creationId xmlns:p14="http://schemas.microsoft.com/office/powerpoint/2010/main" val="215868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Integration Testing With Databases Is </a:t>
            </a:r>
            <a:r>
              <a:rPr lang="en-US" i="1" dirty="0"/>
              <a:t>Really</a:t>
            </a:r>
            <a:r>
              <a:rPr lang="en-US" dirty="0"/>
              <a:t> Difficult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</a:t>
            </a:r>
            <a:r>
              <a:rPr lang="en-US" dirty="0"/>
              <a:t>Integration Testing With Databases Is </a:t>
            </a:r>
            <a:r>
              <a:rPr lang="en-US" i="1" dirty="0"/>
              <a:t>Really</a:t>
            </a:r>
            <a:r>
              <a:rPr lang="en-US" dirty="0"/>
              <a:t> Difficult</a:t>
            </a:r>
          </a:p>
          <a:p>
            <a:pPr lvl="1"/>
            <a:r>
              <a:rPr lang="en-US" dirty="0"/>
              <a:t>“Data Not In Known-State Before Test”</a:t>
            </a:r>
          </a:p>
          <a:p>
            <a:endParaRPr lang="en-US" dirty="0" smtClean="0"/>
          </a:p>
          <a:p>
            <a:r>
              <a:rPr lang="en-US" dirty="0" smtClean="0"/>
              <a:t>Perhaps </a:t>
            </a:r>
            <a:r>
              <a:rPr lang="en-US" dirty="0"/>
              <a:t>an example would be helpful …</a:t>
            </a:r>
          </a:p>
        </p:txBody>
      </p:sp>
    </p:spTree>
    <p:extLst>
      <p:ext uri="{BB962C8B-B14F-4D97-AF65-F5344CB8AC3E}">
        <p14:creationId xmlns:p14="http://schemas.microsoft.com/office/powerpoint/2010/main" val="392546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A3B8650AB39042A5DF2D4958BA0827" ma:contentTypeVersion="0" ma:contentTypeDescription="Create a new document." ma:contentTypeScope="" ma:versionID="deaf6cdaa538512f74dd7e71d9c2d7c1">
  <xsd:schema xmlns:xsd="http://www.w3.org/2001/XMLSchema" xmlns:p="http://schemas.microsoft.com/office/2006/metadata/properties" targetNamespace="http://schemas.microsoft.com/office/2006/metadata/properties" ma:root="true" ma:fieldsID="9e32596940cb45f66ee171bf56b39d3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13986F2-2813-470E-828A-8D5702178ABB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9340C1C4-A2BA-4474-B588-6806E79BCD2E}">
  <ds:schemaRefs>
    <ds:schemaRef ds:uri="http://schemas.microsoft.com/office/2006/metadata/properties"/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B6AE0AA-FA39-478D-9CD3-6A3092A1C572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6284274-5747-4958-882C-47F2587DF8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ExcellaVision 2009</Template>
  <TotalTime>12617</TotalTime>
  <Words>352</Words>
  <Application>Microsoft Office PowerPoint</Application>
  <PresentationFormat>On-screen Show (4:3)</PresentationFormat>
  <Paragraphs>117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Blank Presentation</vt:lpstr>
      <vt:lpstr>PowerPoint Presentation</vt:lpstr>
      <vt:lpstr>Chrysler New Yorker</vt:lpstr>
      <vt:lpstr>Overview</vt:lpstr>
      <vt:lpstr>Overview</vt:lpstr>
      <vt:lpstr>Overview</vt:lpstr>
      <vt:lpstr>Overview</vt:lpstr>
      <vt:lpstr>Tell Me More …</vt:lpstr>
      <vt:lpstr>Unit Testing Databases Is Difficult</vt:lpstr>
      <vt:lpstr>Automated Integration Testing With Databases Is Really Difficult</vt:lpstr>
      <vt:lpstr>Automated Testing The “Surface API”</vt:lpstr>
      <vt:lpstr>Integration Testing The ORM Interface</vt:lpstr>
      <vt:lpstr>NDbUnit Downside</vt:lpstr>
      <vt:lpstr>NDbUnit Upside</vt:lpstr>
      <vt:lpstr>Of Course It’s Safe … After You</vt:lpstr>
      <vt:lpstr>Shameless Self Promotion Time!</vt:lpstr>
      <vt:lpstr>More Shameless Self Promotion</vt:lpstr>
    </vt:vector>
  </TitlesOfParts>
  <Company>Excella Consulting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Testing with NDbUnit</dc:title>
  <dc:creator>Stephen.Ritchie@excella.com</dc:creator>
  <cp:lastModifiedBy>Ritchie, Stephen D.</cp:lastModifiedBy>
  <cp:revision>870</cp:revision>
  <dcterms:created xsi:type="dcterms:W3CDTF">2009-01-06T16:08:40Z</dcterms:created>
  <dcterms:modified xsi:type="dcterms:W3CDTF">2012-05-09T14:29:02Z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0x010100CBA3B8650AB39042A5DF2D4958BA0827</vt:lpwstr>
  </property>
</Properties>
</file>