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2"/>
  </p:notesMasterIdLst>
  <p:handoutMasterIdLst>
    <p:handoutMasterId r:id="rId23"/>
  </p:handoutMasterIdLst>
  <p:sldIdLst>
    <p:sldId id="784" r:id="rId6"/>
    <p:sldId id="830" r:id="rId7"/>
    <p:sldId id="826" r:id="rId8"/>
    <p:sldId id="827" r:id="rId9"/>
    <p:sldId id="828" r:id="rId10"/>
    <p:sldId id="829" r:id="rId11"/>
    <p:sldId id="820" r:id="rId12"/>
    <p:sldId id="831" r:id="rId13"/>
    <p:sldId id="832" r:id="rId14"/>
    <p:sldId id="821" r:id="rId15"/>
    <p:sldId id="833" r:id="rId16"/>
    <p:sldId id="834" r:id="rId17"/>
    <p:sldId id="835" r:id="rId18"/>
    <p:sldId id="813" r:id="rId19"/>
    <p:sldId id="824" r:id="rId20"/>
    <p:sldId id="82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ooper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3399"/>
    <a:srgbClr val="14E669"/>
    <a:srgbClr val="006600"/>
    <a:srgbClr val="009900"/>
    <a:srgbClr val="336600"/>
    <a:srgbClr val="00CC00"/>
    <a:srgbClr val="008000"/>
    <a:srgbClr val="33CC33"/>
    <a:srgbClr val="FB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8" autoAdjust="0"/>
    <p:restoredTop sz="85319" autoAdjust="0"/>
  </p:normalViewPr>
  <p:slideViewPr>
    <p:cSldViewPr snapToGrid="0" snapToObjects="1">
      <p:cViewPr>
        <p:scale>
          <a:sx n="66" d="100"/>
          <a:sy n="66" d="100"/>
        </p:scale>
        <p:origin x="-2934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1A69-4642-440C-B4DA-A3DDEA39507F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5569-117F-448F-90AB-32406B027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6122490E-C14D-4509-A7F9-FC7223F2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5F6AB-E1C6-4060-A660-4E8533A65BA8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hold TOP SECRET clearances?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we do SECRET work?</a:t>
            </a:r>
          </a:p>
          <a:p>
            <a:pPr marL="971550" lvl="1" indent="-514350"/>
            <a:r>
              <a:rPr lang="en-US" dirty="0" smtClean="0"/>
              <a:t>Clearance is through DoD, but it's accepted everywhere*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can I get a clearance?</a:t>
            </a:r>
          </a:p>
          <a:p>
            <a:pPr marL="971550" lvl="1" indent="-514350"/>
            <a:r>
              <a:rPr lang="en-US" dirty="0" smtClean="0"/>
              <a:t>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will my clearance last?</a:t>
            </a:r>
          </a:p>
          <a:p>
            <a:pPr marL="971550" lvl="1" indent="-514350"/>
            <a:r>
              <a:rPr lang="en-US" dirty="0" smtClean="0"/>
              <a:t>Until no longer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BD?</a:t>
            </a:r>
          </a:p>
          <a:p>
            <a:pPr marL="971550" lvl="1" indent="-514350"/>
            <a:r>
              <a:rPr lang="en-US" dirty="0" smtClean="0"/>
              <a:t>We can pursue opportunities that weren’t previously feasible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recruiting?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transfer a new hire’s SECRET clearance </a:t>
            </a:r>
            <a:r>
              <a:rPr lang="en-US" b="1" dirty="0" smtClean="0"/>
              <a:t>if</a:t>
            </a:r>
            <a:r>
              <a:rPr lang="en-US" dirty="0" smtClean="0"/>
              <a:t> they are going directly onto a project that requires the clearance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we don’t have work, the new hire can still reinstate their clearance if they start doing SECRET work within 2 years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hold TOP SECRET clearances?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we do SECRET work?</a:t>
            </a:r>
          </a:p>
          <a:p>
            <a:pPr marL="971550" lvl="1" indent="-514350"/>
            <a:r>
              <a:rPr lang="en-US" dirty="0" smtClean="0"/>
              <a:t>Clearance is through DoD, but it's accepted everywhere*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can I get a clearance?</a:t>
            </a:r>
          </a:p>
          <a:p>
            <a:pPr marL="971550" lvl="1" indent="-514350"/>
            <a:r>
              <a:rPr lang="en-US" dirty="0" smtClean="0"/>
              <a:t>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will my clearance last?</a:t>
            </a:r>
          </a:p>
          <a:p>
            <a:pPr marL="971550" lvl="1" indent="-514350"/>
            <a:r>
              <a:rPr lang="en-US" dirty="0" smtClean="0"/>
              <a:t>Until no longer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BD?</a:t>
            </a:r>
          </a:p>
          <a:p>
            <a:pPr marL="971550" lvl="1" indent="-514350"/>
            <a:r>
              <a:rPr lang="en-US" dirty="0" smtClean="0"/>
              <a:t>We can pursue opportunities that weren’t previously feasible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recruiting?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transfer a new hire’s SECRET clearance </a:t>
            </a:r>
            <a:r>
              <a:rPr lang="en-US" b="1" dirty="0" smtClean="0"/>
              <a:t>if</a:t>
            </a:r>
            <a:r>
              <a:rPr lang="en-US" dirty="0" smtClean="0"/>
              <a:t> they are going directly onto a project that requires the clearance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we don’t have work, the new hire can still reinstate their clearance if they start doing SECRET work within 2 years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hold TOP SECRET clearances?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we do SECRET work?</a:t>
            </a:r>
          </a:p>
          <a:p>
            <a:pPr marL="971550" lvl="1" indent="-514350"/>
            <a:r>
              <a:rPr lang="en-US" dirty="0" smtClean="0"/>
              <a:t>Clearance is through DoD, but it's accepted everywhere*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can I get a clearance?</a:t>
            </a:r>
          </a:p>
          <a:p>
            <a:pPr marL="971550" lvl="1" indent="-514350"/>
            <a:r>
              <a:rPr lang="en-US" dirty="0" smtClean="0"/>
              <a:t>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will my clearance last?</a:t>
            </a:r>
          </a:p>
          <a:p>
            <a:pPr marL="971550" lvl="1" indent="-514350"/>
            <a:r>
              <a:rPr lang="en-US" dirty="0" smtClean="0"/>
              <a:t>Until no longer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BD?</a:t>
            </a:r>
          </a:p>
          <a:p>
            <a:pPr marL="971550" lvl="1" indent="-514350"/>
            <a:r>
              <a:rPr lang="en-US" dirty="0" smtClean="0"/>
              <a:t>We can pursue opportunities that weren’t previously feasible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recruiting?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transfer a new hire’s SECRET clearance </a:t>
            </a:r>
            <a:r>
              <a:rPr lang="en-US" b="1" dirty="0" smtClean="0"/>
              <a:t>if</a:t>
            </a:r>
            <a:r>
              <a:rPr lang="en-US" dirty="0" smtClean="0"/>
              <a:t> they are going directly onto a project that requires the clearance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we don’t have work, the new hire can still reinstate their clearance if they start doing SECRET work within 2 years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hold TOP SECRET clearances?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we do SECRET work?</a:t>
            </a:r>
          </a:p>
          <a:p>
            <a:pPr marL="971550" lvl="1" indent="-514350"/>
            <a:r>
              <a:rPr lang="en-US" dirty="0" smtClean="0"/>
              <a:t>Clearance is through DoD, but it's accepted everywhere*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can I get a clearance?</a:t>
            </a:r>
          </a:p>
          <a:p>
            <a:pPr marL="971550" lvl="1" indent="-514350"/>
            <a:r>
              <a:rPr lang="en-US" dirty="0" smtClean="0"/>
              <a:t>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will my clearance last?</a:t>
            </a:r>
          </a:p>
          <a:p>
            <a:pPr marL="971550" lvl="1" indent="-514350"/>
            <a:r>
              <a:rPr lang="en-US" dirty="0" smtClean="0"/>
              <a:t>Until no longer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BD?</a:t>
            </a:r>
          </a:p>
          <a:p>
            <a:pPr marL="971550" lvl="1" indent="-514350"/>
            <a:r>
              <a:rPr lang="en-US" dirty="0" smtClean="0"/>
              <a:t>We can pursue opportunities that weren’t previously feasible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this help recruiting?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can transfer a new hire’s SECRET clearance </a:t>
            </a:r>
            <a:r>
              <a:rPr lang="en-US" b="1" dirty="0" smtClean="0"/>
              <a:t>if</a:t>
            </a:r>
            <a:r>
              <a:rPr lang="en-US" dirty="0" smtClean="0"/>
              <a:t> they are going directly onto a project that requires the clearance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we don’t have work, the new hire can still reinstate their clearance if they start doing SECRET work within 2 years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41C3-251C-A347-8A21-AED582F5726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5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431800" y="2375089"/>
            <a:ext cx="5943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3500" dirty="0" smtClean="0">
                <a:solidFill>
                  <a:srgbClr val="003399"/>
                </a:solidFill>
                <a:latin typeface="Tahoma" pitchFamily="34" charset="0"/>
              </a:rPr>
              <a:t>Automated Unit and Integration Testing with </a:t>
            </a:r>
            <a:r>
              <a:rPr lang="en-US" sz="3500" dirty="0" err="1" smtClean="0">
                <a:solidFill>
                  <a:srgbClr val="003399"/>
                </a:solidFill>
                <a:latin typeface="Tahoma" pitchFamily="34" charset="0"/>
              </a:rPr>
              <a:t>NDbUnit</a:t>
            </a:r>
            <a:endParaRPr lang="en-US" sz="3500" dirty="0" smtClean="0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70743" y="4702629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D. Ritchie</a:t>
            </a:r>
          </a:p>
          <a:p>
            <a:r>
              <a:rPr lang="en-US" dirty="0" smtClean="0"/>
              <a:t>1-May-2012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529FFF0-969E-4E44-B8F6-415A2237A40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163513"/>
            <a:ext cx="77692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 bwMode="auto">
          <a:xfrm>
            <a:off x="0" y="6245225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Excella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 Consulting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8838C5AC-A6B2-4782-8731-208B3CC8CA4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098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The “Surface API”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“Surface Testing”</a:t>
            </a:r>
          </a:p>
          <a:p>
            <a:pPr lvl="1"/>
            <a:r>
              <a:rPr lang="en-US" dirty="0" smtClean="0"/>
              <a:t>DAL</a:t>
            </a:r>
          </a:p>
          <a:p>
            <a:pPr lvl="1"/>
            <a:endParaRPr lang="en-US" dirty="0"/>
          </a:p>
          <a:p>
            <a:r>
              <a:rPr lang="en-US" dirty="0" smtClean="0"/>
              <a:t>Perhaps an example</a:t>
            </a:r>
            <a:br>
              <a:rPr lang="en-US" dirty="0" smtClean="0"/>
            </a:br>
            <a:r>
              <a:rPr lang="en-US" dirty="0" smtClean="0"/>
              <a:t>would be helpful?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96" y="1238584"/>
            <a:ext cx="5396003" cy="46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The 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“Surface Testing” Revisited</a:t>
            </a:r>
            <a:endParaRPr lang="en-US" dirty="0" smtClean="0"/>
          </a:p>
          <a:p>
            <a:pPr lvl="1"/>
            <a:r>
              <a:rPr lang="en-US" dirty="0" smtClean="0"/>
              <a:t>ORM Interface Surface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 smtClean="0"/>
              <a:t>Independently Controls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00" y="1009312"/>
            <a:ext cx="3762900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r>
              <a:rPr lang="en-US" dirty="0" smtClean="0"/>
              <a:t> Downside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Has A Cost</a:t>
            </a:r>
          </a:p>
          <a:p>
            <a:pPr lvl="1"/>
            <a:r>
              <a:rPr lang="en-US" dirty="0"/>
              <a:t>Separately Defined </a:t>
            </a:r>
            <a:r>
              <a:rPr lang="en-US" dirty="0" smtClean="0"/>
              <a:t>The Schema</a:t>
            </a:r>
            <a:endParaRPr lang="en-US" dirty="0"/>
          </a:p>
          <a:p>
            <a:pPr lvl="1"/>
            <a:r>
              <a:rPr lang="en-US" dirty="0"/>
              <a:t>Separately Defined </a:t>
            </a:r>
            <a:r>
              <a:rPr lang="en-US" dirty="0" smtClean="0"/>
              <a:t>Each Known-Data-State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Changing Schema</a:t>
            </a:r>
          </a:p>
          <a:p>
            <a:pPr lvl="1"/>
            <a:r>
              <a:rPr lang="en-US" dirty="0" smtClean="0"/>
              <a:t>Updating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Updating XML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r>
              <a:rPr lang="en-US" dirty="0" smtClean="0"/>
              <a:t> Upside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Liberates Refactoring</a:t>
            </a:r>
            <a:endParaRPr lang="en-US" dirty="0"/>
          </a:p>
          <a:p>
            <a:pPr lvl="1"/>
            <a:r>
              <a:rPr lang="en-US" dirty="0" smtClean="0"/>
              <a:t>Switch from CRUD Stored Procedures to ORM</a:t>
            </a:r>
            <a:endParaRPr lang="en-US" dirty="0"/>
          </a:p>
          <a:p>
            <a:pPr lvl="1"/>
            <a:r>
              <a:rPr lang="en-US" dirty="0" smtClean="0"/>
              <a:t>Database Consolidation</a:t>
            </a:r>
          </a:p>
          <a:p>
            <a:pPr lvl="1"/>
            <a:r>
              <a:rPr lang="en-US" dirty="0" smtClean="0"/>
              <a:t>Automated Integration Testing Legacy Code</a:t>
            </a:r>
          </a:p>
          <a:p>
            <a:pPr lvl="2"/>
            <a:r>
              <a:rPr lang="en-US" dirty="0" smtClean="0"/>
              <a:t>Leap Forward</a:t>
            </a:r>
            <a:endParaRPr lang="en-US" dirty="0"/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Test Report Queries Independent of Reporting Tool</a:t>
            </a:r>
          </a:p>
          <a:p>
            <a:r>
              <a:rPr lang="en-US" dirty="0" smtClean="0"/>
              <a:t>Browser Testing</a:t>
            </a:r>
          </a:p>
          <a:p>
            <a:pPr lvl="1"/>
            <a:r>
              <a:rPr lang="en-US" dirty="0" smtClean="0"/>
              <a:t>Put Database In Known State</a:t>
            </a:r>
            <a:endParaRPr lang="en-US" dirty="0"/>
          </a:p>
          <a:p>
            <a:r>
              <a:rPr lang="en-US" dirty="0" smtClean="0"/>
              <a:t>Smoke, Stability, Performance, Regression and Other Testing</a:t>
            </a:r>
          </a:p>
          <a:p>
            <a:pPr lvl="1"/>
            <a:r>
              <a:rPr lang="en-US" dirty="0" smtClean="0"/>
              <a:t>Automated Integration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 It’s Safe … After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950207"/>
            <a:ext cx="7701460" cy="5131280"/>
          </a:xfrm>
        </p:spPr>
      </p:pic>
    </p:spTree>
    <p:extLst>
      <p:ext uri="{BB962C8B-B14F-4D97-AF65-F5344CB8AC3E}">
        <p14:creationId xmlns:p14="http://schemas.microsoft.com/office/powerpoint/2010/main" val="24288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Self Promotion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5" y="978248"/>
            <a:ext cx="3843891" cy="5080257"/>
          </a:xfrm>
        </p:spPr>
      </p:pic>
      <p:sp>
        <p:nvSpPr>
          <p:cNvPr id="5" name="TextBox 4"/>
          <p:cNvSpPr txBox="1"/>
          <p:nvPr/>
        </p:nvSpPr>
        <p:spPr>
          <a:xfrm>
            <a:off x="4735966" y="1166558"/>
            <a:ext cx="400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40% off </a:t>
            </a:r>
            <a:r>
              <a:rPr lang="en-US" b="1" dirty="0"/>
              <a:t>Pro .NET Best Practices</a:t>
            </a:r>
            <a:r>
              <a:rPr lang="en-US" dirty="0" smtClean="0"/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Buy the eBook at </a:t>
            </a:r>
            <a:r>
              <a:rPr lang="en-US" b="1" dirty="0" smtClean="0"/>
              <a:t>Apress.com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Enter the  promo code: </a:t>
            </a:r>
            <a:r>
              <a:rPr lang="en-US" b="1" dirty="0" smtClean="0"/>
              <a:t>CMAP12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Formats: PDF, </a:t>
            </a:r>
            <a:r>
              <a:rPr lang="en-US" dirty="0" err="1" smtClean="0"/>
              <a:t>ePub</a:t>
            </a:r>
            <a:r>
              <a:rPr lang="en-US" dirty="0" smtClean="0"/>
              <a:t>, or MOBI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Valid until </a:t>
            </a:r>
            <a:r>
              <a:rPr lang="en-US" b="1" dirty="0" smtClean="0"/>
              <a:t>May 31,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6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Shameless </a:t>
            </a:r>
            <a:r>
              <a:rPr lang="en-US" dirty="0" smtClean="0"/>
              <a:t>Self </a:t>
            </a:r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	stephen.ritchie@excella.com</a:t>
            </a:r>
          </a:p>
          <a:p>
            <a:endParaRPr lang="en-US" dirty="0"/>
          </a:p>
          <a:p>
            <a:r>
              <a:rPr lang="en-US" dirty="0" smtClean="0"/>
              <a:t>Twitter</a:t>
            </a:r>
            <a:r>
              <a:rPr lang="en-US" dirty="0" smtClean="0"/>
              <a:t>:	@</a:t>
            </a:r>
            <a:r>
              <a:rPr lang="en-US" dirty="0" err="1" smtClean="0"/>
              <a:t>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Blog</a:t>
            </a:r>
            <a:r>
              <a:rPr lang="en-US" dirty="0" smtClean="0"/>
              <a:t>:	http://ruthlesslyhelpful.net</a:t>
            </a:r>
          </a:p>
          <a:p>
            <a:endParaRPr lang="en-US" dirty="0" smtClean="0"/>
          </a:p>
          <a:p>
            <a:r>
              <a:rPr lang="en-US" dirty="0" smtClean="0"/>
              <a:t>LinkedIn:</a:t>
            </a:r>
            <a:r>
              <a:rPr lang="en-US" dirty="0"/>
              <a:t>	http://</a:t>
            </a:r>
            <a:r>
              <a:rPr lang="en-US" dirty="0" smtClean="0"/>
              <a:t>www.linkedin.com/in/sritchie</a:t>
            </a:r>
          </a:p>
          <a:p>
            <a:endParaRPr lang="en-US" dirty="0"/>
          </a:p>
          <a:p>
            <a:r>
              <a:rPr lang="en-US" dirty="0"/>
              <a:t>Facebook:	http://</a:t>
            </a:r>
            <a:r>
              <a:rPr lang="en-US" dirty="0" smtClean="0"/>
              <a:t>www.facebook.com/ProDotNetBestPractices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New Yorker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9" y="1013166"/>
            <a:ext cx="7982630" cy="5029057"/>
          </a:xfrm>
        </p:spPr>
      </p:pic>
    </p:spTree>
    <p:extLst>
      <p:ext uri="{BB962C8B-B14F-4D97-AF65-F5344CB8AC3E}">
        <p14:creationId xmlns:p14="http://schemas.microsoft.com/office/powerpoint/2010/main" val="31058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Databases Is Difficult</a:t>
            </a:r>
          </a:p>
          <a:p>
            <a:pPr lvl="1"/>
            <a:r>
              <a:rPr lang="en-US" dirty="0" smtClean="0"/>
              <a:t>CRUD Operations on Tables</a:t>
            </a:r>
          </a:p>
          <a:p>
            <a:pPr lvl="1"/>
            <a:r>
              <a:rPr lang="en-US" dirty="0" smtClean="0"/>
              <a:t>Complex Querying of Multiple Tables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Triggers !?!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3" y="2344849"/>
            <a:ext cx="3294743" cy="36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Integration Testing </a:t>
            </a:r>
            <a:r>
              <a:rPr lang="en-US" dirty="0"/>
              <a:t>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</a:p>
          <a:p>
            <a:pPr lvl="1"/>
            <a:r>
              <a:rPr lang="en-US" dirty="0"/>
              <a:t>“Data Not In Known-State Before Test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8" y="2708728"/>
            <a:ext cx="243840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/>
          </a:p>
          <a:p>
            <a:pPr lvl="1"/>
            <a:r>
              <a:rPr lang="en-US" dirty="0" smtClean="0"/>
              <a:t>Linq2Sql</a:t>
            </a:r>
          </a:p>
          <a:p>
            <a:pPr lvl="1"/>
            <a:endParaRPr lang="en-US" dirty="0"/>
          </a:p>
          <a:p>
            <a:r>
              <a:rPr lang="en-US" dirty="0" err="1" smtClean="0"/>
              <a:t>Linq</a:t>
            </a:r>
            <a:r>
              <a:rPr lang="en-US" dirty="0" smtClean="0"/>
              <a:t>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15" y="1306286"/>
            <a:ext cx="3452985" cy="4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 smtClean="0"/>
              <a:t>Database Testing Framework</a:t>
            </a:r>
          </a:p>
          <a:p>
            <a:pPr lvl="2"/>
            <a:r>
              <a:rPr lang="en-US" dirty="0" smtClean="0"/>
              <a:t>Borrows from the Java community’s </a:t>
            </a:r>
            <a:r>
              <a:rPr lang="en-US" dirty="0" err="1" smtClean="0"/>
              <a:t>DbUnit</a:t>
            </a:r>
            <a:endParaRPr lang="en-US" dirty="0" smtClean="0"/>
          </a:p>
          <a:p>
            <a:pPr lvl="2"/>
            <a:r>
              <a:rPr lang="en-US" dirty="0" smtClean="0"/>
              <a:t>“.</a:t>
            </a:r>
            <a:r>
              <a:rPr lang="en-US" dirty="0"/>
              <a:t>NET library for managing database state during unit </a:t>
            </a:r>
            <a:r>
              <a:rPr lang="en-US" dirty="0" smtClean="0"/>
              <a:t>testing”</a:t>
            </a:r>
          </a:p>
          <a:p>
            <a:pPr lvl="1"/>
            <a:r>
              <a:rPr lang="en-US" dirty="0"/>
              <a:t>Apache License, Version </a:t>
            </a:r>
            <a:r>
              <a:rPr lang="en-US" dirty="0" smtClean="0"/>
              <a:t>2.0</a:t>
            </a:r>
          </a:p>
          <a:p>
            <a:pPr lvl="2"/>
            <a:r>
              <a:rPr lang="en-US" dirty="0" smtClean="0"/>
              <a:t>Free and Open Source</a:t>
            </a:r>
          </a:p>
          <a:p>
            <a:pPr lvl="1"/>
            <a:r>
              <a:rPr lang="en-US" dirty="0" err="1" smtClean="0"/>
              <a:t>NDbUnit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://code.google.com/p/ndbunit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nuget.org/packages?q=NDbUnit</a:t>
            </a:r>
          </a:p>
          <a:p>
            <a:pPr lvl="1"/>
            <a:r>
              <a:rPr lang="en-US" dirty="0" smtClean="0"/>
              <a:t>Supports Many Databases</a:t>
            </a:r>
          </a:p>
          <a:p>
            <a:pPr lvl="2"/>
            <a:r>
              <a:rPr lang="en-US" dirty="0"/>
              <a:t>Microsoft SQL Server 2005 and 2008 (Express thru Enterprise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Oracle (XE thru Enterprise, 9i and later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SQLLite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38" y="310968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NDbUnit</a:t>
            </a:r>
            <a:r>
              <a:rPr lang="en-US" dirty="0" smtClean="0"/>
              <a:t> work?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8622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Databases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Databases Is Difficult</a:t>
            </a:r>
          </a:p>
          <a:p>
            <a:pPr lvl="1"/>
            <a:r>
              <a:rPr lang="en-US" dirty="0"/>
              <a:t>CRUD Operations on Tables</a:t>
            </a:r>
          </a:p>
          <a:p>
            <a:pPr lvl="1"/>
            <a:r>
              <a:rPr lang="en-US" dirty="0"/>
              <a:t>Complex Querying of Multiple Tables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Triggers </a:t>
            </a:r>
            <a:r>
              <a:rPr lang="en-US" dirty="0" smtClean="0"/>
              <a:t>!?!</a:t>
            </a:r>
          </a:p>
          <a:p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2158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Integration Testing 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/>
              <a:t>Integration Testing With Databases Is </a:t>
            </a:r>
            <a:r>
              <a:rPr lang="en-US" i="1" dirty="0"/>
              <a:t>Really</a:t>
            </a:r>
            <a:r>
              <a:rPr lang="en-US" dirty="0"/>
              <a:t> Difficult</a:t>
            </a:r>
          </a:p>
          <a:p>
            <a:pPr lvl="1"/>
            <a:r>
              <a:rPr lang="en-US" dirty="0"/>
              <a:t>“Data Not In Known-State Before Test”</a:t>
            </a:r>
          </a:p>
          <a:p>
            <a:endParaRPr lang="en-US" dirty="0" smtClean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39254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3B8650AB39042A5DF2D4958BA0827" ma:contentTypeVersion="0" ma:contentTypeDescription="Create a new document." ma:contentTypeScope="" ma:versionID="deaf6cdaa538512f74dd7e71d9c2d7c1">
  <xsd:schema xmlns:xsd="http://www.w3.org/2001/XMLSchema" xmlns:p="http://schemas.microsoft.com/office/2006/metadata/properties" targetNamespace="http://schemas.microsoft.com/office/2006/metadata/properties" ma:root="true" ma:fieldsID="9e32596940cb45f66ee171bf56b39d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6AE0AA-FA39-478D-9CD3-6A3092A1C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0C1C4-A2BA-4474-B588-6806E79BCD2E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3986F2-2813-470E-828A-8D5702178AB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6284274-5747-4958-882C-47F2587DF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ExcellaVision 2009</Template>
  <TotalTime>12615</TotalTime>
  <Words>773</Words>
  <Application>Microsoft Office PowerPoint</Application>
  <PresentationFormat>On-screen Show (4:3)</PresentationFormat>
  <Paragraphs>158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PowerPoint Presentation</vt:lpstr>
      <vt:lpstr>Chrysler New Yorker</vt:lpstr>
      <vt:lpstr>Overview</vt:lpstr>
      <vt:lpstr>Overview</vt:lpstr>
      <vt:lpstr>Overview</vt:lpstr>
      <vt:lpstr>Overview</vt:lpstr>
      <vt:lpstr>Tell Me More …</vt:lpstr>
      <vt:lpstr>Unit Testing Databases Is Difficult</vt:lpstr>
      <vt:lpstr>Automated Integration Testing With Databases Is Really Difficult</vt:lpstr>
      <vt:lpstr>Automated Testing The “Surface API”</vt:lpstr>
      <vt:lpstr>Integration Testing The ORM Interface</vt:lpstr>
      <vt:lpstr>NDbUnit Downside</vt:lpstr>
      <vt:lpstr>NDbUnit Upside</vt:lpstr>
      <vt:lpstr>Of Course It’s Safe … After You</vt:lpstr>
      <vt:lpstr>Shameless Self Promotion Time!</vt:lpstr>
      <vt:lpstr>More Shameless Self Promotion</vt:lpstr>
    </vt:vector>
  </TitlesOfParts>
  <Company>Excella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with NDbUnit</dc:title>
  <dc:creator>Stephen.Ritchie@excella.com</dc:creator>
  <cp:lastModifiedBy>stephen.ritchie</cp:lastModifiedBy>
  <cp:revision>868</cp:revision>
  <dcterms:created xsi:type="dcterms:W3CDTF">2009-01-06T16:08:40Z</dcterms:created>
  <dcterms:modified xsi:type="dcterms:W3CDTF">2012-04-29T21:00:14Z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0x010100CBA3B8650AB39042A5DF2D4958BA0827</vt:lpwstr>
  </property>
</Properties>
</file>