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5"/>
  </p:sldMasterIdLst>
  <p:notesMasterIdLst>
    <p:notesMasterId r:id="rId44"/>
  </p:notesMasterIdLst>
  <p:handoutMasterIdLst>
    <p:handoutMasterId r:id="rId45"/>
  </p:handoutMasterIdLst>
  <p:sldIdLst>
    <p:sldId id="784" r:id="rId6"/>
    <p:sldId id="826" r:id="rId7"/>
    <p:sldId id="827" r:id="rId8"/>
    <p:sldId id="812" r:id="rId9"/>
    <p:sldId id="829" r:id="rId10"/>
    <p:sldId id="837" r:id="rId11"/>
    <p:sldId id="834" r:id="rId12"/>
    <p:sldId id="830" r:id="rId13"/>
    <p:sldId id="831" r:id="rId14"/>
    <p:sldId id="832" r:id="rId15"/>
    <p:sldId id="835" r:id="rId16"/>
    <p:sldId id="836" r:id="rId17"/>
    <p:sldId id="838" r:id="rId18"/>
    <p:sldId id="839" r:id="rId19"/>
    <p:sldId id="814" r:id="rId20"/>
    <p:sldId id="840" r:id="rId21"/>
    <p:sldId id="841" r:id="rId22"/>
    <p:sldId id="842" r:id="rId23"/>
    <p:sldId id="843" r:id="rId24"/>
    <p:sldId id="815" r:id="rId25"/>
    <p:sldId id="844" r:id="rId26"/>
    <p:sldId id="816" r:id="rId27"/>
    <p:sldId id="846" r:id="rId28"/>
    <p:sldId id="817" r:id="rId29"/>
    <p:sldId id="845" r:id="rId30"/>
    <p:sldId id="818" r:id="rId31"/>
    <p:sldId id="819" r:id="rId32"/>
    <p:sldId id="847" r:id="rId33"/>
    <p:sldId id="820" r:id="rId34"/>
    <p:sldId id="821" r:id="rId35"/>
    <p:sldId id="848" r:id="rId36"/>
    <p:sldId id="822" r:id="rId37"/>
    <p:sldId id="823" r:id="rId38"/>
    <p:sldId id="849" r:id="rId39"/>
    <p:sldId id="813" r:id="rId40"/>
    <p:sldId id="850" r:id="rId41"/>
    <p:sldId id="824" r:id="rId42"/>
    <p:sldId id="825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 Cooper" initials="S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00FF00"/>
    <a:srgbClr val="003399"/>
    <a:srgbClr val="14E669"/>
    <a:srgbClr val="009900"/>
    <a:srgbClr val="336600"/>
    <a:srgbClr val="00CC00"/>
    <a:srgbClr val="008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8" autoAdjust="0"/>
    <p:restoredTop sz="85319" autoAdjust="0"/>
  </p:normalViewPr>
  <p:slideViewPr>
    <p:cSldViewPr snapToGrid="0" snapToObjects="1">
      <p:cViewPr>
        <p:scale>
          <a:sx n="66" d="100"/>
          <a:sy n="66" d="100"/>
        </p:scale>
        <p:origin x="-564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26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-19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D1A69-4642-440C-B4DA-A3DDEA39507F}" type="datetimeFigureOut">
              <a:rPr lang="en-US" smtClean="0"/>
              <a:pPr/>
              <a:t>9/3/2012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65569-117F-448F-90AB-32406B0276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90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fld id="{6122490E-C14D-4509-A7F9-FC7223F2C8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20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5F6AB-E1C6-4060-A660-4E8533A65BA8}" type="slidenum">
              <a:rPr lang="en-US" smtClean="0">
                <a:latin typeface="Arial" pitchFamily="34" charset="0"/>
                <a:ea typeface="ＭＳ Ｐゴシック" pitchFamily="34" charset="-128"/>
              </a:rPr>
              <a:pPr/>
              <a:t>1</a:t>
            </a:fld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81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8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8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81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8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431800" y="2375089"/>
            <a:ext cx="5943600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3500" dirty="0" smtClean="0">
                <a:solidFill>
                  <a:srgbClr val="003399"/>
                </a:solidFill>
                <a:latin typeface="Tahoma" pitchFamily="34" charset="0"/>
              </a:rPr>
              <a:t>Overcoming the Obstacles, Pitfalls, and Dangers of Automated Testing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770743" y="4702629"/>
            <a:ext cx="447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Stephen D. Ritchie</a:t>
            </a:r>
          </a:p>
          <a:p>
            <a:r>
              <a:rPr lang="en-US" dirty="0" smtClean="0"/>
              <a:t>6-Sept-2012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1529FFF0-969E-4E44-B8F6-415A2237A40E}" type="slidenum">
              <a:rPr lang="en-US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39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29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2113" y="163513"/>
            <a:ext cx="776922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" name="Rectangle 7"/>
          <p:cNvSpPr txBox="1">
            <a:spLocks noChangeArrowheads="1"/>
          </p:cNvSpPr>
          <p:nvPr userDrawn="1"/>
        </p:nvSpPr>
        <p:spPr bwMode="auto">
          <a:xfrm>
            <a:off x="0" y="6245225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80" charset="-128"/>
                <a:cs typeface="+mn-cs"/>
              </a:rPr>
              <a:t>Excella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80" charset="-128"/>
                <a:cs typeface="+mn-cs"/>
              </a:rPr>
              <a:t> Consulting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pitchFamily="-80" charset="-128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- </a:t>
            </a:r>
            <a:fld id="{8838C5AC-A6B2-4782-8731-208B3CC8CA47}" type="slidenum">
              <a:rPr lang="en-US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098" r:id="rId2"/>
    <p:sldLayoutId id="2147484120" r:id="rId3"/>
    <p:sldLayoutId id="2147484121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3399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3399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3399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03399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3399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3399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3399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3399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Satellite: Advance Warning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91" y="943429"/>
            <a:ext cx="7436618" cy="51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55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5385" y="1536174"/>
            <a:ext cx="433323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Perhaps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An Example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Would Be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Helpful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64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8273" y="3427902"/>
            <a:ext cx="5600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cs typeface="Arial" pitchFamily="34" charset="0"/>
              </a:rPr>
              <a:t>Software Works</a:t>
            </a:r>
            <a:endParaRPr lang="en-US" sz="6000" dirty="0"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5717" y="2084065"/>
            <a:ext cx="39052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cs typeface="Arial" pitchFamily="34" charset="0"/>
              </a:rPr>
              <a:t>Make Sure</a:t>
            </a:r>
            <a:endParaRPr lang="en-US" sz="6000" dirty="0"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3356" y="4771740"/>
            <a:ext cx="42899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cs typeface="Arial" pitchFamily="34" charset="0"/>
              </a:rPr>
              <a:t>As Intended</a:t>
            </a:r>
            <a:endParaRPr lang="en-US" sz="6000" dirty="0"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8551" y="740228"/>
            <a:ext cx="58995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cs typeface="Arial" pitchFamily="34" charset="0"/>
              </a:rPr>
              <a:t>Automated Tests</a:t>
            </a:r>
            <a:endParaRPr lang="en-US" sz="6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949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0-Point Star 4"/>
          <p:cNvSpPr/>
          <p:nvPr/>
        </p:nvSpPr>
        <p:spPr bwMode="auto">
          <a:xfrm>
            <a:off x="1516742" y="3033484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10-Point Star 7"/>
          <p:cNvSpPr/>
          <p:nvPr/>
        </p:nvSpPr>
        <p:spPr bwMode="auto">
          <a:xfrm>
            <a:off x="1516742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87387" y="316586"/>
            <a:ext cx="7769225" cy="1015663"/>
          </a:xfrm>
          <a:prstGeom prst="rect">
            <a:avLst/>
          </a:prstGeom>
        </p:spPr>
        <p:txBody>
          <a:bodyPr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9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13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83827" y="1618507"/>
            <a:ext cx="4185185" cy="101566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Motivation</a:t>
            </a:r>
            <a:endParaRPr lang="en-US" sz="6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83827" y="3200566"/>
            <a:ext cx="38379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Principles</a:t>
            </a:r>
            <a:endParaRPr lang="en-US" sz="6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3827" y="4782625"/>
            <a:ext cx="39068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Obstacles</a:t>
            </a:r>
            <a:endParaRPr lang="en-US" sz="6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527628" y="1451428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3533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1872" y="2436202"/>
            <a:ext cx="16802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Fast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2903" y="1211945"/>
            <a:ext cx="6558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Zero Configuration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2106" y="3660459"/>
            <a:ext cx="44198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Clear Result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7303" y="4884717"/>
            <a:ext cx="60294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Easy To Maintain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702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</a:t>
            </a:r>
            <a:r>
              <a:rPr lang="en-US" dirty="0" smtClean="0"/>
              <a:t>Testing: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Test-Driven </a:t>
            </a:r>
            <a:r>
              <a:rPr lang="en-US" dirty="0" smtClean="0"/>
              <a:t>Development (TDD)</a:t>
            </a:r>
            <a:endParaRPr lang="en-US" dirty="0" smtClean="0"/>
          </a:p>
          <a:p>
            <a:pPr lvl="1"/>
            <a:r>
              <a:rPr lang="en-US" dirty="0" smtClean="0"/>
              <a:t>Write a Test, Watch the Test Fail</a:t>
            </a:r>
          </a:p>
          <a:p>
            <a:pPr lvl="1"/>
            <a:r>
              <a:rPr lang="en-US" dirty="0" smtClean="0"/>
              <a:t>Write Code, Make the Test Pass</a:t>
            </a:r>
          </a:p>
          <a:p>
            <a:pPr lvl="1"/>
            <a:r>
              <a:rPr lang="en-US" dirty="0" smtClean="0"/>
              <a:t>Write the Next Test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Behavior-Driven </a:t>
            </a:r>
            <a:r>
              <a:rPr lang="en-US" dirty="0" smtClean="0"/>
              <a:t>Development (BDD)</a:t>
            </a:r>
            <a:endParaRPr lang="en-US" dirty="0" smtClean="0"/>
          </a:p>
          <a:p>
            <a:pPr lvl="1"/>
            <a:r>
              <a:rPr lang="en-US" dirty="0" smtClean="0"/>
              <a:t>Given a Desired Behavior</a:t>
            </a:r>
          </a:p>
          <a:p>
            <a:endParaRPr lang="en-US" dirty="0"/>
          </a:p>
          <a:p>
            <a:r>
              <a:rPr lang="en-US" dirty="0" smtClean="0"/>
              <a:t>Intention Checking</a:t>
            </a:r>
          </a:p>
          <a:p>
            <a:pPr lvl="1"/>
            <a:r>
              <a:rPr lang="en-US" dirty="0" smtClean="0"/>
              <a:t>The Software Works, As Intended</a:t>
            </a:r>
          </a:p>
        </p:txBody>
      </p:sp>
    </p:spTree>
    <p:extLst>
      <p:ext uri="{BB962C8B-B14F-4D97-AF65-F5344CB8AC3E}">
        <p14:creationId xmlns:p14="http://schemas.microsoft.com/office/powerpoint/2010/main" val="5031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2903" y="1211945"/>
            <a:ext cx="6558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Zero Configuration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798" y="2735770"/>
            <a:ext cx="8122416" cy="1938992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 can run your tests,</a:t>
            </a:r>
          </a:p>
          <a:p>
            <a:r>
              <a:rPr lang="en-US" sz="6000" dirty="0" smtClean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You can run mine.</a:t>
            </a:r>
            <a:endParaRPr lang="en-US" sz="6000" dirty="0">
              <a:solidFill>
                <a:srgbClr val="0066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798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1874" y="1211945"/>
            <a:ext cx="16802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Fast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2678" y="2771883"/>
            <a:ext cx="7334059" cy="1938992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All the tests run in</a:t>
            </a:r>
          </a:p>
          <a:p>
            <a:r>
              <a:rPr lang="en-US" sz="6000" dirty="0" smtClean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just a few minutes</a:t>
            </a:r>
            <a:endParaRPr lang="en-US" sz="6000" dirty="0">
              <a:solidFill>
                <a:srgbClr val="0066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51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9751" y="1211945"/>
            <a:ext cx="4804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Clear Results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6271" y="2771882"/>
            <a:ext cx="3531480" cy="101566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Pass/Fail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8874" y="3990399"/>
            <a:ext cx="5126275" cy="101566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Focused Test</a:t>
            </a:r>
          </a:p>
        </p:txBody>
      </p:sp>
    </p:spTree>
    <p:extLst>
      <p:ext uri="{BB962C8B-B14F-4D97-AF65-F5344CB8AC3E}">
        <p14:creationId xmlns:p14="http://schemas.microsoft.com/office/powerpoint/2010/main" val="2101235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5955" y="1211945"/>
            <a:ext cx="58721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Easy to Maintain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0085" y="2771881"/>
            <a:ext cx="5203860" cy="101566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Conventiona</a:t>
            </a:r>
            <a:r>
              <a:rPr lang="en-US" sz="6000" dirty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</a:t>
            </a:r>
            <a:endParaRPr lang="en-US" sz="6000" dirty="0" smtClean="0">
              <a:solidFill>
                <a:srgbClr val="0066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199" y="3990398"/>
            <a:ext cx="1981633" cy="101566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Brief</a:t>
            </a:r>
          </a:p>
        </p:txBody>
      </p:sp>
    </p:spTree>
    <p:extLst>
      <p:ext uri="{BB962C8B-B14F-4D97-AF65-F5344CB8AC3E}">
        <p14:creationId xmlns:p14="http://schemas.microsoft.com/office/powerpoint/2010/main" val="308114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0816" y="2957284"/>
            <a:ext cx="6542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Automated Testing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88823" y="1400627"/>
            <a:ext cx="2366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Useful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1539" y="4513941"/>
            <a:ext cx="7580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Make Software Better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017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Long-Term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Testing</a:t>
            </a:r>
          </a:p>
          <a:p>
            <a:pPr lvl="1"/>
            <a:r>
              <a:rPr lang="en-US" dirty="0" smtClean="0"/>
              <a:t>Vigilantly Monitoring the Code</a:t>
            </a:r>
            <a:endParaRPr lang="en-US" dirty="0"/>
          </a:p>
          <a:p>
            <a:r>
              <a:rPr lang="en-US" dirty="0" smtClean="0"/>
              <a:t>Readability</a:t>
            </a:r>
          </a:p>
          <a:p>
            <a:pPr lvl="1"/>
            <a:r>
              <a:rPr lang="en-US" dirty="0" smtClean="0"/>
              <a:t>Have Mercy on Future Developers</a:t>
            </a:r>
          </a:p>
          <a:p>
            <a:pPr lvl="2"/>
            <a:r>
              <a:rPr lang="en-US" dirty="0"/>
              <a:t>Conventional</a:t>
            </a:r>
          </a:p>
          <a:p>
            <a:pPr lvl="2"/>
            <a:r>
              <a:rPr lang="en-US" dirty="0" smtClean="0"/>
              <a:t>Short, Clear</a:t>
            </a:r>
            <a:endParaRPr lang="en-US" dirty="0" smtClean="0"/>
          </a:p>
          <a:p>
            <a:r>
              <a:rPr lang="en-US" dirty="0" smtClean="0"/>
              <a:t>Maintainability</a:t>
            </a:r>
            <a:endParaRPr lang="en-US" dirty="0" smtClean="0"/>
          </a:p>
          <a:p>
            <a:pPr lvl="1"/>
            <a:r>
              <a:rPr lang="en-US" dirty="0" smtClean="0"/>
              <a:t>Both a Sword and a Shield</a:t>
            </a:r>
          </a:p>
          <a:p>
            <a:pPr lvl="2"/>
            <a:r>
              <a:rPr lang="en-US" dirty="0" smtClean="0"/>
              <a:t>Code Works as Intended</a:t>
            </a:r>
          </a:p>
          <a:p>
            <a:pPr lvl="2"/>
            <a:r>
              <a:rPr lang="en-US" dirty="0" smtClean="0"/>
              <a:t>Protects Against Regression</a:t>
            </a:r>
          </a:p>
          <a:p>
            <a:pPr lvl="1"/>
            <a:r>
              <a:rPr lang="en-US" dirty="0" smtClean="0"/>
              <a:t>Reliable</a:t>
            </a:r>
          </a:p>
          <a:p>
            <a:pPr lvl="1"/>
            <a:r>
              <a:rPr lang="en-US" dirty="0" smtClean="0"/>
              <a:t>N+1 is Easy</a:t>
            </a:r>
          </a:p>
        </p:txBody>
      </p:sp>
    </p:spTree>
    <p:extLst>
      <p:ext uri="{BB962C8B-B14F-4D97-AF65-F5344CB8AC3E}">
        <p14:creationId xmlns:p14="http://schemas.microsoft.com/office/powerpoint/2010/main" val="3239827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0-Point Star 7"/>
          <p:cNvSpPr/>
          <p:nvPr/>
        </p:nvSpPr>
        <p:spPr bwMode="auto">
          <a:xfrm>
            <a:off x="1516742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87387" y="316586"/>
            <a:ext cx="7769225" cy="1015663"/>
          </a:xfrm>
          <a:prstGeom prst="rect">
            <a:avLst/>
          </a:prstGeom>
        </p:spPr>
        <p:txBody>
          <a:bodyPr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9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21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83827" y="1618507"/>
            <a:ext cx="4185185" cy="101566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Motivation</a:t>
            </a:r>
            <a:endParaRPr lang="en-US" sz="6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83827" y="3200566"/>
            <a:ext cx="38379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Principles</a:t>
            </a:r>
            <a:endParaRPr lang="en-US" sz="6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3827" y="4782625"/>
            <a:ext cx="39068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Obstacles</a:t>
            </a:r>
            <a:endParaRPr lang="en-US" sz="6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527628" y="1451428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538515" y="3033483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Primary Assert To Rule Them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1040" y="1081315"/>
            <a:ext cx="38619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Obstacle 1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458" y="2413336"/>
            <a:ext cx="6337119" cy="101566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Over-Specifying</a:t>
            </a:r>
          </a:p>
        </p:txBody>
      </p:sp>
    </p:spTree>
    <p:extLst>
      <p:ext uri="{BB962C8B-B14F-4D97-AF65-F5344CB8AC3E}">
        <p14:creationId xmlns:p14="http://schemas.microsoft.com/office/powerpoint/2010/main" val="4096017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Primary Assert To Rule Them All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your effort to </a:t>
            </a:r>
            <a:r>
              <a:rPr lang="en-US" u="sng" dirty="0"/>
              <a:t>refactor and improve</a:t>
            </a:r>
            <a:r>
              <a:rPr lang="en-US" dirty="0"/>
              <a:t> code overwhelmed by the time it takes to maintain/update/rewrite all those failing unit tests?</a:t>
            </a:r>
          </a:p>
          <a:p>
            <a:pPr lvl="1"/>
            <a:r>
              <a:rPr lang="en-US" dirty="0"/>
              <a:t>Your test-code </a:t>
            </a:r>
            <a:r>
              <a:rPr lang="en-US" dirty="0" smtClean="0"/>
              <a:t>could be </a:t>
            </a:r>
            <a:r>
              <a:rPr lang="en-US" dirty="0"/>
              <a:t>over specifying things.</a:t>
            </a:r>
          </a:p>
          <a:p>
            <a:pPr lvl="1"/>
            <a:endParaRPr lang="en-US" dirty="0"/>
          </a:p>
          <a:p>
            <a:r>
              <a:rPr lang="en-US" dirty="0" smtClean="0"/>
              <a:t>Perhaps </a:t>
            </a:r>
            <a:r>
              <a:rPr lang="en-US" dirty="0"/>
              <a:t>an example would be helpful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16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Primary Assert To Rule Them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Debate: Only one assertion </a:t>
            </a:r>
            <a:r>
              <a:rPr lang="en-US" dirty="0"/>
              <a:t>per </a:t>
            </a:r>
            <a:r>
              <a:rPr lang="en-US" dirty="0" smtClean="0"/>
              <a:t>test?</a:t>
            </a:r>
          </a:p>
          <a:p>
            <a:endParaRPr lang="en-US" dirty="0" smtClean="0"/>
          </a:p>
          <a:p>
            <a:r>
              <a:rPr lang="en-US" dirty="0" smtClean="0"/>
              <a:t>Test Method Tests </a:t>
            </a:r>
            <a:r>
              <a:rPr lang="en-US" u="sng" dirty="0" smtClean="0"/>
              <a:t>One and Only One</a:t>
            </a:r>
            <a:r>
              <a:rPr lang="en-US" dirty="0" smtClean="0"/>
              <a:t> Scenario</a:t>
            </a:r>
          </a:p>
          <a:p>
            <a:pPr lvl="1"/>
            <a:r>
              <a:rPr lang="en-US" dirty="0" smtClean="0"/>
              <a:t>1 </a:t>
            </a:r>
            <a:r>
              <a:rPr lang="en-US" b="1" dirty="0" smtClean="0"/>
              <a:t>Primary Assert</a:t>
            </a:r>
            <a:r>
              <a:rPr lang="en-US" dirty="0" smtClean="0"/>
              <a:t> Verifies and Validates the Scenario</a:t>
            </a:r>
          </a:p>
          <a:p>
            <a:pPr lvl="1"/>
            <a:endParaRPr lang="en-US" dirty="0"/>
          </a:p>
          <a:p>
            <a:r>
              <a:rPr lang="en-US" dirty="0" smtClean="0"/>
              <a:t>Secondary Asserts</a:t>
            </a:r>
          </a:p>
          <a:p>
            <a:pPr lvl="1"/>
            <a:r>
              <a:rPr lang="en-US" dirty="0" smtClean="0"/>
              <a:t>Support Arrangement and Preconditions</a:t>
            </a:r>
          </a:p>
          <a:p>
            <a:pPr lvl="1"/>
            <a:r>
              <a:rPr lang="en-US" dirty="0" smtClean="0"/>
              <a:t>Support Post-Conditions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Avoid Asserts that Over Specify</a:t>
            </a:r>
          </a:p>
          <a:p>
            <a:pPr lvl="1"/>
            <a:r>
              <a:rPr lang="en-US" dirty="0" smtClean="0"/>
              <a:t>Too Literal =&gt; Inhibited Refactoring</a:t>
            </a:r>
          </a:p>
          <a:p>
            <a:pPr lvl="1"/>
            <a:r>
              <a:rPr lang="en-US" dirty="0" smtClean="0"/>
              <a:t>Imagined Benefit =&gt; Rigidity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88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Ways to Fake 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41040" y="1081315"/>
            <a:ext cx="38619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Obstacle 2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3484" y="2413335"/>
            <a:ext cx="5077031" cy="101566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Time Crunch</a:t>
            </a:r>
          </a:p>
        </p:txBody>
      </p:sp>
    </p:spTree>
    <p:extLst>
      <p:ext uri="{BB962C8B-B14F-4D97-AF65-F5344CB8AC3E}">
        <p14:creationId xmlns:p14="http://schemas.microsoft.com/office/powerpoint/2010/main" val="2614035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Ways to Fake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your test methods starting to fail because the </a:t>
            </a:r>
            <a:r>
              <a:rPr lang="en-US" dirty="0" smtClean="0"/>
              <a:t>code-under-test is </a:t>
            </a:r>
            <a:r>
              <a:rPr lang="en-US" u="sng" dirty="0" smtClean="0"/>
              <a:t>coupled to the system clock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Your code is too dependent on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System.DateTime.Now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Perhaps an example would be helpful 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82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Ways to Fake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to Watch For</a:t>
            </a:r>
          </a:p>
          <a:p>
            <a:pPr lvl="1"/>
            <a:r>
              <a:rPr lang="en-US" dirty="0" smtClean="0"/>
              <a:t>Thread Safety</a:t>
            </a:r>
          </a:p>
          <a:p>
            <a:pPr lvl="2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public static class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SystemDateTime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Making Your Privates Public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// Inject the class dependency on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DateTime.Now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? _now;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Now</a:t>
            </a:r>
          </a:p>
          <a:p>
            <a:pPr marL="400050" lvl="1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_now ??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.Now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set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 _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now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value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95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Killed The Integration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41040" y="1081315"/>
            <a:ext cx="38619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Obstacle 3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1040" y="2417301"/>
            <a:ext cx="3804247" cy="101566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416447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Killed The Integration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your automated integration tests failing because </a:t>
            </a:r>
            <a:r>
              <a:rPr lang="en-US" dirty="0" smtClean="0"/>
              <a:t>of the data in the testing database; the </a:t>
            </a:r>
            <a:r>
              <a:rPr lang="en-US" u="sng" dirty="0" smtClean="0"/>
              <a:t>data </a:t>
            </a:r>
            <a:r>
              <a:rPr lang="en-US" u="sng" dirty="0" smtClean="0"/>
              <a:t>keeps </a:t>
            </a:r>
            <a:r>
              <a:rPr lang="en-US" u="sng" dirty="0"/>
              <a:t>changing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Perhaps </a:t>
            </a:r>
            <a:r>
              <a:rPr lang="en-US" dirty="0"/>
              <a:t>an example would be helpful …</a:t>
            </a:r>
          </a:p>
        </p:txBody>
      </p:sp>
    </p:spTree>
    <p:extLst>
      <p:ext uri="{BB962C8B-B14F-4D97-AF65-F5344CB8AC3E}">
        <p14:creationId xmlns:p14="http://schemas.microsoft.com/office/powerpoint/2010/main" val="86220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0-Point Star 4"/>
          <p:cNvSpPr/>
          <p:nvPr/>
        </p:nvSpPr>
        <p:spPr bwMode="auto">
          <a:xfrm>
            <a:off x="1516742" y="3033484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10-Point Star 7"/>
          <p:cNvSpPr/>
          <p:nvPr/>
        </p:nvSpPr>
        <p:spPr bwMode="auto">
          <a:xfrm>
            <a:off x="1516742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10-Point Star 11"/>
          <p:cNvSpPr/>
          <p:nvPr/>
        </p:nvSpPr>
        <p:spPr bwMode="auto">
          <a:xfrm>
            <a:off x="1516742" y="1451425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87387" y="316586"/>
            <a:ext cx="7769225" cy="1015663"/>
          </a:xfrm>
          <a:prstGeom prst="rect">
            <a:avLst/>
          </a:prstGeom>
        </p:spPr>
        <p:txBody>
          <a:bodyPr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9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83827" y="1618507"/>
            <a:ext cx="41851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Motivation</a:t>
            </a:r>
            <a:endParaRPr lang="en-US" sz="6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83827" y="3200566"/>
            <a:ext cx="38379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Principles</a:t>
            </a:r>
            <a:endParaRPr lang="en-US" sz="6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3827" y="4782625"/>
            <a:ext cx="39068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Obstacles</a:t>
            </a:r>
            <a:endParaRPr lang="en-US" sz="6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82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Killed The Integration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Testing Persistence</a:t>
            </a:r>
          </a:p>
          <a:p>
            <a:pPr lvl="1"/>
            <a:r>
              <a:rPr lang="en-US" dirty="0" err="1" smtClean="0"/>
              <a:t>NDbUnit</a:t>
            </a:r>
            <a:endParaRPr lang="en-US" dirty="0" smtClean="0"/>
          </a:p>
          <a:p>
            <a:pPr lvl="1"/>
            <a:r>
              <a:rPr lang="en-US" dirty="0"/>
              <a:t>SQL Server Express</a:t>
            </a:r>
          </a:p>
          <a:p>
            <a:pPr lvl="1"/>
            <a:r>
              <a:rPr lang="en-US" dirty="0" err="1" smtClean="0"/>
              <a:t>NHibernate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Surface Testing</a:t>
            </a:r>
          </a:p>
          <a:p>
            <a:pPr lvl="1"/>
            <a:r>
              <a:rPr lang="en-US" dirty="0" smtClean="0"/>
              <a:t>Data Access Layer: API Surface</a:t>
            </a:r>
          </a:p>
          <a:p>
            <a:pPr lvl="1"/>
            <a:r>
              <a:rPr lang="en-US" dirty="0" smtClean="0"/>
              <a:t>Liberates 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53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Test Code, Do Repeat Yourself ... Do Repeat Yourself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41040" y="1081315"/>
            <a:ext cx="38619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Obstacle 4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1530" y="3112978"/>
            <a:ext cx="4080412" cy="2862322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Repetition</a:t>
            </a:r>
          </a:p>
          <a:p>
            <a:r>
              <a:rPr lang="en-US" sz="6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Reuse</a:t>
            </a:r>
          </a:p>
          <a:p>
            <a:r>
              <a:rPr lang="en-US" sz="6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Coupling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9930" y="2096978"/>
            <a:ext cx="4742004" cy="101566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Unhelpful …</a:t>
            </a:r>
          </a:p>
        </p:txBody>
      </p:sp>
    </p:spTree>
    <p:extLst>
      <p:ext uri="{BB962C8B-B14F-4D97-AF65-F5344CB8AC3E}">
        <p14:creationId xmlns:p14="http://schemas.microsoft.com/office/powerpoint/2010/main" val="3416284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Test Code, Do Repeat Yourself ... </a:t>
            </a:r>
            <a:r>
              <a:rPr lang="en-US" dirty="0" smtClean="0"/>
              <a:t>Do Repeat </a:t>
            </a:r>
            <a:r>
              <a:rPr lang="en-US" dirty="0"/>
              <a:t>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have an </a:t>
            </a:r>
            <a:r>
              <a:rPr lang="en-US" u="sng" dirty="0"/>
              <a:t>explosion of test methods</a:t>
            </a:r>
            <a:r>
              <a:rPr lang="en-US" dirty="0"/>
              <a:t>, with the ratio of test code to code-under-test </a:t>
            </a:r>
            <a:r>
              <a:rPr lang="en-US" dirty="0" smtClean="0"/>
              <a:t>that’s way </a:t>
            </a:r>
            <a:r>
              <a:rPr lang="en-US" dirty="0"/>
              <a:t>too high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Your test-code is too DRY in some places and … </a:t>
            </a:r>
          </a:p>
          <a:p>
            <a:pPr lvl="1"/>
            <a:r>
              <a:rPr lang="en-US" dirty="0" smtClean="0"/>
              <a:t>Not DRY enough in all the right places</a:t>
            </a:r>
          </a:p>
          <a:p>
            <a:endParaRPr lang="en-US" dirty="0"/>
          </a:p>
          <a:p>
            <a:r>
              <a:rPr lang="en-US" dirty="0"/>
              <a:t>Perhaps an example would be helpful …</a:t>
            </a:r>
          </a:p>
        </p:txBody>
      </p:sp>
    </p:spTree>
    <p:extLst>
      <p:ext uri="{BB962C8B-B14F-4D97-AF65-F5344CB8AC3E}">
        <p14:creationId xmlns:p14="http://schemas.microsoft.com/office/powerpoint/2010/main" val="2452358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Test Code, Do Repeat Yourself ... </a:t>
            </a:r>
            <a:r>
              <a:rPr lang="en-US" dirty="0" smtClean="0"/>
              <a:t>Do Repeat </a:t>
            </a:r>
            <a:r>
              <a:rPr lang="en-US" dirty="0"/>
              <a:t>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Data-Drive </a:t>
            </a:r>
            <a:r>
              <a:rPr lang="en-US" dirty="0" smtClean="0"/>
              <a:t>Test Cases</a:t>
            </a:r>
          </a:p>
          <a:p>
            <a:pPr lvl="1"/>
            <a:r>
              <a:rPr lang="en-US" dirty="0" smtClean="0"/>
              <a:t>One Test Method</a:t>
            </a:r>
          </a:p>
          <a:p>
            <a:pPr lvl="1"/>
            <a:r>
              <a:rPr lang="en-US" dirty="0" smtClean="0"/>
              <a:t>Many Test Scenarios</a:t>
            </a:r>
          </a:p>
          <a:p>
            <a:r>
              <a:rPr lang="en-US" dirty="0" smtClean="0"/>
              <a:t>Repeat </a:t>
            </a:r>
            <a:r>
              <a:rPr lang="en-US" dirty="0" smtClean="0"/>
              <a:t>Code in a “</a:t>
            </a:r>
            <a:r>
              <a:rPr lang="en-US" dirty="0" err="1" smtClean="0"/>
              <a:t>TestsContext</a:t>
            </a:r>
            <a:r>
              <a:rPr lang="en-US" dirty="0" smtClean="0"/>
              <a:t>” Class</a:t>
            </a:r>
          </a:p>
          <a:p>
            <a:pPr lvl="1"/>
            <a:r>
              <a:rPr lang="en-US" dirty="0" smtClean="0"/>
              <a:t>Sidecar Approach</a:t>
            </a:r>
          </a:p>
          <a:p>
            <a:r>
              <a:rPr lang="en-US" dirty="0" smtClean="0"/>
              <a:t>Use Helper Classes</a:t>
            </a:r>
          </a:p>
          <a:p>
            <a:pPr lvl="1"/>
            <a:r>
              <a:rPr lang="en-US" dirty="0" smtClean="0"/>
              <a:t>Extension methods</a:t>
            </a:r>
          </a:p>
          <a:p>
            <a:pPr lvl="1"/>
            <a:r>
              <a:rPr lang="en-US" dirty="0" smtClean="0"/>
              <a:t>Composition</a:t>
            </a:r>
          </a:p>
          <a:p>
            <a:r>
              <a:rPr lang="en-US" dirty="0" smtClean="0"/>
              <a:t>Keep Inheritance in Reserve</a:t>
            </a:r>
            <a:endParaRPr lang="en-US" dirty="0" smtClean="0"/>
          </a:p>
          <a:p>
            <a:pPr lvl="1"/>
            <a:r>
              <a:rPr lang="en-US" dirty="0" smtClean="0"/>
              <a:t>Overall Testing Framework</a:t>
            </a:r>
          </a:p>
        </p:txBody>
      </p:sp>
    </p:spTree>
    <p:extLst>
      <p:ext uri="{BB962C8B-B14F-4D97-AF65-F5344CB8AC3E}">
        <p14:creationId xmlns:p14="http://schemas.microsoft.com/office/powerpoint/2010/main" val="1778769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687387" y="316586"/>
            <a:ext cx="7769225" cy="1015663"/>
          </a:xfrm>
          <a:prstGeom prst="rect">
            <a:avLst/>
          </a:prstGeom>
        </p:spPr>
        <p:txBody>
          <a:bodyPr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9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34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83827" y="1618507"/>
            <a:ext cx="4185185" cy="101566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Motivation</a:t>
            </a:r>
            <a:endParaRPr lang="en-US" sz="6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83827" y="3200566"/>
            <a:ext cx="38379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Principles</a:t>
            </a:r>
            <a:endParaRPr lang="en-US" sz="6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3827" y="4782625"/>
            <a:ext cx="39068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Obstacles</a:t>
            </a:r>
            <a:endParaRPr lang="en-US" sz="6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527628" y="1451428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538515" y="3033483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38515" y="4615544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67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 Course It’s Safe … After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7" y="950207"/>
            <a:ext cx="7701460" cy="5131280"/>
          </a:xfrm>
        </p:spPr>
      </p:pic>
    </p:spTree>
    <p:extLst>
      <p:ext uri="{BB962C8B-B14F-4D97-AF65-F5344CB8AC3E}">
        <p14:creationId xmlns:p14="http://schemas.microsoft.com/office/powerpoint/2010/main" val="2428885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Discussion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1902" y="1619193"/>
            <a:ext cx="54457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Any questions?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463" y="3411708"/>
            <a:ext cx="5700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Any comments?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71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Shameless Self Promotion Time!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56" y="1558821"/>
            <a:ext cx="2520696" cy="3331464"/>
          </a:xfrm>
        </p:spPr>
      </p:pic>
      <p:sp>
        <p:nvSpPr>
          <p:cNvPr id="5" name="TextBox 4"/>
          <p:cNvSpPr txBox="1"/>
          <p:nvPr/>
        </p:nvSpPr>
        <p:spPr>
          <a:xfrm>
            <a:off x="3773714" y="1973943"/>
            <a:ext cx="410754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40% off eBook at </a:t>
            </a:r>
            <a:r>
              <a:rPr lang="en-US" i="1" dirty="0" smtClean="0"/>
              <a:t>apress.com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promo code:</a:t>
            </a:r>
          </a:p>
          <a:p>
            <a:r>
              <a:rPr lang="en-US" sz="2800" b="1" dirty="0" smtClean="0"/>
              <a:t>?</a:t>
            </a:r>
            <a:endParaRPr lang="en-US" sz="2800" b="1" dirty="0" smtClean="0"/>
          </a:p>
          <a:p>
            <a:endParaRPr lang="en-US" dirty="0"/>
          </a:p>
          <a:p>
            <a:r>
              <a:rPr lang="en-US" dirty="0"/>
              <a:t>Offer ends </a:t>
            </a:r>
            <a:r>
              <a:rPr lang="en-US" dirty="0" smtClean="0"/>
              <a:t>??-Sep-2012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88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Twitter:	@</a:t>
            </a:r>
            <a:r>
              <a:rPr lang="en-US" dirty="0" err="1" smtClean="0"/>
              <a:t>ruthlesshelp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Email:	stephen.ritchie@excella.com</a:t>
            </a:r>
          </a:p>
          <a:p>
            <a:endParaRPr lang="en-US" dirty="0" smtClean="0"/>
          </a:p>
          <a:p>
            <a:r>
              <a:rPr lang="en-US" dirty="0" smtClean="0"/>
              <a:t>Blog:	http://ruthlesslyhelpful.net</a:t>
            </a:r>
          </a:p>
          <a:p>
            <a:endParaRPr lang="en-US" dirty="0" smtClean="0"/>
          </a:p>
          <a:p>
            <a:r>
              <a:rPr lang="en-US" dirty="0" smtClean="0"/>
              <a:t>LinkedIn:</a:t>
            </a:r>
            <a:r>
              <a:rPr lang="en-US" dirty="0"/>
              <a:t>	http://www.linkedin.com/in/sritchie</a:t>
            </a:r>
          </a:p>
        </p:txBody>
      </p:sp>
    </p:spTree>
    <p:extLst>
      <p:ext uri="{BB962C8B-B14F-4D97-AF65-F5344CB8AC3E}">
        <p14:creationId xmlns:p14="http://schemas.microsoft.com/office/powerpoint/2010/main" val="299359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Chrysler New Yorker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99" y="1013166"/>
            <a:ext cx="7982630" cy="5029057"/>
          </a:xfrm>
        </p:spPr>
      </p:pic>
    </p:spTree>
    <p:extLst>
      <p:ext uri="{BB962C8B-B14F-4D97-AF65-F5344CB8AC3E}">
        <p14:creationId xmlns:p14="http://schemas.microsoft.com/office/powerpoint/2010/main" val="163031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Topic: Motivation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1968" y="3723580"/>
            <a:ext cx="54000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Why Automate </a:t>
            </a:r>
            <a:b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</a:br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Testing?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4022" y="1400627"/>
            <a:ext cx="39759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Why Write </a:t>
            </a:r>
            <a:b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</a:br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Unit Tests?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7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0-Point Star 4"/>
          <p:cNvSpPr/>
          <p:nvPr/>
        </p:nvSpPr>
        <p:spPr bwMode="auto">
          <a:xfrm>
            <a:off x="1516742" y="3033484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10-Point Star 7"/>
          <p:cNvSpPr/>
          <p:nvPr/>
        </p:nvSpPr>
        <p:spPr bwMode="auto">
          <a:xfrm>
            <a:off x="1516742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10-Point Star 11"/>
          <p:cNvSpPr/>
          <p:nvPr/>
        </p:nvSpPr>
        <p:spPr bwMode="auto">
          <a:xfrm>
            <a:off x="1516742" y="1451425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87387" y="316586"/>
            <a:ext cx="7769225" cy="1015663"/>
          </a:xfrm>
          <a:prstGeom prst="rect">
            <a:avLst/>
          </a:prstGeom>
        </p:spPr>
        <p:txBody>
          <a:bodyPr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9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6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83827" y="1618507"/>
            <a:ext cx="41851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Motivation</a:t>
            </a:r>
            <a:endParaRPr lang="en-US" sz="6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83827" y="3200566"/>
            <a:ext cx="38379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Principles</a:t>
            </a:r>
            <a:endParaRPr lang="en-US" sz="6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3827" y="4782625"/>
            <a:ext cx="39068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Obstacles</a:t>
            </a:r>
            <a:endParaRPr lang="en-US" sz="6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44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493" y="2970070"/>
            <a:ext cx="65149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cs typeface="Arial" pitchFamily="34" charset="0"/>
              </a:rPr>
              <a:t>Problem Detection</a:t>
            </a:r>
            <a:endParaRPr lang="en-US" sz="6000" dirty="0"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3024" y="1168399"/>
            <a:ext cx="61579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cs typeface="Arial" pitchFamily="34" charset="0"/>
              </a:rPr>
              <a:t>Visibility &amp; Insight</a:t>
            </a:r>
            <a:endParaRPr lang="en-US" sz="6000" dirty="0"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7051" y="4771740"/>
            <a:ext cx="62299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cs typeface="Arial" pitchFamily="34" charset="0"/>
              </a:rPr>
              <a:t>Advance Warning</a:t>
            </a:r>
            <a:endParaRPr lang="en-US" sz="6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99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Microscope: Visibility and Insight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1" y="954077"/>
            <a:ext cx="3439658" cy="515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5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Smoke Detector: Problem Detection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71" y="963898"/>
            <a:ext cx="6690858" cy="51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5594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A3B8650AB39042A5DF2D4958BA0827" ma:contentTypeVersion="0" ma:contentTypeDescription="Create a new document." ma:contentTypeScope="" ma:versionID="deaf6cdaa538512f74dd7e71d9c2d7c1">
  <xsd:schema xmlns:xsd="http://www.w3.org/2001/XMLSchema" xmlns:p="http://schemas.microsoft.com/office/2006/metadata/properties" targetNamespace="http://schemas.microsoft.com/office/2006/metadata/properties" ma:root="true" ma:fieldsID="9e32596940cb45f66ee171bf56b39d3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B6AE0AA-FA39-478D-9CD3-6A3092A1C5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40C1C4-A2BA-4474-B588-6806E79BCD2E}">
  <ds:schemaRefs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C13986F2-2813-470E-828A-8D5702178ABB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46284274-5747-4958-882C-47F2587DF8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ExcellaVision 2009</Template>
  <TotalTime>12640</TotalTime>
  <Words>688</Words>
  <Application>Microsoft Office PowerPoint</Application>
  <PresentationFormat>On-screen Show (4:3)</PresentationFormat>
  <Paragraphs>229</Paragraphs>
  <Slides>38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Blank Presentation</vt:lpstr>
      <vt:lpstr>PowerPoint Presentation</vt:lpstr>
      <vt:lpstr>Purpose</vt:lpstr>
      <vt:lpstr>PowerPoint Presentation</vt:lpstr>
      <vt:lpstr>Chrysler New Yorker</vt:lpstr>
      <vt:lpstr>First Topic: Motivation</vt:lpstr>
      <vt:lpstr>PowerPoint Presentation</vt:lpstr>
      <vt:lpstr>PowerPoint Presentation</vt:lpstr>
      <vt:lpstr>Microscope: Visibility and Insight</vt:lpstr>
      <vt:lpstr>Smoke Detector: Problem Detection</vt:lpstr>
      <vt:lpstr>Weather Satellite: Advance Warning</vt:lpstr>
      <vt:lpstr>Example</vt:lpstr>
      <vt:lpstr>PowerPoint Presentation</vt:lpstr>
      <vt:lpstr>PowerPoint Presentation</vt:lpstr>
      <vt:lpstr>Principles</vt:lpstr>
      <vt:lpstr>Automated Testing: Vocabulary</vt:lpstr>
      <vt:lpstr>Principles</vt:lpstr>
      <vt:lpstr>Principles</vt:lpstr>
      <vt:lpstr>Principles</vt:lpstr>
      <vt:lpstr>Principles</vt:lpstr>
      <vt:lpstr>The Long-Term Goals</vt:lpstr>
      <vt:lpstr>PowerPoint Presentation</vt:lpstr>
      <vt:lpstr>One Primary Assert To Rule Them All</vt:lpstr>
      <vt:lpstr>One Primary Assert To Rule Them All</vt:lpstr>
      <vt:lpstr>One Primary Assert To Rule Them All</vt:lpstr>
      <vt:lpstr>Four Ways to Fake Time</vt:lpstr>
      <vt:lpstr>Four Ways to Fake Time</vt:lpstr>
      <vt:lpstr>Four Ways to Fake Time</vt:lpstr>
      <vt:lpstr>Database Killed The Integration Test</vt:lpstr>
      <vt:lpstr>Database Killed The Integration Test</vt:lpstr>
      <vt:lpstr>Database Killed The Integration Test</vt:lpstr>
      <vt:lpstr>In Test Code, Do Repeat Yourself ... Do Repeat Yourself</vt:lpstr>
      <vt:lpstr>In Test Code, Do Repeat Yourself ... Do Repeat Yourself</vt:lpstr>
      <vt:lpstr>In Test Code, Do Repeat Yourself ... Do Repeat Yourself</vt:lpstr>
      <vt:lpstr>PowerPoint Presentation</vt:lpstr>
      <vt:lpstr>Of Course It’s Safe … After You</vt:lpstr>
      <vt:lpstr>Further Discussion</vt:lpstr>
      <vt:lpstr>Shameless Self Promotion Time!</vt:lpstr>
      <vt:lpstr>Contact Me</vt:lpstr>
    </vt:vector>
  </TitlesOfParts>
  <Company>Excella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Overcoming the Obstacles, Pitfalls, and Dangers of Automated Testing</dc:title>
  <dc:creator>Stephen.Ritchie@excella.com</dc:creator>
  <cp:lastModifiedBy>stephen.ritchie</cp:lastModifiedBy>
  <cp:revision>873</cp:revision>
  <dcterms:created xsi:type="dcterms:W3CDTF">2009-01-06T16:08:40Z</dcterms:created>
  <dcterms:modified xsi:type="dcterms:W3CDTF">2012-09-03T17:28:24Z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0x010100CBA3B8650AB39042A5DF2D4958BA0827</vt:lpwstr>
  </property>
</Properties>
</file>