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27"/>
  </p:notesMasterIdLst>
  <p:handoutMasterIdLst>
    <p:handoutMasterId r:id="rId28"/>
  </p:handoutMasterIdLst>
  <p:sldIdLst>
    <p:sldId id="784" r:id="rId6"/>
    <p:sldId id="830" r:id="rId7"/>
    <p:sldId id="826" r:id="rId8"/>
    <p:sldId id="839" r:id="rId9"/>
    <p:sldId id="827" r:id="rId10"/>
    <p:sldId id="829" r:id="rId11"/>
    <p:sldId id="838" r:id="rId12"/>
    <p:sldId id="828" r:id="rId13"/>
    <p:sldId id="837" r:id="rId14"/>
    <p:sldId id="820" r:id="rId15"/>
    <p:sldId id="831" r:id="rId16"/>
    <p:sldId id="832" r:id="rId17"/>
    <p:sldId id="821" r:id="rId18"/>
    <p:sldId id="833" r:id="rId19"/>
    <p:sldId id="834" r:id="rId20"/>
    <p:sldId id="835" r:id="rId21"/>
    <p:sldId id="840" r:id="rId22"/>
    <p:sldId id="813" r:id="rId23"/>
    <p:sldId id="824" r:id="rId24"/>
    <p:sldId id="825" r:id="rId25"/>
    <p:sldId id="836"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pitchFamily="34" charset="0"/>
        <a:ea typeface="ＭＳ Ｐゴシック"/>
        <a:cs typeface="ＭＳ Ｐゴシック"/>
      </a:defRPr>
    </a:lvl5pPr>
    <a:lvl6pPr marL="2286000" algn="l" defTabSz="914400" rtl="0" eaLnBrk="1" latinLnBrk="0" hangingPunct="1">
      <a:defRPr sz="2400" kern="1200">
        <a:solidFill>
          <a:schemeClr val="tx1"/>
        </a:solidFill>
        <a:latin typeface="Arial" pitchFamily="34" charset="0"/>
        <a:ea typeface="ＭＳ Ｐゴシック"/>
        <a:cs typeface="ＭＳ Ｐゴシック"/>
      </a:defRPr>
    </a:lvl6pPr>
    <a:lvl7pPr marL="2743200" algn="l" defTabSz="914400" rtl="0" eaLnBrk="1" latinLnBrk="0" hangingPunct="1">
      <a:defRPr sz="2400" kern="1200">
        <a:solidFill>
          <a:schemeClr val="tx1"/>
        </a:solidFill>
        <a:latin typeface="Arial" pitchFamily="34" charset="0"/>
        <a:ea typeface="ＭＳ Ｐゴシック"/>
        <a:cs typeface="ＭＳ Ｐゴシック"/>
      </a:defRPr>
    </a:lvl7pPr>
    <a:lvl8pPr marL="3200400" algn="l" defTabSz="914400" rtl="0" eaLnBrk="1" latinLnBrk="0" hangingPunct="1">
      <a:defRPr sz="2400" kern="1200">
        <a:solidFill>
          <a:schemeClr val="tx1"/>
        </a:solidFill>
        <a:latin typeface="Arial" pitchFamily="34" charset="0"/>
        <a:ea typeface="ＭＳ Ｐゴシック"/>
        <a:cs typeface="ＭＳ Ｐゴシック"/>
      </a:defRPr>
    </a:lvl8pPr>
    <a:lvl9pPr marL="3657600" algn="l" defTabSz="914400" rtl="0" eaLnBrk="1" latinLnBrk="0" hangingPunct="1">
      <a:defRPr sz="2400" kern="1200">
        <a:solidFill>
          <a:schemeClr val="tx1"/>
        </a:solidFill>
        <a:latin typeface="Arial" pitchFamily="34" charset="0"/>
        <a:ea typeface="ＭＳ Ｐゴシック"/>
        <a:cs typeface="ＭＳ Ｐゴシック"/>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 Cooper" initials="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3399"/>
    <a:srgbClr val="14E669"/>
    <a:srgbClr val="006600"/>
    <a:srgbClr val="009900"/>
    <a:srgbClr val="336600"/>
    <a:srgbClr val="00CC00"/>
    <a:srgbClr val="008000"/>
    <a:srgbClr val="33CC33"/>
    <a:srgbClr val="FBF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8" autoAdjust="0"/>
    <p:restoredTop sz="85319" autoAdjust="0"/>
  </p:normalViewPr>
  <p:slideViewPr>
    <p:cSldViewPr snapToGrid="0" snapToObjects="1">
      <p:cViewPr>
        <p:scale>
          <a:sx n="66" d="100"/>
          <a:sy n="66" d="100"/>
        </p:scale>
        <p:origin x="-1974" y="-786"/>
      </p:cViewPr>
      <p:guideLst>
        <p:guide orient="horz" pos="2160"/>
        <p:guide pos="2880"/>
      </p:guideLst>
    </p:cSldViewPr>
  </p:slideViewPr>
  <p:outlineViewPr>
    <p:cViewPr>
      <p:scale>
        <a:sx n="33" d="100"/>
        <a:sy n="33" d="100"/>
      </p:scale>
      <p:origin x="0" y="8268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4" d="100"/>
          <a:sy n="74"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6D1A69-4642-440C-B4DA-A3DDEA39507F}" type="datetimeFigureOut">
              <a:rPr lang="en-US" smtClean="0"/>
              <a:pPr/>
              <a:t>5/11/2012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C65569-117F-448F-90AB-32406B0276F4}" type="slidenum">
              <a:rPr lang="en-US" smtClean="0"/>
              <a:pPr/>
              <a:t>‹#›</a:t>
            </a:fld>
            <a:endParaRPr lang="en-US"/>
          </a:p>
        </p:txBody>
      </p:sp>
    </p:spTree>
    <p:extLst>
      <p:ext uri="{BB962C8B-B14F-4D97-AF65-F5344CB8AC3E}">
        <p14:creationId xmlns:p14="http://schemas.microsoft.com/office/powerpoint/2010/main" val="3976690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itchFamily="-80" charset="-128"/>
                <a:cs typeface="+mn-cs"/>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80" charset="-128"/>
                <a:cs typeface="+mn-cs"/>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itchFamily="-80" charset="-128"/>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pitchFamily="-80" charset="-128"/>
                <a:cs typeface="+mn-cs"/>
              </a:defRPr>
            </a:lvl1pPr>
          </a:lstStyle>
          <a:p>
            <a:pPr>
              <a:defRPr/>
            </a:pPr>
            <a:fld id="{6122490E-C14D-4509-A7F9-FC7223F2C851}" type="slidenum">
              <a:rPr lang="en-US"/>
              <a:pPr>
                <a:defRPr/>
              </a:pPr>
              <a:t>‹#›</a:t>
            </a:fld>
            <a:endParaRPr lang="en-US" dirty="0"/>
          </a:p>
        </p:txBody>
      </p:sp>
    </p:spTree>
    <p:extLst>
      <p:ext uri="{BB962C8B-B14F-4D97-AF65-F5344CB8AC3E}">
        <p14:creationId xmlns:p14="http://schemas.microsoft.com/office/powerpoint/2010/main" val="2947820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CF5F6AB-E1C6-4060-A660-4E8533A65BA8}" type="slidenum">
              <a:rPr lang="en-US" smtClean="0">
                <a:latin typeface="Arial" pitchFamily="34" charset="0"/>
                <a:ea typeface="ＭＳ Ｐゴシック" pitchFamily="34" charset="-128"/>
              </a:rPr>
              <a:pPr/>
              <a:t>1</a:t>
            </a:fld>
            <a:endParaRPr lang="en-US" smtClean="0">
              <a:latin typeface="Arial" pitchFamily="34" charset="0"/>
              <a:ea typeface="ＭＳ Ｐゴシック" pitchFamily="34"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a:latin typeface="Arial" pitchFamily="34" charset="0"/>
                <a:ea typeface="ＭＳ Ｐゴシック" pitchFamily="34" charset="-128"/>
              </a:rPr>
              <a:t>The primary thing to know, we are talking about automated testing.</a:t>
            </a:r>
          </a:p>
          <a:p>
            <a:pPr eaLnBrk="1" hangingPunct="1"/>
            <a:endParaRPr lang="en-US" dirty="0">
              <a:latin typeface="Arial" pitchFamily="34" charset="0"/>
              <a:ea typeface="ＭＳ Ｐゴシック" pitchFamily="34" charset="-128"/>
            </a:endParaRPr>
          </a:p>
          <a:p>
            <a:pPr eaLnBrk="1" hangingPunct="1"/>
            <a:r>
              <a:rPr lang="en-US" dirty="0">
                <a:latin typeface="Arial" pitchFamily="34" charset="0"/>
                <a:ea typeface="ＭＳ Ｐゴシック" pitchFamily="34" charset="-128"/>
              </a:rPr>
              <a:t>Automated testing implies:</a:t>
            </a:r>
          </a:p>
          <a:p>
            <a:pPr marL="228600" indent="-228600" eaLnBrk="1" hangingPunct="1">
              <a:buAutoNum type="arabicPeriod"/>
            </a:pPr>
            <a:r>
              <a:rPr lang="en-US" dirty="0">
                <a:latin typeface="Arial" pitchFamily="34" charset="0"/>
                <a:ea typeface="ＭＳ Ｐゴシック" pitchFamily="34" charset="-128"/>
              </a:rPr>
              <a:t>Require zero setup or configuration, or only one-time setup and configuration</a:t>
            </a:r>
          </a:p>
          <a:p>
            <a:pPr marL="228600" indent="-228600" eaLnBrk="1" hangingPunct="1">
              <a:buAutoNum type="arabicPeriod"/>
            </a:pPr>
            <a:r>
              <a:rPr lang="en-US" dirty="0">
                <a:latin typeface="Arial" pitchFamily="34" charset="0"/>
                <a:ea typeface="ＭＳ Ｐゴシック" pitchFamily="34" charset="-128"/>
              </a:rPr>
              <a:t>Every test is isolated from every other test</a:t>
            </a:r>
          </a:p>
          <a:p>
            <a:pPr marL="228600" indent="-228600" eaLnBrk="1" hangingPunct="1">
              <a:buAutoNum type="arabicPeriod"/>
            </a:pPr>
            <a:r>
              <a:rPr lang="en-US" dirty="0">
                <a:latin typeface="Arial" pitchFamily="34" charset="0"/>
                <a:ea typeface="ＭＳ Ｐゴシック" pitchFamily="34" charset="-128"/>
              </a:rPr>
              <a:t>This is expectation that one or more tests run in a specific order</a:t>
            </a:r>
          </a:p>
          <a:p>
            <a:pPr marL="228600" indent="-228600" eaLnBrk="1" hangingPunct="1">
              <a:buAutoNum type="arabicPeriod"/>
            </a:pPr>
            <a:r>
              <a:rPr lang="en-US" dirty="0">
                <a:latin typeface="Arial" pitchFamily="34" charset="0"/>
                <a:ea typeface="ＭＳ Ｐゴシック" pitchFamily="34" charset="-128"/>
              </a:rPr>
              <a:t>Once initiated, the tests can all run to completion, unattended</a:t>
            </a:r>
          </a:p>
          <a:p>
            <a:pPr marL="228600" indent="-228600" eaLnBrk="1" hangingPunct="1">
              <a:buAutoNum type="arabicPeriod"/>
            </a:pPr>
            <a:r>
              <a:rPr lang="en-US" dirty="0">
                <a:latin typeface="Arial" pitchFamily="34" charset="0"/>
                <a:ea typeface="ＭＳ Ｐゴシック" pitchFamily="34" charset="-128"/>
              </a:rPr>
              <a:t>The tests result in either a pass or fail (or a defined status)</a:t>
            </a:r>
          </a:p>
          <a:p>
            <a:pPr eaLnBrk="1" hangingPunct="1"/>
            <a:endParaRPr lang="en-US" dirty="0">
              <a:latin typeface="Arial" pitchFamily="34" charset="0"/>
              <a:ea typeface="ＭＳ Ｐゴシック" pitchFamily="34" charset="-128"/>
            </a:endParaRPr>
          </a:p>
          <a:p>
            <a:pPr eaLnBrk="1" hangingPunct="1"/>
            <a:r>
              <a:rPr lang="en-US" dirty="0">
                <a:latin typeface="Arial" pitchFamily="34" charset="0"/>
                <a:ea typeface="ＭＳ Ｐゴシック" pitchFamily="34" charset="-128"/>
              </a:rPr>
              <a:t>For this presentation, we create a local database on an instance of SQL Express. This is a one-time setup that provides isolation.</a:t>
            </a:r>
          </a:p>
          <a:p>
            <a:pPr eaLnBrk="1" hangingPunct="1"/>
            <a:endParaRPr lang="en-US" dirty="0" smtClean="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10</a:t>
            </a:fld>
            <a:endParaRPr lang="en-US" dirty="0"/>
          </a:p>
        </p:txBody>
      </p:sp>
    </p:spTree>
    <p:extLst>
      <p:ext uri="{BB962C8B-B14F-4D97-AF65-F5344CB8AC3E}">
        <p14:creationId xmlns:p14="http://schemas.microsoft.com/office/powerpoint/2010/main" val="2859476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11</a:t>
            </a:fld>
            <a:endParaRPr lang="en-US" dirty="0"/>
          </a:p>
        </p:txBody>
      </p:sp>
    </p:spTree>
    <p:extLst>
      <p:ext uri="{BB962C8B-B14F-4D97-AF65-F5344CB8AC3E}">
        <p14:creationId xmlns:p14="http://schemas.microsoft.com/office/powerpoint/2010/main" val="744993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12</a:t>
            </a:fld>
            <a:endParaRPr lang="en-US" dirty="0"/>
          </a:p>
        </p:txBody>
      </p:sp>
    </p:spTree>
    <p:extLst>
      <p:ext uri="{BB962C8B-B14F-4D97-AF65-F5344CB8AC3E}">
        <p14:creationId xmlns:p14="http://schemas.microsoft.com/office/powerpoint/2010/main" val="3804378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13</a:t>
            </a:fld>
            <a:endParaRPr lang="en-US" dirty="0"/>
          </a:p>
        </p:txBody>
      </p:sp>
    </p:spTree>
    <p:extLst>
      <p:ext uri="{BB962C8B-B14F-4D97-AF65-F5344CB8AC3E}">
        <p14:creationId xmlns:p14="http://schemas.microsoft.com/office/powerpoint/2010/main" val="449006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14</a:t>
            </a:fld>
            <a:endParaRPr lang="en-US" dirty="0"/>
          </a:p>
        </p:txBody>
      </p:sp>
    </p:spTree>
    <p:extLst>
      <p:ext uri="{BB962C8B-B14F-4D97-AF65-F5344CB8AC3E}">
        <p14:creationId xmlns:p14="http://schemas.microsoft.com/office/powerpoint/2010/main" val="305792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15</a:t>
            </a:fld>
            <a:endParaRPr lang="en-US" dirty="0"/>
          </a:p>
        </p:txBody>
      </p:sp>
    </p:spTree>
    <p:extLst>
      <p:ext uri="{BB962C8B-B14F-4D97-AF65-F5344CB8AC3E}">
        <p14:creationId xmlns:p14="http://schemas.microsoft.com/office/powerpoint/2010/main" val="1500808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16</a:t>
            </a:fld>
            <a:endParaRPr lang="en-US" dirty="0"/>
          </a:p>
        </p:txBody>
      </p:sp>
    </p:spTree>
    <p:extLst>
      <p:ext uri="{BB962C8B-B14F-4D97-AF65-F5344CB8AC3E}">
        <p14:creationId xmlns:p14="http://schemas.microsoft.com/office/powerpoint/2010/main" val="2981442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18</a:t>
            </a:fld>
            <a:endParaRPr lang="en-US" dirty="0"/>
          </a:p>
        </p:txBody>
      </p:sp>
    </p:spTree>
    <p:extLst>
      <p:ext uri="{BB962C8B-B14F-4D97-AF65-F5344CB8AC3E}">
        <p14:creationId xmlns:p14="http://schemas.microsoft.com/office/powerpoint/2010/main" val="635701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19</a:t>
            </a:fld>
            <a:endParaRPr lang="en-US" dirty="0"/>
          </a:p>
        </p:txBody>
      </p:sp>
    </p:spTree>
    <p:extLst>
      <p:ext uri="{BB962C8B-B14F-4D97-AF65-F5344CB8AC3E}">
        <p14:creationId xmlns:p14="http://schemas.microsoft.com/office/powerpoint/2010/main" val="2912008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20</a:t>
            </a:fld>
            <a:endParaRPr lang="en-US" dirty="0"/>
          </a:p>
        </p:txBody>
      </p:sp>
    </p:spTree>
    <p:extLst>
      <p:ext uri="{BB962C8B-B14F-4D97-AF65-F5344CB8AC3E}">
        <p14:creationId xmlns:p14="http://schemas.microsoft.com/office/powerpoint/2010/main" val="1211880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Introductory remarks.</a:t>
            </a:r>
            <a:endParaRPr lang="en-US" dirty="0"/>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2</a:t>
            </a:fld>
            <a:endParaRPr lang="en-US" dirty="0"/>
          </a:p>
        </p:txBody>
      </p:sp>
    </p:spTree>
    <p:extLst>
      <p:ext uri="{BB962C8B-B14F-4D97-AF65-F5344CB8AC3E}">
        <p14:creationId xmlns:p14="http://schemas.microsoft.com/office/powerpoint/2010/main" val="242402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21</a:t>
            </a:fld>
            <a:endParaRPr lang="en-US" dirty="0"/>
          </a:p>
        </p:txBody>
      </p:sp>
    </p:spTree>
    <p:extLst>
      <p:ext uri="{BB962C8B-B14F-4D97-AF65-F5344CB8AC3E}">
        <p14:creationId xmlns:p14="http://schemas.microsoft.com/office/powerpoint/2010/main" val="121188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Bef>
                <a:spcPts val="0"/>
              </a:spcBef>
              <a:spcAft>
                <a:spcPts val="0"/>
              </a:spcAft>
              <a:defRPr/>
            </a:pPr>
            <a:r>
              <a:rPr lang="en-US" dirty="0"/>
              <a:t>The database is a subsystem that is often treated like a “black box”.</a:t>
            </a:r>
          </a:p>
          <a:p>
            <a:pPr defTabSz="457200" eaLnBrk="1" fontAlgn="auto" hangingPunct="1">
              <a:spcBef>
                <a:spcPts val="0"/>
              </a:spcBef>
              <a:spcAft>
                <a:spcPts val="0"/>
              </a:spcAft>
              <a:defRPr/>
            </a:pPr>
            <a:endParaRPr lang="en-US" dirty="0"/>
          </a:p>
          <a:p>
            <a:pPr defTabSz="457200" eaLnBrk="1" fontAlgn="auto" hangingPunct="1">
              <a:spcBef>
                <a:spcPts val="0"/>
              </a:spcBef>
              <a:spcAft>
                <a:spcPts val="0"/>
              </a:spcAft>
              <a:defRPr/>
            </a:pPr>
            <a:r>
              <a:rPr lang="en-US" dirty="0"/>
              <a:t>Development team often own the stored procedures, function, and triggers. They often have logic that satisfies an explicit or implicit requirement.</a:t>
            </a:r>
          </a:p>
          <a:p>
            <a:pPr defTabSz="457200" eaLnBrk="1" fontAlgn="auto" hangingPunct="1">
              <a:spcBef>
                <a:spcPts val="0"/>
              </a:spcBef>
              <a:spcAft>
                <a:spcPts val="0"/>
              </a:spcAft>
              <a:defRPr/>
            </a:pPr>
            <a:endParaRPr lang="en-US" dirty="0"/>
          </a:p>
          <a:p>
            <a:pPr defTabSz="457200" eaLnBrk="1" fontAlgn="auto" hangingPunct="1">
              <a:spcBef>
                <a:spcPts val="0"/>
              </a:spcBef>
              <a:spcAft>
                <a:spcPts val="0"/>
              </a:spcAft>
              <a:defRPr/>
            </a:pPr>
            <a:r>
              <a:rPr lang="en-US" dirty="0"/>
              <a:t>In many organizations, the DBA team owns the table schema.</a:t>
            </a:r>
          </a:p>
          <a:p>
            <a:pPr defTabSz="457200" eaLnBrk="1" fontAlgn="auto" hangingPunct="1">
              <a:spcBef>
                <a:spcPts val="0"/>
              </a:spcBef>
              <a:spcAft>
                <a:spcPts val="0"/>
              </a:spcAft>
              <a:defRPr/>
            </a:pPr>
            <a:endParaRPr lang="en-US" dirty="0"/>
          </a:p>
          <a:p>
            <a:pPr defTabSz="457200" eaLnBrk="1" fontAlgn="auto" hangingPunct="1">
              <a:spcBef>
                <a:spcPts val="0"/>
              </a:spcBef>
              <a:spcAft>
                <a:spcPts val="0"/>
              </a:spcAft>
              <a:defRPr/>
            </a:pPr>
            <a:r>
              <a:rPr lang="en-US" dirty="0"/>
              <a:t>Unit testing databases is difficult because a “unit”, such as a table, is hard to test in isolation. For example, your test code might need to use ADO.NET to query the table. Any number of configuration issues might prevent the test from passing. Besides, this is an integration test.</a:t>
            </a:r>
          </a:p>
          <a:p>
            <a:pPr defTabSz="457200" eaLnBrk="1" fontAlgn="auto" hangingPunct="1">
              <a:spcBef>
                <a:spcPts val="0"/>
              </a:spcBef>
              <a:spcAft>
                <a:spcPts val="0"/>
              </a:spcAft>
              <a:defRPr/>
            </a:pPr>
            <a:endParaRPr lang="en-US" dirty="0"/>
          </a:p>
          <a:p>
            <a:pPr defTabSz="457200" eaLnBrk="1" fontAlgn="auto" hangingPunct="1">
              <a:spcBef>
                <a:spcPts val="0"/>
              </a:spcBef>
              <a:spcAft>
                <a:spcPts val="0"/>
              </a:spcAft>
              <a:defRPr/>
            </a:pPr>
            <a:r>
              <a:rPr lang="en-US" dirty="0"/>
              <a:t>Unit testing stored procedures is difficult because it is difficult to “Arrange” that the data in the tables is mocked so that it is in a known state before the test code executes the SP.</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9BD41C3-251C-A347-8A21-AED582F5726E}"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37935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9BD41C3-251C-A347-8A21-AED582F5726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37935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9BD41C3-251C-A347-8A21-AED582F5726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379355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9BD41C3-251C-A347-8A21-AED582F5726E}"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379355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7</a:t>
            </a:fld>
            <a:endParaRPr lang="en-US" dirty="0"/>
          </a:p>
        </p:txBody>
      </p:sp>
    </p:spTree>
    <p:extLst>
      <p:ext uri="{BB962C8B-B14F-4D97-AF65-F5344CB8AC3E}">
        <p14:creationId xmlns:p14="http://schemas.microsoft.com/office/powerpoint/2010/main" val="285947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9BD41C3-251C-A347-8A21-AED582F5726E}"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379355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9BD41C3-251C-A347-8A21-AED582F5726E}"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379355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 Box 2"/>
          <p:cNvSpPr txBox="1">
            <a:spLocks noChangeArrowheads="1"/>
          </p:cNvSpPr>
          <p:nvPr userDrawn="1"/>
        </p:nvSpPr>
        <p:spPr bwMode="auto">
          <a:xfrm>
            <a:off x="431800" y="2375089"/>
            <a:ext cx="5943600" cy="1708160"/>
          </a:xfrm>
          <a:prstGeom prst="rect">
            <a:avLst/>
          </a:prstGeom>
          <a:noFill/>
          <a:ln w="9525">
            <a:noFill/>
            <a:miter lim="800000"/>
            <a:headEnd/>
            <a:tailEnd/>
          </a:ln>
        </p:spPr>
        <p:txBody>
          <a:bodyPr>
            <a:spAutoFit/>
          </a:bodyPr>
          <a:lstStyle/>
          <a:p>
            <a:pPr eaLnBrk="0" hangingPunct="0">
              <a:spcBef>
                <a:spcPts val="600"/>
              </a:spcBef>
            </a:pPr>
            <a:r>
              <a:rPr lang="en-US" sz="3500" dirty="0" smtClean="0">
                <a:solidFill>
                  <a:srgbClr val="003399"/>
                </a:solidFill>
                <a:latin typeface="Tahoma" pitchFamily="34" charset="0"/>
              </a:rPr>
              <a:t>Automated Unit and Integration Testing with Databases</a:t>
            </a:r>
          </a:p>
        </p:txBody>
      </p:sp>
      <p:sp>
        <p:nvSpPr>
          <p:cNvPr id="2" name="TextBox 1"/>
          <p:cNvSpPr txBox="1"/>
          <p:nvPr userDrawn="1"/>
        </p:nvSpPr>
        <p:spPr>
          <a:xfrm>
            <a:off x="1770743" y="4702629"/>
            <a:ext cx="4470400" cy="1200329"/>
          </a:xfrm>
          <a:prstGeom prst="rect">
            <a:avLst/>
          </a:prstGeom>
          <a:noFill/>
        </p:spPr>
        <p:txBody>
          <a:bodyPr wrap="square" rtlCol="0">
            <a:spAutoFit/>
          </a:bodyPr>
          <a:lstStyle/>
          <a:p>
            <a:r>
              <a:rPr lang="en-US" dirty="0" smtClean="0"/>
              <a:t>Stephen D. Ritchie</a:t>
            </a:r>
          </a:p>
          <a:p>
            <a:r>
              <a:rPr lang="en-US" dirty="0" smtClean="0"/>
              <a:t>Philly.NET Code Camp 2012.1</a:t>
            </a:r>
          </a:p>
          <a:p>
            <a:r>
              <a:rPr lang="en-US" dirty="0" smtClean="0"/>
              <a:t>12-May-2012</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r>
              <a:rPr lang="en-US" dirty="0"/>
              <a:t>- </a:t>
            </a:r>
            <a:fld id="{1529FFF0-969E-4E44-B8F6-415A2237A40E}" type="slidenum">
              <a:rPr lang="en-US"/>
              <a:pPr>
                <a:defRPr/>
              </a:pPr>
              <a:t>‹#›</a:t>
            </a:fld>
            <a:r>
              <a:rPr lang="en-US"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3"/>
          <p:cNvSpPr>
            <a:spLocks noGrp="1" noChangeArrowheads="1"/>
          </p:cNvSpPr>
          <p:nvPr>
            <p:ph type="title"/>
          </p:nvPr>
        </p:nvSpPr>
        <p:spPr bwMode="auto">
          <a:xfrm>
            <a:off x="392113" y="163513"/>
            <a:ext cx="7769225" cy="612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 name="Rectangle 7"/>
          <p:cNvSpPr txBox="1">
            <a:spLocks noChangeArrowheads="1"/>
          </p:cNvSpPr>
          <p:nvPr userDrawn="1"/>
        </p:nvSpPr>
        <p:spPr bwMode="auto">
          <a:xfrm>
            <a:off x="0" y="6245225"/>
            <a:ext cx="9144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err="1" smtClean="0">
                <a:ln>
                  <a:noFill/>
                </a:ln>
                <a:solidFill>
                  <a:schemeClr val="bg1"/>
                </a:solidFill>
                <a:effectLst/>
                <a:uLnTx/>
                <a:uFillTx/>
                <a:latin typeface="+mn-lt"/>
                <a:ea typeface="ＭＳ Ｐゴシック" pitchFamily="-80" charset="-128"/>
                <a:cs typeface="+mn-cs"/>
              </a:rPr>
              <a:t>Excella</a:t>
            </a:r>
            <a:r>
              <a:rPr kumimoji="0" lang="en-US" sz="1400" b="0" i="0" u="none" strike="noStrike" kern="1200" cap="none" spc="0" normalizeH="0" baseline="0" noProof="0" dirty="0" smtClean="0">
                <a:ln>
                  <a:noFill/>
                </a:ln>
                <a:solidFill>
                  <a:schemeClr val="bg1"/>
                </a:solidFill>
                <a:effectLst/>
                <a:uLnTx/>
                <a:uFillTx/>
                <a:latin typeface="+mn-lt"/>
                <a:ea typeface="ＭＳ Ｐゴシック" pitchFamily="-80" charset="-128"/>
                <a:cs typeface="+mn-cs"/>
              </a:rPr>
              <a:t> Consulting</a:t>
            </a:r>
            <a:endParaRPr kumimoji="0" lang="en-US" sz="1400" b="0" i="0" u="none" strike="noStrike" kern="1200" cap="none" spc="0" normalizeH="0" baseline="0" noProof="0" dirty="0">
              <a:ln>
                <a:noFill/>
              </a:ln>
              <a:solidFill>
                <a:schemeClr val="bg1"/>
              </a:solidFill>
              <a:effectLst/>
              <a:uLnTx/>
              <a:uFillTx/>
              <a:latin typeface="+mn-lt"/>
              <a:ea typeface="ＭＳ Ｐゴシック" pitchFamily="-80" charset="-128"/>
              <a:cs typeface="+mn-cs"/>
            </a:endParaRP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000">
                <a:solidFill>
                  <a:schemeClr val="bg1"/>
                </a:solidFill>
                <a:latin typeface="+mn-lt"/>
                <a:ea typeface="ＭＳ Ｐゴシック" pitchFamily="-80" charset="-128"/>
                <a:cs typeface="+mn-cs"/>
              </a:defRPr>
            </a:lvl1pPr>
          </a:lstStyle>
          <a:p>
            <a:pPr>
              <a:defRPr/>
            </a:pPr>
            <a:r>
              <a:rPr lang="en-US" dirty="0"/>
              <a:t>- </a:t>
            </a:r>
            <a:fld id="{8838C5AC-A6B2-4782-8731-208B3CC8CA47}" type="slidenum">
              <a:rPr lang="en-US"/>
              <a:pPr>
                <a:defRPr/>
              </a:pPr>
              <a:t>‹#›</a:t>
            </a:fld>
            <a:r>
              <a:rPr lang="en-US" dirty="0"/>
              <a:t> -</a:t>
            </a:r>
          </a:p>
        </p:txBody>
      </p:sp>
    </p:spTree>
  </p:cSld>
  <p:clrMap bg1="lt1" tx1="dk1" bg2="lt2" tx2="dk2" accent1="accent1" accent2="accent2" accent3="accent3" accent4="accent4" accent5="accent5" accent6="accent6" hlink="hlink" folHlink="folHlink"/>
  <p:sldLayoutIdLst>
    <p:sldLayoutId id="2147484119" r:id="rId1"/>
    <p:sldLayoutId id="2147484098"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2000">
          <a:solidFill>
            <a:schemeClr val="bg1"/>
          </a:solidFill>
          <a:latin typeface="+mj-lt"/>
          <a:ea typeface="+mj-ea"/>
          <a:cs typeface="ＭＳ Ｐゴシック"/>
        </a:defRPr>
      </a:lvl1pPr>
      <a:lvl2pPr algn="l" rtl="0" eaLnBrk="0" fontAlgn="base" hangingPunct="0">
        <a:spcBef>
          <a:spcPct val="0"/>
        </a:spcBef>
        <a:spcAft>
          <a:spcPct val="0"/>
        </a:spcAft>
        <a:defRPr sz="2000">
          <a:solidFill>
            <a:schemeClr val="bg1"/>
          </a:solidFill>
          <a:latin typeface="Tahoma" pitchFamily="34" charset="0"/>
          <a:ea typeface="ＭＳ Ｐゴシック" pitchFamily="-80" charset="-128"/>
          <a:cs typeface="ＭＳ Ｐゴシック"/>
        </a:defRPr>
      </a:lvl2pPr>
      <a:lvl3pPr algn="l" rtl="0" eaLnBrk="0" fontAlgn="base" hangingPunct="0">
        <a:spcBef>
          <a:spcPct val="0"/>
        </a:spcBef>
        <a:spcAft>
          <a:spcPct val="0"/>
        </a:spcAft>
        <a:defRPr sz="2000">
          <a:solidFill>
            <a:schemeClr val="bg1"/>
          </a:solidFill>
          <a:latin typeface="Tahoma" pitchFamily="34" charset="0"/>
          <a:ea typeface="ＭＳ Ｐゴシック" pitchFamily="-80" charset="-128"/>
          <a:cs typeface="ＭＳ Ｐゴシック"/>
        </a:defRPr>
      </a:lvl3pPr>
      <a:lvl4pPr algn="l" rtl="0" eaLnBrk="0" fontAlgn="base" hangingPunct="0">
        <a:spcBef>
          <a:spcPct val="0"/>
        </a:spcBef>
        <a:spcAft>
          <a:spcPct val="0"/>
        </a:spcAft>
        <a:defRPr sz="2000">
          <a:solidFill>
            <a:schemeClr val="bg1"/>
          </a:solidFill>
          <a:latin typeface="Tahoma" pitchFamily="34" charset="0"/>
          <a:ea typeface="ＭＳ Ｐゴシック" pitchFamily="-80" charset="-128"/>
          <a:cs typeface="ＭＳ Ｐゴシック"/>
        </a:defRPr>
      </a:lvl4pPr>
      <a:lvl5pPr algn="l" rtl="0" eaLnBrk="0" fontAlgn="base" hangingPunct="0">
        <a:spcBef>
          <a:spcPct val="0"/>
        </a:spcBef>
        <a:spcAft>
          <a:spcPct val="0"/>
        </a:spcAft>
        <a:defRPr sz="2000">
          <a:solidFill>
            <a:schemeClr val="bg1"/>
          </a:solidFill>
          <a:latin typeface="Tahoma" pitchFamily="34" charset="0"/>
          <a:ea typeface="ＭＳ Ｐゴシック" pitchFamily="-80" charset="-128"/>
          <a:cs typeface="ＭＳ Ｐゴシック"/>
        </a:defRPr>
      </a:lvl5pPr>
      <a:lvl6pPr marL="457200" algn="l" rtl="0" fontAlgn="base">
        <a:spcBef>
          <a:spcPct val="0"/>
        </a:spcBef>
        <a:spcAft>
          <a:spcPct val="0"/>
        </a:spcAft>
        <a:defRPr sz="2000">
          <a:solidFill>
            <a:schemeClr val="bg1"/>
          </a:solidFill>
          <a:latin typeface="Tahoma" pitchFamily="34" charset="0"/>
          <a:ea typeface="ＭＳ Ｐゴシック" pitchFamily="-80" charset="-128"/>
        </a:defRPr>
      </a:lvl6pPr>
      <a:lvl7pPr marL="914400" algn="l" rtl="0" fontAlgn="base">
        <a:spcBef>
          <a:spcPct val="0"/>
        </a:spcBef>
        <a:spcAft>
          <a:spcPct val="0"/>
        </a:spcAft>
        <a:defRPr sz="2000">
          <a:solidFill>
            <a:schemeClr val="bg1"/>
          </a:solidFill>
          <a:latin typeface="Tahoma" pitchFamily="34" charset="0"/>
          <a:ea typeface="ＭＳ Ｐゴシック" pitchFamily="-80" charset="-128"/>
        </a:defRPr>
      </a:lvl7pPr>
      <a:lvl8pPr marL="1371600" algn="l" rtl="0" fontAlgn="base">
        <a:spcBef>
          <a:spcPct val="0"/>
        </a:spcBef>
        <a:spcAft>
          <a:spcPct val="0"/>
        </a:spcAft>
        <a:defRPr sz="2000">
          <a:solidFill>
            <a:schemeClr val="bg1"/>
          </a:solidFill>
          <a:latin typeface="Tahoma" pitchFamily="34" charset="0"/>
          <a:ea typeface="ＭＳ Ｐゴシック" pitchFamily="-80" charset="-128"/>
        </a:defRPr>
      </a:lvl8pPr>
      <a:lvl9pPr marL="1828800" algn="l" rtl="0" fontAlgn="base">
        <a:spcBef>
          <a:spcPct val="0"/>
        </a:spcBef>
        <a:spcAft>
          <a:spcPct val="0"/>
        </a:spcAft>
        <a:defRPr sz="2000">
          <a:solidFill>
            <a:schemeClr val="bg1"/>
          </a:solidFill>
          <a:latin typeface="Tahoma" pitchFamily="34" charset="0"/>
          <a:ea typeface="ＭＳ Ｐゴシック" pitchFamily="-80" charset="-128"/>
        </a:defRPr>
      </a:lvl9pPr>
    </p:titleStyle>
    <p:bodyStyle>
      <a:lvl1pPr marL="342900" indent="-342900" algn="l" rtl="0" eaLnBrk="0" fontAlgn="base" hangingPunct="0">
        <a:spcBef>
          <a:spcPct val="20000"/>
        </a:spcBef>
        <a:spcAft>
          <a:spcPct val="0"/>
        </a:spcAft>
        <a:buChar char="•"/>
        <a:defRPr sz="2000">
          <a:solidFill>
            <a:srgbClr val="003399"/>
          </a:solidFill>
          <a:latin typeface="+mn-lt"/>
          <a:ea typeface="+mn-ea"/>
          <a:cs typeface="ＭＳ Ｐゴシック"/>
        </a:defRPr>
      </a:lvl1pPr>
      <a:lvl2pPr marL="742950" indent="-285750" algn="l" rtl="0" eaLnBrk="0" fontAlgn="base" hangingPunct="0">
        <a:spcBef>
          <a:spcPct val="20000"/>
        </a:spcBef>
        <a:spcAft>
          <a:spcPct val="0"/>
        </a:spcAft>
        <a:buChar char="–"/>
        <a:defRPr>
          <a:solidFill>
            <a:srgbClr val="003399"/>
          </a:solidFill>
          <a:latin typeface="+mn-lt"/>
          <a:ea typeface="+mn-ea"/>
          <a:cs typeface="ＭＳ Ｐゴシック"/>
        </a:defRPr>
      </a:lvl2pPr>
      <a:lvl3pPr marL="1143000" indent="-228600" algn="l" rtl="0" eaLnBrk="0" fontAlgn="base" hangingPunct="0">
        <a:spcBef>
          <a:spcPct val="20000"/>
        </a:spcBef>
        <a:spcAft>
          <a:spcPct val="0"/>
        </a:spcAft>
        <a:buChar char="•"/>
        <a:defRPr sz="1600">
          <a:solidFill>
            <a:srgbClr val="003399"/>
          </a:solidFill>
          <a:latin typeface="+mn-lt"/>
          <a:ea typeface="+mn-ea"/>
          <a:cs typeface="ＭＳ Ｐゴシック"/>
        </a:defRPr>
      </a:lvl3pPr>
      <a:lvl4pPr marL="1600200" indent="-228600" algn="l" rtl="0" eaLnBrk="0" fontAlgn="base" hangingPunct="0">
        <a:spcBef>
          <a:spcPct val="20000"/>
        </a:spcBef>
        <a:spcAft>
          <a:spcPct val="0"/>
        </a:spcAft>
        <a:buChar char="–"/>
        <a:defRPr sz="1400">
          <a:solidFill>
            <a:srgbClr val="003399"/>
          </a:solidFill>
          <a:latin typeface="+mn-lt"/>
          <a:ea typeface="+mn-ea"/>
          <a:cs typeface="ＭＳ Ｐゴシック"/>
        </a:defRPr>
      </a:lvl4pPr>
      <a:lvl5pPr marL="2057400" indent="-228600" algn="l" rtl="0" eaLnBrk="0" fontAlgn="base" hangingPunct="0">
        <a:spcBef>
          <a:spcPct val="20000"/>
        </a:spcBef>
        <a:spcAft>
          <a:spcPct val="0"/>
        </a:spcAft>
        <a:buChar char="»"/>
        <a:defRPr sz="1400">
          <a:solidFill>
            <a:srgbClr val="003399"/>
          </a:solidFill>
          <a:latin typeface="+mn-lt"/>
          <a:ea typeface="+mn-ea"/>
          <a:cs typeface="ＭＳ Ｐゴシック"/>
        </a:defRPr>
      </a:lvl5pPr>
      <a:lvl6pPr marL="2514600" indent="-228600" algn="l" rtl="0" fontAlgn="base">
        <a:spcBef>
          <a:spcPct val="20000"/>
        </a:spcBef>
        <a:spcAft>
          <a:spcPct val="0"/>
        </a:spcAft>
        <a:buChar char="»"/>
        <a:defRPr sz="1400">
          <a:solidFill>
            <a:srgbClr val="003399"/>
          </a:solidFill>
          <a:latin typeface="+mn-lt"/>
          <a:ea typeface="+mn-ea"/>
        </a:defRPr>
      </a:lvl6pPr>
      <a:lvl7pPr marL="2971800" indent="-228600" algn="l" rtl="0" fontAlgn="base">
        <a:spcBef>
          <a:spcPct val="20000"/>
        </a:spcBef>
        <a:spcAft>
          <a:spcPct val="0"/>
        </a:spcAft>
        <a:buChar char="»"/>
        <a:defRPr sz="1400">
          <a:solidFill>
            <a:srgbClr val="003399"/>
          </a:solidFill>
          <a:latin typeface="+mn-lt"/>
          <a:ea typeface="+mn-ea"/>
        </a:defRPr>
      </a:lvl7pPr>
      <a:lvl8pPr marL="3429000" indent="-228600" algn="l" rtl="0" fontAlgn="base">
        <a:spcBef>
          <a:spcPct val="20000"/>
        </a:spcBef>
        <a:spcAft>
          <a:spcPct val="0"/>
        </a:spcAft>
        <a:buChar char="»"/>
        <a:defRPr sz="1400">
          <a:solidFill>
            <a:srgbClr val="003399"/>
          </a:solidFill>
          <a:latin typeface="+mn-lt"/>
          <a:ea typeface="+mn-ea"/>
        </a:defRPr>
      </a:lvl8pPr>
      <a:lvl9pPr marL="3886200" indent="-228600" algn="l" rtl="0" fontAlgn="base">
        <a:spcBef>
          <a:spcPct val="20000"/>
        </a:spcBef>
        <a:spcAft>
          <a:spcPct val="0"/>
        </a:spcAft>
        <a:buChar char="»"/>
        <a:defRPr sz="1400">
          <a:solidFill>
            <a:srgbClr val="003399"/>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red-gate.com/products/sql-development/sql-test/" TargetMode="External"/><Relationship Id="rId2" Type="http://schemas.openxmlformats.org/officeDocument/2006/relationships/hyperlink" Target="http://tsqlt.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chucknorris/roundhouse/wiki" TargetMode="External"/><Relationship Id="rId5" Type="http://schemas.openxmlformats.org/officeDocument/2006/relationships/hyperlink" Target="http://nuget.org/packages/roundhouse" TargetMode="External"/><Relationship Id="rId4" Type="http://schemas.openxmlformats.org/officeDocument/2006/relationships/hyperlink" Target="http://code.google.com/p/roundhous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ode.google.com/p/ndbuni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nuget.org/packages?q=NDbUn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More …</a:t>
            </a:r>
            <a:endParaRPr lang="en-US" dirty="0"/>
          </a:p>
        </p:txBody>
      </p:sp>
      <p:sp>
        <p:nvSpPr>
          <p:cNvPr id="3" name="Content Placeholder 2"/>
          <p:cNvSpPr>
            <a:spLocks noGrp="1"/>
          </p:cNvSpPr>
          <p:nvPr>
            <p:ph idx="1"/>
          </p:nvPr>
        </p:nvSpPr>
        <p:spPr/>
        <p:txBody>
          <a:bodyPr/>
          <a:lstStyle/>
          <a:p>
            <a:r>
              <a:rPr lang="en-US" dirty="0" smtClean="0"/>
              <a:t>How does </a:t>
            </a:r>
            <a:r>
              <a:rPr lang="en-US" dirty="0" err="1" smtClean="0"/>
              <a:t>NDbUnit</a:t>
            </a:r>
            <a:r>
              <a:rPr lang="en-US" dirty="0" smtClean="0"/>
              <a:t> work?</a:t>
            </a:r>
          </a:p>
          <a:p>
            <a:endParaRPr lang="en-US" dirty="0"/>
          </a:p>
          <a:p>
            <a:r>
              <a:rPr lang="en-US" dirty="0" smtClean="0"/>
              <a:t>Perhaps </a:t>
            </a:r>
            <a:r>
              <a:rPr lang="en-US" dirty="0"/>
              <a:t>an example would be helpful …</a:t>
            </a:r>
          </a:p>
        </p:txBody>
      </p:sp>
    </p:spTree>
    <p:extLst>
      <p:ext uri="{BB962C8B-B14F-4D97-AF65-F5344CB8AC3E}">
        <p14:creationId xmlns:p14="http://schemas.microsoft.com/office/powerpoint/2010/main" val="862202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Databases Is Difficult</a:t>
            </a:r>
          </a:p>
        </p:txBody>
      </p:sp>
      <p:sp>
        <p:nvSpPr>
          <p:cNvPr id="3" name="Content Placeholder 2"/>
          <p:cNvSpPr>
            <a:spLocks noGrp="1"/>
          </p:cNvSpPr>
          <p:nvPr>
            <p:ph idx="1"/>
          </p:nvPr>
        </p:nvSpPr>
        <p:spPr/>
        <p:txBody>
          <a:bodyPr/>
          <a:lstStyle/>
          <a:p>
            <a:r>
              <a:rPr lang="en-US" dirty="0"/>
              <a:t>Unit Testing Databases Is Difficult</a:t>
            </a:r>
          </a:p>
          <a:p>
            <a:pPr lvl="1"/>
            <a:r>
              <a:rPr lang="en-US" dirty="0"/>
              <a:t>CRUD Operations on Tables</a:t>
            </a:r>
          </a:p>
          <a:p>
            <a:pPr lvl="1"/>
            <a:r>
              <a:rPr lang="en-US" dirty="0"/>
              <a:t>Complex Querying of Multiple Tables</a:t>
            </a:r>
          </a:p>
          <a:p>
            <a:pPr lvl="1"/>
            <a:r>
              <a:rPr lang="en-US" dirty="0"/>
              <a:t>Views</a:t>
            </a:r>
          </a:p>
          <a:p>
            <a:pPr lvl="1"/>
            <a:r>
              <a:rPr lang="en-US" dirty="0"/>
              <a:t>Functions</a:t>
            </a:r>
          </a:p>
          <a:p>
            <a:pPr lvl="1"/>
            <a:r>
              <a:rPr lang="en-US" dirty="0"/>
              <a:t>Stored Procedures</a:t>
            </a:r>
          </a:p>
          <a:p>
            <a:pPr lvl="1"/>
            <a:r>
              <a:rPr lang="en-US" dirty="0"/>
              <a:t>Triggers </a:t>
            </a:r>
            <a:r>
              <a:rPr lang="en-US" dirty="0" smtClean="0"/>
              <a:t>!?!</a:t>
            </a:r>
          </a:p>
          <a:p>
            <a:endParaRPr lang="en-US" dirty="0" smtClean="0"/>
          </a:p>
          <a:p>
            <a:r>
              <a:rPr lang="en-US" dirty="0" smtClean="0"/>
              <a:t>Perhaps </a:t>
            </a:r>
            <a:r>
              <a:rPr lang="en-US" dirty="0"/>
              <a:t>an example would be helpful …</a:t>
            </a:r>
          </a:p>
        </p:txBody>
      </p:sp>
    </p:spTree>
    <p:extLst>
      <p:ext uri="{BB962C8B-B14F-4D97-AF65-F5344CB8AC3E}">
        <p14:creationId xmlns:p14="http://schemas.microsoft.com/office/powerpoint/2010/main" val="2158681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Integration Testing With Databases Is </a:t>
            </a:r>
            <a:r>
              <a:rPr lang="en-US" i="1" dirty="0"/>
              <a:t>Really</a:t>
            </a:r>
            <a:r>
              <a:rPr lang="en-US" dirty="0"/>
              <a:t> Difficult</a:t>
            </a:r>
          </a:p>
        </p:txBody>
      </p:sp>
      <p:sp>
        <p:nvSpPr>
          <p:cNvPr id="3" name="Content Placeholder 2"/>
          <p:cNvSpPr>
            <a:spLocks noGrp="1"/>
          </p:cNvSpPr>
          <p:nvPr>
            <p:ph idx="1"/>
          </p:nvPr>
        </p:nvSpPr>
        <p:spPr/>
        <p:txBody>
          <a:bodyPr/>
          <a:lstStyle/>
          <a:p>
            <a:r>
              <a:rPr lang="en-US" dirty="0" smtClean="0"/>
              <a:t>Automated </a:t>
            </a:r>
            <a:r>
              <a:rPr lang="en-US" dirty="0"/>
              <a:t>Integration Testing With Databases Is </a:t>
            </a:r>
            <a:r>
              <a:rPr lang="en-US" i="1" dirty="0"/>
              <a:t>Really</a:t>
            </a:r>
            <a:r>
              <a:rPr lang="en-US" dirty="0"/>
              <a:t> Difficult</a:t>
            </a:r>
          </a:p>
          <a:p>
            <a:pPr lvl="1"/>
            <a:r>
              <a:rPr lang="en-US" dirty="0"/>
              <a:t>“Data Not In Known-State Before Test”</a:t>
            </a:r>
          </a:p>
          <a:p>
            <a:endParaRPr lang="en-US" dirty="0" smtClean="0"/>
          </a:p>
          <a:p>
            <a:r>
              <a:rPr lang="en-US" dirty="0" smtClean="0"/>
              <a:t>Perhaps </a:t>
            </a:r>
            <a:r>
              <a:rPr lang="en-US" dirty="0"/>
              <a:t>an example would be helpful …</a:t>
            </a:r>
          </a:p>
        </p:txBody>
      </p:sp>
    </p:spTree>
    <p:extLst>
      <p:ext uri="{BB962C8B-B14F-4D97-AF65-F5344CB8AC3E}">
        <p14:creationId xmlns:p14="http://schemas.microsoft.com/office/powerpoint/2010/main" val="3925464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 The “Surface API”</a:t>
            </a:r>
            <a:endParaRPr lang="en-US" dirty="0"/>
          </a:p>
        </p:txBody>
      </p:sp>
      <p:sp>
        <p:nvSpPr>
          <p:cNvPr id="3" name="Content Placeholder 2"/>
          <p:cNvSpPr>
            <a:spLocks noGrp="1"/>
          </p:cNvSpPr>
          <p:nvPr>
            <p:ph idx="1"/>
          </p:nvPr>
        </p:nvSpPr>
        <p:spPr/>
        <p:txBody>
          <a:bodyPr/>
          <a:lstStyle/>
          <a:p>
            <a:r>
              <a:rPr lang="en-US" dirty="0" smtClean="0"/>
              <a:t>“Surface Testing”</a:t>
            </a:r>
          </a:p>
          <a:p>
            <a:pPr lvl="1"/>
            <a:r>
              <a:rPr lang="en-US" dirty="0" smtClean="0"/>
              <a:t>DAL</a:t>
            </a:r>
          </a:p>
          <a:p>
            <a:pPr lvl="1"/>
            <a:endParaRPr lang="en-US" dirty="0"/>
          </a:p>
          <a:p>
            <a:r>
              <a:rPr lang="en-US" dirty="0" smtClean="0"/>
              <a:t>Perhaps an example</a:t>
            </a:r>
            <a:br>
              <a:rPr lang="en-US" dirty="0" smtClean="0"/>
            </a:br>
            <a:r>
              <a:rPr lang="en-US" dirty="0" smtClean="0"/>
              <a:t>would be helpful?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0796" y="1238584"/>
            <a:ext cx="5396003" cy="4658088"/>
          </a:xfrm>
          <a:prstGeom prst="rect">
            <a:avLst/>
          </a:prstGeom>
        </p:spPr>
      </p:pic>
    </p:spTree>
    <p:extLst>
      <p:ext uri="{BB962C8B-B14F-4D97-AF65-F5344CB8AC3E}">
        <p14:creationId xmlns:p14="http://schemas.microsoft.com/office/powerpoint/2010/main" val="2586753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 The ORM Interface</a:t>
            </a:r>
            <a:endParaRPr lang="en-US" dirty="0"/>
          </a:p>
        </p:txBody>
      </p:sp>
      <p:sp>
        <p:nvSpPr>
          <p:cNvPr id="3" name="Content Placeholder 2"/>
          <p:cNvSpPr>
            <a:spLocks noGrp="1"/>
          </p:cNvSpPr>
          <p:nvPr>
            <p:ph idx="1"/>
          </p:nvPr>
        </p:nvSpPr>
        <p:spPr/>
        <p:txBody>
          <a:bodyPr/>
          <a:lstStyle/>
          <a:p>
            <a:r>
              <a:rPr lang="en-US" dirty="0" smtClean="0"/>
              <a:t>“Surface Testing” Revisited</a:t>
            </a:r>
          </a:p>
          <a:p>
            <a:pPr lvl="1"/>
            <a:r>
              <a:rPr lang="en-US" dirty="0" smtClean="0"/>
              <a:t>ORM Interface Surface</a:t>
            </a:r>
          </a:p>
          <a:p>
            <a:endParaRPr lang="en-US" dirty="0" smtClean="0"/>
          </a:p>
          <a:p>
            <a:r>
              <a:rPr lang="en-US" dirty="0" err="1" smtClean="0"/>
              <a:t>NDbUnit</a:t>
            </a:r>
            <a:endParaRPr lang="en-US" dirty="0" smtClean="0"/>
          </a:p>
          <a:p>
            <a:pPr lvl="1"/>
            <a:r>
              <a:rPr lang="en-US" dirty="0" smtClean="0"/>
              <a:t>Independently Controls the </a:t>
            </a:r>
            <a:br>
              <a:rPr lang="en-US" dirty="0" smtClean="0"/>
            </a:br>
            <a:r>
              <a:rPr lang="en-US" dirty="0" smtClean="0"/>
              <a:t>Data Store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900" y="1009312"/>
            <a:ext cx="3762900" cy="4839376"/>
          </a:xfrm>
          <a:prstGeom prst="rect">
            <a:avLst/>
          </a:prstGeom>
        </p:spPr>
      </p:pic>
    </p:spTree>
    <p:extLst>
      <p:ext uri="{BB962C8B-B14F-4D97-AF65-F5344CB8AC3E}">
        <p14:creationId xmlns:p14="http://schemas.microsoft.com/office/powerpoint/2010/main" val="4293295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NDbUnit</a:t>
            </a:r>
            <a:r>
              <a:rPr lang="en-US" dirty="0" smtClean="0"/>
              <a:t> Downside</a:t>
            </a:r>
            <a:endParaRPr lang="en-US" dirty="0"/>
          </a:p>
        </p:txBody>
      </p:sp>
      <p:sp>
        <p:nvSpPr>
          <p:cNvPr id="3" name="Content Placeholder 2"/>
          <p:cNvSpPr>
            <a:spLocks noGrp="1"/>
          </p:cNvSpPr>
          <p:nvPr>
            <p:ph idx="1"/>
          </p:nvPr>
        </p:nvSpPr>
        <p:spPr/>
        <p:txBody>
          <a:bodyPr/>
          <a:lstStyle/>
          <a:p>
            <a:r>
              <a:rPr lang="en-US" dirty="0"/>
              <a:t>Independence Has A Cost</a:t>
            </a:r>
          </a:p>
          <a:p>
            <a:pPr lvl="1"/>
            <a:r>
              <a:rPr lang="en-US" dirty="0"/>
              <a:t>Separately Defined </a:t>
            </a:r>
            <a:r>
              <a:rPr lang="en-US" dirty="0" smtClean="0"/>
              <a:t>The Schema</a:t>
            </a:r>
            <a:endParaRPr lang="en-US" dirty="0"/>
          </a:p>
          <a:p>
            <a:pPr lvl="1"/>
            <a:r>
              <a:rPr lang="en-US" dirty="0"/>
              <a:t>Separately Defined </a:t>
            </a:r>
            <a:r>
              <a:rPr lang="en-US" dirty="0" smtClean="0"/>
              <a:t>Each Known-Data-State</a:t>
            </a:r>
            <a:endParaRPr lang="en-US" dirty="0"/>
          </a:p>
          <a:p>
            <a:endParaRPr lang="en-US" dirty="0"/>
          </a:p>
          <a:p>
            <a:r>
              <a:rPr lang="en-US" dirty="0" smtClean="0"/>
              <a:t>Changing Schema</a:t>
            </a:r>
          </a:p>
          <a:p>
            <a:pPr lvl="1"/>
            <a:r>
              <a:rPr lang="en-US" dirty="0" smtClean="0"/>
              <a:t>Updating </a:t>
            </a:r>
            <a:r>
              <a:rPr lang="en-US" dirty="0" err="1" smtClean="0"/>
              <a:t>DataSet</a:t>
            </a:r>
            <a:endParaRPr lang="en-US" dirty="0" smtClean="0"/>
          </a:p>
          <a:p>
            <a:pPr lvl="1"/>
            <a:r>
              <a:rPr lang="en-US" dirty="0" smtClean="0"/>
              <a:t>Updating XML Files</a:t>
            </a:r>
          </a:p>
          <a:p>
            <a:pPr lvl="1"/>
            <a:endParaRPr lang="en-US" dirty="0"/>
          </a:p>
        </p:txBody>
      </p:sp>
    </p:spTree>
    <p:extLst>
      <p:ext uri="{BB962C8B-B14F-4D97-AF65-F5344CB8AC3E}">
        <p14:creationId xmlns:p14="http://schemas.microsoft.com/office/powerpoint/2010/main" val="32798734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NDbUnit</a:t>
            </a:r>
            <a:r>
              <a:rPr lang="en-US" dirty="0" smtClean="0"/>
              <a:t> Upside</a:t>
            </a:r>
            <a:endParaRPr lang="en-US" dirty="0"/>
          </a:p>
        </p:txBody>
      </p:sp>
      <p:sp>
        <p:nvSpPr>
          <p:cNvPr id="3" name="Content Placeholder 2"/>
          <p:cNvSpPr>
            <a:spLocks noGrp="1"/>
          </p:cNvSpPr>
          <p:nvPr>
            <p:ph idx="1"/>
          </p:nvPr>
        </p:nvSpPr>
        <p:spPr/>
        <p:txBody>
          <a:bodyPr/>
          <a:lstStyle/>
          <a:p>
            <a:r>
              <a:rPr lang="en-US" dirty="0" smtClean="0"/>
              <a:t>Liberates Refactoring</a:t>
            </a:r>
            <a:endParaRPr lang="en-US" dirty="0"/>
          </a:p>
          <a:p>
            <a:pPr lvl="1"/>
            <a:r>
              <a:rPr lang="en-US" dirty="0" smtClean="0"/>
              <a:t>Switch from CRUD Stored Procedures to ORM</a:t>
            </a:r>
            <a:endParaRPr lang="en-US" dirty="0"/>
          </a:p>
          <a:p>
            <a:pPr lvl="1"/>
            <a:r>
              <a:rPr lang="en-US" dirty="0" smtClean="0"/>
              <a:t>Database Consolidation</a:t>
            </a:r>
          </a:p>
          <a:p>
            <a:pPr lvl="1"/>
            <a:r>
              <a:rPr lang="en-US" dirty="0" smtClean="0"/>
              <a:t>Automated Integration Testing Legacy Code</a:t>
            </a:r>
          </a:p>
          <a:p>
            <a:pPr lvl="2"/>
            <a:r>
              <a:rPr lang="en-US" dirty="0" smtClean="0"/>
              <a:t>Leap Forward</a:t>
            </a:r>
            <a:endParaRPr lang="en-US" dirty="0"/>
          </a:p>
          <a:p>
            <a:r>
              <a:rPr lang="en-US" dirty="0" smtClean="0"/>
              <a:t>Reporting</a:t>
            </a:r>
          </a:p>
          <a:p>
            <a:pPr lvl="1"/>
            <a:r>
              <a:rPr lang="en-US" dirty="0" smtClean="0"/>
              <a:t>Test Report Queries Independent of Reporting Tool</a:t>
            </a:r>
          </a:p>
          <a:p>
            <a:r>
              <a:rPr lang="en-US" dirty="0" smtClean="0"/>
              <a:t>Browser Testing</a:t>
            </a:r>
          </a:p>
          <a:p>
            <a:pPr lvl="1"/>
            <a:r>
              <a:rPr lang="en-US" dirty="0" smtClean="0"/>
              <a:t>Put Database In Known State</a:t>
            </a:r>
            <a:endParaRPr lang="en-US" dirty="0"/>
          </a:p>
          <a:p>
            <a:r>
              <a:rPr lang="en-US" dirty="0" smtClean="0"/>
              <a:t>Smoke, Stability, Performance, Regression and Other Testing</a:t>
            </a:r>
          </a:p>
          <a:p>
            <a:pPr lvl="1"/>
            <a:r>
              <a:rPr lang="en-US" dirty="0" smtClean="0"/>
              <a:t>Automated Integration Testing</a:t>
            </a:r>
          </a:p>
          <a:p>
            <a:pPr lvl="1"/>
            <a:endParaRPr lang="en-US" dirty="0"/>
          </a:p>
        </p:txBody>
      </p:sp>
    </p:spTree>
    <p:extLst>
      <p:ext uri="{BB962C8B-B14F-4D97-AF65-F5344CB8AC3E}">
        <p14:creationId xmlns:p14="http://schemas.microsoft.com/office/powerpoint/2010/main" val="2411175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Option: Microsoft SQL Server</a:t>
            </a:r>
            <a:endParaRPr lang="en-US" dirty="0"/>
          </a:p>
        </p:txBody>
      </p:sp>
      <p:sp>
        <p:nvSpPr>
          <p:cNvPr id="3" name="Content Placeholder 2"/>
          <p:cNvSpPr>
            <a:spLocks noGrp="1"/>
          </p:cNvSpPr>
          <p:nvPr>
            <p:ph idx="1"/>
          </p:nvPr>
        </p:nvSpPr>
        <p:spPr/>
        <p:txBody>
          <a:bodyPr/>
          <a:lstStyle/>
          <a:p>
            <a:r>
              <a:rPr lang="en-US" dirty="0" err="1" smtClean="0"/>
              <a:t>tSQLt</a:t>
            </a:r>
            <a:endParaRPr lang="en-US" dirty="0" smtClean="0"/>
          </a:p>
          <a:p>
            <a:pPr lvl="1"/>
            <a:r>
              <a:rPr lang="en-US" dirty="0"/>
              <a:t>Database Unit Testing Framework for SQL Server</a:t>
            </a:r>
          </a:p>
          <a:p>
            <a:pPr lvl="1"/>
            <a:r>
              <a:rPr lang="en-US" dirty="0" smtClean="0"/>
              <a:t>Create &amp; Execute Tests in </a:t>
            </a:r>
            <a:br>
              <a:rPr lang="en-US" dirty="0" smtClean="0"/>
            </a:br>
            <a:r>
              <a:rPr lang="en-US" dirty="0" smtClean="0"/>
              <a:t>SQL </a:t>
            </a:r>
            <a:r>
              <a:rPr lang="en-US" dirty="0"/>
              <a:t>Server Management </a:t>
            </a:r>
            <a:r>
              <a:rPr lang="en-US" dirty="0" smtClean="0"/>
              <a:t>Studio</a:t>
            </a:r>
          </a:p>
          <a:p>
            <a:pPr lvl="1"/>
            <a:r>
              <a:rPr lang="en-US" dirty="0" smtClean="0"/>
              <a:t>Free, Open Source</a:t>
            </a:r>
          </a:p>
          <a:p>
            <a:pPr lvl="1"/>
            <a:r>
              <a:rPr lang="en-US" dirty="0">
                <a:hlinkClick r:id="rId2"/>
              </a:rPr>
              <a:t>http://tsqlt.org</a:t>
            </a:r>
            <a:r>
              <a:rPr lang="en-US" dirty="0" smtClean="0">
                <a:hlinkClick r:id="rId2"/>
              </a:rPr>
              <a:t>/</a:t>
            </a:r>
            <a:r>
              <a:rPr lang="en-US" dirty="0" smtClean="0"/>
              <a:t> </a:t>
            </a:r>
          </a:p>
          <a:p>
            <a:r>
              <a:rPr lang="en-US" dirty="0" smtClean="0"/>
              <a:t>Red Gate: SQL Test</a:t>
            </a:r>
          </a:p>
          <a:p>
            <a:pPr lvl="1"/>
            <a:r>
              <a:rPr lang="en-US" dirty="0" smtClean="0"/>
              <a:t>Unit Test Add-In </a:t>
            </a:r>
            <a:r>
              <a:rPr lang="en-US" dirty="0"/>
              <a:t>for </a:t>
            </a:r>
            <a:r>
              <a:rPr lang="en-US" dirty="0" smtClean="0"/>
              <a:t>SSMS</a:t>
            </a:r>
          </a:p>
          <a:p>
            <a:pPr lvl="1"/>
            <a:r>
              <a:rPr lang="en-US" dirty="0" smtClean="0"/>
              <a:t>Commercial</a:t>
            </a:r>
          </a:p>
          <a:p>
            <a:pPr lvl="1"/>
            <a:r>
              <a:rPr lang="en-US" dirty="0" smtClean="0"/>
              <a:t>“Powered by </a:t>
            </a:r>
            <a:r>
              <a:rPr lang="en-US" dirty="0" err="1" smtClean="0"/>
              <a:t>tSQLt</a:t>
            </a:r>
            <a:r>
              <a:rPr lang="en-US" dirty="0" smtClean="0"/>
              <a:t>” (API)</a:t>
            </a:r>
          </a:p>
          <a:p>
            <a:pPr lvl="1"/>
            <a:r>
              <a:rPr lang="en-US" dirty="0">
                <a:hlinkClick r:id="rId3"/>
              </a:rPr>
              <a:t>http://www.red-gate.com/products/sql-development/sql-test</a:t>
            </a:r>
            <a:r>
              <a:rPr lang="en-US" dirty="0" smtClean="0">
                <a:hlinkClick r:id="rId3"/>
              </a:rPr>
              <a:t>/</a:t>
            </a:r>
            <a:endParaRPr lang="en-US" dirty="0" smtClean="0"/>
          </a:p>
          <a:p>
            <a:endParaRPr lang="en-US" dirty="0"/>
          </a:p>
        </p:txBody>
      </p:sp>
      <p:pic>
        <p:nvPicPr>
          <p:cNvPr id="4098" name="Picture 2" descr="http://tsqlt.org/wp-content/uploads/2011/11/tSQLt_Database_Unit_Testing_for_SQL_Server__Logo_210x1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2095" y="2766105"/>
            <a:ext cx="200025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88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 Course It’s Safe … After You</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887" y="950207"/>
            <a:ext cx="7701460" cy="5131280"/>
          </a:xfrm>
        </p:spPr>
      </p:pic>
    </p:spTree>
    <p:extLst>
      <p:ext uri="{BB962C8B-B14F-4D97-AF65-F5344CB8AC3E}">
        <p14:creationId xmlns:p14="http://schemas.microsoft.com/office/powerpoint/2010/main" val="2428885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Shameless Self Promotion Time!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76905" y="978248"/>
            <a:ext cx="3843891" cy="5080257"/>
          </a:xfrm>
        </p:spPr>
      </p:pic>
      <p:sp>
        <p:nvSpPr>
          <p:cNvPr id="5" name="TextBox 4"/>
          <p:cNvSpPr txBox="1"/>
          <p:nvPr/>
        </p:nvSpPr>
        <p:spPr>
          <a:xfrm>
            <a:off x="4735966" y="1166558"/>
            <a:ext cx="4001634" cy="3416320"/>
          </a:xfrm>
          <a:prstGeom prst="rect">
            <a:avLst/>
          </a:prstGeom>
          <a:noFill/>
        </p:spPr>
        <p:txBody>
          <a:bodyPr wrap="square" rtlCol="0">
            <a:spAutoFit/>
          </a:bodyPr>
          <a:lstStyle/>
          <a:p>
            <a:r>
              <a:rPr lang="en-US" dirty="0"/>
              <a:t>Get 40% off </a:t>
            </a:r>
            <a:r>
              <a:rPr lang="en-US" b="1" dirty="0"/>
              <a:t>Pro .NET Best Practices</a:t>
            </a:r>
            <a:r>
              <a:rPr lang="en-US" dirty="0" smtClean="0"/>
              <a:t>!</a:t>
            </a:r>
          </a:p>
          <a:p>
            <a:pPr marL="342900" indent="-342900">
              <a:buFont typeface="Arial" pitchFamily="34" charset="0"/>
              <a:buChar char="•"/>
            </a:pPr>
            <a:r>
              <a:rPr lang="en-US" dirty="0" smtClean="0"/>
              <a:t>Buy the eBook at </a:t>
            </a:r>
            <a:r>
              <a:rPr lang="en-US" b="1" dirty="0" smtClean="0"/>
              <a:t>Apress.com</a:t>
            </a:r>
          </a:p>
          <a:p>
            <a:pPr marL="342900" indent="-342900">
              <a:buFont typeface="Arial" pitchFamily="34" charset="0"/>
              <a:buChar char="•"/>
            </a:pPr>
            <a:r>
              <a:rPr lang="en-US" dirty="0"/>
              <a:t>Enter the  promo code: </a:t>
            </a:r>
            <a:r>
              <a:rPr lang="en-US" b="1" dirty="0" smtClean="0"/>
              <a:t>PHN3T</a:t>
            </a:r>
            <a:endParaRPr lang="en-US" b="1" dirty="0" smtClean="0"/>
          </a:p>
          <a:p>
            <a:pPr marL="342900" indent="-342900">
              <a:buFont typeface="Arial" pitchFamily="34" charset="0"/>
              <a:buChar char="•"/>
            </a:pPr>
            <a:r>
              <a:rPr lang="en-US" dirty="0" smtClean="0"/>
              <a:t>Formats: PDF, </a:t>
            </a:r>
            <a:r>
              <a:rPr lang="en-US" dirty="0" err="1" smtClean="0"/>
              <a:t>ePub</a:t>
            </a:r>
            <a:r>
              <a:rPr lang="en-US" dirty="0" smtClean="0"/>
              <a:t>, or MOBI</a:t>
            </a:r>
          </a:p>
          <a:p>
            <a:pPr marL="342900" indent="-342900">
              <a:buFont typeface="Arial" pitchFamily="34" charset="0"/>
              <a:buChar char="•"/>
            </a:pPr>
            <a:r>
              <a:rPr lang="en-US" dirty="0" smtClean="0"/>
              <a:t>Valid until </a:t>
            </a:r>
            <a:r>
              <a:rPr lang="en-US" b="1" dirty="0" smtClean="0"/>
              <a:t>May 31, 2012</a:t>
            </a:r>
            <a:endParaRPr lang="en-US" b="1" dirty="0"/>
          </a:p>
        </p:txBody>
      </p:sp>
    </p:spTree>
    <p:extLst>
      <p:ext uri="{BB962C8B-B14F-4D97-AF65-F5344CB8AC3E}">
        <p14:creationId xmlns:p14="http://schemas.microsoft.com/office/powerpoint/2010/main" val="229568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Chrysler New Yorker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2399" y="1013166"/>
            <a:ext cx="7982630" cy="5029057"/>
          </a:xfrm>
        </p:spPr>
      </p:pic>
    </p:spTree>
    <p:extLst>
      <p:ext uri="{BB962C8B-B14F-4D97-AF65-F5344CB8AC3E}">
        <p14:creationId xmlns:p14="http://schemas.microsoft.com/office/powerpoint/2010/main" val="3105881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Shameless Self Promotion</a:t>
            </a:r>
            <a:endParaRPr lang="en-US" dirty="0"/>
          </a:p>
        </p:txBody>
      </p:sp>
      <p:sp>
        <p:nvSpPr>
          <p:cNvPr id="3" name="Content Placeholder 2"/>
          <p:cNvSpPr>
            <a:spLocks noGrp="1"/>
          </p:cNvSpPr>
          <p:nvPr>
            <p:ph idx="1"/>
          </p:nvPr>
        </p:nvSpPr>
        <p:spPr/>
        <p:txBody>
          <a:bodyPr/>
          <a:lstStyle/>
          <a:p>
            <a:r>
              <a:rPr lang="en-US" dirty="0" smtClean="0"/>
              <a:t>Code:</a:t>
            </a:r>
            <a:r>
              <a:rPr lang="en-US" dirty="0"/>
              <a:t>	</a:t>
            </a:r>
            <a:r>
              <a:rPr lang="en-US" dirty="0"/>
              <a:t>https://github.com/ruthlesshelp</a:t>
            </a:r>
            <a:endParaRPr lang="en-US" dirty="0"/>
          </a:p>
          <a:p>
            <a:endParaRPr lang="en-US" dirty="0"/>
          </a:p>
          <a:p>
            <a:r>
              <a:rPr lang="en-US" dirty="0" smtClean="0"/>
              <a:t>Slides:</a:t>
            </a:r>
            <a:r>
              <a:rPr lang="en-US" dirty="0" smtClean="0"/>
              <a:t>	</a:t>
            </a:r>
            <a:r>
              <a:rPr lang="en-US" dirty="0"/>
              <a:t>http://www.slideshare.net/ruthlesshelp</a:t>
            </a:r>
            <a:endParaRPr lang="en-US" dirty="0" smtClean="0"/>
          </a:p>
          <a:p>
            <a:endParaRPr lang="en-US" dirty="0" smtClean="0"/>
          </a:p>
        </p:txBody>
      </p:sp>
    </p:spTree>
    <p:extLst>
      <p:ext uri="{BB962C8B-B14F-4D97-AF65-F5344CB8AC3E}">
        <p14:creationId xmlns:p14="http://schemas.microsoft.com/office/powerpoint/2010/main" val="2993598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a:t>
            </a:r>
            <a:r>
              <a:rPr lang="en-US" dirty="0" smtClean="0"/>
              <a:t>More </a:t>
            </a:r>
            <a:r>
              <a:rPr lang="en-US" dirty="0" smtClean="0"/>
              <a:t>Shameless Self Promotion</a:t>
            </a:r>
            <a:endParaRPr lang="en-US" dirty="0"/>
          </a:p>
        </p:txBody>
      </p:sp>
      <p:sp>
        <p:nvSpPr>
          <p:cNvPr id="3" name="Content Placeholder 2"/>
          <p:cNvSpPr>
            <a:spLocks noGrp="1"/>
          </p:cNvSpPr>
          <p:nvPr>
            <p:ph idx="1"/>
          </p:nvPr>
        </p:nvSpPr>
        <p:spPr/>
        <p:txBody>
          <a:bodyPr/>
          <a:lstStyle/>
          <a:p>
            <a:r>
              <a:rPr lang="en-US" dirty="0"/>
              <a:t>Email:	stephen.ritchie@excella.com</a:t>
            </a:r>
          </a:p>
          <a:p>
            <a:endParaRPr lang="en-US" dirty="0"/>
          </a:p>
          <a:p>
            <a:r>
              <a:rPr lang="en-US" dirty="0" smtClean="0"/>
              <a:t>Twitter:	@</a:t>
            </a:r>
            <a:r>
              <a:rPr lang="en-US" dirty="0" err="1" smtClean="0"/>
              <a:t>ruthlesshelp</a:t>
            </a:r>
            <a:endParaRPr lang="en-US" dirty="0" smtClean="0"/>
          </a:p>
          <a:p>
            <a:endParaRPr lang="en-US" dirty="0" smtClean="0"/>
          </a:p>
          <a:p>
            <a:r>
              <a:rPr lang="en-US" dirty="0" smtClean="0"/>
              <a:t>Blog:	http://ruthlesslyhelpful.net</a:t>
            </a:r>
          </a:p>
          <a:p>
            <a:endParaRPr lang="en-US" dirty="0" smtClean="0"/>
          </a:p>
          <a:p>
            <a:r>
              <a:rPr lang="en-US" dirty="0" smtClean="0"/>
              <a:t>LinkedIn:</a:t>
            </a:r>
            <a:r>
              <a:rPr lang="en-US" dirty="0"/>
              <a:t>	http://</a:t>
            </a:r>
            <a:r>
              <a:rPr lang="en-US" dirty="0" smtClean="0"/>
              <a:t>www.linkedin.com/in/sritchie</a:t>
            </a:r>
          </a:p>
          <a:p>
            <a:endParaRPr lang="en-US" dirty="0"/>
          </a:p>
          <a:p>
            <a:r>
              <a:rPr lang="en-US" dirty="0"/>
              <a:t>Facebook:	http://</a:t>
            </a:r>
            <a:r>
              <a:rPr lang="en-US" dirty="0" smtClean="0"/>
              <a:t>www.facebook.com/ProDotNetBestPractices</a:t>
            </a:r>
            <a:endParaRPr lang="en-US" dirty="0"/>
          </a:p>
        </p:txBody>
      </p:sp>
    </p:spTree>
    <p:extLst>
      <p:ext uri="{BB962C8B-B14F-4D97-AF65-F5344CB8AC3E}">
        <p14:creationId xmlns:p14="http://schemas.microsoft.com/office/powerpoint/2010/main" val="1736367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Database “Units”</a:t>
            </a:r>
            <a:endParaRPr lang="en-US" dirty="0"/>
          </a:p>
        </p:txBody>
      </p:sp>
      <p:sp>
        <p:nvSpPr>
          <p:cNvPr id="5" name="Content Placeholder 4"/>
          <p:cNvSpPr>
            <a:spLocks noGrp="1"/>
          </p:cNvSpPr>
          <p:nvPr>
            <p:ph idx="1"/>
          </p:nvPr>
        </p:nvSpPr>
        <p:spPr/>
        <p:txBody>
          <a:bodyPr/>
          <a:lstStyle/>
          <a:p>
            <a:r>
              <a:rPr lang="en-US" dirty="0" smtClean="0"/>
              <a:t>Unit Testing Databases Is Difficult</a:t>
            </a:r>
          </a:p>
          <a:p>
            <a:pPr lvl="1"/>
            <a:r>
              <a:rPr lang="en-US" dirty="0" smtClean="0"/>
              <a:t>CRUD Operations on Tables</a:t>
            </a:r>
          </a:p>
          <a:p>
            <a:pPr lvl="1"/>
            <a:r>
              <a:rPr lang="en-US" dirty="0" smtClean="0"/>
              <a:t>Complex Querying of Multiple Tables</a:t>
            </a:r>
          </a:p>
          <a:p>
            <a:pPr lvl="1"/>
            <a:r>
              <a:rPr lang="en-US" dirty="0" smtClean="0"/>
              <a:t>Views</a:t>
            </a:r>
          </a:p>
          <a:p>
            <a:pPr lvl="1"/>
            <a:r>
              <a:rPr lang="en-US" dirty="0" smtClean="0"/>
              <a:t>Functions</a:t>
            </a:r>
          </a:p>
          <a:p>
            <a:pPr lvl="1"/>
            <a:r>
              <a:rPr lang="en-US" dirty="0" smtClean="0"/>
              <a:t>Stored Procedures</a:t>
            </a:r>
          </a:p>
          <a:p>
            <a:pPr lvl="1"/>
            <a:r>
              <a:rPr lang="en-US" dirty="0" smtClean="0"/>
              <a:t>Triggers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913" y="2344849"/>
            <a:ext cx="3294743" cy="3650685"/>
          </a:xfrm>
          <a:prstGeom prst="rect">
            <a:avLst/>
          </a:prstGeom>
        </p:spPr>
      </p:pic>
    </p:spTree>
    <p:extLst>
      <p:ext uri="{BB962C8B-B14F-4D97-AF65-F5344CB8AC3E}">
        <p14:creationId xmlns:p14="http://schemas.microsoft.com/office/powerpoint/2010/main" val="3645793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red-gate.com/products/sql-development/sql-developer-bundle/learn-more/assets/images/ContinuousIntegration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8114" y="1534738"/>
            <a:ext cx="4455886" cy="321054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Overview: Automated Testing Requirements</a:t>
            </a:r>
            <a:endParaRPr lang="en-US" dirty="0"/>
          </a:p>
        </p:txBody>
      </p:sp>
      <p:sp>
        <p:nvSpPr>
          <p:cNvPr id="5" name="Content Placeholder 4"/>
          <p:cNvSpPr>
            <a:spLocks noGrp="1"/>
          </p:cNvSpPr>
          <p:nvPr>
            <p:ph idx="1"/>
          </p:nvPr>
        </p:nvSpPr>
        <p:spPr/>
        <p:txBody>
          <a:bodyPr/>
          <a:lstStyle/>
          <a:p>
            <a:r>
              <a:rPr lang="en-US" dirty="0" smtClean="0"/>
              <a:t>Run Everywhere</a:t>
            </a:r>
          </a:p>
          <a:p>
            <a:pPr lvl="1"/>
            <a:r>
              <a:rPr lang="en-US" dirty="0" smtClean="0"/>
              <a:t>Every developer must be able to run </a:t>
            </a:r>
            <a:br>
              <a:rPr lang="en-US" dirty="0" smtClean="0"/>
            </a:br>
            <a:r>
              <a:rPr lang="en-US" dirty="0" smtClean="0"/>
              <a:t>the combined collection of all the </a:t>
            </a:r>
            <a:br>
              <a:rPr lang="en-US" dirty="0" smtClean="0"/>
            </a:br>
            <a:r>
              <a:rPr lang="en-US" dirty="0" smtClean="0"/>
              <a:t>other developers’ tests.</a:t>
            </a:r>
          </a:p>
          <a:p>
            <a:pPr lvl="1"/>
            <a:endParaRPr lang="en-US" dirty="0"/>
          </a:p>
          <a:p>
            <a:r>
              <a:rPr lang="en-US" dirty="0" smtClean="0"/>
              <a:t>Continuous Integration</a:t>
            </a:r>
            <a:endParaRPr lang="en-US" dirty="0"/>
          </a:p>
          <a:p>
            <a:pPr lvl="1"/>
            <a:r>
              <a:rPr lang="en-US" dirty="0" smtClean="0"/>
              <a:t>The CI server must be able to run </a:t>
            </a:r>
            <a:br>
              <a:rPr lang="en-US" dirty="0" smtClean="0"/>
            </a:br>
            <a:r>
              <a:rPr lang="en-US" dirty="0" smtClean="0"/>
              <a:t>the entire suite of tests withou</a:t>
            </a:r>
            <a:r>
              <a:rPr lang="en-US" dirty="0" smtClean="0"/>
              <a:t>t </a:t>
            </a:r>
            <a:br>
              <a:rPr lang="en-US" dirty="0" smtClean="0"/>
            </a:br>
            <a:r>
              <a:rPr lang="en-US" dirty="0" smtClean="0"/>
              <a:t>manual intervention.</a:t>
            </a:r>
            <a:endParaRPr lang="en-US" dirty="0" smtClean="0"/>
          </a:p>
          <a:p>
            <a:pPr lvl="1"/>
            <a:endParaRPr lang="en-US" dirty="0" smtClean="0"/>
          </a:p>
          <a:p>
            <a:r>
              <a:rPr lang="en-US" dirty="0" smtClean="0"/>
              <a:t>Deterministic, Isolated and Repeatable</a:t>
            </a:r>
          </a:p>
          <a:p>
            <a:pPr lvl="1"/>
            <a:r>
              <a:rPr lang="en-US" dirty="0" smtClean="0"/>
              <a:t>The outcome of the tests must be unambiguous</a:t>
            </a:r>
            <a:r>
              <a:rPr lang="en-US" dirty="0" smtClean="0"/>
              <a:t> and repeatable. Usually, the standard is that if one test fails the entire test run fails.</a:t>
            </a:r>
            <a:endParaRPr lang="en-US" dirty="0" smtClean="0"/>
          </a:p>
        </p:txBody>
      </p:sp>
    </p:spTree>
    <p:extLst>
      <p:ext uri="{BB962C8B-B14F-4D97-AF65-F5344CB8AC3E}">
        <p14:creationId xmlns:p14="http://schemas.microsoft.com/office/powerpoint/2010/main" val="2168180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914" y="2104799"/>
            <a:ext cx="3818164" cy="381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smtClean="0"/>
              <a:t>Overview: Databases Present Hurdles</a:t>
            </a:r>
            <a:endParaRPr lang="en-US" dirty="0"/>
          </a:p>
        </p:txBody>
      </p:sp>
      <p:sp>
        <p:nvSpPr>
          <p:cNvPr id="5" name="Content Placeholder 4"/>
          <p:cNvSpPr>
            <a:spLocks noGrp="1"/>
          </p:cNvSpPr>
          <p:nvPr>
            <p:ph idx="1"/>
          </p:nvPr>
        </p:nvSpPr>
        <p:spPr/>
        <p:txBody>
          <a:bodyPr/>
          <a:lstStyle/>
          <a:p>
            <a:r>
              <a:rPr lang="en-US" dirty="0" smtClean="0"/>
              <a:t>Automated Integration Testing </a:t>
            </a:r>
            <a:r>
              <a:rPr lang="en-US" dirty="0" smtClean="0"/>
              <a:t>with Databases</a:t>
            </a:r>
          </a:p>
          <a:p>
            <a:endParaRPr lang="en-US" dirty="0"/>
          </a:p>
          <a:p>
            <a:r>
              <a:rPr lang="en-US" dirty="0" smtClean="0"/>
              <a:t>This is </a:t>
            </a:r>
            <a:r>
              <a:rPr lang="en-US" i="1" dirty="0"/>
              <a:t>Really</a:t>
            </a:r>
            <a:r>
              <a:rPr lang="en-US" dirty="0"/>
              <a:t> Difficult</a:t>
            </a:r>
          </a:p>
          <a:p>
            <a:endParaRPr lang="en-US" dirty="0" smtClean="0"/>
          </a:p>
          <a:p>
            <a:pPr lvl="1"/>
            <a:r>
              <a:rPr lang="en-US" dirty="0" smtClean="0"/>
              <a:t>Schema Not Migrated/Versioned</a:t>
            </a:r>
          </a:p>
          <a:p>
            <a:endParaRPr lang="en-US" dirty="0" smtClean="0"/>
          </a:p>
          <a:p>
            <a:pPr lvl="1"/>
            <a:r>
              <a:rPr lang="en-US" dirty="0" smtClean="0"/>
              <a:t>Data </a:t>
            </a:r>
            <a:r>
              <a:rPr lang="en-US" dirty="0"/>
              <a:t>Not In </a:t>
            </a:r>
            <a:r>
              <a:rPr lang="en-US" dirty="0" smtClean="0"/>
              <a:t>“Known-State”</a:t>
            </a:r>
          </a:p>
          <a:p>
            <a:pPr lvl="1"/>
            <a:endParaRPr lang="en-US" dirty="0" smtClean="0"/>
          </a:p>
          <a:p>
            <a:pPr lvl="1"/>
            <a:r>
              <a:rPr lang="en-US" dirty="0" smtClean="0"/>
              <a:t>Concurrency Control</a:t>
            </a:r>
            <a:endParaRPr lang="en-US" dirty="0" smtClean="0"/>
          </a:p>
        </p:txBody>
      </p:sp>
    </p:spTree>
    <p:extLst>
      <p:ext uri="{BB962C8B-B14F-4D97-AF65-F5344CB8AC3E}">
        <p14:creationId xmlns:p14="http://schemas.microsoft.com/office/powerpoint/2010/main" val="53802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RoundhousE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329" y="2195285"/>
            <a:ext cx="2676525" cy="2528888"/>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noFill/>
          </a:ln>
          <a:effectLst/>
        </p:spPr>
      </p:pic>
      <p:sp>
        <p:nvSpPr>
          <p:cNvPr id="5" name="Content Placeholder 4"/>
          <p:cNvSpPr>
            <a:spLocks noGrp="1"/>
          </p:cNvSpPr>
          <p:nvPr>
            <p:ph idx="1"/>
          </p:nvPr>
        </p:nvSpPr>
        <p:spPr/>
        <p:txBody>
          <a:bodyPr/>
          <a:lstStyle/>
          <a:p>
            <a:r>
              <a:rPr lang="en-US" dirty="0" smtClean="0"/>
              <a:t>Database Versioning and Change Management</a:t>
            </a:r>
            <a:endParaRPr lang="en-US" dirty="0" smtClean="0"/>
          </a:p>
          <a:p>
            <a:pPr lvl="1"/>
            <a:r>
              <a:rPr lang="en-US" dirty="0" smtClean="0"/>
              <a:t>Migrations Engine</a:t>
            </a:r>
            <a:endParaRPr lang="en-US" dirty="0" smtClean="0"/>
          </a:p>
          <a:p>
            <a:pPr lvl="1"/>
            <a:r>
              <a:rPr lang="en-US" dirty="0" smtClean="0"/>
              <a:t>Convention Over Configuration</a:t>
            </a:r>
            <a:endParaRPr lang="en-US" dirty="0" smtClean="0"/>
          </a:p>
          <a:p>
            <a:r>
              <a:rPr lang="en-US" dirty="0"/>
              <a:t>Apache License, Version </a:t>
            </a:r>
            <a:r>
              <a:rPr lang="en-US" dirty="0" smtClean="0"/>
              <a:t>2.0</a:t>
            </a:r>
          </a:p>
          <a:p>
            <a:pPr lvl="1"/>
            <a:r>
              <a:rPr lang="en-US" dirty="0" smtClean="0"/>
              <a:t>Free and Open Source</a:t>
            </a:r>
          </a:p>
          <a:p>
            <a:r>
              <a:rPr lang="en-US" dirty="0" err="1" smtClean="0"/>
              <a:t>NDbUnit</a:t>
            </a:r>
            <a:r>
              <a:rPr lang="en-US" dirty="0" smtClean="0"/>
              <a:t> Project</a:t>
            </a:r>
          </a:p>
          <a:p>
            <a:pPr lvl="1"/>
            <a:r>
              <a:rPr lang="en-US" dirty="0">
                <a:hlinkClick r:id="rId4"/>
              </a:rPr>
              <a:t>http://code.google.com/p/roundhouse</a:t>
            </a:r>
            <a:r>
              <a:rPr lang="en-US" dirty="0" smtClean="0">
                <a:hlinkClick r:id="rId4"/>
              </a:rPr>
              <a:t>/</a:t>
            </a:r>
            <a:r>
              <a:rPr lang="en-US" dirty="0" smtClean="0"/>
              <a:t> </a:t>
            </a:r>
            <a:endParaRPr lang="en-US" dirty="0" smtClean="0"/>
          </a:p>
          <a:p>
            <a:r>
              <a:rPr lang="en-US" dirty="0" err="1" smtClean="0"/>
              <a:t>NuGet</a:t>
            </a:r>
            <a:r>
              <a:rPr lang="en-US" dirty="0" smtClean="0"/>
              <a:t> Package</a:t>
            </a:r>
          </a:p>
          <a:p>
            <a:pPr lvl="1"/>
            <a:r>
              <a:rPr lang="en-US" dirty="0">
                <a:hlinkClick r:id="rId5"/>
              </a:rPr>
              <a:t>http://</a:t>
            </a:r>
            <a:r>
              <a:rPr lang="en-US" dirty="0" smtClean="0">
                <a:hlinkClick r:id="rId5"/>
              </a:rPr>
              <a:t>nuget.org/packages/roundhouse</a:t>
            </a:r>
            <a:r>
              <a:rPr lang="en-US" dirty="0" smtClean="0"/>
              <a:t>  </a:t>
            </a:r>
            <a:endParaRPr lang="en-US" dirty="0" smtClean="0"/>
          </a:p>
          <a:p>
            <a:r>
              <a:rPr lang="en-US" dirty="0" smtClean="0"/>
              <a:t>Documentation</a:t>
            </a:r>
            <a:endParaRPr lang="en-US" dirty="0" smtClean="0"/>
          </a:p>
          <a:p>
            <a:pPr lvl="1"/>
            <a:r>
              <a:rPr lang="en-US" dirty="0">
                <a:hlinkClick r:id="rId6"/>
              </a:rPr>
              <a:t>https://</a:t>
            </a:r>
            <a:r>
              <a:rPr lang="en-US" dirty="0" smtClean="0">
                <a:hlinkClick r:id="rId6"/>
              </a:rPr>
              <a:t>github.com/chucknorris/roundhouse/wiki</a:t>
            </a:r>
            <a:r>
              <a:rPr lang="en-US" dirty="0" smtClean="0"/>
              <a:t> </a:t>
            </a:r>
            <a:endParaRPr lang="en-US" dirty="0" smtClean="0"/>
          </a:p>
        </p:txBody>
      </p:sp>
    </p:spTree>
    <p:extLst>
      <p:ext uri="{BB962C8B-B14F-4D97-AF65-F5344CB8AC3E}">
        <p14:creationId xmlns:p14="http://schemas.microsoft.com/office/powerpoint/2010/main" val="53802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More …</a:t>
            </a:r>
            <a:endParaRPr lang="en-US" dirty="0"/>
          </a:p>
        </p:txBody>
      </p:sp>
      <p:sp>
        <p:nvSpPr>
          <p:cNvPr id="3" name="Content Placeholder 2"/>
          <p:cNvSpPr>
            <a:spLocks noGrp="1"/>
          </p:cNvSpPr>
          <p:nvPr>
            <p:ph idx="1"/>
          </p:nvPr>
        </p:nvSpPr>
        <p:spPr/>
        <p:txBody>
          <a:bodyPr/>
          <a:lstStyle/>
          <a:p>
            <a:r>
              <a:rPr lang="en-US" dirty="0" smtClean="0"/>
              <a:t>How does </a:t>
            </a:r>
            <a:r>
              <a:rPr lang="en-US" dirty="0" err="1" smtClean="0"/>
              <a:t>RoundhousE</a:t>
            </a:r>
            <a:r>
              <a:rPr lang="en-US" dirty="0" smtClean="0"/>
              <a:t> </a:t>
            </a:r>
            <a:r>
              <a:rPr lang="en-US" dirty="0" smtClean="0"/>
              <a:t>work?</a:t>
            </a:r>
          </a:p>
          <a:p>
            <a:endParaRPr lang="en-US" dirty="0"/>
          </a:p>
          <a:p>
            <a:r>
              <a:rPr lang="en-US" dirty="0" smtClean="0"/>
              <a:t>Perhaps </a:t>
            </a:r>
            <a:r>
              <a:rPr lang="en-US" dirty="0"/>
              <a:t>an example would be helpful …</a:t>
            </a:r>
          </a:p>
        </p:txBody>
      </p:sp>
    </p:spTree>
    <p:extLst>
      <p:ext uri="{BB962C8B-B14F-4D97-AF65-F5344CB8AC3E}">
        <p14:creationId xmlns:p14="http://schemas.microsoft.com/office/powerpoint/2010/main" val="231376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idx="1"/>
          </p:nvPr>
        </p:nvSpPr>
        <p:spPr/>
        <p:txBody>
          <a:bodyPr/>
          <a:lstStyle/>
          <a:p>
            <a:r>
              <a:rPr lang="en-US" dirty="0" smtClean="0"/>
              <a:t>Object Relational Mapping (ORM)</a:t>
            </a:r>
          </a:p>
          <a:p>
            <a:pPr lvl="1"/>
            <a:r>
              <a:rPr lang="en-US" dirty="0" smtClean="0"/>
              <a:t>Entity Framework</a:t>
            </a:r>
          </a:p>
          <a:p>
            <a:pPr lvl="1"/>
            <a:r>
              <a:rPr lang="en-US" dirty="0" err="1" smtClean="0"/>
              <a:t>NHibernate</a:t>
            </a:r>
            <a:endParaRPr lang="en-US" dirty="0"/>
          </a:p>
          <a:p>
            <a:pPr lvl="1"/>
            <a:r>
              <a:rPr lang="en-US" dirty="0" smtClean="0"/>
              <a:t>Linq2Sql</a:t>
            </a:r>
          </a:p>
          <a:p>
            <a:pPr lvl="1"/>
            <a:endParaRPr lang="en-US" dirty="0"/>
          </a:p>
          <a:p>
            <a:r>
              <a:rPr lang="en-US" dirty="0" err="1" smtClean="0"/>
              <a:t>Linq</a:t>
            </a:r>
            <a:r>
              <a:rPr lang="en-US" dirty="0" smtClean="0"/>
              <a:t> Queries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815" y="1306286"/>
            <a:ext cx="3452985" cy="4440802"/>
          </a:xfrm>
          <a:prstGeom prst="rect">
            <a:avLst/>
          </a:prstGeom>
        </p:spPr>
      </p:pic>
    </p:spTree>
    <p:extLst>
      <p:ext uri="{BB962C8B-B14F-4D97-AF65-F5344CB8AC3E}">
        <p14:creationId xmlns:p14="http://schemas.microsoft.com/office/powerpoint/2010/main" val="53802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NDbUnit</a:t>
            </a:r>
            <a:endParaRPr lang="en-US" dirty="0"/>
          </a:p>
        </p:txBody>
      </p:sp>
      <p:sp>
        <p:nvSpPr>
          <p:cNvPr id="5" name="Content Placeholder 4"/>
          <p:cNvSpPr>
            <a:spLocks noGrp="1"/>
          </p:cNvSpPr>
          <p:nvPr>
            <p:ph idx="1"/>
          </p:nvPr>
        </p:nvSpPr>
        <p:spPr/>
        <p:txBody>
          <a:bodyPr/>
          <a:lstStyle/>
          <a:p>
            <a:r>
              <a:rPr lang="en-US" dirty="0" smtClean="0"/>
              <a:t>Database </a:t>
            </a:r>
            <a:r>
              <a:rPr lang="en-US" dirty="0" smtClean="0"/>
              <a:t>Testing Framework</a:t>
            </a:r>
          </a:p>
          <a:p>
            <a:pPr lvl="1"/>
            <a:r>
              <a:rPr lang="en-US" dirty="0" smtClean="0"/>
              <a:t>Borrows from the Java community’s </a:t>
            </a:r>
            <a:r>
              <a:rPr lang="en-US" dirty="0" err="1" smtClean="0"/>
              <a:t>DbUnit</a:t>
            </a:r>
            <a:endParaRPr lang="en-US" dirty="0" smtClean="0"/>
          </a:p>
          <a:p>
            <a:pPr lvl="1"/>
            <a:r>
              <a:rPr lang="en-US" dirty="0" smtClean="0"/>
              <a:t>“.</a:t>
            </a:r>
            <a:r>
              <a:rPr lang="en-US" dirty="0"/>
              <a:t>NET library for managing database state during unit </a:t>
            </a:r>
            <a:r>
              <a:rPr lang="en-US" dirty="0" smtClean="0"/>
              <a:t>testing”</a:t>
            </a:r>
          </a:p>
          <a:p>
            <a:r>
              <a:rPr lang="en-US" dirty="0"/>
              <a:t>Apache License, Version </a:t>
            </a:r>
            <a:r>
              <a:rPr lang="en-US" dirty="0" smtClean="0"/>
              <a:t>2.0</a:t>
            </a:r>
          </a:p>
          <a:p>
            <a:pPr lvl="2"/>
            <a:r>
              <a:rPr lang="en-US" dirty="0" smtClean="0"/>
              <a:t>Free and Open Source</a:t>
            </a:r>
          </a:p>
          <a:p>
            <a:r>
              <a:rPr lang="en-US" dirty="0" err="1" smtClean="0"/>
              <a:t>NDbUnit</a:t>
            </a:r>
            <a:r>
              <a:rPr lang="en-US" dirty="0" smtClean="0"/>
              <a:t> Project</a:t>
            </a:r>
          </a:p>
          <a:p>
            <a:pPr lvl="1"/>
            <a:r>
              <a:rPr lang="en-US" dirty="0" smtClean="0">
                <a:hlinkClick r:id="rId3"/>
              </a:rPr>
              <a:t>http</a:t>
            </a:r>
            <a:r>
              <a:rPr lang="en-US" dirty="0">
                <a:hlinkClick r:id="rId3"/>
              </a:rPr>
              <a:t>://code.google.com/p/ndbunit</a:t>
            </a:r>
            <a:r>
              <a:rPr lang="en-US" dirty="0" smtClean="0">
                <a:hlinkClick r:id="rId3"/>
              </a:rPr>
              <a:t>/</a:t>
            </a:r>
            <a:r>
              <a:rPr lang="en-US" dirty="0" smtClean="0"/>
              <a:t> </a:t>
            </a:r>
            <a:endParaRPr lang="en-US" dirty="0" smtClean="0"/>
          </a:p>
          <a:p>
            <a:r>
              <a:rPr lang="en-US" dirty="0" err="1" smtClean="0"/>
              <a:t>NuGet</a:t>
            </a:r>
            <a:r>
              <a:rPr lang="en-US" dirty="0" smtClean="0"/>
              <a:t> Package</a:t>
            </a:r>
          </a:p>
          <a:p>
            <a:pPr lvl="1"/>
            <a:r>
              <a:rPr lang="en-US" dirty="0">
                <a:hlinkClick r:id="rId4"/>
              </a:rPr>
              <a:t>http://</a:t>
            </a:r>
            <a:r>
              <a:rPr lang="en-US" dirty="0" smtClean="0">
                <a:hlinkClick r:id="rId4"/>
              </a:rPr>
              <a:t>nuget.org/packages?q=NDbUnit</a:t>
            </a:r>
            <a:r>
              <a:rPr lang="en-US" dirty="0" smtClean="0"/>
              <a:t> </a:t>
            </a:r>
            <a:endParaRPr lang="en-US" dirty="0" smtClean="0"/>
          </a:p>
          <a:p>
            <a:r>
              <a:rPr lang="en-US" dirty="0" smtClean="0"/>
              <a:t>Supports Many Databases</a:t>
            </a:r>
          </a:p>
          <a:p>
            <a:pPr lvl="1"/>
            <a:r>
              <a:rPr lang="en-US" dirty="0"/>
              <a:t>Microsoft SQL Server 2005 and 2008 (Express thru Enterprise</a:t>
            </a:r>
            <a:r>
              <a:rPr lang="en-US" dirty="0" smtClean="0"/>
              <a:t>)</a:t>
            </a:r>
          </a:p>
          <a:p>
            <a:pPr lvl="1"/>
            <a:r>
              <a:rPr lang="en-US" dirty="0"/>
              <a:t>Oracle (XE thru Enterprise, 9i and later</a:t>
            </a:r>
            <a:r>
              <a:rPr lang="en-US" dirty="0" smtClean="0"/>
              <a:t>)</a:t>
            </a:r>
          </a:p>
          <a:p>
            <a:pPr lvl="1"/>
            <a:r>
              <a:rPr lang="en-US" dirty="0" err="1"/>
              <a:t>SQLLite</a:t>
            </a:r>
            <a:endParaRPr lang="en-US" dirty="0" smtClean="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8738" y="3109686"/>
            <a:ext cx="1905266" cy="1905266"/>
          </a:xfrm>
          <a:prstGeom prst="rect">
            <a:avLst/>
          </a:prstGeom>
        </p:spPr>
      </p:pic>
    </p:spTree>
    <p:extLst>
      <p:ext uri="{BB962C8B-B14F-4D97-AF65-F5344CB8AC3E}">
        <p14:creationId xmlns:p14="http://schemas.microsoft.com/office/powerpoint/2010/main" val="3445732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BA3B8650AB39042A5DF2D4958BA0827" ma:contentTypeVersion="0" ma:contentTypeDescription="Create a new document." ma:contentTypeScope="" ma:versionID="deaf6cdaa538512f74dd7e71d9c2d7c1">
  <xsd:schema xmlns:xsd="http://www.w3.org/2001/XMLSchema" xmlns:p="http://schemas.microsoft.com/office/2006/metadata/properties" targetNamespace="http://schemas.microsoft.com/office/2006/metadata/properties" ma:root="true" ma:fieldsID="9e32596940cb45f66ee171bf56b39d3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B6AE0AA-FA39-478D-9CD3-6A3092A1C572}">
  <ds:schemaRefs>
    <ds:schemaRef ds:uri="http://schemas.microsoft.com/sharepoint/v3/contenttype/forms"/>
  </ds:schemaRefs>
</ds:datastoreItem>
</file>

<file path=customXml/itemProps2.xml><?xml version="1.0" encoding="utf-8"?>
<ds:datastoreItem xmlns:ds="http://schemas.openxmlformats.org/officeDocument/2006/customXml" ds:itemID="{9340C1C4-A2BA-4474-B588-6806E79BCD2E}">
  <ds:schemaRefs>
    <ds:schemaRef ds:uri="http://schemas.microsoft.com/office/2006/metadata/properties"/>
    <ds:schemaRef ds:uri="http://purl.org/dc/terms/"/>
    <ds:schemaRef ds:uri="http://purl.org/dc/elements/1.1/"/>
    <ds:schemaRef ds:uri="http://schemas.microsoft.com/office/2006/documentManagement/types"/>
    <ds:schemaRef ds:uri="http://www.w3.org/XML/1998/namespace"/>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C13986F2-2813-470E-828A-8D5702178ABB}">
  <ds:schemaRefs>
    <ds:schemaRef ds:uri="http://schemas.microsoft.com/office/2006/metadata/longProperties"/>
  </ds:schemaRefs>
</ds:datastoreItem>
</file>

<file path=customXml/itemProps4.xml><?xml version="1.0" encoding="utf-8"?>
<ds:datastoreItem xmlns:ds="http://schemas.openxmlformats.org/officeDocument/2006/customXml" ds:itemID="{46284274-5747-4958-882C-47F2587DF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ExcellaVision 2009</Template>
  <TotalTime>12679</TotalTime>
  <Words>712</Words>
  <Application>Microsoft Office PowerPoint</Application>
  <PresentationFormat>On-screen Show (4:3)</PresentationFormat>
  <Paragraphs>187</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Blank Presentation</vt:lpstr>
      <vt:lpstr>PowerPoint Presentation</vt:lpstr>
      <vt:lpstr>Chrysler New Yorker</vt:lpstr>
      <vt:lpstr>Overview: Database “Units”</vt:lpstr>
      <vt:lpstr>Overview: Automated Testing Requirements</vt:lpstr>
      <vt:lpstr>Overview: Databases Present Hurdles</vt:lpstr>
      <vt:lpstr>RoundhousE</vt:lpstr>
      <vt:lpstr>Tell Me More …</vt:lpstr>
      <vt:lpstr>Motivation</vt:lpstr>
      <vt:lpstr>NDbUnit</vt:lpstr>
      <vt:lpstr>Tell Me More …</vt:lpstr>
      <vt:lpstr>Unit Testing Databases Is Difficult</vt:lpstr>
      <vt:lpstr>Automated Integration Testing With Databases Is Really Difficult</vt:lpstr>
      <vt:lpstr>Automated Testing The “Surface API”</vt:lpstr>
      <vt:lpstr>Integration Testing The ORM Interface</vt:lpstr>
      <vt:lpstr>NDbUnit Downside</vt:lpstr>
      <vt:lpstr>NDbUnit Upside</vt:lpstr>
      <vt:lpstr>Another Option: Microsoft SQL Server</vt:lpstr>
      <vt:lpstr>Of Course It’s Safe … After You</vt:lpstr>
      <vt:lpstr>Shameless Self Promotion Time!</vt:lpstr>
      <vt:lpstr>More Shameless Self Promotion</vt:lpstr>
      <vt:lpstr>Even More Shameless Self Promotion</vt:lpstr>
    </vt:vector>
  </TitlesOfParts>
  <Company>Excella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 with NDbUnit</dc:title>
  <dc:creator>Stephen.Ritchie@excella.com</dc:creator>
  <cp:lastModifiedBy>stephen.ritchie</cp:lastModifiedBy>
  <cp:revision>877</cp:revision>
  <dcterms:created xsi:type="dcterms:W3CDTF">2009-01-06T16:08:40Z</dcterms:created>
  <dcterms:modified xsi:type="dcterms:W3CDTF">2012-05-11T14:10:29Z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0x010100CBA3B8650AB39042A5DF2D4958BA0827</vt:lpwstr>
  </property>
</Properties>
</file>