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45"/>
  </p:notesMasterIdLst>
  <p:handoutMasterIdLst>
    <p:handoutMasterId r:id="rId46"/>
  </p:handoutMasterIdLst>
  <p:sldIdLst>
    <p:sldId id="256" r:id="rId5"/>
    <p:sldId id="310" r:id="rId6"/>
    <p:sldId id="290" r:id="rId7"/>
    <p:sldId id="378" r:id="rId8"/>
    <p:sldId id="388" r:id="rId9"/>
    <p:sldId id="389" r:id="rId10"/>
    <p:sldId id="390" r:id="rId11"/>
    <p:sldId id="391" r:id="rId12"/>
    <p:sldId id="328" r:id="rId13"/>
    <p:sldId id="373" r:id="rId14"/>
    <p:sldId id="392" r:id="rId15"/>
    <p:sldId id="393" r:id="rId16"/>
    <p:sldId id="394" r:id="rId17"/>
    <p:sldId id="395" r:id="rId18"/>
    <p:sldId id="396" r:id="rId19"/>
    <p:sldId id="398" r:id="rId20"/>
    <p:sldId id="397" r:id="rId21"/>
    <p:sldId id="399" r:id="rId22"/>
    <p:sldId id="325" r:id="rId23"/>
    <p:sldId id="400" r:id="rId24"/>
    <p:sldId id="401" r:id="rId25"/>
    <p:sldId id="402" r:id="rId26"/>
    <p:sldId id="403" r:id="rId27"/>
    <p:sldId id="405" r:id="rId28"/>
    <p:sldId id="404" r:id="rId29"/>
    <p:sldId id="406" r:id="rId30"/>
    <p:sldId id="407" r:id="rId31"/>
    <p:sldId id="410" r:id="rId32"/>
    <p:sldId id="305" r:id="rId33"/>
    <p:sldId id="409" r:id="rId34"/>
    <p:sldId id="408" r:id="rId35"/>
    <p:sldId id="411" r:id="rId36"/>
    <p:sldId id="412" r:id="rId37"/>
    <p:sldId id="413" r:id="rId38"/>
    <p:sldId id="414" r:id="rId39"/>
    <p:sldId id="415" r:id="rId40"/>
    <p:sldId id="303" r:id="rId41"/>
    <p:sldId id="416" r:id="rId42"/>
    <p:sldId id="417" r:id="rId43"/>
    <p:sldId id="27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5226" autoAdjust="0"/>
  </p:normalViewPr>
  <p:slideViewPr>
    <p:cSldViewPr snapToGrid="0">
      <p:cViewPr varScale="1">
        <p:scale>
          <a:sx n="91" d="100"/>
          <a:sy n="91" d="100"/>
        </p:scale>
        <p:origin x="312"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3/13/2024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19</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319233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21</a:t>
            </a:fld>
            <a:endParaRPr lang="en-US" dirty="0"/>
          </a:p>
        </p:txBody>
      </p:sp>
    </p:spTree>
    <p:extLst>
      <p:ext uri="{BB962C8B-B14F-4D97-AF65-F5344CB8AC3E}">
        <p14:creationId xmlns:p14="http://schemas.microsoft.com/office/powerpoint/2010/main" val="3081327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22</a:t>
            </a:fld>
            <a:endParaRPr lang="en-US" dirty="0"/>
          </a:p>
        </p:txBody>
      </p:sp>
    </p:spTree>
    <p:extLst>
      <p:ext uri="{BB962C8B-B14F-4D97-AF65-F5344CB8AC3E}">
        <p14:creationId xmlns:p14="http://schemas.microsoft.com/office/powerpoint/2010/main" val="44091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23</a:t>
            </a:fld>
            <a:endParaRPr lang="en-US" dirty="0"/>
          </a:p>
        </p:txBody>
      </p:sp>
    </p:spTree>
    <p:extLst>
      <p:ext uri="{BB962C8B-B14F-4D97-AF65-F5344CB8AC3E}">
        <p14:creationId xmlns:p14="http://schemas.microsoft.com/office/powerpoint/2010/main" val="39863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24</a:t>
            </a:fld>
            <a:endParaRPr lang="en-US" dirty="0"/>
          </a:p>
        </p:txBody>
      </p:sp>
    </p:spTree>
    <p:extLst>
      <p:ext uri="{BB962C8B-B14F-4D97-AF65-F5344CB8AC3E}">
        <p14:creationId xmlns:p14="http://schemas.microsoft.com/office/powerpoint/2010/main" val="2772716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25</a:t>
            </a:fld>
            <a:endParaRPr lang="en-US" dirty="0"/>
          </a:p>
        </p:txBody>
      </p:sp>
    </p:spTree>
    <p:extLst>
      <p:ext uri="{BB962C8B-B14F-4D97-AF65-F5344CB8AC3E}">
        <p14:creationId xmlns:p14="http://schemas.microsoft.com/office/powerpoint/2010/main" val="2624867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26</a:t>
            </a:fld>
            <a:endParaRPr lang="en-US" dirty="0"/>
          </a:p>
        </p:txBody>
      </p:sp>
    </p:spTree>
    <p:extLst>
      <p:ext uri="{BB962C8B-B14F-4D97-AF65-F5344CB8AC3E}">
        <p14:creationId xmlns:p14="http://schemas.microsoft.com/office/powerpoint/2010/main" val="484400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27</a:t>
            </a:fld>
            <a:endParaRPr lang="en-US" dirty="0"/>
          </a:p>
        </p:txBody>
      </p:sp>
    </p:spTree>
    <p:extLst>
      <p:ext uri="{BB962C8B-B14F-4D97-AF65-F5344CB8AC3E}">
        <p14:creationId xmlns:p14="http://schemas.microsoft.com/office/powerpoint/2010/main" val="293870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28</a:t>
            </a:fld>
            <a:endParaRPr lang="en-US" dirty="0"/>
          </a:p>
        </p:txBody>
      </p:sp>
    </p:spTree>
    <p:extLst>
      <p:ext uri="{BB962C8B-B14F-4D97-AF65-F5344CB8AC3E}">
        <p14:creationId xmlns:p14="http://schemas.microsoft.com/office/powerpoint/2010/main" val="308086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29</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30</a:t>
            </a:fld>
            <a:endParaRPr lang="en-US" dirty="0"/>
          </a:p>
        </p:txBody>
      </p:sp>
    </p:spTree>
    <p:extLst>
      <p:ext uri="{BB962C8B-B14F-4D97-AF65-F5344CB8AC3E}">
        <p14:creationId xmlns:p14="http://schemas.microsoft.com/office/powerpoint/2010/main" val="1563009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31</a:t>
            </a:fld>
            <a:endParaRPr lang="en-US" dirty="0"/>
          </a:p>
        </p:txBody>
      </p:sp>
    </p:spTree>
    <p:extLst>
      <p:ext uri="{BB962C8B-B14F-4D97-AF65-F5344CB8AC3E}">
        <p14:creationId xmlns:p14="http://schemas.microsoft.com/office/powerpoint/2010/main" val="2823630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32</a:t>
            </a:fld>
            <a:endParaRPr lang="en-US" dirty="0"/>
          </a:p>
        </p:txBody>
      </p:sp>
    </p:spTree>
    <p:extLst>
      <p:ext uri="{BB962C8B-B14F-4D97-AF65-F5344CB8AC3E}">
        <p14:creationId xmlns:p14="http://schemas.microsoft.com/office/powerpoint/2010/main" val="2898835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33</a:t>
            </a:fld>
            <a:endParaRPr lang="en-US" dirty="0"/>
          </a:p>
        </p:txBody>
      </p:sp>
    </p:spTree>
    <p:extLst>
      <p:ext uri="{BB962C8B-B14F-4D97-AF65-F5344CB8AC3E}">
        <p14:creationId xmlns:p14="http://schemas.microsoft.com/office/powerpoint/2010/main" val="146411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34</a:t>
            </a:fld>
            <a:endParaRPr lang="en-US" dirty="0"/>
          </a:p>
        </p:txBody>
      </p:sp>
    </p:spTree>
    <p:extLst>
      <p:ext uri="{BB962C8B-B14F-4D97-AF65-F5344CB8AC3E}">
        <p14:creationId xmlns:p14="http://schemas.microsoft.com/office/powerpoint/2010/main" val="3214657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35</a:t>
            </a:fld>
            <a:endParaRPr lang="en-US" dirty="0"/>
          </a:p>
        </p:txBody>
      </p:sp>
    </p:spTree>
    <p:extLst>
      <p:ext uri="{BB962C8B-B14F-4D97-AF65-F5344CB8AC3E}">
        <p14:creationId xmlns:p14="http://schemas.microsoft.com/office/powerpoint/2010/main" val="523995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36</a:t>
            </a:fld>
            <a:endParaRPr lang="en-US" dirty="0"/>
          </a:p>
        </p:txBody>
      </p:sp>
    </p:spTree>
    <p:extLst>
      <p:ext uri="{BB962C8B-B14F-4D97-AF65-F5344CB8AC3E}">
        <p14:creationId xmlns:p14="http://schemas.microsoft.com/office/powerpoint/2010/main" val="1909027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37</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38</a:t>
            </a:fld>
            <a:endParaRPr lang="en-US" dirty="0"/>
          </a:p>
        </p:txBody>
      </p:sp>
    </p:spTree>
    <p:extLst>
      <p:ext uri="{BB962C8B-B14F-4D97-AF65-F5344CB8AC3E}">
        <p14:creationId xmlns:p14="http://schemas.microsoft.com/office/powerpoint/2010/main" val="245970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213243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39</a:t>
            </a:fld>
            <a:endParaRPr lang="en-US" dirty="0"/>
          </a:p>
        </p:txBody>
      </p:sp>
    </p:spTree>
    <p:extLst>
      <p:ext uri="{BB962C8B-B14F-4D97-AF65-F5344CB8AC3E}">
        <p14:creationId xmlns:p14="http://schemas.microsoft.com/office/powerpoint/2010/main" val="1570998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40</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417218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107435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99794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121117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324398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webp"/><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Statistics</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Ruth Mburu</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9256323" y="0"/>
            <a:ext cx="2935676" cy="7674425"/>
          </a:xfrm>
        </p:spPr>
      </p:pic>
      <p:sp>
        <p:nvSpPr>
          <p:cNvPr id="5" name="Title 4">
            <a:extLst>
              <a:ext uri="{FF2B5EF4-FFF2-40B4-BE49-F238E27FC236}">
                <a16:creationId xmlns:a16="http://schemas.microsoft.com/office/drawing/2014/main" id="{187101EB-11B7-3483-286B-D8BBBB5D002C}"/>
              </a:ext>
            </a:extLst>
          </p:cNvPr>
          <p:cNvSpPr>
            <a:spLocks noGrp="1"/>
          </p:cNvSpPr>
          <p:nvPr>
            <p:ph type="ctrTitle"/>
          </p:nvPr>
        </p:nvSpPr>
        <p:spPr>
          <a:xfrm>
            <a:off x="-9891" y="1"/>
            <a:ext cx="11553137" cy="7674424"/>
          </a:xfrm>
        </p:spPr>
        <p:txBody>
          <a:bodyPr/>
          <a:lstStyle/>
          <a:p>
            <a:r>
              <a:rPr lang="en-US" sz="3600" b="1" dirty="0"/>
              <a:t>Probability</a:t>
            </a:r>
          </a:p>
        </p:txBody>
      </p:sp>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486720" y="1318405"/>
            <a:ext cx="8233606" cy="4940367"/>
          </a:xfrm>
        </p:spPr>
        <p:txBody>
          <a:bodyPr/>
          <a:lstStyle/>
          <a:p>
            <a:r>
              <a:rPr lang="en-US" sz="2000" dirty="0"/>
              <a:t>The definition of probability is the likelihood of an event happening. Probability theory analyzes the chances of events occurring.</a:t>
            </a:r>
          </a:p>
          <a:p>
            <a:r>
              <a:rPr lang="en-US" sz="2000" dirty="0"/>
              <a:t>You can think of probabilities as being the following: </a:t>
            </a:r>
          </a:p>
          <a:p>
            <a:pPr marL="342900" indent="-342900">
              <a:buFont typeface="Arial" panose="020B0604020202020204" pitchFamily="34" charset="0"/>
              <a:buChar char="•"/>
            </a:pPr>
            <a:r>
              <a:rPr lang="en-US" sz="2000" dirty="0"/>
              <a:t>The long term proportion of times and event occurs during a random process. </a:t>
            </a:r>
          </a:p>
          <a:p>
            <a:pPr marL="342900" indent="-342900">
              <a:buFont typeface="Arial" panose="020B0604020202020204" pitchFamily="34" charset="0"/>
              <a:buChar char="•"/>
            </a:pPr>
            <a:r>
              <a:rPr lang="en-US" sz="2000" dirty="0"/>
              <a:t>The propensity of a particular outcome to occur.</a:t>
            </a:r>
          </a:p>
          <a:p>
            <a:r>
              <a:rPr lang="en-US" sz="2000" dirty="0"/>
              <a:t>Probability values range from zero to 1. Zero indicates that the event cannot happen while one represents an event that is guaranteed to happen. Values between zero and one denotes uncertainty over whether the event will occur.</a:t>
            </a:r>
          </a:p>
          <a:p>
            <a:r>
              <a:rPr lang="en-US" sz="2000" dirty="0"/>
              <a:t>As the likelihood increases, the event becomes more likely. The middle value of 0.5 signifies that the event is equally likely to happen or not.</a:t>
            </a:r>
          </a:p>
          <a:p>
            <a:endParaRPr lang="en-US" sz="2000" dirty="0"/>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2298616" y="-72531"/>
            <a:ext cx="9419475" cy="767443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Statistical hypothesis testing uses probabilities to help you evaluate hypothesis relevant to your study. P values are a well known type of likelihood and they allow you to determine whether your results are statistically significant.</a:t>
            </a:r>
          </a:p>
          <a:p>
            <a:r>
              <a:rPr lang="en-US" sz="2000" dirty="0"/>
              <a:t>At its most basic, a probability of an event occurring equals the following:</a:t>
            </a:r>
          </a:p>
          <a:p>
            <a:endParaRPr lang="en-US" sz="2000" dirty="0"/>
          </a:p>
          <a:p>
            <a:r>
              <a:rPr lang="en-US" sz="2000" dirty="0"/>
              <a:t>The numerator equals the number of ways an event can occur. We define what counts as an event based on our interests. For example we can choose to consider drawing a king from a deck of cards as an event.</a:t>
            </a:r>
          </a:p>
          <a:p>
            <a:r>
              <a:rPr lang="en-US" sz="2000" dirty="0"/>
              <a:t>The denominator represents the number of possible outcomes. The subject matter defines this value. For example there are 52 cards in a standard deck of cards.</a:t>
            </a:r>
          </a:p>
        </p:txBody>
      </p:sp>
      <p:pic>
        <p:nvPicPr>
          <p:cNvPr id="1030" name="Picture 6" descr="Probability formula.">
            <a:extLst>
              <a:ext uri="{FF2B5EF4-FFF2-40B4-BE49-F238E27FC236}">
                <a16:creationId xmlns:a16="http://schemas.microsoft.com/office/drawing/2014/main" id="{4DD95397-A442-7EC1-F217-4947171D6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059" y="3477986"/>
            <a:ext cx="35909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5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dirty="0"/>
              <a:t>Here are some of the other methods for finding probabilities that we’ll cover:</a:t>
            </a:r>
          </a:p>
          <a:p>
            <a:pPr marL="342900" indent="-342900">
              <a:buFont typeface="Arial" panose="020B0604020202020204" pitchFamily="34" charset="0"/>
              <a:buChar char="•"/>
            </a:pPr>
            <a:r>
              <a:rPr lang="en-US" sz="2000" dirty="0"/>
              <a:t>Using the multiplication rule to calculate probabilities.</a:t>
            </a:r>
          </a:p>
          <a:p>
            <a:pPr marL="342900" indent="-342900">
              <a:buFont typeface="Arial" panose="020B0604020202020204" pitchFamily="34" charset="0"/>
              <a:buChar char="•"/>
            </a:pPr>
            <a:r>
              <a:rPr lang="en-US" sz="2000" dirty="0"/>
              <a:t>Using permutations to collect probabilities. </a:t>
            </a:r>
          </a:p>
          <a:p>
            <a:pPr marL="342900" indent="-342900">
              <a:buFont typeface="Arial" panose="020B0604020202020204" pitchFamily="34" charset="0"/>
              <a:buChar char="•"/>
            </a:pPr>
            <a:r>
              <a:rPr lang="en-US" sz="2000" dirty="0"/>
              <a:t>Using combinations to calculate probabilities</a:t>
            </a:r>
          </a:p>
          <a:p>
            <a:pPr marL="342900" indent="-342900">
              <a:buFont typeface="Arial" panose="020B0604020202020204" pitchFamily="34" charset="0"/>
              <a:buChar char="•"/>
            </a:pPr>
            <a:endParaRPr lang="en-US" sz="2000" dirty="0"/>
          </a:p>
          <a:p>
            <a:r>
              <a:rPr lang="en-US" dirty="0"/>
              <a:t>Additive rule and Multiplicative Rule</a:t>
            </a:r>
          </a:p>
          <a:p>
            <a:r>
              <a:rPr lang="en-US" sz="2000" u="sng" dirty="0"/>
              <a:t>Multiplicative Rule</a:t>
            </a:r>
          </a:p>
          <a:p>
            <a:r>
              <a:rPr lang="en-US" sz="2000" dirty="0"/>
              <a:t>This rule in probability allows you to calculate the joint probability of multiple events occurring together using known probabilities of those events individually There are two forms of this rule comma the specific and general multiplication rules</a:t>
            </a:r>
          </a:p>
        </p:txBody>
      </p:sp>
    </p:spTree>
    <p:extLst>
      <p:ext uri="{BB962C8B-B14F-4D97-AF65-F5344CB8AC3E}">
        <p14:creationId xmlns:p14="http://schemas.microsoft.com/office/powerpoint/2010/main" val="322977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u="sng" dirty="0"/>
              <a:t>Multiplicative Rule cont..</a:t>
            </a:r>
          </a:p>
          <a:p>
            <a:r>
              <a:rPr lang="en-US" sz="2000" dirty="0"/>
              <a:t>But first we shall define independent and dependent events;</a:t>
            </a:r>
          </a:p>
          <a:p>
            <a:r>
              <a:rPr lang="en-US" sz="2000" b="1" dirty="0"/>
              <a:t>Independent events</a:t>
            </a:r>
            <a:r>
              <a:rPr lang="en-US" sz="2000" dirty="0"/>
              <a:t>: the occurrence of one event does not affect the probability of the other event. For example, when flipping a coin getting ‘heads’ does not change the likelihood of getting ‘heads’ on the next coin flip.</a:t>
            </a:r>
          </a:p>
          <a:p>
            <a:r>
              <a:rPr lang="en-US" sz="2000" b="1" dirty="0"/>
              <a:t>Dependent events</a:t>
            </a:r>
            <a:r>
              <a:rPr lang="en-US" sz="2000" dirty="0"/>
              <a:t>: the occurrence of one event doesn’t does affect the probability of the other event. For example, if you draw a king from a deck of cards and do not replace it, it causes the probability of drawing another king to decrease.</a:t>
            </a:r>
          </a:p>
        </p:txBody>
      </p:sp>
    </p:spTree>
    <p:extLst>
      <p:ext uri="{BB962C8B-B14F-4D97-AF65-F5344CB8AC3E}">
        <p14:creationId xmlns:p14="http://schemas.microsoft.com/office/powerpoint/2010/main" val="51073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sz="2000" u="sng" dirty="0"/>
                  <a:t>Multiplicative Rule cont..</a:t>
                </a:r>
              </a:p>
              <a:p>
                <a:r>
                  <a:rPr lang="en-US" sz="2000" dirty="0"/>
                  <a:t>Using the multiplicative rule, you can calculate the probability that events A&amp;B occur jointly when you know the probability of event A and event B occurring individually. </a:t>
                </a:r>
              </a:p>
              <a:p>
                <a:r>
                  <a:rPr lang="en-US" sz="2000" dirty="0"/>
                  <a:t>The notation for the joint probability of A&amp;B occurring is the following:</a:t>
                </a:r>
              </a:p>
              <a:p>
                <a:r>
                  <a:rPr lang="en-US" sz="2000" dirty="0"/>
                  <a:t>P(A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B)</a:t>
                </a:r>
              </a:p>
              <a:p>
                <a:endParaRPr lang="en-US" sz="2000" dirty="0"/>
              </a:p>
              <a:p>
                <a:endParaRPr lang="en-US" sz="2000" dirty="0"/>
              </a:p>
              <a:p>
                <a:endParaRPr lang="en-US" sz="2000" dirty="0"/>
              </a:p>
            </p:txBody>
          </p:sp>
        </mc:Choice>
        <mc:Fallback xmlns="">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718" t="-573"/>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DEA56BC0-DCED-E2E4-52B5-DC08E0860ABC}"/>
              </a:ext>
            </a:extLst>
          </p:cNvPr>
          <p:cNvGrpSpPr/>
          <p:nvPr/>
        </p:nvGrpSpPr>
        <p:grpSpPr>
          <a:xfrm>
            <a:off x="2029151" y="3624943"/>
            <a:ext cx="3803369" cy="2416629"/>
            <a:chOff x="872138" y="3210167"/>
            <a:chExt cx="3026493" cy="1938193"/>
          </a:xfrm>
        </p:grpSpPr>
        <p:sp>
          <p:nvSpPr>
            <p:cNvPr id="5" name="Oval 4">
              <a:extLst>
                <a:ext uri="{FF2B5EF4-FFF2-40B4-BE49-F238E27FC236}">
                  <a16:creationId xmlns:a16="http://schemas.microsoft.com/office/drawing/2014/main" id="{40143FB4-7C6D-A8BA-DE4A-3492B4A25F7E}"/>
                </a:ext>
              </a:extLst>
            </p:cNvPr>
            <p:cNvSpPr/>
            <p:nvPr/>
          </p:nvSpPr>
          <p:spPr>
            <a:xfrm>
              <a:off x="872138" y="3210167"/>
              <a:ext cx="1988188" cy="1938193"/>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Oval 6">
              <a:extLst>
                <a:ext uri="{FF2B5EF4-FFF2-40B4-BE49-F238E27FC236}">
                  <a16:creationId xmlns:a16="http://schemas.microsoft.com/office/drawing/2014/main" id="{16C8FFE7-758D-DDAD-3499-D79BD08447AC}"/>
                </a:ext>
              </a:extLst>
            </p:cNvPr>
            <p:cNvSpPr/>
            <p:nvPr/>
          </p:nvSpPr>
          <p:spPr>
            <a:xfrm>
              <a:off x="1910443" y="3210167"/>
              <a:ext cx="1988188" cy="1938193"/>
            </a:xfrm>
            <a:prstGeom prst="ellipse">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70CA9F-5DFE-BD06-D7F5-C765E10D14CA}"/>
                  </a:ext>
                </a:extLst>
              </p:cNvPr>
              <p:cNvSpPr txBox="1"/>
              <p:nvPr/>
            </p:nvSpPr>
            <p:spPr>
              <a:xfrm>
                <a:off x="3520762" y="4642952"/>
                <a:ext cx="963386" cy="380609"/>
              </a:xfrm>
              <a:prstGeom prst="rect">
                <a:avLst/>
              </a:prstGeom>
              <a:noFill/>
            </p:spPr>
            <p:txBody>
              <a:bodyPr wrap="square">
                <a:spAutoFit/>
              </a:bodyPr>
              <a:lstStyle/>
              <a:p>
                <a:r>
                  <a:rPr lang="en-US" sz="1800" dirty="0"/>
                  <a:t>A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a:t> B</a:t>
                </a:r>
                <a:endParaRPr lang="en-US" dirty="0"/>
              </a:p>
            </p:txBody>
          </p:sp>
        </mc:Choice>
        <mc:Fallback xmlns="">
          <p:sp>
            <p:nvSpPr>
              <p:cNvPr id="10" name="TextBox 9">
                <a:extLst>
                  <a:ext uri="{FF2B5EF4-FFF2-40B4-BE49-F238E27FC236}">
                    <a16:creationId xmlns:a16="http://schemas.microsoft.com/office/drawing/2014/main" id="{DA70CA9F-5DFE-BD06-D7F5-C765E10D14CA}"/>
                  </a:ext>
                </a:extLst>
              </p:cNvPr>
              <p:cNvSpPr txBox="1">
                <a:spLocks noRot="1" noChangeAspect="1" noMove="1" noResize="1" noEditPoints="1" noAdjustHandles="1" noChangeArrowheads="1" noChangeShapeType="1" noTextEdit="1"/>
              </p:cNvSpPr>
              <p:nvPr/>
            </p:nvSpPr>
            <p:spPr>
              <a:xfrm>
                <a:off x="3520762" y="4642952"/>
                <a:ext cx="963386" cy="380609"/>
              </a:xfrm>
              <a:prstGeom prst="rect">
                <a:avLst/>
              </a:prstGeom>
              <a:blipFill>
                <a:blip r:embed="rId4"/>
                <a:stretch>
                  <a:fillRect l="-5696" t="-8065" b="-2419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29C0F5A-53B9-FA15-1AAA-3289A5E481AA}"/>
              </a:ext>
            </a:extLst>
          </p:cNvPr>
          <p:cNvSpPr txBox="1"/>
          <p:nvPr/>
        </p:nvSpPr>
        <p:spPr>
          <a:xfrm>
            <a:off x="2457680" y="4262345"/>
            <a:ext cx="483648" cy="380607"/>
          </a:xfrm>
          <a:prstGeom prst="rect">
            <a:avLst/>
          </a:prstGeom>
          <a:noFill/>
        </p:spPr>
        <p:txBody>
          <a:bodyPr wrap="square">
            <a:spAutoFit/>
          </a:bodyPr>
          <a:lstStyle/>
          <a:p>
            <a:r>
              <a:rPr lang="en-US" sz="1800" dirty="0"/>
              <a:t>A</a:t>
            </a:r>
          </a:p>
        </p:txBody>
      </p:sp>
      <p:sp>
        <p:nvSpPr>
          <p:cNvPr id="13" name="TextBox 12">
            <a:extLst>
              <a:ext uri="{FF2B5EF4-FFF2-40B4-BE49-F238E27FC236}">
                <a16:creationId xmlns:a16="http://schemas.microsoft.com/office/drawing/2014/main" id="{90E0A65B-BA66-BEC7-4169-1DE840FC8906}"/>
              </a:ext>
            </a:extLst>
          </p:cNvPr>
          <p:cNvSpPr txBox="1"/>
          <p:nvPr/>
        </p:nvSpPr>
        <p:spPr>
          <a:xfrm>
            <a:off x="5150821" y="4295003"/>
            <a:ext cx="483648" cy="380607"/>
          </a:xfrm>
          <a:prstGeom prst="rect">
            <a:avLst/>
          </a:prstGeom>
          <a:noFill/>
        </p:spPr>
        <p:txBody>
          <a:bodyPr wrap="square">
            <a:spAutoFit/>
          </a:bodyPr>
          <a:lstStyle/>
          <a:p>
            <a:r>
              <a:rPr lang="en-US" dirty="0"/>
              <a:t>B</a:t>
            </a:r>
            <a:endParaRPr lang="en-US" sz="1800" dirty="0"/>
          </a:p>
        </p:txBody>
      </p:sp>
    </p:spTree>
    <p:extLst>
      <p:ext uri="{BB962C8B-B14F-4D97-AF65-F5344CB8AC3E}">
        <p14:creationId xmlns:p14="http://schemas.microsoft.com/office/powerpoint/2010/main" val="68088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Specific Multiplication Rule</a:t>
                </a:r>
              </a:p>
              <a:p>
                <a:r>
                  <a:rPr lang="en-US" sz="2000" dirty="0"/>
                  <a:t>Use the specific multiplication rule to calculate the joint probability of independent events. To use this rule, multiply the probabilities for the independent events. </a:t>
                </a:r>
              </a:p>
              <a:p>
                <a:r>
                  <a:rPr lang="en-US" sz="2000" dirty="0"/>
                  <a:t>With independent events, the occurrence of event a does not affect the likelihood of event B. This rule is not valid for dependent events. </a:t>
                </a:r>
              </a:p>
              <a:p>
                <a:r>
                  <a:rPr lang="en-US" sz="2000" dirty="0"/>
                  <a:t>Using probability notation, the specific multiplication rule is the following:</a:t>
                </a:r>
              </a:p>
              <a:p>
                <a:r>
                  <a:rPr lang="en-US" sz="2000" dirty="0"/>
                  <a:t>P(A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B) = P(A) * P(B)</a:t>
                </a:r>
              </a:p>
              <a:p>
                <a:endParaRPr lang="en-US" sz="2000" dirty="0"/>
              </a:p>
            </p:txBody>
          </p:sp>
        </mc:Choice>
        <mc:Fallback xmlns="">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1436" t="-1145" r="-359"/>
                </a:stretch>
              </a:blipFill>
            </p:spPr>
            <p:txBody>
              <a:bodyPr/>
              <a:lstStyle/>
              <a:p>
                <a:r>
                  <a:rPr lang="en-US">
                    <a:noFill/>
                  </a:rPr>
                  <a:t> </a:t>
                </a:r>
              </a:p>
            </p:txBody>
          </p:sp>
        </mc:Fallback>
      </mc:AlternateContent>
    </p:spTree>
    <p:extLst>
      <p:ext uri="{BB962C8B-B14F-4D97-AF65-F5344CB8AC3E}">
        <p14:creationId xmlns:p14="http://schemas.microsoft.com/office/powerpoint/2010/main" val="94212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Specific Multiplication Rule Example</a:t>
            </a:r>
          </a:p>
          <a:p>
            <a:r>
              <a:rPr lang="en-US" sz="2000" dirty="0"/>
              <a:t>For example, to calculate the probability of obtaining heads during two consecutive coin flips, multiply the probability of heads on the first coin flip (0.5) by the probability of heads on the second coin flip (0.5). </a:t>
            </a:r>
          </a:p>
          <a:p>
            <a:r>
              <a:rPr lang="en-US" sz="2000" dirty="0"/>
              <a:t>0.5 X 0.5 = 0.25</a:t>
            </a:r>
          </a:p>
          <a:p>
            <a:r>
              <a:rPr lang="en-US" sz="2000" dirty="0"/>
              <a:t>The joint probability of two consecutive heads is 0.25.</a:t>
            </a:r>
          </a:p>
          <a:p>
            <a:endParaRPr lang="en-US" sz="2000" dirty="0"/>
          </a:p>
        </p:txBody>
      </p:sp>
    </p:spTree>
    <p:extLst>
      <p:ext uri="{BB962C8B-B14F-4D97-AF65-F5344CB8AC3E}">
        <p14:creationId xmlns:p14="http://schemas.microsoft.com/office/powerpoint/2010/main" val="643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mc:AlternateContent xmlns:mc="http://schemas.openxmlformats.org/markup-compatibility/2006">
        <mc:Choice xmlns:a14="http://schemas.microsoft.com/office/drawing/2010/main" Requires="a14">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General Multiplication Rule</a:t>
                </a:r>
              </a:p>
              <a:p>
                <a:r>
                  <a:rPr lang="en-US" sz="2000" dirty="0"/>
                  <a:t>Use the general multiplication rule to calculate joint probabilities for either dependent or independent events. When you have dependent events, you must use the general multiplication rule because it allows you to factor in how the occurrence of event A affects the likelihood of event B. </a:t>
                </a:r>
              </a:p>
              <a:p>
                <a:r>
                  <a:rPr lang="en-US" sz="2000" dirty="0"/>
                  <a:t>Using the standard notation the general multiplication rule is the following:</a:t>
                </a:r>
              </a:p>
              <a:p>
                <a:r>
                  <a:rPr lang="en-US" sz="2000" dirty="0"/>
                  <a:t>P(A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B) = P(A) * P(B | A)</a:t>
                </a:r>
              </a:p>
              <a:p>
                <a:r>
                  <a:rPr lang="en-US" sz="2000" dirty="0"/>
                  <a:t>Or, the joint probability of A&amp;B occurring equals the probability of a occurring multiplied by the conditional probability of B occurring given that a occurred.</a:t>
                </a:r>
              </a:p>
            </p:txBody>
          </p:sp>
        </mc:Choice>
        <mc:Fallback>
          <p:sp>
            <p:nvSpPr>
              <p:cNvPr id="4" name="Subtitle 3">
                <a:extLst>
                  <a:ext uri="{FF2B5EF4-FFF2-40B4-BE49-F238E27FC236}">
                    <a16:creationId xmlns:a16="http://schemas.microsoft.com/office/drawing/2014/main" id="{28C9DC6B-F061-1271-CD79-1A5A21069C9F}"/>
                  </a:ext>
                </a:extLst>
              </p:cNvPr>
              <p:cNvSpPr>
                <a:spLocks noGrp="1" noRot="1" noChangeAspect="1" noMove="1" noResize="1" noEditPoints="1" noAdjustHandles="1" noChangeArrowheads="1" noChangeShapeType="1" noTextEdit="1"/>
              </p:cNvSpPr>
              <p:nvPr>
                <p:ph type="subTitle" idx="1"/>
              </p:nvPr>
            </p:nvSpPr>
            <p:spPr>
              <a:xfrm>
                <a:off x="263760" y="1387928"/>
                <a:ext cx="8492290" cy="5323113"/>
              </a:xfrm>
              <a:blipFill>
                <a:blip r:embed="rId3"/>
                <a:stretch>
                  <a:fillRect l="-1436" t="-1145" r="-574"/>
                </a:stretch>
              </a:blipFill>
            </p:spPr>
            <p:txBody>
              <a:bodyPr/>
              <a:lstStyle/>
              <a:p>
                <a:r>
                  <a:rPr lang="en-US">
                    <a:noFill/>
                  </a:rPr>
                  <a:t> </a:t>
                </a:r>
              </a:p>
            </p:txBody>
          </p:sp>
        </mc:Fallback>
      </mc:AlternateContent>
    </p:spTree>
    <p:extLst>
      <p:ext uri="{BB962C8B-B14F-4D97-AF65-F5344CB8AC3E}">
        <p14:creationId xmlns:p14="http://schemas.microsoft.com/office/powerpoint/2010/main" val="127341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AFEE-DD78-3957-A939-50CC2848143C}"/>
              </a:ext>
            </a:extLst>
          </p:cNvPr>
          <p:cNvSpPr>
            <a:spLocks noGrp="1"/>
          </p:cNvSpPr>
          <p:nvPr>
            <p:ph type="ctrTitle"/>
          </p:nvPr>
        </p:nvSpPr>
        <p:spPr>
          <a:xfrm>
            <a:off x="-9890" y="1"/>
            <a:ext cx="11325590" cy="6858000"/>
          </a:xfrm>
        </p:spPr>
        <p:txBody>
          <a:bodyPr/>
          <a:lstStyle/>
          <a:p>
            <a:r>
              <a:rPr lang="en-US" dirty="0"/>
              <a:t>Calculating Probability</a:t>
            </a:r>
          </a:p>
        </p:txBody>
      </p:sp>
      <p:pic>
        <p:nvPicPr>
          <p:cNvPr id="6" name="Picture Placeholder 5">
            <a:extLst>
              <a:ext uri="{FF2B5EF4-FFF2-40B4-BE49-F238E27FC236}">
                <a16:creationId xmlns:a16="http://schemas.microsoft.com/office/drawing/2014/main" id="{A04CB056-11E4-E87E-CA26-462FE908FAA3}"/>
              </a:ext>
            </a:extLst>
          </p:cNvPr>
          <p:cNvPicPr>
            <a:picLocks noGrp="1" noChangeAspect="1"/>
          </p:cNvPicPr>
          <p:nvPr>
            <p:ph type="pic" sz="quarter" idx="10"/>
          </p:nvPr>
        </p:nvPicPr>
        <p:blipFill>
          <a:blip r:embed="rId2"/>
          <a:srcRect l="26944" r="26944"/>
          <a:stretch>
            <a:fillRect/>
          </a:stretch>
        </p:blipFill>
        <p:spPr>
          <a:xfrm>
            <a:off x="9029700" y="0"/>
            <a:ext cx="3162300" cy="6858000"/>
          </a:xfrm>
        </p:spPr>
      </p:pic>
      <p:sp>
        <p:nvSpPr>
          <p:cNvPr id="4" name="Subtitle 3">
            <a:extLst>
              <a:ext uri="{FF2B5EF4-FFF2-40B4-BE49-F238E27FC236}">
                <a16:creationId xmlns:a16="http://schemas.microsoft.com/office/drawing/2014/main" id="{28C9DC6B-F061-1271-CD79-1A5A21069C9F}"/>
              </a:ext>
            </a:extLst>
          </p:cNvPr>
          <p:cNvSpPr>
            <a:spLocks noGrp="1"/>
          </p:cNvSpPr>
          <p:nvPr>
            <p:ph type="subTitle" idx="1"/>
          </p:nvPr>
        </p:nvSpPr>
        <p:spPr>
          <a:xfrm>
            <a:off x="263760" y="1387928"/>
            <a:ext cx="8492290" cy="5323113"/>
          </a:xfrm>
        </p:spPr>
        <p:txBody>
          <a:bodyPr/>
          <a:lstStyle/>
          <a:p>
            <a:r>
              <a:rPr lang="en-US" dirty="0"/>
              <a:t>General Multiplication Rule Example</a:t>
            </a:r>
          </a:p>
          <a:p>
            <a:r>
              <a:rPr lang="en-US" sz="2000" dirty="0"/>
              <a:t>An example of dependent events is drawing cards from a deck of cards without replacing. As you draw cards it affects the probability of the next card you draw. </a:t>
            </a:r>
          </a:p>
          <a:p>
            <a:r>
              <a:rPr lang="en-US" sz="2000" dirty="0"/>
              <a:t>Suppose you are interested in the probability of drawing hearts on 2 consecutive draws. Initially the deck has 13 hearts out of its 52 cards (13/52= 0.25). If you draw a heart for event one(event H1) that changes the probability of drawing another heart. The dependent probability of drawing that second heart(event H2) is now 12 /51 = 0.235.</a:t>
            </a:r>
          </a:p>
          <a:p>
            <a:r>
              <a:rPr lang="en-US" sz="2000" dirty="0"/>
              <a:t>In notation form:</a:t>
            </a:r>
          </a:p>
          <a:p>
            <a:r>
              <a:rPr lang="pt-BR" sz="2000" dirty="0"/>
              <a:t>P(H1 ∩ H2) = P(H1) * P(H2|H1)</a:t>
            </a:r>
          </a:p>
          <a:p>
            <a:r>
              <a:rPr lang="pt-BR" sz="2000" dirty="0"/>
              <a:t>0.25 * 0.235 = 0.059</a:t>
            </a:r>
            <a:endParaRPr lang="en-US" sz="2000" dirty="0"/>
          </a:p>
        </p:txBody>
      </p:sp>
    </p:spTree>
    <p:extLst>
      <p:ext uri="{BB962C8B-B14F-4D97-AF65-F5344CB8AC3E}">
        <p14:creationId xmlns:p14="http://schemas.microsoft.com/office/powerpoint/2010/main" val="150025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Introduction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991544"/>
          </a:xfrm>
        </p:spPr>
        <p:txBody>
          <a:bodyPr/>
          <a:lstStyle/>
          <a:p>
            <a:pPr marL="0" indent="0">
              <a:buNone/>
            </a:pPr>
            <a:r>
              <a:rPr lang="en-US" dirty="0"/>
              <a:t>Permutations and combinations are fundamental concepts in statistics and combinatorics, dealing with the arrangements and selections of objects or values. </a:t>
            </a:r>
          </a:p>
          <a:p>
            <a:pPr marL="0" indent="0">
              <a:buNone/>
            </a:pPr>
            <a:r>
              <a:rPr lang="en-US" dirty="0"/>
              <a:t>They play a crucial role in various statistical analysis, including probability calculations, sampling techniques, and experimental designs.</a:t>
            </a:r>
          </a:p>
          <a:p>
            <a:pPr marL="0" indent="0">
              <a:buNone/>
            </a:pPr>
            <a:endParaRPr lang="en-US" dirty="0"/>
          </a:p>
          <a:p>
            <a:pPr marL="0" indent="0">
              <a:buNone/>
            </a:pPr>
            <a:r>
              <a:rPr lang="en-US" sz="2400" b="1" u="sng" dirty="0"/>
              <a:t>Permutations</a:t>
            </a:r>
          </a:p>
          <a:p>
            <a:pPr marL="0" indent="0">
              <a:buNone/>
            </a:pPr>
            <a:r>
              <a:rPr lang="en-US" dirty="0"/>
              <a:t>Permutations in probability theory and other branches of mathematics refer to sequences where the order matters. For example 9385 is a permutation of a four digit pin because the order of numbers is crucial. When calculating probabilities, it is frequently necessary to calculate the number of possible permutations to determine an events probability.</a:t>
            </a:r>
          </a:p>
          <a:p>
            <a:pPr marL="0" indent="0">
              <a:buNone/>
            </a:pPr>
            <a:r>
              <a:rPr lang="en-US" dirty="0"/>
              <a:t>An example is making a weak password in this case the order is crucial making them permutations. If we have letters ABC, the permutations of these letters can be ABC is CBA, BAC, BCA, CAB and CBA. If the password is BCA, entering CBA will not work. When you have at least two permutations, the number of permutations is greater than the number of combinations.</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spTree>
    <p:extLst>
      <p:ext uri="{BB962C8B-B14F-4D97-AF65-F5344CB8AC3E}">
        <p14:creationId xmlns:p14="http://schemas.microsoft.com/office/powerpoint/2010/main" val="334410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180363" y="105219"/>
            <a:ext cx="2336334" cy="733680"/>
          </a:xfrm>
        </p:spPr>
        <p:txBody>
          <a:bodyPr/>
          <a:lstStyle/>
          <a:p>
            <a:r>
              <a:rPr lang="en-US" dirty="0"/>
              <a:t>Topics</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021285" y="472059"/>
            <a:ext cx="4846315" cy="5400194"/>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457200" y="1080476"/>
            <a:ext cx="5444455" cy="4405924"/>
          </a:xfrm>
        </p:spPr>
        <p:txBody>
          <a:bodyPr>
            <a:noAutofit/>
          </a:bodyPr>
          <a:lstStyle/>
          <a:p>
            <a:pPr marL="285750" indent="-285750">
              <a:buClr>
                <a:schemeClr val="tx1"/>
              </a:buClr>
              <a:buFont typeface="Arial" panose="020B0604020202020204" pitchFamily="34" charset="0"/>
              <a:buChar char="•"/>
            </a:pPr>
            <a:r>
              <a:rPr lang="en-US" sz="1800" dirty="0">
                <a:solidFill>
                  <a:schemeClr val="tx1"/>
                </a:solidFill>
              </a:rPr>
              <a:t>Five number summary and boxplot </a:t>
            </a:r>
          </a:p>
          <a:p>
            <a:pPr marL="285750" indent="-285750">
              <a:buClr>
                <a:schemeClr val="tx1"/>
              </a:buClr>
              <a:buFont typeface="Arial" panose="020B0604020202020204" pitchFamily="34" charset="0"/>
              <a:buChar char="•"/>
            </a:pPr>
            <a:r>
              <a:rPr lang="en-US" sz="1800" dirty="0">
                <a:solidFill>
                  <a:schemeClr val="tx1"/>
                </a:solidFill>
              </a:rPr>
              <a:t>Gaussian And Normal Distribution</a:t>
            </a:r>
          </a:p>
          <a:p>
            <a:pPr marL="285750" indent="-285750">
              <a:buClr>
                <a:schemeClr val="tx1"/>
              </a:buClr>
              <a:buFont typeface="Arial" panose="020B0604020202020204" pitchFamily="34" charset="0"/>
              <a:buChar char="•"/>
            </a:pPr>
            <a:r>
              <a:rPr lang="en-US" sz="1800" dirty="0">
                <a:solidFill>
                  <a:schemeClr val="tx1"/>
                </a:solidFill>
              </a:rPr>
              <a:t>Probability, Additive Rule, Multiplicative Rule</a:t>
            </a:r>
          </a:p>
          <a:p>
            <a:pPr marL="285750" indent="-285750">
              <a:buClr>
                <a:schemeClr val="tx1"/>
              </a:buClr>
              <a:buFont typeface="Arial" panose="020B0604020202020204" pitchFamily="34" charset="0"/>
              <a:buChar char="•"/>
            </a:pPr>
            <a:r>
              <a:rPr lang="en-US" sz="1800" dirty="0">
                <a:solidFill>
                  <a:schemeClr val="tx1"/>
                </a:solidFill>
              </a:rPr>
              <a:t> Permutation And combination</a:t>
            </a:r>
          </a:p>
          <a:p>
            <a:pPr marL="285750" indent="-285750">
              <a:buClr>
                <a:schemeClr val="tx1"/>
              </a:buClr>
              <a:buFont typeface="Arial" panose="020B0604020202020204" pitchFamily="34" charset="0"/>
              <a:buChar char="•"/>
            </a:pPr>
            <a:r>
              <a:rPr lang="en-US" sz="1800" dirty="0">
                <a:solidFill>
                  <a:schemeClr val="tx1"/>
                </a:solidFill>
              </a:rPr>
              <a:t>p value</a:t>
            </a:r>
          </a:p>
          <a:p>
            <a:pPr marL="285750" indent="-285750">
              <a:buClr>
                <a:schemeClr val="tx1"/>
              </a:buClr>
              <a:buFont typeface="Arial" panose="020B0604020202020204" pitchFamily="34" charset="0"/>
              <a:buChar char="•"/>
            </a:pPr>
            <a:r>
              <a:rPr lang="en-US" sz="1800" dirty="0">
                <a:solidFill>
                  <a:schemeClr val="tx1"/>
                </a:solidFill>
              </a:rPr>
              <a:t>Hypothesis testing, confidence interval, significance values</a:t>
            </a:r>
          </a:p>
          <a:p>
            <a:pPr marL="285750" indent="-285750">
              <a:buClr>
                <a:schemeClr val="tx1"/>
              </a:buClr>
              <a:buFont typeface="Arial" panose="020B0604020202020204" pitchFamily="34" charset="0"/>
              <a:buChar char="•"/>
            </a:pPr>
            <a:r>
              <a:rPr lang="en-US" sz="1800" dirty="0">
                <a:solidFill>
                  <a:schemeClr val="tx1"/>
                </a:solidFill>
              </a:rPr>
              <a:t>Type 1 and Type 2 error</a:t>
            </a:r>
          </a:p>
          <a:p>
            <a:pPr marL="285750" indent="-285750">
              <a:buClr>
                <a:schemeClr val="tx1"/>
              </a:buClr>
              <a:buFont typeface="Arial" panose="020B0604020202020204" pitchFamily="34" charset="0"/>
              <a:buChar char="•"/>
            </a:pPr>
            <a:r>
              <a:rPr lang="en-US" sz="1800" dirty="0">
                <a:solidFill>
                  <a:schemeClr val="tx1"/>
                </a:solidFill>
              </a:rPr>
              <a:t>Confidence Interval </a:t>
            </a:r>
          </a:p>
          <a:p>
            <a:pPr marL="285750" indent="-285750">
              <a:buClr>
                <a:schemeClr val="tx1"/>
              </a:buClr>
              <a:buFont typeface="Arial" panose="020B0604020202020204" pitchFamily="34" charset="0"/>
              <a:buChar char="•"/>
            </a:pPr>
            <a:r>
              <a:rPr lang="en-US" sz="1800" dirty="0">
                <a:solidFill>
                  <a:schemeClr val="tx1"/>
                </a:solidFill>
              </a:rPr>
              <a:t>One sample z test </a:t>
            </a:r>
          </a:p>
          <a:p>
            <a:pPr marL="285750" indent="-285750">
              <a:buClr>
                <a:schemeClr val="tx1"/>
              </a:buClr>
              <a:buFont typeface="Arial" panose="020B0604020202020204" pitchFamily="34" charset="0"/>
              <a:buChar char="•"/>
            </a:pPr>
            <a:r>
              <a:rPr lang="en-US" sz="1800" dirty="0">
                <a:solidFill>
                  <a:schemeClr val="tx1"/>
                </a:solidFill>
              </a:rPr>
              <a:t>One sample t test</a:t>
            </a:r>
          </a:p>
          <a:p>
            <a:pPr marL="285750" indent="-285750">
              <a:buClr>
                <a:schemeClr val="tx1"/>
              </a:buClr>
              <a:buFont typeface="Arial" panose="020B0604020202020204" pitchFamily="34" charset="0"/>
              <a:buChar char="•"/>
            </a:pPr>
            <a:r>
              <a:rPr lang="en-US" sz="1800" dirty="0">
                <a:solidFill>
                  <a:schemeClr val="tx1"/>
                </a:solidFill>
              </a:rPr>
              <a:t>Chi square test</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Permutations cont..</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buNone/>
            </a:pPr>
            <a:r>
              <a:rPr lang="en-US" b="1" u="sng" dirty="0"/>
              <a:t>Calculating Permutations</a:t>
            </a:r>
          </a:p>
          <a:p>
            <a:pPr marL="0" indent="0">
              <a:buNone/>
            </a:pPr>
            <a:r>
              <a:rPr lang="en-US" dirty="0"/>
              <a:t>When the outcomes in a permutation can repeat the calculation is done by taking the number of possibilities for each event and then multiply that number by itself X times, where X equals the number of events in the sequence. </a:t>
            </a:r>
          </a:p>
          <a:p>
            <a:pPr marL="0" indent="0">
              <a:buNone/>
            </a:pPr>
            <a:r>
              <a:rPr lang="en-US" dirty="0"/>
              <a:t>For example, with four digit pins, each digit can range from zero to 9 giving us 10 possibilities for each digit. We have 4 digits. Consequently the number of permutations with repetition for these pins equals 10 * 10 * 10 * 10 = 10,000. </a:t>
            </a:r>
          </a:p>
          <a:p>
            <a:pPr marL="0" indent="0">
              <a:buNone/>
            </a:pPr>
            <a:r>
              <a:rPr lang="en-US" dirty="0"/>
              <a:t>We can write this mathematically as n</a:t>
            </a:r>
            <a:r>
              <a:rPr lang="en-US" baseline="30000" dirty="0"/>
              <a:t>r</a:t>
            </a:r>
            <a:endParaRPr lang="en-US" dirty="0"/>
          </a:p>
          <a:p>
            <a:pPr marL="0" indent="0">
              <a:buNone/>
            </a:pPr>
            <a:r>
              <a:rPr lang="en-US" dirty="0"/>
              <a:t>Where; n = the number of possible outcomes for each event. For instance, n = 10 for the PIN 	     example.</a:t>
            </a:r>
          </a:p>
          <a:p>
            <a:pPr marL="0" indent="0">
              <a:buNone/>
            </a:pPr>
            <a:r>
              <a:rPr lang="en-US" dirty="0"/>
              <a:t>	r = the size of each permutation. For example, r = 4 for a four-digit pin.</a:t>
            </a:r>
          </a:p>
          <a:p>
            <a:pPr marL="0" indent="0">
              <a:buNone/>
            </a:pPr>
            <a:endParaRPr lang="en-US" dirty="0"/>
          </a:p>
          <a:p>
            <a:pPr marL="0" indent="0">
              <a:buNone/>
            </a:pPr>
            <a:r>
              <a:rPr lang="en-US" baseline="30000" dirty="0"/>
              <a:t> </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Tree>
    <p:extLst>
      <p:ext uri="{BB962C8B-B14F-4D97-AF65-F5344CB8AC3E}">
        <p14:creationId xmlns:p14="http://schemas.microsoft.com/office/powerpoint/2010/main" val="3938209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Permutations cont..</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buNone/>
            </a:pPr>
            <a:r>
              <a:rPr lang="en-US" b="1" u="sng" dirty="0"/>
              <a:t>Calculating Permutations</a:t>
            </a:r>
          </a:p>
          <a:p>
            <a:pPr marL="0" indent="0">
              <a:lnSpc>
                <a:spcPct val="150000"/>
              </a:lnSpc>
              <a:buNone/>
            </a:pPr>
            <a:r>
              <a:rPr lang="en-US" dirty="0"/>
              <a:t>For permutations without replication or repetition factorials are crucial concepts. The number of permutations for n unique objects is n!. This number snowballs as the number of items increases.</a:t>
            </a:r>
            <a:endParaRPr lang="en-US" baseline="30000" dirty="0"/>
          </a:p>
          <a:p>
            <a:pPr marL="0" indent="0">
              <a:lnSpc>
                <a:spcPct val="150000"/>
              </a:lnSpc>
              <a:buNone/>
            </a:pPr>
            <a:r>
              <a:rPr lang="en-US" dirty="0"/>
              <a:t>In some cases, do you want to consider only a portion of the possible permutations. Using the following formula to calculate the number of arrangements of r items from n objects. </a:t>
            </a:r>
          </a:p>
          <a:p>
            <a:pPr marL="0" indent="0">
              <a:lnSpc>
                <a:spcPct val="150000"/>
              </a:lnSpc>
              <a:buNone/>
            </a:pPr>
            <a:r>
              <a:rPr lang="en-US" dirty="0"/>
              <a:t>For example we have a bookshelf where we can fit only 5 out of 10 books on the shelf how many permutations of five books are possible using our ten books?</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21</a:t>
            </a:fld>
            <a:endParaRPr lang="en-US" dirty="0"/>
          </a:p>
        </p:txBody>
      </p:sp>
    </p:spTree>
    <p:extLst>
      <p:ext uri="{BB962C8B-B14F-4D97-AF65-F5344CB8AC3E}">
        <p14:creationId xmlns:p14="http://schemas.microsoft.com/office/powerpoint/2010/main" val="156061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Permutations cont..</a:t>
            </a:r>
          </a:p>
        </p:txBody>
      </p:sp>
      <mc:AlternateContent xmlns:mc="http://schemas.openxmlformats.org/markup-compatibility/2006" xmlns:a14="http://schemas.microsoft.com/office/drawing/2010/main">
        <mc:Choice Requires="a14">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buNone/>
                </a:pPr>
                <a:r>
                  <a:rPr lang="en-US" b="1" u="sng" dirty="0"/>
                  <a:t>Calculating Permutations</a:t>
                </a:r>
              </a:p>
              <a:p>
                <a:pPr marL="0" indent="0">
                  <a:buNone/>
                </a:pPr>
                <a:r>
                  <a:rPr lang="en-US" dirty="0"/>
                  <a:t>There are several standard methods that’s statisticians used to notate permutations without repetition as seen in the formula below;</a:t>
                </a:r>
              </a:p>
              <a:p>
                <a:pPr marL="0" indent="0" algn="ctr">
                  <a:buNone/>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r>
                      <a:rPr lang="en-US" sz="2400" b="0" i="1" baseline="-25000" smtClean="0">
                        <a:latin typeface="Cambria Math" panose="02040503050406030204" pitchFamily="18" charset="0"/>
                      </a:rPr>
                      <m:t>𝑛</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den>
                    </m:f>
                  </m:oMath>
                </a14:m>
                <a:r>
                  <a:rPr lang="en-US" sz="2400" dirty="0"/>
                  <a:t> </a:t>
                </a:r>
              </a:p>
              <a:p>
                <a:pPr marL="0" indent="0">
                  <a:buNone/>
                </a:pPr>
                <a:r>
                  <a:rPr lang="en-US" dirty="0"/>
                  <a:t>Where; n = the number of unique items. For instance, n = 10 for the book example because there are 10 books.</a:t>
                </a:r>
              </a:p>
              <a:p>
                <a:pPr marL="0" indent="0">
                  <a:buNone/>
                </a:pPr>
                <a:r>
                  <a:rPr lang="en-US" dirty="0"/>
                  <a:t>	r = the size of the permutation. For example, r = 5 for the five books we want to place on the shelf.</a:t>
                </a:r>
              </a:p>
              <a:p>
                <a:pPr marL="0" indent="0">
                  <a:buNone/>
                </a:pPr>
                <a:r>
                  <a:rPr lang="en-US" dirty="0"/>
                  <a:t>This equation works for both complete and partial sets of permutation without repetitions, depending on the values you enter in the equation. For complete sets, n is equals to r Additionally, r cannot be greater than n because there are no repetitions.</a:t>
                </a:r>
              </a:p>
            </p:txBody>
          </p:sp>
        </mc:Choice>
        <mc:Fallback xmlns="">
          <p:sp>
            <p:nvSpPr>
              <p:cNvPr id="44" name="Text Placeholder 43">
                <a:extLst>
                  <a:ext uri="{FF2B5EF4-FFF2-40B4-BE49-F238E27FC236}">
                    <a16:creationId xmlns:a16="http://schemas.microsoft.com/office/drawing/2014/main" id="{8FEB7A15-271E-42F1-9E4A-638A8DA06BB4}"/>
                  </a:ext>
                </a:extLst>
              </p:cNvPr>
              <p:cNvSpPr>
                <a:spLocks noGrp="1" noRot="1" noChangeAspect="1" noMove="1" noResize="1" noEditPoints="1" noAdjustHandles="1" noChangeArrowheads="1" noChangeShapeType="1" noTextEdit="1"/>
              </p:cNvSpPr>
              <p:nvPr>
                <p:ph type="body" sz="quarter" idx="15"/>
              </p:nvPr>
            </p:nvSpPr>
            <p:spPr>
              <a:xfrm>
                <a:off x="696911" y="1531176"/>
                <a:ext cx="9925369" cy="4788662"/>
              </a:xfrm>
              <a:blipFill>
                <a:blip r:embed="rId3"/>
                <a:stretch>
                  <a:fillRect l="-491" t="-509" r="-859"/>
                </a:stretch>
              </a:blipFill>
            </p:spPr>
            <p:txBody>
              <a:bodyPr/>
              <a:lstStyle/>
              <a:p>
                <a:r>
                  <a:rPr lang="en-US">
                    <a:noFill/>
                  </a:rPr>
                  <a:t> </a:t>
                </a:r>
              </a:p>
            </p:txBody>
          </p:sp>
        </mc:Fallback>
      </mc:AlternateContent>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22</a:t>
            </a:fld>
            <a:endParaRPr lang="en-US" dirty="0"/>
          </a:p>
        </p:txBody>
      </p:sp>
    </p:spTree>
    <p:extLst>
      <p:ext uri="{BB962C8B-B14F-4D97-AF65-F5344CB8AC3E}">
        <p14:creationId xmlns:p14="http://schemas.microsoft.com/office/powerpoint/2010/main" val="376609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Combinations</a:t>
            </a:r>
          </a:p>
        </p:txBody>
      </p:sp>
      <mc:AlternateContent xmlns:mc="http://schemas.openxmlformats.org/markup-compatibility/2006" xmlns:a14="http://schemas.microsoft.com/office/drawing/2010/main">
        <mc:Choice Requires="a14">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buNone/>
                </a:pPr>
                <a:r>
                  <a:rPr lang="en-US" dirty="0"/>
                  <a:t>Combinations in probability theory and other areas of mathematics refer to a sequence of outcomes where the orders does not matter. For example if we have the letters ABC, the combinations of these letters could be ABC, ACB BAC and CBA, as they represent the same selection of objects.</a:t>
                </a:r>
              </a:p>
              <a:p>
                <a:pPr marL="0" indent="0">
                  <a:buNone/>
                </a:pPr>
                <a:r>
                  <a:rPr lang="en-US" dirty="0"/>
                  <a:t>When calculating probabilities, you often need to calculate the number of possible combinations.</a:t>
                </a:r>
              </a:p>
              <a:p>
                <a:pPr marL="0" indent="0">
                  <a:buNone/>
                </a:pPr>
                <a:r>
                  <a:rPr lang="en-US" sz="2000" b="1" u="sng" dirty="0"/>
                  <a:t>Calculating Combinations</a:t>
                </a:r>
              </a:p>
              <a:p>
                <a:pPr marL="0" indent="0">
                  <a:buNone/>
                </a:pPr>
                <a:r>
                  <a:rPr lang="en-US" dirty="0"/>
                  <a:t>When the outcomes in a combination can repeat, you have repetition. It is also known as combinations with replacement. </a:t>
                </a:r>
              </a:p>
              <a:p>
                <a:pPr marL="0" indent="0">
                  <a:buNone/>
                </a:pPr>
                <a:r>
                  <a:rPr lang="en-US" dirty="0"/>
                  <a:t>To calculate the number of combinations with repetitions use the following equation:</a:t>
                </a:r>
              </a:p>
              <a:p>
                <a:pPr marL="0" indent="0">
                  <a:buNone/>
                </a:pPr>
                <a14:m>
                  <m:oMathPara xmlns:m="http://schemas.openxmlformats.org/officeDocument/2006/math">
                    <m:oMathParaPr>
                      <m:jc m:val="centerGroup"/>
                    </m:oMathParaPr>
                    <m:oMath xmlns:m="http://schemas.openxmlformats.org/officeDocument/2006/math">
                      <m:r>
                        <a:rPr lang="en-US" sz="1800" b="0" i="1" baseline="-25000" smtClean="0">
                          <a:latin typeface="Cambria Math" panose="02040503050406030204" pitchFamily="18" charset="0"/>
                        </a:rPr>
                        <m:t>𝑛</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𝑟</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m:t>
                          </m:r>
                          <m:r>
                            <a:rPr lang="en-US" sz="1800" b="0" i="1" smtClean="0">
                              <a:latin typeface="Cambria Math" panose="02040503050406030204" pitchFamily="18" charset="0"/>
                            </a:rPr>
                            <m:t>𝑟</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−1)!</m:t>
                          </m:r>
                        </m:num>
                        <m:den>
                          <m:r>
                            <a:rPr lang="en-US" sz="1800" b="0" i="1" smtClean="0">
                              <a:latin typeface="Cambria Math" panose="02040503050406030204" pitchFamily="18" charset="0"/>
                            </a:rPr>
                            <m:t>𝑟</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−1</m:t>
                              </m:r>
                            </m:e>
                          </m:d>
                          <m:r>
                            <a:rPr lang="en-US" sz="1800" b="0" i="1" smtClean="0">
                              <a:latin typeface="Cambria Math" panose="02040503050406030204" pitchFamily="18" charset="0"/>
                            </a:rPr>
                            <m:t>!</m:t>
                          </m:r>
                        </m:den>
                      </m:f>
                    </m:oMath>
                  </m:oMathPara>
                </a14:m>
                <a:endParaRPr lang="en-US" dirty="0"/>
              </a:p>
              <a:p>
                <a:pPr marL="0" indent="0">
                  <a:buNone/>
                </a:pPr>
                <a:r>
                  <a:rPr lang="en-US" dirty="0"/>
                  <a:t>Where; n = the number of options.</a:t>
                </a:r>
              </a:p>
              <a:p>
                <a:pPr marL="0" indent="0">
                  <a:buNone/>
                </a:pPr>
                <a:r>
                  <a:rPr lang="en-US" dirty="0"/>
                  <a:t>	r = the size of each combination.</a:t>
                </a:r>
              </a:p>
            </p:txBody>
          </p:sp>
        </mc:Choice>
        <mc:Fallback xmlns="">
          <p:sp>
            <p:nvSpPr>
              <p:cNvPr id="44" name="Text Placeholder 43">
                <a:extLst>
                  <a:ext uri="{FF2B5EF4-FFF2-40B4-BE49-F238E27FC236}">
                    <a16:creationId xmlns:a16="http://schemas.microsoft.com/office/drawing/2014/main" id="{8FEB7A15-271E-42F1-9E4A-638A8DA06BB4}"/>
                  </a:ext>
                </a:extLst>
              </p:cNvPr>
              <p:cNvSpPr>
                <a:spLocks noGrp="1" noRot="1" noChangeAspect="1" noMove="1" noResize="1" noEditPoints="1" noAdjustHandles="1" noChangeArrowheads="1" noChangeShapeType="1" noTextEdit="1"/>
              </p:cNvSpPr>
              <p:nvPr>
                <p:ph type="body" sz="quarter" idx="15"/>
              </p:nvPr>
            </p:nvSpPr>
            <p:spPr>
              <a:xfrm>
                <a:off x="696911" y="1531176"/>
                <a:ext cx="9925369" cy="4788662"/>
              </a:xfrm>
              <a:blipFill>
                <a:blip r:embed="rId3"/>
                <a:stretch>
                  <a:fillRect l="-614" t="-509" b="-1018"/>
                </a:stretch>
              </a:blipFill>
            </p:spPr>
            <p:txBody>
              <a:bodyPr/>
              <a:lstStyle/>
              <a:p>
                <a:r>
                  <a:rPr lang="en-US">
                    <a:noFill/>
                  </a:rPr>
                  <a:t> </a:t>
                </a:r>
              </a:p>
            </p:txBody>
          </p:sp>
        </mc:Fallback>
      </mc:AlternateContent>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23</a:t>
            </a:fld>
            <a:endParaRPr lang="en-US" dirty="0"/>
          </a:p>
        </p:txBody>
      </p:sp>
    </p:spTree>
    <p:extLst>
      <p:ext uri="{BB962C8B-B14F-4D97-AF65-F5344CB8AC3E}">
        <p14:creationId xmlns:p14="http://schemas.microsoft.com/office/powerpoint/2010/main" val="1725674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Combinations cont..</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lnSpc>
                <a:spcPct val="150000"/>
              </a:lnSpc>
              <a:buNone/>
            </a:pPr>
            <a:r>
              <a:rPr lang="en-US" b="1" u="sng" dirty="0"/>
              <a:t>Calculating Combinations</a:t>
            </a:r>
          </a:p>
          <a:p>
            <a:pPr marL="0" indent="0">
              <a:lnSpc>
                <a:spcPct val="150000"/>
              </a:lnSpc>
              <a:buNone/>
            </a:pPr>
            <a:r>
              <a:rPr lang="en-US" dirty="0"/>
              <a:t>Imagine you own a pizza restaurant, and we have six toppings from which customers choose from. We also have a special offer for pizzas with three toppings. How many potential combinations fall under our special?</a:t>
            </a:r>
          </a:p>
          <a:p>
            <a:pPr marL="0" indent="0">
              <a:lnSpc>
                <a:spcPct val="150000"/>
              </a:lnSpc>
              <a:buNone/>
            </a:pPr>
            <a:r>
              <a:rPr lang="en-US" dirty="0"/>
              <a:t>To solve these types of problems, you need to determine the n and r for the equation. The number of possible outcomes equals the number of choices for toppings, which is six. The size of each combination is three because that’s what we’re allowing for our special. So, n = 6 and r = 3.</a:t>
            </a:r>
          </a:p>
          <a:p>
            <a:pPr marL="0" indent="0">
              <a:lnSpc>
                <a:spcPct val="150000"/>
              </a:lnSpc>
              <a:buNone/>
            </a:pPr>
            <a:endParaRPr lang="en-US" dirty="0"/>
          </a:p>
          <a:p>
            <a:pPr marL="0" indent="0">
              <a:lnSpc>
                <a:spcPct val="150000"/>
              </a:lnSpc>
              <a:buNone/>
            </a:pPr>
            <a:r>
              <a:rPr lang="en-US" baseline="30000" dirty="0"/>
              <a:t> </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24</a:t>
            </a:fld>
            <a:endParaRPr lang="en-US" dirty="0"/>
          </a:p>
        </p:txBody>
      </p:sp>
    </p:spTree>
    <p:extLst>
      <p:ext uri="{BB962C8B-B14F-4D97-AF65-F5344CB8AC3E}">
        <p14:creationId xmlns:p14="http://schemas.microsoft.com/office/powerpoint/2010/main" val="38883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Combinations cont..</a:t>
            </a:r>
          </a:p>
        </p:txBody>
      </p:sp>
      <mc:AlternateContent xmlns:mc="http://schemas.openxmlformats.org/markup-compatibility/2006" xmlns:a14="http://schemas.microsoft.com/office/drawing/2010/main">
        <mc:Choice Requires="a14">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lnSpc>
                    <a:spcPct val="150000"/>
                  </a:lnSpc>
                  <a:buNone/>
                </a:pPr>
                <a:r>
                  <a:rPr lang="en-US" b="1" u="sng" dirty="0"/>
                  <a:t>Calculating Combinations</a:t>
                </a:r>
              </a:p>
              <a:p>
                <a:pPr marL="0" indent="0">
                  <a:lnSpc>
                    <a:spcPct val="150000"/>
                  </a:lnSpc>
                  <a:buNone/>
                </a:pPr>
                <a:r>
                  <a:rPr lang="en-US" dirty="0"/>
                  <a:t>When the outcomes cannot repeat, you are working with combinations without repetition. </a:t>
                </a:r>
              </a:p>
              <a:p>
                <a:pPr marL="0" indent="0">
                  <a:lnSpc>
                    <a:spcPct val="150000"/>
                  </a:lnSpc>
                  <a:buNone/>
                </a:pPr>
                <a:r>
                  <a:rPr lang="en-US" dirty="0"/>
                  <a:t>To calculate combinations without repetition the following equation can be used:</a:t>
                </a:r>
              </a:p>
              <a:p>
                <a:pPr marL="0" indent="0">
                  <a:lnSpc>
                    <a:spcPct val="150000"/>
                  </a:lnSpc>
                  <a:buNone/>
                </a:pPr>
                <a14:m>
                  <m:oMathPara xmlns:m="http://schemas.openxmlformats.org/officeDocument/2006/math">
                    <m:oMathParaPr>
                      <m:jc m:val="centerGroup"/>
                    </m:oMathParaPr>
                    <m:oMath xmlns:m="http://schemas.openxmlformats.org/officeDocument/2006/math">
                      <m:r>
                        <a:rPr lang="en-US" sz="1800" b="0" i="1" baseline="-25000" smtClean="0">
                          <a:latin typeface="Cambria Math" panose="02040503050406030204" pitchFamily="18" charset="0"/>
                        </a:rPr>
                        <m:t>𝑛</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𝑟</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𝑛</m:t>
                          </m:r>
                          <m:r>
                            <a:rPr lang="en-US" sz="1800" b="0" i="1" smtClean="0">
                              <a:latin typeface="Cambria Math" panose="02040503050406030204" pitchFamily="18" charset="0"/>
                            </a:rPr>
                            <m:t>!</m:t>
                          </m:r>
                        </m:num>
                        <m:den>
                          <m:r>
                            <a:rPr lang="en-US" sz="1800" b="0" i="1" smtClean="0">
                              <a:latin typeface="Cambria Math" panose="02040503050406030204" pitchFamily="18" charset="0"/>
                            </a:rPr>
                            <m:t>𝑟</m:t>
                          </m:r>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𝑟</m:t>
                              </m:r>
                            </m:e>
                          </m:d>
                          <m:r>
                            <a:rPr lang="en-US" sz="1800" b="0" i="1" smtClean="0">
                              <a:latin typeface="Cambria Math" panose="02040503050406030204" pitchFamily="18" charset="0"/>
                            </a:rPr>
                            <m:t>!</m:t>
                          </m:r>
                        </m:den>
                      </m:f>
                    </m:oMath>
                  </m:oMathPara>
                </a14:m>
                <a:endParaRPr lang="en-US" dirty="0"/>
              </a:p>
              <a:p>
                <a:pPr marL="0" indent="0">
                  <a:lnSpc>
                    <a:spcPct val="150000"/>
                  </a:lnSpc>
                  <a:buNone/>
                </a:pPr>
                <a:r>
                  <a:rPr lang="en-US" dirty="0"/>
                  <a:t>Where; n = the number of possible outcomes at the start.</a:t>
                </a:r>
              </a:p>
              <a:p>
                <a:pPr marL="0" indent="0">
                  <a:lnSpc>
                    <a:spcPct val="150000"/>
                  </a:lnSpc>
                  <a:buNone/>
                </a:pPr>
                <a:r>
                  <a:rPr lang="en-US" dirty="0"/>
                  <a:t>	r = the size of each combination.</a:t>
                </a:r>
              </a:p>
              <a:p>
                <a:pPr marL="0" indent="0">
                  <a:lnSpc>
                    <a:spcPct val="150000"/>
                  </a:lnSpc>
                  <a:buNone/>
                </a:pPr>
                <a:r>
                  <a:rPr lang="en-US" baseline="30000" dirty="0"/>
                  <a:t> </a:t>
                </a:r>
              </a:p>
            </p:txBody>
          </p:sp>
        </mc:Choice>
        <mc:Fallback xmlns="">
          <p:sp>
            <p:nvSpPr>
              <p:cNvPr id="44" name="Text Placeholder 43">
                <a:extLst>
                  <a:ext uri="{FF2B5EF4-FFF2-40B4-BE49-F238E27FC236}">
                    <a16:creationId xmlns:a16="http://schemas.microsoft.com/office/drawing/2014/main" id="{8FEB7A15-271E-42F1-9E4A-638A8DA06BB4}"/>
                  </a:ext>
                </a:extLst>
              </p:cNvPr>
              <p:cNvSpPr>
                <a:spLocks noGrp="1" noRot="1" noChangeAspect="1" noMove="1" noResize="1" noEditPoints="1" noAdjustHandles="1" noChangeArrowheads="1" noChangeShapeType="1" noTextEdit="1"/>
              </p:cNvSpPr>
              <p:nvPr>
                <p:ph type="body" sz="quarter" idx="15"/>
              </p:nvPr>
            </p:nvSpPr>
            <p:spPr>
              <a:xfrm>
                <a:off x="696911" y="1531176"/>
                <a:ext cx="9925369" cy="4788662"/>
              </a:xfrm>
              <a:blipFill>
                <a:blip r:embed="rId3"/>
                <a:stretch>
                  <a:fillRect l="-491"/>
                </a:stretch>
              </a:blipFill>
            </p:spPr>
            <p:txBody>
              <a:bodyPr/>
              <a:lstStyle/>
              <a:p>
                <a:r>
                  <a:rPr lang="en-US">
                    <a:noFill/>
                  </a:rPr>
                  <a:t> </a:t>
                </a:r>
              </a:p>
            </p:txBody>
          </p:sp>
        </mc:Fallback>
      </mc:AlternateContent>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25</a:t>
            </a:fld>
            <a:endParaRPr lang="en-US" dirty="0"/>
          </a:p>
        </p:txBody>
      </p:sp>
    </p:spTree>
    <p:extLst>
      <p:ext uri="{BB962C8B-B14F-4D97-AF65-F5344CB8AC3E}">
        <p14:creationId xmlns:p14="http://schemas.microsoft.com/office/powerpoint/2010/main" val="239714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122456"/>
            <a:ext cx="10656372" cy="1018131"/>
          </a:xfrm>
        </p:spPr>
        <p:txBody>
          <a:bodyPr/>
          <a:lstStyle/>
          <a:p>
            <a:r>
              <a:rPr lang="en-US" dirty="0"/>
              <a:t>Permutations and Combinations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6912" y="970040"/>
            <a:ext cx="5164137" cy="772972"/>
          </a:xfrm>
        </p:spPr>
        <p:txBody>
          <a:bodyPr/>
          <a:lstStyle/>
          <a:p>
            <a:r>
              <a:rPr lang="en-US" dirty="0"/>
              <a:t>Combinations cont..</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1" y="1531176"/>
            <a:ext cx="9925369" cy="4788662"/>
          </a:xfrm>
        </p:spPr>
        <p:txBody>
          <a:bodyPr/>
          <a:lstStyle/>
          <a:p>
            <a:pPr marL="0" indent="0">
              <a:lnSpc>
                <a:spcPct val="150000"/>
              </a:lnSpc>
              <a:buNone/>
            </a:pPr>
            <a:r>
              <a:rPr lang="en-US" b="1" u="sng" dirty="0"/>
              <a:t>Calculating Combinations</a:t>
            </a:r>
          </a:p>
          <a:p>
            <a:pPr marL="0" indent="0">
              <a:buNone/>
            </a:pPr>
            <a:r>
              <a:rPr lang="en-US" dirty="0"/>
              <a:t>For example, imagine a process that draws five people to be on a team out of a pool of 30. The order in which the process draws team members does not matter. Suppose a team comprises of A, B, C, D, E. That is equivalent to a team where the same people are drawn but in a different order. Additionally, because the process can select a person only once, there is no repetition.</a:t>
            </a:r>
          </a:p>
          <a:p>
            <a:pPr marL="0" indent="0">
              <a:buNone/>
            </a:pPr>
            <a:r>
              <a:rPr lang="en-US" dirty="0"/>
              <a:t>In this example n=30 because we are drawing from a pool of 30 candidates. R = 5 because the team can have only 5 members.</a:t>
            </a:r>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26</a:t>
            </a:fld>
            <a:endParaRPr lang="en-US" dirty="0"/>
          </a:p>
        </p:txBody>
      </p:sp>
    </p:spTree>
    <p:extLst>
      <p:ext uri="{BB962C8B-B14F-4D97-AF65-F5344CB8AC3E}">
        <p14:creationId xmlns:p14="http://schemas.microsoft.com/office/powerpoint/2010/main" val="66754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500"/>
                                  </p:stCondLst>
                                  <p:childTnLst>
                                    <p:set>
                                      <p:cBhvr>
                                        <p:cTn id="6" dur="1" fill="hold">
                                          <p:stCondLst>
                                            <p:cond delay="0"/>
                                          </p:stCondLst>
                                        </p:cTn>
                                        <p:tgtEl>
                                          <p:spTgt spid="44">
                                            <p:txEl>
                                              <p:pRg st="2" end="2"/>
                                            </p:txEl>
                                          </p:spTgt>
                                        </p:tgtEl>
                                        <p:attrNameLst>
                                          <p:attrName>style.visibility</p:attrName>
                                        </p:attrNameLst>
                                      </p:cBhvr>
                                      <p:to>
                                        <p:strVal val="visible"/>
                                      </p:to>
                                    </p:set>
                                    <p:animEffect transition="in" filter="fade">
                                      <p:cBhvr>
                                        <p:cTn id="7" dur="1000"/>
                                        <p:tgtEl>
                                          <p:spTgt spid="44">
                                            <p:txEl>
                                              <p:pRg st="2" end="2"/>
                                            </p:txEl>
                                          </p:spTgt>
                                        </p:tgtEl>
                                      </p:cBhvr>
                                    </p:animEffect>
                                    <p:anim calcmode="lin" valueType="num">
                                      <p:cBhvr>
                                        <p:cTn id="8"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27</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6" y="1123634"/>
            <a:ext cx="10750558" cy="5196204"/>
          </a:xfrm>
        </p:spPr>
        <p:txBody>
          <a:bodyPr/>
          <a:lstStyle/>
          <a:p>
            <a:r>
              <a:rPr lang="en-US" sz="2400" b="1" u="sng" dirty="0"/>
              <a:t>Introduction</a:t>
            </a:r>
          </a:p>
          <a:p>
            <a:r>
              <a:rPr lang="en-US" dirty="0"/>
              <a:t>Hypothesis testing is a vital process in inferential statistics where the goal is to use sample data to draw conclusions about an entire population. In the testing process, you use significance levels and P values to determine whether the test results are statistically significant.</a:t>
            </a:r>
          </a:p>
          <a:p>
            <a:r>
              <a:rPr lang="en-US" b="1" u="sng" dirty="0"/>
              <a:t>Key Concepts</a:t>
            </a:r>
          </a:p>
          <a:p>
            <a:r>
              <a:rPr lang="en-US" i="1" u="sng" dirty="0"/>
              <a:t>Null hypothesis, H</a:t>
            </a:r>
            <a:r>
              <a:rPr lang="en-US" i="1" u="sng" baseline="-25000" dirty="0"/>
              <a:t>0  </a:t>
            </a:r>
          </a:p>
          <a:p>
            <a:r>
              <a:rPr lang="en-US" dirty="0"/>
              <a:t>The null hypothesis is a statement of no effect or difference. It represents the status quo or the assumption that there is no relationship or difference between groups.</a:t>
            </a:r>
          </a:p>
          <a:p>
            <a:r>
              <a:rPr lang="en-US" i="1" u="sng" dirty="0"/>
              <a:t>Alternate Hypothesis, H</a:t>
            </a:r>
            <a:r>
              <a:rPr lang="en-US" i="1" u="sng" baseline="-25000" dirty="0"/>
              <a:t>1</a:t>
            </a:r>
            <a:r>
              <a:rPr lang="en-US" i="1" u="sng" dirty="0"/>
              <a:t> or H</a:t>
            </a:r>
            <a:r>
              <a:rPr lang="en-US" i="1" u="sng" baseline="-25000" dirty="0"/>
              <a:t>a</a:t>
            </a:r>
          </a:p>
          <a:p>
            <a:r>
              <a:rPr lang="en-US" dirty="0"/>
              <a:t>The alternate hypothesis is the hypothesis of interest, asserting that there is an effect or difference. It represents the opposite of the null hypothesis and is what researchers aim to provide evidence for.</a:t>
            </a:r>
          </a:p>
        </p:txBody>
      </p:sp>
    </p:spTree>
    <p:extLst>
      <p:ext uri="{BB962C8B-B14F-4D97-AF65-F5344CB8AC3E}">
        <p14:creationId xmlns:p14="http://schemas.microsoft.com/office/powerpoint/2010/main" val="2337577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28</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830898"/>
                <a:ext cx="10750558" cy="5196204"/>
              </a:xfrm>
            </p:spPr>
            <p:txBody>
              <a:bodyPr/>
              <a:lstStyle/>
              <a:p>
                <a:r>
                  <a:rPr lang="en-US" b="1" u="sng" dirty="0"/>
                  <a:t>Key Concepts cont..</a:t>
                </a:r>
              </a:p>
              <a:p>
                <a:r>
                  <a:rPr lang="en-US" i="1" u="sng" dirty="0"/>
                  <a:t>Significance level </a:t>
                </a:r>
                <a14:m>
                  <m:oMath xmlns:m="http://schemas.openxmlformats.org/officeDocument/2006/math">
                    <m:r>
                      <a:rPr lang="en-US" i="1" u="sng" smtClean="0">
                        <a:latin typeface="Cambria Math" panose="02040503050406030204" pitchFamily="18" charset="0"/>
                        <a:ea typeface="Cambria Math" panose="02040503050406030204" pitchFamily="18" charset="0"/>
                      </a:rPr>
                      <m:t>𝛼</m:t>
                    </m:r>
                  </m:oMath>
                </a14:m>
                <a:endParaRPr lang="en-US" i="1" u="sng" dirty="0"/>
              </a:p>
              <a:p>
                <a:r>
                  <a:rPr lang="en-US" dirty="0"/>
                  <a:t>It is an evidentiary standard that a researcher sets before the study. It defines how strongly the sample evidence must contradict the null hypothesis before you can reject the null hypothesis for the entire population. It is typically set at 0.05 or 5%, but it can vary depending on the study design and context.</a:t>
                </a:r>
              </a:p>
              <a:p>
                <a:r>
                  <a:rPr lang="en-US" i="1" u="sng" dirty="0"/>
                  <a:t>Test statistic</a:t>
                </a:r>
              </a:p>
              <a:p>
                <a:r>
                  <a:rPr lang="en-US" dirty="0"/>
                  <a:t>It is a numerical stability of the sample data used to assess the evidence against the null hypothesis it is calculated based on the observed data and they assumed distribution under the null hypothesis.</a:t>
                </a:r>
              </a:p>
              <a:p>
                <a:r>
                  <a:rPr lang="en-US" i="1" u="sng" dirty="0"/>
                  <a:t>P value</a:t>
                </a:r>
              </a:p>
              <a:p>
                <a:r>
                  <a:rPr lang="en-US" dirty="0"/>
                  <a:t>The P value is the probability of observing the data or more extreme results if the null hypothesis were true. It’s quantifies the strength of evidence against the null hypothesis and helps determine whether to reject or fail to reject the null hypothesis.</a:t>
                </a:r>
              </a:p>
            </p:txBody>
          </p:sp>
        </mc:Choice>
        <mc:Fallback xmlns="">
          <p:sp>
            <p:nvSpPr>
              <p:cNvPr id="3" name="Content Placeholder 2">
                <a:extLst>
                  <a:ext uri="{FF2B5EF4-FFF2-40B4-BE49-F238E27FC236}">
                    <a16:creationId xmlns:a16="http://schemas.microsoft.com/office/drawing/2014/main" id="{9C33A951-4D3F-1491-7643-732AFE228012}"/>
                  </a:ext>
                </a:extLst>
              </p:cNvPr>
              <p:cNvSpPr>
                <a:spLocks noGrp="1" noRot="1" noChangeAspect="1" noMove="1" noResize="1" noEditPoints="1" noAdjustHandles="1" noChangeArrowheads="1" noChangeShapeType="1" noTextEdit="1"/>
              </p:cNvSpPr>
              <p:nvPr>
                <p:ph sz="quarter" idx="13"/>
              </p:nvPr>
            </p:nvSpPr>
            <p:spPr>
              <a:xfrm>
                <a:off x="601655" y="830898"/>
                <a:ext cx="10750558" cy="5196204"/>
              </a:xfrm>
              <a:blipFill>
                <a:blip r:embed="rId3"/>
                <a:stretch>
                  <a:fillRect l="-624" t="-352" r="-1134" b="-8441"/>
                </a:stretch>
              </a:blipFill>
            </p:spPr>
            <p:txBody>
              <a:bodyPr/>
              <a:lstStyle/>
              <a:p>
                <a:r>
                  <a:rPr lang="en-US">
                    <a:noFill/>
                  </a:rPr>
                  <a:t> </a:t>
                </a:r>
              </a:p>
            </p:txBody>
          </p:sp>
        </mc:Fallback>
      </mc:AlternateContent>
    </p:spTree>
    <p:extLst>
      <p:ext uri="{BB962C8B-B14F-4D97-AF65-F5344CB8AC3E}">
        <p14:creationId xmlns:p14="http://schemas.microsoft.com/office/powerpoint/2010/main" val="1938719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29</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sz="2400" b="1" u="sng" dirty="0"/>
              <a:t>Steps in hypothesis testing</a:t>
            </a:r>
          </a:p>
          <a:p>
            <a:pPr>
              <a:buClrTx/>
            </a:pPr>
            <a:r>
              <a:rPr lang="en-US" b="1" dirty="0"/>
              <a:t>1. Formulate hypothesis</a:t>
            </a:r>
          </a:p>
          <a:p>
            <a:r>
              <a:rPr lang="en-US" dirty="0"/>
              <a:t>State the null hypothesis H</a:t>
            </a:r>
            <a:r>
              <a:rPr lang="en-US" baseline="-25000" dirty="0"/>
              <a:t>0</a:t>
            </a:r>
            <a:r>
              <a:rPr lang="en-US" dirty="0"/>
              <a:t> and then alternative hypothesis H</a:t>
            </a:r>
            <a:r>
              <a:rPr lang="en-US" baseline="-25000" dirty="0"/>
              <a:t>1</a:t>
            </a:r>
            <a:r>
              <a:rPr lang="en-US" dirty="0"/>
              <a:t> based on the research question and the phenomenon of interest</a:t>
            </a:r>
          </a:p>
          <a:p>
            <a:pPr>
              <a:buClrTx/>
            </a:pPr>
            <a:r>
              <a:rPr lang="en-US" b="1" dirty="0"/>
              <a:t>2.  Select significance level 𝛼</a:t>
            </a:r>
          </a:p>
          <a:p>
            <a:r>
              <a:rPr lang="en-US" dirty="0"/>
              <a:t>Choose a significance level that represents the maximum allowable probability of making a type 1 error rejecting the null hypothesis when it is true.</a:t>
            </a:r>
          </a:p>
          <a:p>
            <a:r>
              <a:rPr lang="en-US" b="1" dirty="0"/>
              <a:t>3. Collect data and calculate test statistic</a:t>
            </a:r>
          </a:p>
          <a:p>
            <a:r>
              <a:rPr lang="en-US" dirty="0"/>
              <a:t>Collect sample data and calculate the test statistic based on the observed data and the assumed distribution under the null hypothesis.</a:t>
            </a:r>
          </a:p>
        </p:txBody>
      </p:sp>
    </p:spTree>
    <p:extLst>
      <p:ext uri="{BB962C8B-B14F-4D97-AF65-F5344CB8AC3E}">
        <p14:creationId xmlns:p14="http://schemas.microsoft.com/office/powerpoint/2010/main" val="310622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1"/>
            <a:ext cx="5410197" cy="1254189"/>
          </a:xfrm>
        </p:spPr>
        <p:txBody>
          <a:bodyPr>
            <a:normAutofit/>
          </a:bodyPr>
          <a:lstStyle/>
          <a:p>
            <a:r>
              <a:rPr lang="en-US" sz="3600" u="sng" dirty="0"/>
              <a:t>Five Number Summary And Boxplots</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222282" y="1703410"/>
            <a:ext cx="6220463" cy="4210095"/>
          </a:xfrm>
        </p:spPr>
        <p:txBody>
          <a:bodyPr>
            <a:normAutofit fontScale="92500" lnSpcReduction="20000"/>
          </a:bodyPr>
          <a:lstStyle/>
          <a:p>
            <a:r>
              <a:rPr lang="en-US" sz="1600" dirty="0"/>
              <a:t>The five number summary is a simple way to understand the key characteristics of a dataset. It consists of five numbers;</a:t>
            </a:r>
          </a:p>
          <a:p>
            <a:pPr marL="342900" indent="-342900">
              <a:buFont typeface="+mj-lt"/>
              <a:buAutoNum type="arabicPeriod"/>
            </a:pPr>
            <a:r>
              <a:rPr lang="en-US" sz="1600" dirty="0"/>
              <a:t>Minimum: the smallest value in the data set.</a:t>
            </a:r>
          </a:p>
          <a:p>
            <a:pPr marL="342900" indent="-342900">
              <a:buFont typeface="+mj-lt"/>
              <a:buAutoNum type="arabicPeriod"/>
            </a:pPr>
            <a:r>
              <a:rPr lang="en-US" sz="1600" dirty="0"/>
              <a:t> First quartile (Q1): The value below which 25% of the data falls.</a:t>
            </a:r>
          </a:p>
          <a:p>
            <a:pPr marL="342900" indent="-342900">
              <a:buFont typeface="+mj-lt"/>
              <a:buAutoNum type="arabicPeriod"/>
            </a:pPr>
            <a:r>
              <a:rPr lang="en-US" sz="1600" dirty="0"/>
              <a:t>Median (Q2): The middle value of the data set when it’s arranged in ascending order. It represents the point where half of the data is above it and half is below it.</a:t>
            </a:r>
          </a:p>
          <a:p>
            <a:pPr marL="342900" indent="-342900">
              <a:buFont typeface="+mj-lt"/>
              <a:buAutoNum type="arabicPeriod"/>
            </a:pPr>
            <a:r>
              <a:rPr lang="en-US" sz="1600" dirty="0"/>
              <a:t>Third quartile (Q3):The value below which 75% of the data falls.</a:t>
            </a:r>
          </a:p>
          <a:p>
            <a:pPr marL="342900" indent="-342900">
              <a:buFont typeface="+mj-lt"/>
              <a:buAutoNum type="arabicPeriod"/>
            </a:pPr>
            <a:r>
              <a:rPr lang="en-US" sz="1600" dirty="0"/>
              <a:t> Maximum: The largest value in the data set. </a:t>
            </a:r>
          </a:p>
          <a:p>
            <a:endParaRPr lang="en-US" sz="1600" dirty="0"/>
          </a:p>
          <a:p>
            <a:r>
              <a:rPr lang="en-US" sz="1600" dirty="0"/>
              <a:t>These five numbers provide a quick overview of the spread, center, and overall shape of the data set, making it easier to compare different sets of data and identify any outliers or unusual patterns.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30</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b="1" dirty="0"/>
              <a:t>4. Make decision</a:t>
            </a:r>
          </a:p>
          <a:p>
            <a:r>
              <a:rPr lang="en-US" dirty="0"/>
              <a:t>Compare the P value to the significance level: </a:t>
            </a:r>
          </a:p>
          <a:p>
            <a:r>
              <a:rPr lang="en-US" dirty="0"/>
              <a:t>If the P value is less than the significance level reject the null hypothesis in favor of the alternative hypothesis. </a:t>
            </a:r>
          </a:p>
          <a:p>
            <a:r>
              <a:rPr lang="en-US" dirty="0"/>
              <a:t>If the P value is greater than or equal to the significance level, failed to reject the null hypothesis.</a:t>
            </a:r>
          </a:p>
          <a:p>
            <a:r>
              <a:rPr lang="en-US" b="1" dirty="0"/>
              <a:t>Interpretation</a:t>
            </a:r>
          </a:p>
          <a:p>
            <a:r>
              <a:rPr lang="en-US" dirty="0"/>
              <a:t>If the null hypothesis is rejected, it suggests strong evidence against the null hypothesis in favor of the alternative hypothesis. If the null hypothesis is not rejected, it indicates insufficient evidence to conclude that the alternative hypothesis is true.</a:t>
            </a:r>
          </a:p>
        </p:txBody>
      </p:sp>
    </p:spTree>
    <p:extLst>
      <p:ext uri="{BB962C8B-B14F-4D97-AF65-F5344CB8AC3E}">
        <p14:creationId xmlns:p14="http://schemas.microsoft.com/office/powerpoint/2010/main" val="3160983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31</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sz="2800" b="1" dirty="0"/>
              <a:t>Types of errors</a:t>
            </a:r>
          </a:p>
          <a:p>
            <a:r>
              <a:rPr lang="en-US" dirty="0"/>
              <a:t>Hypothesis tests are not 100% accurate because they use a random sample to draw conclusions about entire populations. When you perform a hypothesis test, there are two types of errors related to drawing an incorrect conclusion.</a:t>
            </a:r>
          </a:p>
          <a:p>
            <a:pPr marL="342900" indent="-342900">
              <a:buFont typeface="Arial" panose="020B0604020202020204" pitchFamily="34" charset="0"/>
              <a:buChar char="•"/>
            </a:pPr>
            <a:r>
              <a:rPr lang="en-US" dirty="0"/>
              <a:t>Type I error : (False Positive) 	Rejecting venal hypothesis when it is actually true. The probability of type 1 error is equal to the significance level.</a:t>
            </a:r>
          </a:p>
          <a:p>
            <a:pPr marL="342900" indent="-342900">
              <a:buFont typeface="Arial" panose="020B0604020202020204" pitchFamily="34" charset="0"/>
              <a:buChar char="•"/>
            </a:pPr>
            <a:r>
              <a:rPr lang="en-US" dirty="0"/>
              <a:t>Type II error: (False negative) failing to reject the null hypothesis when it is actually false. The probability of type 2 error depends on factors such as sample size, effect size, and variability.</a:t>
            </a:r>
          </a:p>
        </p:txBody>
      </p:sp>
    </p:spTree>
    <p:extLst>
      <p:ext uri="{BB962C8B-B14F-4D97-AF65-F5344CB8AC3E}">
        <p14:creationId xmlns:p14="http://schemas.microsoft.com/office/powerpoint/2010/main" val="769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32</a:t>
            </a:fld>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sz="2800" b="1" dirty="0"/>
                  <a:t>Example; </a:t>
                </a:r>
              </a:p>
              <a:p>
                <a:r>
                  <a:rPr lang="en-US" sz="1800" dirty="0"/>
                  <a:t>Let’s consider this scenario where are researcher is studying fuel expenditures for 25 families and wants to determine if the monthly costs has changed since last year when the average was $260.00 (sample mean)per month.</a:t>
                </a:r>
              </a:p>
              <a:p>
                <a:r>
                  <a:rPr lang="en-US" sz="1800" b="1" dirty="0"/>
                  <a:t>Hypothesis</a:t>
                </a:r>
                <a:r>
                  <a:rPr lang="en-US" sz="1800" dirty="0"/>
                  <a:t>:</a:t>
                </a:r>
              </a:p>
              <a:p>
                <a:r>
                  <a:rPr lang="en-US" sz="1800" dirty="0"/>
                  <a:t>Null hypothesis: The population mean equals the null hypothesis mean (260).</a:t>
                </a:r>
              </a:p>
              <a:p>
                <a:r>
                  <a:rPr lang="en-US" sz="1800" dirty="0"/>
                  <a:t>Alternative hypothesis: The population mean does not equal the null hypothesis mean (260).</a:t>
                </a:r>
              </a:p>
              <a:p>
                <a:r>
                  <a:rPr lang="en-US" sz="1800" b="1" dirty="0"/>
                  <a:t>Significance level</a:t>
                </a:r>
              </a:p>
              <a:p>
                <a:r>
                  <a:rPr lang="en-US" sz="1800" dirty="0"/>
                  <a:t>We set the significance level at </a:t>
                </a:r>
                <a14:m>
                  <m:oMath xmlns:m="http://schemas.openxmlformats.org/officeDocument/2006/math">
                    <m:r>
                      <a:rPr lang="en-US" sz="1800" i="1" u="sng" smtClean="0">
                        <a:latin typeface="Cambria Math" panose="02040503050406030204" pitchFamily="18" charset="0"/>
                        <a:ea typeface="Cambria Math" panose="02040503050406030204" pitchFamily="18" charset="0"/>
                      </a:rPr>
                      <m:t>𝛼</m:t>
                    </m:r>
                  </m:oMath>
                </a14:m>
                <a:r>
                  <a:rPr lang="en-US" sz="1800" dirty="0"/>
                  <a:t> = 0.05, indicating that there is a 5% risk of deciding that an effect exists when it does not exist. This risks a chance of making a type 1 error [ incorrectly rejecting the null hypothesis].</a:t>
                </a:r>
              </a:p>
              <a:p>
                <a:endParaRPr lang="en-US" sz="1800" dirty="0"/>
              </a:p>
            </p:txBody>
          </p:sp>
        </mc:Choice>
        <mc:Fallback>
          <p:sp>
            <p:nvSpPr>
              <p:cNvPr id="3" name="Content Placeholder 2">
                <a:extLst>
                  <a:ext uri="{FF2B5EF4-FFF2-40B4-BE49-F238E27FC236}">
                    <a16:creationId xmlns:a16="http://schemas.microsoft.com/office/drawing/2014/main" id="{9C33A951-4D3F-1491-7643-732AFE228012}"/>
                  </a:ext>
                </a:extLst>
              </p:cNvPr>
              <p:cNvSpPr>
                <a:spLocks noGrp="1" noRot="1" noChangeAspect="1" noMove="1" noResize="1" noEditPoints="1" noAdjustHandles="1" noChangeArrowheads="1" noChangeShapeType="1" noTextEdit="1"/>
              </p:cNvSpPr>
              <p:nvPr>
                <p:ph sz="quarter" idx="13"/>
              </p:nvPr>
            </p:nvSpPr>
            <p:spPr>
              <a:xfrm>
                <a:off x="601655" y="1121253"/>
                <a:ext cx="10750558" cy="5196204"/>
              </a:xfrm>
              <a:blipFill>
                <a:blip r:embed="rId3"/>
                <a:stretch>
                  <a:fillRect l="-1191" t="-939" r="-851"/>
                </a:stretch>
              </a:blipFill>
            </p:spPr>
            <p:txBody>
              <a:bodyPr/>
              <a:lstStyle/>
              <a:p>
                <a:r>
                  <a:rPr lang="en-US">
                    <a:noFill/>
                  </a:rPr>
                  <a:t> </a:t>
                </a:r>
              </a:p>
            </p:txBody>
          </p:sp>
        </mc:Fallback>
      </mc:AlternateContent>
    </p:spTree>
    <p:extLst>
      <p:ext uri="{BB962C8B-B14F-4D97-AF65-F5344CB8AC3E}">
        <p14:creationId xmlns:p14="http://schemas.microsoft.com/office/powerpoint/2010/main" val="3190735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33</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777240"/>
            <a:ext cx="5410850" cy="5907723"/>
          </a:xfrm>
        </p:spPr>
        <p:txBody>
          <a:bodyPr/>
          <a:lstStyle/>
          <a:p>
            <a:r>
              <a:rPr lang="en-US" sz="2800" b="1" dirty="0"/>
              <a:t>Example; </a:t>
            </a:r>
          </a:p>
          <a:p>
            <a:r>
              <a:rPr lang="en-US" sz="1800" dirty="0"/>
              <a:t>The significance level defines how far the sample value must be from the null value before we can reject the null. The percentage of the area under the curve that is shaded equals the probability that the sample value will fall in those regions if the null hypothesis is correct.</a:t>
            </a:r>
          </a:p>
          <a:p>
            <a:r>
              <a:rPr lang="en-US" sz="1800" dirty="0"/>
              <a:t>Each region has a probability of 0.025, which sums to our desired total of 0.05. These shaded areas are called the critical region for a two-tailed hypothesis test.</a:t>
            </a:r>
          </a:p>
          <a:p>
            <a:r>
              <a:rPr lang="en-US" sz="1800" dirty="0"/>
              <a:t>he critical region defines sample values that are improbable enough to warrant rejecting the null hypothesis. If the null hypothesis is correct and the population mean is 260, random samples (n=25) from this population have means that fall in the critical region 5% of the time.</a:t>
            </a:r>
          </a:p>
        </p:txBody>
      </p:sp>
      <p:pic>
        <p:nvPicPr>
          <p:cNvPr id="4" name="Picture 3">
            <a:extLst>
              <a:ext uri="{FF2B5EF4-FFF2-40B4-BE49-F238E27FC236}">
                <a16:creationId xmlns:a16="http://schemas.microsoft.com/office/drawing/2014/main" id="{45847AD3-A9D3-F604-9D71-91ECA6A1D9DC}"/>
              </a:ext>
            </a:extLst>
          </p:cNvPr>
          <p:cNvPicPr>
            <a:picLocks noChangeAspect="1"/>
          </p:cNvPicPr>
          <p:nvPr/>
        </p:nvPicPr>
        <p:blipFill>
          <a:blip r:embed="rId3"/>
          <a:stretch>
            <a:fillRect/>
          </a:stretch>
        </p:blipFill>
        <p:spPr>
          <a:xfrm>
            <a:off x="6012505" y="1121253"/>
            <a:ext cx="5577840" cy="3703320"/>
          </a:xfrm>
          <a:prstGeom prst="rect">
            <a:avLst/>
          </a:prstGeom>
        </p:spPr>
      </p:pic>
    </p:spTree>
    <p:extLst>
      <p:ext uri="{BB962C8B-B14F-4D97-AF65-F5344CB8AC3E}">
        <p14:creationId xmlns:p14="http://schemas.microsoft.com/office/powerpoint/2010/main" val="2283490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34</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b="1" dirty="0"/>
              <a:t>Collect data and calculate test statistic</a:t>
            </a:r>
          </a:p>
          <a:p>
            <a:r>
              <a:rPr lang="en-US" dirty="0"/>
              <a:t>The researcher collected a random sample and found that this year’s sample mean (330.6) is greater than last year’s mean (260).</a:t>
            </a:r>
          </a:p>
          <a:p>
            <a:r>
              <a:rPr lang="en-US" dirty="0"/>
              <a:t>Hypothesis test</a:t>
            </a:r>
          </a:p>
          <a:p>
            <a:r>
              <a:rPr lang="en-US" dirty="0"/>
              <a:t>Here we calculate the p-value based on the sample data and the assumed distribution. First, we need to calculate the effect that is present in our sample. The effect is the distance between the sample value and null value: 330.6 – 260 = 70.6. </a:t>
            </a:r>
          </a:p>
          <a:p>
            <a:r>
              <a:rPr lang="en-US" dirty="0"/>
              <a:t>After, shade the regions on both sides of the distribution that are at least as far away as 70.6 from the null (260 +/- 70.6). This process graphs the probability of observing a sample mean at least as extreme as our sample mean.</a:t>
            </a:r>
          </a:p>
          <a:p>
            <a:endParaRPr lang="en-US" dirty="0"/>
          </a:p>
          <a:p>
            <a:endParaRPr lang="en-US" dirty="0"/>
          </a:p>
        </p:txBody>
      </p:sp>
    </p:spTree>
    <p:extLst>
      <p:ext uri="{BB962C8B-B14F-4D97-AF65-F5344CB8AC3E}">
        <p14:creationId xmlns:p14="http://schemas.microsoft.com/office/powerpoint/2010/main" val="41135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35</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777240"/>
            <a:ext cx="5410850" cy="5907723"/>
          </a:xfrm>
        </p:spPr>
        <p:txBody>
          <a:bodyPr/>
          <a:lstStyle/>
          <a:p>
            <a:r>
              <a:rPr lang="en-US" sz="2800" b="1" dirty="0"/>
              <a:t>Example cont..; </a:t>
            </a:r>
          </a:p>
          <a:p>
            <a:r>
              <a:rPr lang="en-US" sz="1800" dirty="0"/>
              <a:t>The total probability of the two shaded regions is 0.03112. </a:t>
            </a:r>
          </a:p>
          <a:p>
            <a:r>
              <a:rPr lang="en-US" sz="1800" dirty="0"/>
              <a:t>If the null hypothesis value (260) is true and you drew many random samples, you’d expect sample means to fall in the shaded regions about 3.1% of the time. In other words, you will observe sample effects at least as large as 70.6 about 3.1% of the time if the null is true. </a:t>
            </a:r>
          </a:p>
          <a:p>
            <a:r>
              <a:rPr lang="en-US" sz="1800" dirty="0"/>
              <a:t>That’s the P value!</a:t>
            </a:r>
          </a:p>
          <a:p>
            <a:r>
              <a:rPr lang="en-US" sz="1800" dirty="0"/>
              <a:t>If your P value is less than or equal to your alpha level, reject the null hypothesis.</a:t>
            </a:r>
          </a:p>
          <a:p>
            <a:r>
              <a:rPr lang="en-US" sz="1800" dirty="0"/>
              <a:t>The P value results are consistent with our graphical representation. The P value of 0.03112 is significant at the alpha level of 0.05</a:t>
            </a:r>
          </a:p>
        </p:txBody>
      </p:sp>
      <p:pic>
        <p:nvPicPr>
          <p:cNvPr id="4" name="Picture 3">
            <a:extLst>
              <a:ext uri="{FF2B5EF4-FFF2-40B4-BE49-F238E27FC236}">
                <a16:creationId xmlns:a16="http://schemas.microsoft.com/office/drawing/2014/main" id="{45847AD3-A9D3-F604-9D71-91ECA6A1D9DC}"/>
              </a:ext>
            </a:extLst>
          </p:cNvPr>
          <p:cNvPicPr>
            <a:picLocks noChangeAspect="1"/>
          </p:cNvPicPr>
          <p:nvPr/>
        </p:nvPicPr>
        <p:blipFill>
          <a:blip r:embed="rId3"/>
          <a:srcRect/>
          <a:stretch/>
        </p:blipFill>
        <p:spPr>
          <a:xfrm>
            <a:off x="6012506" y="1121252"/>
            <a:ext cx="5576114" cy="4395627"/>
          </a:xfrm>
          <a:prstGeom prst="rect">
            <a:avLst/>
          </a:prstGeom>
        </p:spPr>
      </p:pic>
    </p:spTree>
    <p:extLst>
      <p:ext uri="{BB962C8B-B14F-4D97-AF65-F5344CB8AC3E}">
        <p14:creationId xmlns:p14="http://schemas.microsoft.com/office/powerpoint/2010/main" val="3528687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88203" y="168276"/>
            <a:ext cx="11502142" cy="955358"/>
          </a:xfrm>
        </p:spPr>
        <p:txBody>
          <a:bodyPr/>
          <a:lstStyle/>
          <a:p>
            <a:r>
              <a:rPr lang="en-US" dirty="0"/>
              <a:t>Hypothesis Tests</a:t>
            </a:r>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36</a:t>
            </a:fld>
            <a:endParaRPr lang="en-US" dirty="0"/>
          </a:p>
        </p:txBody>
      </p:sp>
      <p:sp>
        <p:nvSpPr>
          <p:cNvPr id="3" name="Content Placeholder 2">
            <a:extLst>
              <a:ext uri="{FF2B5EF4-FFF2-40B4-BE49-F238E27FC236}">
                <a16:creationId xmlns:a16="http://schemas.microsoft.com/office/drawing/2014/main" id="{9C33A951-4D3F-1491-7643-732AFE228012}"/>
              </a:ext>
            </a:extLst>
          </p:cNvPr>
          <p:cNvSpPr>
            <a:spLocks noGrp="1"/>
          </p:cNvSpPr>
          <p:nvPr>
            <p:ph sz="quarter" idx="13"/>
          </p:nvPr>
        </p:nvSpPr>
        <p:spPr>
          <a:xfrm>
            <a:off x="601655" y="1121253"/>
            <a:ext cx="10750558" cy="5196204"/>
          </a:xfrm>
        </p:spPr>
        <p:txBody>
          <a:bodyPr/>
          <a:lstStyle/>
          <a:p>
            <a:r>
              <a:rPr lang="en-US" b="1" dirty="0"/>
              <a:t>Decision</a:t>
            </a:r>
          </a:p>
          <a:p>
            <a:r>
              <a:rPr lang="en-US" dirty="0"/>
              <a:t>Using the significance level of 0.05, the sample effect is statistically significant.</a:t>
            </a:r>
          </a:p>
          <a:p>
            <a:r>
              <a:rPr lang="en-US" dirty="0"/>
              <a:t>We reject the null hypothesis. Our data support the alternative hypothesis, which states that the population mean doesn’t equal 260. We can conclude that mean fuel expenditures have increased since last year.</a:t>
            </a:r>
          </a:p>
          <a:p>
            <a:r>
              <a:rPr lang="en-US" dirty="0"/>
              <a:t>Hypothesis tests are crucial when you want to use sample data to make conclusions about a population because these tests account for sample error. Using significance levels and P values to determine when to reject the null hypothesis improves the probability that you will draw the correct conclusion.</a:t>
            </a:r>
          </a:p>
        </p:txBody>
      </p:sp>
    </p:spTree>
    <p:extLst>
      <p:ext uri="{BB962C8B-B14F-4D97-AF65-F5344CB8AC3E}">
        <p14:creationId xmlns:p14="http://schemas.microsoft.com/office/powerpoint/2010/main" val="122553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Confidence Interval</a:t>
            </a:r>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37</a:t>
            </a:fld>
            <a:endParaRPr lang="en-US" dirty="0"/>
          </a:p>
        </p:txBody>
      </p:sp>
      <p:sp>
        <p:nvSpPr>
          <p:cNvPr id="3" name="Content Placeholder 2">
            <a:extLst>
              <a:ext uri="{FF2B5EF4-FFF2-40B4-BE49-F238E27FC236}">
                <a16:creationId xmlns:a16="http://schemas.microsoft.com/office/drawing/2014/main" id="{FF6FF065-C3EF-FE3B-1798-6BEB5E9BFBFB}"/>
              </a:ext>
            </a:extLst>
          </p:cNvPr>
          <p:cNvSpPr>
            <a:spLocks noGrp="1"/>
          </p:cNvSpPr>
          <p:nvPr>
            <p:ph sz="quarter" idx="13"/>
          </p:nvPr>
        </p:nvSpPr>
        <p:spPr>
          <a:xfrm>
            <a:off x="401840" y="170451"/>
            <a:ext cx="11407483" cy="4599669"/>
          </a:xfrm>
        </p:spPr>
        <p:txBody>
          <a:bodyPr/>
          <a:lstStyle/>
          <a:p>
            <a:r>
              <a:rPr lang="en-US" sz="2800" b="1" dirty="0"/>
              <a:t>Introduction</a:t>
            </a:r>
          </a:p>
          <a:p>
            <a:r>
              <a:rPr lang="en-US" dirty="0"/>
              <a:t>A confidence interval is a range of values that we estimate contains the true population parameter with a certain level of confidence. It is calculated from sample data using a statistical formula or method. Typically based on the sample mean, but can be used for other parameters as well.</a:t>
            </a:r>
          </a:p>
          <a:p>
            <a:r>
              <a:rPr lang="en-US" b="1" dirty="0"/>
              <a:t>Interpretation</a:t>
            </a:r>
          </a:p>
          <a:p>
            <a:r>
              <a:rPr lang="en-US" dirty="0"/>
              <a:t>For example a 95% confidence interval for the average height of students might be 150 cm  to 160 cm. This means that we are 95% confident that the true average height falls within this range.</a:t>
            </a:r>
          </a:p>
          <a:p>
            <a:r>
              <a:rPr lang="en-US" b="1" dirty="0"/>
              <a:t>Levels of confidence</a:t>
            </a:r>
          </a:p>
          <a:p>
            <a:r>
              <a:rPr lang="en-US" dirty="0"/>
              <a:t>Represents the probability that the true parameter falls within the confidence interval. Common levels include 90%, 95% and 99%.</a:t>
            </a:r>
          </a:p>
          <a:p>
            <a:endParaRPr lang="en-US" dirty="0"/>
          </a:p>
        </p:txBody>
      </p:sp>
    </p:spTree>
    <p:extLst>
      <p:ext uri="{BB962C8B-B14F-4D97-AF65-F5344CB8AC3E}">
        <p14:creationId xmlns:p14="http://schemas.microsoft.com/office/powerpoint/2010/main" val="1086050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Confidence Interval</a:t>
            </a:r>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38</a:t>
            </a:fld>
            <a:endParaRPr lang="en-US" dirty="0"/>
          </a:p>
        </p:txBody>
      </p:sp>
      <p:sp>
        <p:nvSpPr>
          <p:cNvPr id="3" name="Content Placeholder 2">
            <a:extLst>
              <a:ext uri="{FF2B5EF4-FFF2-40B4-BE49-F238E27FC236}">
                <a16:creationId xmlns:a16="http://schemas.microsoft.com/office/drawing/2014/main" id="{FF6FF065-C3EF-FE3B-1798-6BEB5E9BFBFB}"/>
              </a:ext>
            </a:extLst>
          </p:cNvPr>
          <p:cNvSpPr>
            <a:spLocks noGrp="1"/>
          </p:cNvSpPr>
          <p:nvPr>
            <p:ph sz="quarter" idx="13"/>
          </p:nvPr>
        </p:nvSpPr>
        <p:spPr/>
        <p:txBody>
          <a:bodyPr/>
          <a:lstStyle/>
          <a:p>
            <a:r>
              <a:rPr lang="en-US" b="1" dirty="0"/>
              <a:t>Width of interval</a:t>
            </a:r>
          </a:p>
          <a:p>
            <a:r>
              <a:rPr lang="en-US" dirty="0"/>
              <a:t>Narrower intervals indicate more precise in estimates. With depends on sample size, variability of data, and chosen level of confidence.</a:t>
            </a:r>
          </a:p>
          <a:p>
            <a:r>
              <a:rPr lang="en-US" b="1" dirty="0"/>
              <a:t>Difference between significance level and confidence interval</a:t>
            </a:r>
          </a:p>
          <a:p>
            <a:r>
              <a:rPr lang="en-US" dirty="0"/>
              <a:t>The significance level chart centers on the null value, and we shade the outside 5% of the distribution. </a:t>
            </a:r>
          </a:p>
          <a:p>
            <a:r>
              <a:rPr lang="en-US" dirty="0"/>
              <a:t>Conversely, the confidence interval graph centers on the sample mean, and we shade the center 95% of the distribution.</a:t>
            </a:r>
          </a:p>
        </p:txBody>
      </p:sp>
    </p:spTree>
    <p:extLst>
      <p:ext uri="{BB962C8B-B14F-4D97-AF65-F5344CB8AC3E}">
        <p14:creationId xmlns:p14="http://schemas.microsoft.com/office/powerpoint/2010/main" val="952860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Confidence Interval</a:t>
            </a:r>
          </a:p>
        </p:txBody>
      </p:sp>
      <p:sp>
        <p:nvSpPr>
          <p:cNvPr id="14" name="Date Placeholder 13">
            <a:extLst>
              <a:ext uri="{FF2B5EF4-FFF2-40B4-BE49-F238E27FC236}">
                <a16:creationId xmlns:a16="http://schemas.microsoft.com/office/drawing/2014/main" id="{C7BC08D9-C83B-44A9-95A7-340B66009708}"/>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AE4E6A13-40E9-49DE-9D96-2A84E3C3E01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39</a:t>
            </a:fld>
            <a:endParaRPr lang="en-US" dirty="0"/>
          </a:p>
        </p:txBody>
      </p:sp>
      <p:pic>
        <p:nvPicPr>
          <p:cNvPr id="4" name="Content Placeholder 3">
            <a:extLst>
              <a:ext uri="{FF2B5EF4-FFF2-40B4-BE49-F238E27FC236}">
                <a16:creationId xmlns:a16="http://schemas.microsoft.com/office/drawing/2014/main" id="{6EBDD31A-223B-E450-63E4-13982ED35934}"/>
              </a:ext>
            </a:extLst>
          </p:cNvPr>
          <p:cNvPicPr>
            <a:picLocks noGrp="1" noChangeAspect="1"/>
          </p:cNvPicPr>
          <p:nvPr>
            <p:ph sz="quarter" idx="13"/>
          </p:nvPr>
        </p:nvPicPr>
        <p:blipFill>
          <a:blip r:embed="rId3"/>
          <a:stretch>
            <a:fillRect/>
          </a:stretch>
        </p:blipFill>
        <p:spPr>
          <a:xfrm>
            <a:off x="6096000" y="610921"/>
            <a:ext cx="5448300" cy="3642360"/>
          </a:xfrm>
        </p:spPr>
      </p:pic>
      <p:sp>
        <p:nvSpPr>
          <p:cNvPr id="5" name="TextBox 4">
            <a:extLst>
              <a:ext uri="{FF2B5EF4-FFF2-40B4-BE49-F238E27FC236}">
                <a16:creationId xmlns:a16="http://schemas.microsoft.com/office/drawing/2014/main" id="{00AD88E6-2171-7868-F692-5AEABD01277D}"/>
              </a:ext>
            </a:extLst>
          </p:cNvPr>
          <p:cNvSpPr txBox="1"/>
          <p:nvPr/>
        </p:nvSpPr>
        <p:spPr>
          <a:xfrm>
            <a:off x="182880" y="241669"/>
            <a:ext cx="5593080" cy="3277820"/>
          </a:xfrm>
          <a:prstGeom prst="rect">
            <a:avLst/>
          </a:prstGeom>
          <a:noFill/>
        </p:spPr>
        <p:txBody>
          <a:bodyPr wrap="square" rtlCol="0">
            <a:spAutoFit/>
          </a:bodyPr>
          <a:lstStyle/>
          <a:p>
            <a:r>
              <a:rPr lang="en-US" dirty="0"/>
              <a:t>The shaded range of sample means [267 - 394] covers 95% of this sampling distribution. This range is the 95% confidence interval for our sample data. We can be 95% confident that the population mean for fuel costs fall between 267 and 394.</a:t>
            </a:r>
          </a:p>
          <a:p>
            <a:r>
              <a:rPr lang="en-US" dirty="0"/>
              <a:t>The relationship between the confidence level and the significance level for a hypothesis test is as follows:</a:t>
            </a:r>
          </a:p>
          <a:p>
            <a:pPr>
              <a:lnSpc>
                <a:spcPct val="150000"/>
              </a:lnSpc>
            </a:pPr>
            <a:r>
              <a:rPr lang="en-US" i="1" dirty="0"/>
              <a:t>Confidence level = 1 – Significance level (alpha)</a:t>
            </a:r>
          </a:p>
          <a:p>
            <a:r>
              <a:rPr lang="en-US" dirty="0"/>
              <a:t>For example, if your significance level is 0.05, the equivalent confidence level is 95%.</a:t>
            </a:r>
          </a:p>
        </p:txBody>
      </p:sp>
    </p:spTree>
    <p:extLst>
      <p:ext uri="{BB962C8B-B14F-4D97-AF65-F5344CB8AC3E}">
        <p14:creationId xmlns:p14="http://schemas.microsoft.com/office/powerpoint/2010/main" val="28015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4</a:t>
            </a:fld>
            <a:endParaRPr lang="en-US" sz="2000" dirty="0"/>
          </a:p>
        </p:txBody>
      </p:sp>
      <p:sp>
        <p:nvSpPr>
          <p:cNvPr id="2" name="TextBox 1">
            <a:extLst>
              <a:ext uri="{FF2B5EF4-FFF2-40B4-BE49-F238E27FC236}">
                <a16:creationId xmlns:a16="http://schemas.microsoft.com/office/drawing/2014/main" id="{A9A4B41B-C997-6FDF-FFAB-FE3E76AF1028}"/>
              </a:ext>
            </a:extLst>
          </p:cNvPr>
          <p:cNvSpPr txBox="1"/>
          <p:nvPr/>
        </p:nvSpPr>
        <p:spPr>
          <a:xfrm>
            <a:off x="377505" y="486561"/>
            <a:ext cx="7499757" cy="6063198"/>
          </a:xfrm>
          <a:prstGeom prst="rect">
            <a:avLst/>
          </a:prstGeom>
          <a:noFill/>
        </p:spPr>
        <p:txBody>
          <a:bodyPr wrap="square" rtlCol="0">
            <a:spAutoFit/>
          </a:bodyPr>
          <a:lstStyle/>
          <a:p>
            <a:r>
              <a:rPr lang="en-US" sz="2800" u="sng" dirty="0"/>
              <a:t>Boxplots</a:t>
            </a:r>
          </a:p>
          <a:p>
            <a:r>
              <a:rPr lang="en-US" dirty="0"/>
              <a:t>The five number summary is often used to create a visual representation of the data called a boxplot or box and whisker plots. Here is how it works: </a:t>
            </a:r>
          </a:p>
          <a:p>
            <a:pPr marL="285750" indent="-285750">
              <a:lnSpc>
                <a:spcPct val="150000"/>
              </a:lnSpc>
              <a:buFont typeface="Arial" panose="020B0604020202020204" pitchFamily="34" charset="0"/>
              <a:buChar char="•"/>
            </a:pPr>
            <a:r>
              <a:rPr lang="en-US" dirty="0"/>
              <a:t>A box is drawing from the first quartile (Q1) to the third quartile(Q3) representing the middle 50% of the data. </a:t>
            </a:r>
          </a:p>
          <a:p>
            <a:pPr marL="285750" indent="-285750">
              <a:lnSpc>
                <a:spcPct val="150000"/>
              </a:lnSpc>
              <a:buFont typeface="Arial" panose="020B0604020202020204" pitchFamily="34" charset="0"/>
              <a:buChar char="•"/>
            </a:pPr>
            <a:r>
              <a:rPr lang="en-US" dirty="0"/>
              <a:t>A line whisker extends from the minimum value to the first quartile (Q1) and from the 3</a:t>
            </a:r>
            <a:r>
              <a:rPr lang="en-US" baseline="30000" dirty="0"/>
              <a:t>rd</a:t>
            </a:r>
            <a:r>
              <a:rPr lang="en-US" dirty="0"/>
              <a:t> quartile (Q3) to the maximum value. These whiskers show the range of the data, excluding the outliers. </a:t>
            </a:r>
          </a:p>
          <a:p>
            <a:pPr marL="285750" indent="-285750">
              <a:lnSpc>
                <a:spcPct val="150000"/>
              </a:lnSpc>
              <a:buFont typeface="Arial" panose="020B0604020202020204" pitchFamily="34" charset="0"/>
              <a:buChar char="•"/>
            </a:pPr>
            <a:r>
              <a:rPr lang="en-US" dirty="0"/>
              <a:t>Outliers which are data points that lie significantly far from the rest of the data, are sometimes shown as individual points beyond the whiskers. </a:t>
            </a:r>
          </a:p>
          <a:p>
            <a:pPr marL="285750" indent="-285750">
              <a:buFont typeface="Arial" panose="020B0604020202020204" pitchFamily="34" charset="0"/>
              <a:buChar char="•"/>
            </a:pPr>
            <a:endParaRPr lang="en-US" dirty="0"/>
          </a:p>
          <a:p>
            <a:r>
              <a:rPr lang="en-US" dirty="0"/>
              <a:t>Box plots are useful for quickly visualizing the distribution of a data set, including its central tendency, spread and any potential outliers. They are particularly helpful for comparing multiple data sets or identifying patterns within a single data set.</a:t>
            </a:r>
          </a:p>
        </p:txBody>
      </p:sp>
    </p:spTree>
    <p:extLst>
      <p:ext uri="{BB962C8B-B14F-4D97-AF65-F5344CB8AC3E}">
        <p14:creationId xmlns:p14="http://schemas.microsoft.com/office/powerpoint/2010/main" val="1668231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40</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2"/>
            <a:ext cx="5410197" cy="847856"/>
          </a:xfrm>
        </p:spPr>
        <p:txBody>
          <a:bodyPr>
            <a:normAutofit/>
          </a:bodyPr>
          <a:lstStyle/>
          <a:p>
            <a:r>
              <a:rPr lang="en-US" sz="3600" u="sng" dirty="0"/>
              <a:t>Gaussian Distribution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222282" y="1015068"/>
            <a:ext cx="6220463" cy="4898437"/>
          </a:xfrm>
        </p:spPr>
        <p:txBody>
          <a:bodyPr>
            <a:normAutofit/>
          </a:bodyPr>
          <a:lstStyle/>
          <a:p>
            <a:r>
              <a:rPr lang="en-US" sz="1600" dirty="0"/>
              <a:t>It is also known as the normal distribution and is a fundamental concept in statistics and probability theory. </a:t>
            </a:r>
          </a:p>
          <a:p>
            <a:r>
              <a:rPr lang="en-US" sz="1600" dirty="0"/>
              <a:t>The normal distribution is a continuous probability distribution that is symmetrical around its mean, most of the observations cluster around the central peak, and the probabilities for values further away from the mean taper off equally in both directions. Extreme values in both tails of the distribution are similarly unlikely.</a:t>
            </a:r>
          </a:p>
          <a:p>
            <a:r>
              <a:rPr lang="en-US" sz="1600" dirty="0"/>
              <a:t>It is the most important probability distribution in statistics because it accurately describes the distribution of values for many natural phenomena. Characteristics that are the sum of many independent processes frequently followed normal distributions.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1962688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6</a:t>
            </a:fld>
            <a:endParaRPr lang="en-US" sz="20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9A4B41B-C997-6FDF-FFAB-FE3E76AF1028}"/>
                  </a:ext>
                </a:extLst>
              </p:cNvPr>
              <p:cNvSpPr txBox="1"/>
              <p:nvPr/>
            </p:nvSpPr>
            <p:spPr>
              <a:xfrm>
                <a:off x="377505" y="486561"/>
                <a:ext cx="7499757" cy="5693866"/>
              </a:xfrm>
              <a:prstGeom prst="rect">
                <a:avLst/>
              </a:prstGeom>
              <a:noFill/>
            </p:spPr>
            <p:txBody>
              <a:bodyPr wrap="square" rtlCol="0">
                <a:spAutoFit/>
              </a:bodyPr>
              <a:lstStyle/>
              <a:p>
                <a:r>
                  <a:rPr lang="en-US" sz="2800" u="sng" dirty="0"/>
                  <a:t>Gaussian Distribution cont..</a:t>
                </a:r>
              </a:p>
              <a:p>
                <a:r>
                  <a:rPr lang="en-US" dirty="0"/>
                  <a:t>The parameters for the normal distribution define its shape and probabilities entirely. The gaussian distribution does not have just one form. Instead, the ship changes based on the parameter values.</a:t>
                </a:r>
              </a:p>
              <a:p>
                <a:endParaRPr lang="en-US" dirty="0"/>
              </a:p>
              <a:p>
                <a:r>
                  <a:rPr lang="en-US" sz="2400" dirty="0"/>
                  <a:t>Mean </a:t>
                </a:r>
                <a:r>
                  <a:rPr lang="el-GR" sz="2400" dirty="0">
                    <a:latin typeface="Heebo Thin" panose="020F0502020204030204" pitchFamily="2" charset="-79"/>
                    <a:cs typeface="Heebo Thin" panose="020F0502020204030204" pitchFamily="2" charset="-79"/>
                  </a:rPr>
                  <a:t>μ</a:t>
                </a:r>
                <a:endParaRPr lang="en-US" sz="2400" dirty="0"/>
              </a:p>
              <a:p>
                <a:r>
                  <a:rPr lang="en-US" dirty="0"/>
                  <a:t>The mean is the central tendency of the normal distribution. It defines the location of the peak for the bell curve. Most values cluster around the mean. On a graph, changing the mean shifts the entire curve left or right on the X axis.</a:t>
                </a:r>
              </a:p>
              <a:p>
                <a:endParaRPr lang="en-US" dirty="0"/>
              </a:p>
              <a:p>
                <a:r>
                  <a:rPr lang="en-US" sz="2400" dirty="0">
                    <a:solidFill>
                      <a:prstClr val="black"/>
                    </a:solidFill>
                    <a:latin typeface="Avenir Next LT Pro"/>
                  </a:rPr>
                  <a:t>Standard Deviation </a:t>
                </a:r>
                <a14:m>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𝜎</m:t>
                    </m:r>
                  </m:oMath>
                </a14:m>
                <a:endParaRPr lang="en-US" dirty="0"/>
              </a:p>
              <a:p>
                <a:r>
                  <a:rPr lang="en-US" dirty="0"/>
                  <a:t>The standard deviation is a measure of variability. It defines the width of the normal distribution. The standard deviation determines how far away from the mean the values tend to fall. It represents the typical distance between the observations and the average.</a:t>
                </a:r>
              </a:p>
              <a:p>
                <a:r>
                  <a:rPr lang="en-US" dirty="0"/>
                  <a:t>On a graph, changing the standard deviation either tightens or spreads out the width of the distribution along the X axis. Larger standard deviations produce wider distributions.</a:t>
                </a:r>
              </a:p>
            </p:txBody>
          </p:sp>
        </mc:Choice>
        <mc:Fallback xmlns="">
          <p:sp>
            <p:nvSpPr>
              <p:cNvPr id="2" name="TextBox 1">
                <a:extLst>
                  <a:ext uri="{FF2B5EF4-FFF2-40B4-BE49-F238E27FC236}">
                    <a16:creationId xmlns:a16="http://schemas.microsoft.com/office/drawing/2014/main" id="{A9A4B41B-C997-6FDF-FFAB-FE3E76AF1028}"/>
                  </a:ext>
                </a:extLst>
              </p:cNvPr>
              <p:cNvSpPr txBox="1">
                <a:spLocks noRot="1" noChangeAspect="1" noMove="1" noResize="1" noEditPoints="1" noAdjustHandles="1" noChangeArrowheads="1" noChangeShapeType="1" noTextEdit="1"/>
              </p:cNvSpPr>
              <p:nvPr/>
            </p:nvSpPr>
            <p:spPr>
              <a:xfrm>
                <a:off x="377505" y="486561"/>
                <a:ext cx="7499757" cy="5693866"/>
              </a:xfrm>
              <a:prstGeom prst="rect">
                <a:avLst/>
              </a:prstGeom>
              <a:blipFill>
                <a:blip r:embed="rId4"/>
                <a:stretch>
                  <a:fillRect l="-1707" t="-1071" r="-813" b="-857"/>
                </a:stretch>
              </a:blipFill>
            </p:spPr>
            <p:txBody>
              <a:bodyPr/>
              <a:lstStyle/>
              <a:p>
                <a:r>
                  <a:rPr lang="en-US">
                    <a:noFill/>
                  </a:rPr>
                  <a:t> </a:t>
                </a:r>
              </a:p>
            </p:txBody>
          </p:sp>
        </mc:Fallback>
      </mc:AlternateContent>
    </p:spTree>
    <p:extLst>
      <p:ext uri="{BB962C8B-B14F-4D97-AF65-F5344CB8AC3E}">
        <p14:creationId xmlns:p14="http://schemas.microsoft.com/office/powerpoint/2010/main" val="311502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49222"/>
            <a:ext cx="5410197" cy="847856"/>
          </a:xfrm>
        </p:spPr>
        <p:txBody>
          <a:bodyPr>
            <a:normAutofit fontScale="90000"/>
          </a:bodyPr>
          <a:lstStyle/>
          <a:p>
            <a:r>
              <a:rPr lang="en-US" sz="3600" u="sng" dirty="0"/>
              <a:t>Gaussian Distribution cont..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222282" y="1015068"/>
            <a:ext cx="6220463" cy="4898437"/>
          </a:xfrm>
        </p:spPr>
        <p:txBody>
          <a:bodyPr>
            <a:normAutofit/>
          </a:bodyPr>
          <a:lstStyle/>
          <a:p>
            <a:r>
              <a:rPr lang="en-US" sz="2000" b="1" dirty="0"/>
              <a:t>68-95-99.7% Rule</a:t>
            </a:r>
          </a:p>
          <a:p>
            <a:r>
              <a:rPr lang="en-US" sz="1600" dirty="0"/>
              <a:t>When you have normally distributed data, you can use the standard deviation to determine the proportion of the values that fall within a specified number of standard deviations from the mean. This rule describes the percentage of the data that fall within specific number of standard deviation from the mean for bell shaped curves. </a:t>
            </a:r>
          </a:p>
          <a:p>
            <a:r>
              <a:rPr lang="en-US" sz="1600" dirty="0"/>
              <a:t>In a Gaussian distribution, approximately 68% of the data falls within one standard deviation of the mean, 95% falls within two standard deviations, and 99.7% falls within three standard deviations.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03510" y="2506275"/>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831984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01394" y="-4262166"/>
            <a:ext cx="5388490" cy="5519467"/>
          </a:xfrm>
        </p:spPr>
      </p:pic>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sz="2000" dirty="0"/>
              <a:t>STATISTICS</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z="2000" smtClean="0"/>
              <a:pPr/>
              <a:t>8</a:t>
            </a:fld>
            <a:endParaRPr lang="en-US" sz="2000" dirty="0"/>
          </a:p>
        </p:txBody>
      </p:sp>
      <p:pic>
        <p:nvPicPr>
          <p:cNvPr id="4" name="Picture 3">
            <a:extLst>
              <a:ext uri="{FF2B5EF4-FFF2-40B4-BE49-F238E27FC236}">
                <a16:creationId xmlns:a16="http://schemas.microsoft.com/office/drawing/2014/main" id="{4AE60708-7FF8-BFB8-108B-468531F7B47C}"/>
              </a:ext>
            </a:extLst>
          </p:cNvPr>
          <p:cNvPicPr>
            <a:picLocks noChangeAspect="1"/>
          </p:cNvPicPr>
          <p:nvPr/>
        </p:nvPicPr>
        <p:blipFill>
          <a:blip r:embed="rId4"/>
          <a:stretch>
            <a:fillRect/>
          </a:stretch>
        </p:blipFill>
        <p:spPr>
          <a:xfrm>
            <a:off x="319020" y="1306460"/>
            <a:ext cx="7499757" cy="4964218"/>
          </a:xfrm>
          <a:prstGeom prst="rect">
            <a:avLst/>
          </a:prstGeom>
        </p:spPr>
      </p:pic>
      <p:sp>
        <p:nvSpPr>
          <p:cNvPr id="5" name="TextBox 4">
            <a:extLst>
              <a:ext uri="{FF2B5EF4-FFF2-40B4-BE49-F238E27FC236}">
                <a16:creationId xmlns:a16="http://schemas.microsoft.com/office/drawing/2014/main" id="{4ED06BA0-8DCD-1D60-ACC9-AB26E21C0F24}"/>
              </a:ext>
            </a:extLst>
          </p:cNvPr>
          <p:cNvSpPr txBox="1"/>
          <p:nvPr/>
        </p:nvSpPr>
        <p:spPr>
          <a:xfrm>
            <a:off x="506186" y="473529"/>
            <a:ext cx="4963885" cy="646331"/>
          </a:xfrm>
          <a:prstGeom prst="rect">
            <a:avLst/>
          </a:prstGeom>
          <a:noFill/>
        </p:spPr>
        <p:txBody>
          <a:bodyPr wrap="square" rtlCol="0">
            <a:spAutoFit/>
          </a:bodyPr>
          <a:lstStyle/>
          <a:p>
            <a:r>
              <a:rPr lang="en-US" dirty="0"/>
              <a:t>The chart below illustrates this property graphically;</a:t>
            </a:r>
          </a:p>
        </p:txBody>
      </p:sp>
    </p:spTree>
    <p:extLst>
      <p:ext uri="{BB962C8B-B14F-4D97-AF65-F5344CB8AC3E}">
        <p14:creationId xmlns:p14="http://schemas.microsoft.com/office/powerpoint/2010/main" val="1312029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1" y="2120358"/>
            <a:ext cx="6028339" cy="4204242"/>
          </a:xfrm>
        </p:spPr>
        <p:txBody>
          <a:bodyPr/>
          <a:lstStyle/>
          <a:p>
            <a:r>
              <a:rPr lang="en-US" dirty="0"/>
              <a:t>Gaussian distribution is important because of its mathematical tractability and its frequent occurrence in natural phenomena. </a:t>
            </a:r>
          </a:p>
          <a:p>
            <a:r>
              <a:rPr lang="en-US" dirty="0"/>
              <a:t>Deviations from normality can have implications for the validity of statistical analysis, so understanding gaussian distribution is crucial for conducting accurate and meaningful statistical analysis.</a:t>
            </a:r>
          </a:p>
          <a:p>
            <a:r>
              <a:rPr lang="en-US" dirty="0"/>
              <a:t>Many statistical methods and techniques such as hypothesis testing, confidence intervals, and linear regression assume or are based on the assumption of normality.</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104609" y="6324600"/>
            <a:ext cx="3982781" cy="365125"/>
          </a:xfrm>
        </p:spPr>
        <p:txBody>
          <a:bodyPr/>
          <a:lstStyle/>
          <a:p>
            <a:r>
              <a:rPr lang="en-US" dirty="0"/>
              <a:t>STATISTICS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Tree>
    <p:extLst>
      <p:ext uri="{BB962C8B-B14F-4D97-AF65-F5344CB8AC3E}">
        <p14:creationId xmlns:p14="http://schemas.microsoft.com/office/powerpoint/2010/main" val="63853059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808</TotalTime>
  <Words>4346</Words>
  <Application>Microsoft Office PowerPoint</Application>
  <PresentationFormat>Widescreen</PresentationFormat>
  <Paragraphs>355</Paragraphs>
  <Slides>40</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Avenir Next LT Pro</vt:lpstr>
      <vt:lpstr>Calibri</vt:lpstr>
      <vt:lpstr>Cambria Math</vt:lpstr>
      <vt:lpstr>Heebo Thin</vt:lpstr>
      <vt:lpstr>Posterama</vt:lpstr>
      <vt:lpstr>SineVTI</vt:lpstr>
      <vt:lpstr>Statistics</vt:lpstr>
      <vt:lpstr>Topics</vt:lpstr>
      <vt:lpstr>Five Number Summary And Boxplots</vt:lpstr>
      <vt:lpstr>PowerPoint Presentation</vt:lpstr>
      <vt:lpstr>Gaussian Distribution</vt:lpstr>
      <vt:lpstr>PowerPoint Presentation</vt:lpstr>
      <vt:lpstr>Gaussian Distribution cont..</vt:lpstr>
      <vt:lpstr>PowerPoint Presentation</vt:lpstr>
      <vt:lpstr>Summary</vt:lpstr>
      <vt:lpstr>Probability</vt:lpstr>
      <vt:lpstr>Calculating Probability</vt:lpstr>
      <vt:lpstr>Calculating Probability</vt:lpstr>
      <vt:lpstr>Calculating Probability</vt:lpstr>
      <vt:lpstr>Calculating Probability</vt:lpstr>
      <vt:lpstr>Calculating Probability</vt:lpstr>
      <vt:lpstr>Calculating Probability</vt:lpstr>
      <vt:lpstr>Calculating Probability</vt:lpstr>
      <vt:lpstr>Calculating Probability</vt:lpstr>
      <vt:lpstr>Permutations and Combinations</vt:lpstr>
      <vt:lpstr>Permutations and Combinations</vt:lpstr>
      <vt:lpstr>Permutations and Combinations</vt:lpstr>
      <vt:lpstr>Permutations and Combinations</vt:lpstr>
      <vt:lpstr>Permutations and Combinations</vt:lpstr>
      <vt:lpstr>Permutations and Combinations</vt:lpstr>
      <vt:lpstr>Permutations and Combinations</vt:lpstr>
      <vt:lpstr>Permutations and Combinations</vt:lpstr>
      <vt:lpstr>Hypothesis Tests</vt:lpstr>
      <vt:lpstr>Hypothesis Tests</vt:lpstr>
      <vt:lpstr>Hypothesis Tests</vt:lpstr>
      <vt:lpstr>Hypothesis Tests</vt:lpstr>
      <vt:lpstr>Hypothesis Tests</vt:lpstr>
      <vt:lpstr>Hypothesis Tests</vt:lpstr>
      <vt:lpstr>Hypothesis Tests</vt:lpstr>
      <vt:lpstr>Hypothesis Tests</vt:lpstr>
      <vt:lpstr>Hypothesis Tests</vt:lpstr>
      <vt:lpstr>Hypothesis Tests</vt:lpstr>
      <vt:lpstr>Confidence Interval</vt:lpstr>
      <vt:lpstr>Confidence Interval</vt:lpstr>
      <vt:lpstr>Confidence Interval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Wanjiru Mburu</dc:creator>
  <cp:lastModifiedBy>Wanjiru Mburu</cp:lastModifiedBy>
  <cp:revision>9</cp:revision>
  <dcterms:created xsi:type="dcterms:W3CDTF">2024-03-12T10:29:06Z</dcterms:created>
  <dcterms:modified xsi:type="dcterms:W3CDTF">2024-03-13T18:15:08Z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