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42"/>
  </p:notesMasterIdLst>
  <p:handoutMasterIdLst>
    <p:handoutMasterId r:id="rId43"/>
  </p:handoutMasterIdLst>
  <p:sldIdLst>
    <p:sldId id="256" r:id="rId5"/>
    <p:sldId id="310" r:id="rId6"/>
    <p:sldId id="290" r:id="rId7"/>
    <p:sldId id="378" r:id="rId8"/>
    <p:sldId id="388" r:id="rId9"/>
    <p:sldId id="389" r:id="rId10"/>
    <p:sldId id="390" r:id="rId11"/>
    <p:sldId id="391" r:id="rId12"/>
    <p:sldId id="328" r:id="rId13"/>
    <p:sldId id="373" r:id="rId14"/>
    <p:sldId id="392" r:id="rId15"/>
    <p:sldId id="325" r:id="rId16"/>
    <p:sldId id="400" r:id="rId17"/>
    <p:sldId id="401" r:id="rId18"/>
    <p:sldId id="407" r:id="rId19"/>
    <p:sldId id="410" r:id="rId20"/>
    <p:sldId id="409" r:id="rId21"/>
    <p:sldId id="305" r:id="rId22"/>
    <p:sldId id="408" r:id="rId23"/>
    <p:sldId id="411" r:id="rId24"/>
    <p:sldId id="412" r:id="rId25"/>
    <p:sldId id="393" r:id="rId26"/>
    <p:sldId id="394" r:id="rId27"/>
    <p:sldId id="418" r:id="rId28"/>
    <p:sldId id="419" r:id="rId29"/>
    <p:sldId id="420" r:id="rId30"/>
    <p:sldId id="421" r:id="rId31"/>
    <p:sldId id="422" r:id="rId32"/>
    <p:sldId id="423" r:id="rId33"/>
    <p:sldId id="424" r:id="rId34"/>
    <p:sldId id="395" r:id="rId35"/>
    <p:sldId id="396" r:id="rId36"/>
    <p:sldId id="398" r:id="rId37"/>
    <p:sldId id="397" r:id="rId38"/>
    <p:sldId id="399" r:id="rId39"/>
    <p:sldId id="303" r:id="rId40"/>
    <p:sldId id="27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0" autoAdjust="0"/>
    <p:restoredTop sz="95226" autoAdjust="0"/>
  </p:normalViewPr>
  <p:slideViewPr>
    <p:cSldViewPr snapToGrid="0">
      <p:cViewPr varScale="1">
        <p:scale>
          <a:sx n="49" d="100"/>
          <a:sy n="49" d="100"/>
        </p:scale>
        <p:origin x="62" y="994"/>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3/18/2024</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3/18/2024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12</a:t>
            </a:fld>
            <a:endParaRPr lang="en-US" dirty="0"/>
          </a:p>
        </p:txBody>
      </p:sp>
    </p:spTree>
    <p:extLst>
      <p:ext uri="{BB962C8B-B14F-4D97-AF65-F5344CB8AC3E}">
        <p14:creationId xmlns:p14="http://schemas.microsoft.com/office/powerpoint/2010/main" val="1586209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13</a:t>
            </a:fld>
            <a:endParaRPr lang="en-US" dirty="0"/>
          </a:p>
        </p:txBody>
      </p:sp>
    </p:spTree>
    <p:extLst>
      <p:ext uri="{BB962C8B-B14F-4D97-AF65-F5344CB8AC3E}">
        <p14:creationId xmlns:p14="http://schemas.microsoft.com/office/powerpoint/2010/main" val="3192332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14</a:t>
            </a:fld>
            <a:endParaRPr lang="en-US" dirty="0"/>
          </a:p>
        </p:txBody>
      </p:sp>
    </p:spTree>
    <p:extLst>
      <p:ext uri="{BB962C8B-B14F-4D97-AF65-F5344CB8AC3E}">
        <p14:creationId xmlns:p14="http://schemas.microsoft.com/office/powerpoint/2010/main" val="3081327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15</a:t>
            </a:fld>
            <a:endParaRPr lang="en-US" dirty="0"/>
          </a:p>
        </p:txBody>
      </p:sp>
    </p:spTree>
    <p:extLst>
      <p:ext uri="{BB962C8B-B14F-4D97-AF65-F5344CB8AC3E}">
        <p14:creationId xmlns:p14="http://schemas.microsoft.com/office/powerpoint/2010/main" val="2938708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16</a:t>
            </a:fld>
            <a:endParaRPr lang="en-US" dirty="0"/>
          </a:p>
        </p:txBody>
      </p:sp>
    </p:spTree>
    <p:extLst>
      <p:ext uri="{BB962C8B-B14F-4D97-AF65-F5344CB8AC3E}">
        <p14:creationId xmlns:p14="http://schemas.microsoft.com/office/powerpoint/2010/main" val="3080867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17</a:t>
            </a:fld>
            <a:endParaRPr lang="en-US" dirty="0"/>
          </a:p>
        </p:txBody>
      </p:sp>
    </p:spTree>
    <p:extLst>
      <p:ext uri="{BB962C8B-B14F-4D97-AF65-F5344CB8AC3E}">
        <p14:creationId xmlns:p14="http://schemas.microsoft.com/office/powerpoint/2010/main" val="1563009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18</a:t>
            </a:fld>
            <a:endParaRPr lang="en-US" dirty="0"/>
          </a:p>
        </p:txBody>
      </p:sp>
    </p:spTree>
    <p:extLst>
      <p:ext uri="{BB962C8B-B14F-4D97-AF65-F5344CB8AC3E}">
        <p14:creationId xmlns:p14="http://schemas.microsoft.com/office/powerpoint/2010/main" val="3141154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19</a:t>
            </a:fld>
            <a:endParaRPr lang="en-US" dirty="0"/>
          </a:p>
        </p:txBody>
      </p:sp>
    </p:spTree>
    <p:extLst>
      <p:ext uri="{BB962C8B-B14F-4D97-AF65-F5344CB8AC3E}">
        <p14:creationId xmlns:p14="http://schemas.microsoft.com/office/powerpoint/2010/main" val="2823630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20</a:t>
            </a:fld>
            <a:endParaRPr lang="en-US" dirty="0"/>
          </a:p>
        </p:txBody>
      </p:sp>
    </p:spTree>
    <p:extLst>
      <p:ext uri="{BB962C8B-B14F-4D97-AF65-F5344CB8AC3E}">
        <p14:creationId xmlns:p14="http://schemas.microsoft.com/office/powerpoint/2010/main" val="2898835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21</a:t>
            </a:fld>
            <a:endParaRPr lang="en-US" dirty="0"/>
          </a:p>
        </p:txBody>
      </p:sp>
    </p:spTree>
    <p:extLst>
      <p:ext uri="{BB962C8B-B14F-4D97-AF65-F5344CB8AC3E}">
        <p14:creationId xmlns:p14="http://schemas.microsoft.com/office/powerpoint/2010/main" val="1464112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36</a:t>
            </a:fld>
            <a:endParaRPr lang="en-US" dirty="0"/>
          </a:p>
        </p:txBody>
      </p:sp>
    </p:spTree>
    <p:extLst>
      <p:ext uri="{BB962C8B-B14F-4D97-AF65-F5344CB8AC3E}">
        <p14:creationId xmlns:p14="http://schemas.microsoft.com/office/powerpoint/2010/main" val="3281151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37</a:t>
            </a:fld>
            <a:endParaRPr lang="en-US" dirty="0"/>
          </a:p>
        </p:txBody>
      </p:sp>
    </p:spTree>
    <p:extLst>
      <p:ext uri="{BB962C8B-B14F-4D97-AF65-F5344CB8AC3E}">
        <p14:creationId xmlns:p14="http://schemas.microsoft.com/office/powerpoint/2010/main" val="2810189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4</a:t>
            </a:fld>
            <a:endParaRPr lang="en-US" dirty="0"/>
          </a:p>
        </p:txBody>
      </p:sp>
    </p:spTree>
    <p:extLst>
      <p:ext uri="{BB962C8B-B14F-4D97-AF65-F5344CB8AC3E}">
        <p14:creationId xmlns:p14="http://schemas.microsoft.com/office/powerpoint/2010/main" val="213243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5</a:t>
            </a:fld>
            <a:endParaRPr lang="en-US" dirty="0"/>
          </a:p>
        </p:txBody>
      </p:sp>
    </p:spTree>
    <p:extLst>
      <p:ext uri="{BB962C8B-B14F-4D97-AF65-F5344CB8AC3E}">
        <p14:creationId xmlns:p14="http://schemas.microsoft.com/office/powerpoint/2010/main" val="4172181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6</a:t>
            </a:fld>
            <a:endParaRPr lang="en-US" dirty="0"/>
          </a:p>
        </p:txBody>
      </p:sp>
    </p:spTree>
    <p:extLst>
      <p:ext uri="{BB962C8B-B14F-4D97-AF65-F5344CB8AC3E}">
        <p14:creationId xmlns:p14="http://schemas.microsoft.com/office/powerpoint/2010/main" val="1074358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7</a:t>
            </a:fld>
            <a:endParaRPr lang="en-US" dirty="0"/>
          </a:p>
        </p:txBody>
      </p:sp>
    </p:spTree>
    <p:extLst>
      <p:ext uri="{BB962C8B-B14F-4D97-AF65-F5344CB8AC3E}">
        <p14:creationId xmlns:p14="http://schemas.microsoft.com/office/powerpoint/2010/main" val="2997941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8</a:t>
            </a:fld>
            <a:endParaRPr lang="en-US" dirty="0"/>
          </a:p>
        </p:txBody>
      </p:sp>
    </p:spTree>
    <p:extLst>
      <p:ext uri="{BB962C8B-B14F-4D97-AF65-F5344CB8AC3E}">
        <p14:creationId xmlns:p14="http://schemas.microsoft.com/office/powerpoint/2010/main" val="1211179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9</a:t>
            </a:fld>
            <a:endParaRPr lang="en-US" dirty="0"/>
          </a:p>
        </p:txBody>
      </p:sp>
    </p:spTree>
    <p:extLst>
      <p:ext uri="{BB962C8B-B14F-4D97-AF65-F5344CB8AC3E}">
        <p14:creationId xmlns:p14="http://schemas.microsoft.com/office/powerpoint/2010/main" val="1289707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10</a:t>
            </a:fld>
            <a:endParaRPr lang="en-US" dirty="0"/>
          </a:p>
        </p:txBody>
      </p:sp>
    </p:spTree>
    <p:extLst>
      <p:ext uri="{BB962C8B-B14F-4D97-AF65-F5344CB8AC3E}">
        <p14:creationId xmlns:p14="http://schemas.microsoft.com/office/powerpoint/2010/main" val="3243980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B76C12-E75A-4DC1-9960-728FF6247ED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a:extLst>
              <a:ext uri="{FF2B5EF4-FFF2-40B4-BE49-F238E27FC236}">
                <a16:creationId xmlns:a16="http://schemas.microsoft.com/office/drawing/2014/main" id="{2E9A038F-EA18-4BE8-9515-18A5468BAD77}"/>
              </a:ext>
              <a:ext uri="{C183D7F6-B498-43B3-948B-1728B52AA6E4}">
                <adec:decorative xmlns:adec="http://schemas.microsoft.com/office/drawing/2017/decorative" val="1"/>
              </a:ext>
            </a:extLst>
          </p:cNvPr>
          <p:cNvSpPr/>
          <p:nvPr userDrawn="1"/>
        </p:nvSpPr>
        <p:spPr>
          <a:xfrm>
            <a:off x="6531"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ight Triangle 8">
            <a:extLst>
              <a:ext uri="{FF2B5EF4-FFF2-40B4-BE49-F238E27FC236}">
                <a16:creationId xmlns:a16="http://schemas.microsoft.com/office/drawing/2014/main" id="{FD9F40A1-CB92-4D33-8C7F-3D64C4CDA875}"/>
              </a:ext>
              <a:ext uri="{C183D7F6-B498-43B3-948B-1728B52AA6E4}">
                <adec:decorative xmlns:adec="http://schemas.microsoft.com/office/drawing/2017/decorative" val="1"/>
              </a:ext>
            </a:extLst>
          </p:cNvPr>
          <p:cNvSpPr/>
          <p:nvPr userDrawn="1"/>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F0B8C043-6614-4EDF-B7D6-FFD668CA6D58}"/>
              </a:ext>
            </a:extLst>
          </p:cNvPr>
          <p:cNvSpPr>
            <a:spLocks noGrp="1"/>
          </p:cNvSpPr>
          <p:nvPr>
            <p:ph type="ctrTitle"/>
          </p:nvPr>
        </p:nvSpPr>
        <p:spPr>
          <a:xfrm>
            <a:off x="453142" y="725467"/>
            <a:ext cx="6028339" cy="1933899"/>
          </a:xfrm>
          <a:prstGeom prst="rect">
            <a:avLst/>
          </a:prstGeom>
        </p:spPr>
        <p:txBody>
          <a:bodyPr>
            <a:normAutofit/>
          </a:bodyPr>
          <a:lstStyle>
            <a:lvl1pPr>
              <a:defRPr sz="5400"/>
            </a:lvl1pPr>
          </a:lstStyle>
          <a:p>
            <a:pPr algn="l"/>
            <a:r>
              <a:rPr lang="en-US" sz="5400">
                <a:solidFill>
                  <a:srgbClr val="FFFFFF"/>
                </a:solidFill>
              </a:rPr>
              <a:t>Click to edit Master title style</a:t>
            </a:r>
            <a:endParaRPr lang="en-US" sz="5400" dirty="0">
              <a:solidFill>
                <a:srgbClr val="FFFFFF"/>
              </a:solidFill>
            </a:endParaRPr>
          </a:p>
        </p:txBody>
      </p:sp>
      <p:sp>
        <p:nvSpPr>
          <p:cNvPr id="41" name="Subtitle 2">
            <a:extLst>
              <a:ext uri="{FF2B5EF4-FFF2-40B4-BE49-F238E27FC236}">
                <a16:creationId xmlns:a16="http://schemas.microsoft.com/office/drawing/2014/main" id="{65B41117-5C7C-418F-ACC1-2C995E399F4B}"/>
              </a:ext>
            </a:extLst>
          </p:cNvPr>
          <p:cNvSpPr>
            <a:spLocks noGrp="1"/>
          </p:cNvSpPr>
          <p:nvPr>
            <p:ph type="subTitle" idx="1"/>
          </p:nvPr>
        </p:nvSpPr>
        <p:spPr>
          <a:xfrm>
            <a:off x="453142" y="2887800"/>
            <a:ext cx="6028339" cy="2942987"/>
          </a:xfrm>
          <a:prstGeom prst="rect">
            <a:avLst/>
          </a:prstGeom>
        </p:spPr>
        <p:txBody>
          <a:bodyPr/>
          <a:lstStyle>
            <a:lvl1pPr marL="0" indent="0">
              <a:lnSpc>
                <a:spcPct val="120000"/>
              </a:lnSpc>
              <a:buNone/>
              <a:defRPr sz="1800"/>
            </a:lvl1pPr>
          </a:lstStyle>
          <a:p>
            <a:pPr algn="l">
              <a:lnSpc>
                <a:spcPct val="110000"/>
              </a:lnSpc>
            </a:pPr>
            <a:r>
              <a:rPr lang="en-US">
                <a:solidFill>
                  <a:srgbClr val="FFFFFF"/>
                </a:solidFill>
              </a:rPr>
              <a:t>Click to edit Master subtitle style</a:t>
            </a:r>
            <a:endParaRPr lang="en-US" dirty="0">
              <a:solidFill>
                <a:srgbClr val="FFFFFF"/>
              </a:solidFill>
            </a:endParaRPr>
          </a:p>
        </p:txBody>
      </p:sp>
      <p:sp>
        <p:nvSpPr>
          <p:cNvPr id="48" name="Date Placeholder 3">
            <a:extLst>
              <a:ext uri="{FF2B5EF4-FFF2-40B4-BE49-F238E27FC236}">
                <a16:creationId xmlns:a16="http://schemas.microsoft.com/office/drawing/2014/main" id="{E8CEA822-47EC-4255-B51C-916CD39C767B}"/>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53" name="Picture Placeholder 51">
            <a:extLst>
              <a:ext uri="{FF2B5EF4-FFF2-40B4-BE49-F238E27FC236}">
                <a16:creationId xmlns:a16="http://schemas.microsoft.com/office/drawing/2014/main" id="{79C95DFA-DC4E-4658-87DF-37B40F51F4F1}"/>
              </a:ext>
            </a:extLst>
          </p:cNvPr>
          <p:cNvSpPr>
            <a:spLocks noGrp="1"/>
          </p:cNvSpPr>
          <p:nvPr>
            <p:ph type="pic" sz="quarter" idx="13" hasCustomPrompt="1"/>
          </p:nvPr>
        </p:nvSpPr>
        <p:spPr>
          <a:xfrm>
            <a:off x="7194414" y="0"/>
            <a:ext cx="4997586" cy="2282888"/>
          </a:xfrm>
          <a:prstGeom prst="rect">
            <a:avLst/>
          </a:prstGeom>
        </p:spPr>
        <p:txBody>
          <a:bodyPr/>
          <a:lstStyle>
            <a:lvl1pPr marL="0" indent="0" algn="ctr">
              <a:buNone/>
              <a:defRPr sz="2000"/>
            </a:lvl1pPr>
          </a:lstStyle>
          <a:p>
            <a:r>
              <a:rPr lang="en-US" dirty="0"/>
              <a:t>Click to add photo</a:t>
            </a:r>
          </a:p>
        </p:txBody>
      </p:sp>
      <p:sp>
        <p:nvSpPr>
          <p:cNvPr id="54" name="Picture Placeholder 51">
            <a:extLst>
              <a:ext uri="{FF2B5EF4-FFF2-40B4-BE49-F238E27FC236}">
                <a16:creationId xmlns:a16="http://schemas.microsoft.com/office/drawing/2014/main" id="{5EF5B274-E5A0-43C9-8A69-83629B0959B7}"/>
              </a:ext>
            </a:extLst>
          </p:cNvPr>
          <p:cNvSpPr>
            <a:spLocks noGrp="1"/>
          </p:cNvSpPr>
          <p:nvPr>
            <p:ph type="pic" sz="quarter" idx="14" hasCustomPrompt="1"/>
          </p:nvPr>
        </p:nvSpPr>
        <p:spPr>
          <a:xfrm>
            <a:off x="7191774" y="2286000"/>
            <a:ext cx="5000226" cy="2282888"/>
          </a:xfrm>
          <a:prstGeom prst="rect">
            <a:avLst/>
          </a:prstGeom>
        </p:spPr>
        <p:txBody>
          <a:bodyPr/>
          <a:lstStyle>
            <a:lvl1pPr marL="0" indent="0" algn="ctr">
              <a:buNone/>
              <a:defRPr sz="2000"/>
            </a:lvl1pPr>
          </a:lstStyle>
          <a:p>
            <a:r>
              <a:rPr lang="en-US" dirty="0"/>
              <a:t>Click to add photo</a:t>
            </a:r>
          </a:p>
        </p:txBody>
      </p:sp>
      <p:sp>
        <p:nvSpPr>
          <p:cNvPr id="55" name="Picture Placeholder 51">
            <a:extLst>
              <a:ext uri="{FF2B5EF4-FFF2-40B4-BE49-F238E27FC236}">
                <a16:creationId xmlns:a16="http://schemas.microsoft.com/office/drawing/2014/main" id="{4F741404-84C5-4B6D-A9DF-04368D8CE754}"/>
              </a:ext>
            </a:extLst>
          </p:cNvPr>
          <p:cNvSpPr>
            <a:spLocks noGrp="1"/>
          </p:cNvSpPr>
          <p:nvPr>
            <p:ph type="pic" sz="quarter" idx="15" hasCustomPrompt="1"/>
          </p:nvPr>
        </p:nvSpPr>
        <p:spPr>
          <a:xfrm>
            <a:off x="7190232" y="4572000"/>
            <a:ext cx="5001768" cy="2286000"/>
          </a:xfrm>
          <a:prstGeom prst="rect">
            <a:avLst/>
          </a:prstGeom>
        </p:spPr>
        <p:txBody>
          <a:bodyPr/>
          <a:lstStyle>
            <a:lvl1pPr marL="0" indent="0" algn="ctr">
              <a:buNone/>
              <a:defRPr sz="2000"/>
            </a:lvl1pPr>
          </a:lstStyle>
          <a:p>
            <a:r>
              <a:rPr lang="en-US" dirty="0"/>
              <a:t>Click to add photo</a:t>
            </a:r>
          </a:p>
        </p:txBody>
      </p:sp>
      <p:grpSp>
        <p:nvGrpSpPr>
          <p:cNvPr id="10" name="Group 9">
            <a:extLst>
              <a:ext uri="{FF2B5EF4-FFF2-40B4-BE49-F238E27FC236}">
                <a16:creationId xmlns:a16="http://schemas.microsoft.com/office/drawing/2014/main" id="{A02F5DF9-7A8B-4537-A6A0-2E18DDAEBE1C}"/>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C7B4CDB4-E22F-44F9-88B7-1F387514E49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5E9F74E-6897-4904-82FB-61A6D96C967D}"/>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81A9C5-9E3B-4C65-AB4D-F2303D1D4486}"/>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CEAD54-0ADC-4090-99E7-D1691F787A5A}"/>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6BE792-DC81-4EA8-ABFD-F41E49E988AC}"/>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8594AF-C50A-416B-9238-1BFEA44A71A0}"/>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BB7432C-3B26-434E-96F1-3CA88C2C1428}"/>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F2307A-A723-481D-A679-099426CBF66B}"/>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13702D-25EA-454E-80F1-45BB74D4CC94}"/>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50B88E-997E-4F65-82F8-9D47ECBC796B}"/>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75EAEE1-D5B7-4F67-A50A-D616B864B825}"/>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1ABFCA-E35A-4D14-8F29-A5ADABFB908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809049-7B8F-4F96-BA1C-46C0BAA4A475}"/>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330093-E758-4906-A2FC-F18D60D8AF3E}"/>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CEC1A30-03E9-4C4D-8340-9B9E6E8CEA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4CE662E-0BD8-48D5-AFAE-CDCF90AD56A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2192D8-661B-4B8B-A3CD-FA227DD796D7}"/>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76DFA6-E8E2-4E7C-88C0-2305E398AC46}"/>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9E1A15B-0E79-4E7D-AEB2-4CC45B533F20}"/>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1CB8C-2288-41EE-8AAB-B66AFF7085E5}"/>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AA269E-0C97-43AC-B914-ACE0CEBFDE12}"/>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4D09D19-B613-4AF2-ABF3-0FFEC7F7EBFF}"/>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3C0ED42-E6BC-4162-9554-D604DD6D6B0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20673F-4A5C-4719-9B9C-171763FDA82E}"/>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53314C-8CCD-4CF3-9C37-B580A4AED2C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D7A90F7-C2FA-4AA1-B434-510EAA4E1294}"/>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B0EC38-EAFB-43C1-87E3-FE67E72292D7}"/>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854AE5-9E53-4202-A081-4736689EBC1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B5673B7-A170-46D3-B5E1-D79F3374A71A}"/>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Footer Placeholder 4">
            <a:extLst>
              <a:ext uri="{FF2B5EF4-FFF2-40B4-BE49-F238E27FC236}">
                <a16:creationId xmlns:a16="http://schemas.microsoft.com/office/drawing/2014/main" id="{9C730C22-6E95-40BE-A708-FA2A25DD2FD3}"/>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50" name="Slide Number Placeholder 5">
            <a:extLst>
              <a:ext uri="{FF2B5EF4-FFF2-40B4-BE49-F238E27FC236}">
                <a16:creationId xmlns:a16="http://schemas.microsoft.com/office/drawing/2014/main" id="{BFC463F0-AD39-4A7E-A5BF-1D7436900B7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effectLst>
                  <a:outerShdw blurRad="50800" dist="38100" dir="2700000" algn="tl" rotWithShape="0">
                    <a:prstClr val="black">
                      <a:alpha val="40000"/>
                    </a:prstClr>
                  </a:outerShdw>
                </a:effectLst>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393511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4" r:id="rId12"/>
    <p:sldLayoutId id="2147483805" r:id="rId13"/>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webp"/><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webp"/><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webp"/><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webp"/><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webp"/><Relationship Id="rId2" Type="http://schemas.openxmlformats.org/officeDocument/2006/relationships/image" Target="../media/image11.webp"/><Relationship Id="rId1" Type="http://schemas.openxmlformats.org/officeDocument/2006/relationships/slideLayout" Target="../slideLayouts/slideLayout4.xml"/><Relationship Id="rId5" Type="http://schemas.openxmlformats.org/officeDocument/2006/relationships/image" Target="../media/image20.webp"/><Relationship Id="rId4" Type="http://schemas.openxmlformats.org/officeDocument/2006/relationships/image" Target="../media/image19.webp"/></Relationships>
</file>

<file path=ppt/slides/_rels/slide33.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1.webp"/><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200134"/>
          </a:xfrm>
        </p:spPr>
        <p:txBody>
          <a:bodyPr/>
          <a:lstStyle/>
          <a:p>
            <a:r>
              <a:rPr lang="en-US" dirty="0"/>
              <a:t>Statistics</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t="24277" b="24277"/>
          <a:stretch/>
        </p:blipFill>
        <p:spPr/>
      </p:pic>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7924800" y="4246790"/>
            <a:ext cx="3581400" cy="2081213"/>
          </a:xfrm>
        </p:spPr>
        <p:txBody>
          <a:bodyPr/>
          <a:lstStyle/>
          <a:p>
            <a:r>
              <a:rPr lang="en-US" dirty="0"/>
              <a:t>Ruth Mburu</a:t>
            </a:r>
          </a:p>
        </p:txBody>
      </p:sp>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9256323" y="0"/>
            <a:ext cx="2935676" cy="7674425"/>
          </a:xfrm>
        </p:spPr>
      </p:pic>
      <p:sp>
        <p:nvSpPr>
          <p:cNvPr id="5" name="Title 4">
            <a:extLst>
              <a:ext uri="{FF2B5EF4-FFF2-40B4-BE49-F238E27FC236}">
                <a16:creationId xmlns:a16="http://schemas.microsoft.com/office/drawing/2014/main" id="{187101EB-11B7-3483-286B-D8BBBB5D002C}"/>
              </a:ext>
            </a:extLst>
          </p:cNvPr>
          <p:cNvSpPr>
            <a:spLocks noGrp="1"/>
          </p:cNvSpPr>
          <p:nvPr>
            <p:ph type="ctrTitle"/>
          </p:nvPr>
        </p:nvSpPr>
        <p:spPr>
          <a:xfrm>
            <a:off x="-9891" y="1"/>
            <a:ext cx="11553137" cy="7674424"/>
          </a:xfrm>
        </p:spPr>
        <p:txBody>
          <a:bodyPr/>
          <a:lstStyle/>
          <a:p>
            <a:r>
              <a:rPr lang="en-US" sz="3600" b="1" u="sng" dirty="0">
                <a:solidFill>
                  <a:schemeClr val="tx1"/>
                </a:solidFill>
              </a:rPr>
              <a:t>One sample z test </a:t>
            </a:r>
            <a:br>
              <a:rPr lang="en-US" sz="3600" dirty="0">
                <a:solidFill>
                  <a:schemeClr val="tx1"/>
                </a:solidFill>
              </a:rPr>
            </a:br>
            <a:endParaRPr lang="en-US" sz="3600" b="1" dirty="0"/>
          </a:p>
        </p:txBody>
      </p:sp>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486720" y="1318405"/>
            <a:ext cx="8233606" cy="5419966"/>
          </a:xfrm>
        </p:spPr>
        <p:txBody>
          <a:bodyPr/>
          <a:lstStyle/>
          <a:p>
            <a:r>
              <a:rPr lang="en-US" sz="2000" dirty="0"/>
              <a:t>A Z test is a form of inferential statistics. It uses samples to draw conclusions about populations.</a:t>
            </a:r>
          </a:p>
          <a:p>
            <a:r>
              <a:rPr lang="en-US" sz="2000" dirty="0"/>
              <a:t>Use a Z test when you need to compare group means. Use the 1-sample analysis to determine whether a population mean is different from a hypothesized value.</a:t>
            </a:r>
          </a:p>
          <a:p>
            <a:r>
              <a:rPr lang="en-US" sz="2000" dirty="0"/>
              <a:t>For example, use Z tests to assess the following:</a:t>
            </a:r>
          </a:p>
          <a:p>
            <a:pPr marL="342900" indent="-342900">
              <a:buFont typeface="Arial" panose="020B0604020202020204" pitchFamily="34" charset="0"/>
              <a:buChar char="•"/>
            </a:pPr>
            <a:r>
              <a:rPr lang="en-US" sz="2000" dirty="0"/>
              <a:t>One sample: Do students in an honors program have an average IQ score different than a hypothesized value of 100?</a:t>
            </a:r>
          </a:p>
          <a:p>
            <a:r>
              <a:rPr lang="en-US" sz="2000" dirty="0"/>
              <a:t>A Z test is often the first hypothesis test students learn because its results are easier to calculate by hand and it builds on the standard normal distribution that they probably already understand.</a:t>
            </a:r>
          </a:p>
          <a:p>
            <a:r>
              <a:rPr lang="en-US" sz="2000" dirty="0"/>
              <a:t>Conversely, Z tests are too sensitive to mean differences in smaller samples and can produce statistically significant results incorrectly (i.e., false positives).</a:t>
            </a:r>
          </a:p>
        </p:txBody>
      </p:sp>
      <p:grpSp>
        <p:nvGrpSpPr>
          <p:cNvPr id="50" name="Group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2298616" y="-72531"/>
            <a:ext cx="9419475" cy="7674430"/>
            <a:chOff x="-6214" y="-1"/>
            <a:chExt cx="12214827" cy="6858000"/>
          </a:xfrm>
        </p:grpSpPr>
        <p:cxnSp>
          <p:nvCxnSpPr>
            <p:cNvPr id="51" name="Straight Connector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085DEF-90A1-401F-BEEF-C5E5B289F903}"/>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143893-EA8F-4079-875B-AB582A9777A9}"/>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557BE9-DEAE-426F-BC79-30115ECEDCDF}"/>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2C5EE5-7745-40CA-9597-7BC4792A58D8}"/>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8AA150B-2CA9-4D14-AAD1-68F0C6AF0A5D}"/>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6930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Z Test Hypotheses</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sz="2000" dirty="0"/>
              <a:t>This analysis uses sample data to evaluate hypotheses that refer to population means (µ). The hypotheses depend on whether you’re assessing one or two samples. At its most basic, a probability of an event occurring equals the following:</a:t>
            </a:r>
          </a:p>
          <a:p>
            <a:r>
              <a:rPr lang="en-US" sz="2400" u="sng" dirty="0"/>
              <a:t>One-Sample Z Test Hypotheses</a:t>
            </a:r>
          </a:p>
          <a:p>
            <a:pPr marL="342900" indent="-342900">
              <a:buFont typeface="Arial" panose="020B0604020202020204" pitchFamily="34" charset="0"/>
              <a:buChar char="•"/>
            </a:pPr>
            <a:r>
              <a:rPr lang="en-US" sz="2000" dirty="0"/>
              <a:t>Null hypothesis (H</a:t>
            </a:r>
            <a:r>
              <a:rPr lang="en-US" sz="2000" baseline="-25000" dirty="0"/>
              <a:t>0</a:t>
            </a:r>
            <a:r>
              <a:rPr lang="en-US" sz="2000" dirty="0"/>
              <a:t>): The population mean equals a hypothesized value (µ = µ</a:t>
            </a:r>
            <a:r>
              <a:rPr lang="en-US" sz="2000" baseline="-25000" dirty="0"/>
              <a:t>0</a:t>
            </a:r>
            <a:r>
              <a:rPr lang="en-US" sz="2000" dirty="0"/>
              <a:t>).</a:t>
            </a:r>
          </a:p>
          <a:p>
            <a:pPr marL="342900" indent="-342900">
              <a:buFont typeface="Arial" panose="020B0604020202020204" pitchFamily="34" charset="0"/>
              <a:buChar char="•"/>
            </a:pPr>
            <a:r>
              <a:rPr lang="en-US" sz="2000" dirty="0"/>
              <a:t>Alternative hypothesis (H</a:t>
            </a:r>
            <a:r>
              <a:rPr lang="en-US" sz="2000" baseline="-25000" dirty="0"/>
              <a:t>A</a:t>
            </a:r>
            <a:r>
              <a:rPr lang="en-US" sz="2000" dirty="0"/>
              <a:t>): The population mean DOES NOT equal a hypothesized value (µ ≠ µ</a:t>
            </a:r>
            <a:r>
              <a:rPr lang="en-US" sz="2000" baseline="-25000" dirty="0"/>
              <a:t>0</a:t>
            </a:r>
            <a:r>
              <a:rPr lang="en-US" sz="2000" dirty="0"/>
              <a:t>).</a:t>
            </a:r>
          </a:p>
          <a:p>
            <a:r>
              <a:rPr lang="en-US" sz="2000" dirty="0"/>
              <a:t>When the p-value is less or equal to your significance level (e.g., 0.05), reject the null hypothesis. The difference between your sample mean and the hypothesized value is statistically significant. Your sample data support the notion that the population mean does not equal the hypothesized value.</a:t>
            </a:r>
          </a:p>
        </p:txBody>
      </p:sp>
    </p:spTree>
    <p:extLst>
      <p:ext uri="{BB962C8B-B14F-4D97-AF65-F5344CB8AC3E}">
        <p14:creationId xmlns:p14="http://schemas.microsoft.com/office/powerpoint/2010/main" val="1168458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122457"/>
            <a:ext cx="10656372" cy="772972"/>
          </a:xfrm>
        </p:spPr>
        <p:txBody>
          <a:bodyPr/>
          <a:lstStyle/>
          <a:p>
            <a:r>
              <a:rPr lang="en-US" dirty="0"/>
              <a:t>Chi-Square Test of Independence</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6912" y="970040"/>
            <a:ext cx="5164137" cy="772972"/>
          </a:xfrm>
        </p:spPr>
        <p:txBody>
          <a:bodyPr/>
          <a:lstStyle/>
          <a:p>
            <a:r>
              <a:rPr lang="en-US" dirty="0"/>
              <a:t>Introduction</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2" y="1356526"/>
            <a:ext cx="9925369" cy="4991544"/>
          </a:xfrm>
        </p:spPr>
        <p:txBody>
          <a:bodyPr/>
          <a:lstStyle/>
          <a:p>
            <a:pPr marL="0" indent="0">
              <a:buNone/>
            </a:pPr>
            <a:r>
              <a:rPr lang="en-US" dirty="0"/>
              <a:t>The Chi-square test of independence determines whether there is a statistically significant relationship between categorical variables. It is a hypothesis test that answers the question—do the values of one categorical variable depend on the value of other categorical variables? This test is also known as the chi-square test of association.</a:t>
            </a:r>
          </a:p>
          <a:p>
            <a:pPr marL="0" indent="0">
              <a:buNone/>
            </a:pPr>
            <a:r>
              <a:rPr lang="en-US" dirty="0"/>
              <a:t>Like any statistical hypothesis test, the Chi-square test has both a null hypothesis and an alternative hypothesis.</a:t>
            </a:r>
          </a:p>
          <a:p>
            <a:pPr marL="285750" indent="-285750">
              <a:buFont typeface="Arial" panose="020B0604020202020204" pitchFamily="34" charset="0"/>
              <a:buChar char="•"/>
            </a:pPr>
            <a:r>
              <a:rPr lang="en-US" dirty="0"/>
              <a:t>Null hypothesis: There are no relationships between the categorical variables. If you know the value of one variable, it does not help you predict the value of another variable.</a:t>
            </a:r>
          </a:p>
          <a:p>
            <a:pPr marL="285750" indent="-285750">
              <a:buFont typeface="Arial" panose="020B0604020202020204" pitchFamily="34" charset="0"/>
              <a:buChar char="•"/>
            </a:pPr>
            <a:r>
              <a:rPr lang="en-US" dirty="0"/>
              <a:t>Alternative hypothesis: There are relationships between the categorical variables. Knowing the value of one variable does help you predict the value of another variable.</a:t>
            </a:r>
          </a:p>
          <a:p>
            <a:pPr marL="0" indent="0">
              <a:buNone/>
            </a:pPr>
            <a:r>
              <a:rPr lang="en-US" dirty="0"/>
              <a:t>If your observed distribution is sufficiently different than the expected distribution (no relationship), you can reject the null hypothesis and infer that the variables are related.</a:t>
            </a:r>
          </a:p>
          <a:p>
            <a:pPr marL="0" indent="0">
              <a:buNone/>
            </a:pPr>
            <a:r>
              <a:rPr lang="en-US" dirty="0"/>
              <a:t>For a Chi-square test, a p-value that is less than or equal to your significance level indicates there is sufficient evidence to conclude that the observed distribution is not the same as the expected distribution. You can conclude that a relationship exists between the categorical variables.</a:t>
            </a:r>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12</a:t>
            </a:fld>
            <a:endParaRPr lang="en-US" dirty="0"/>
          </a:p>
        </p:txBody>
      </p:sp>
    </p:spTree>
    <p:extLst>
      <p:ext uri="{BB962C8B-B14F-4D97-AF65-F5344CB8AC3E}">
        <p14:creationId xmlns:p14="http://schemas.microsoft.com/office/powerpoint/2010/main" val="334410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122456"/>
            <a:ext cx="10656372" cy="1018131"/>
          </a:xfrm>
        </p:spPr>
        <p:txBody>
          <a:bodyPr/>
          <a:lstStyle/>
          <a:p>
            <a:r>
              <a:rPr lang="en-US" dirty="0"/>
              <a:t>Star Trek Fatalities by Uniform Colors</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1" y="961697"/>
            <a:ext cx="9925369" cy="5358141"/>
          </a:xfrm>
        </p:spPr>
        <p:txBody>
          <a:bodyPr/>
          <a:lstStyle/>
          <a:p>
            <a:pPr marL="0" indent="0">
              <a:buNone/>
            </a:pPr>
            <a:r>
              <a:rPr lang="en-US" dirty="0"/>
              <a:t>We’ll perform a Chi-square test of independence to determine whether there is a statistically significant association between shirt color and deaths. We need to use this test because these variables are both categorical variables. Shirt color can be only blue, gold, or red. Fatalities can be only dead or alive.</a:t>
            </a:r>
          </a:p>
          <a:p>
            <a:pPr marL="0" indent="0">
              <a:buNone/>
            </a:pPr>
            <a:r>
              <a:rPr lang="en-US" dirty="0"/>
              <a:t>The color of the uniform represents each crewmember’s work area. We will statistically assess whether there is a connection between uniform color and the fatality rate. Believe it or not, there are “real” data about the crew from authoritative sources and the show portrayed the deaths onscreen. The table below shows how many crewmembers are in each area and how many have died.</a:t>
            </a:r>
          </a:p>
          <a:p>
            <a:pPr marL="0" indent="0">
              <a:buNone/>
            </a:pPr>
            <a:endParaRPr lang="en-US" dirty="0"/>
          </a:p>
          <a:p>
            <a:pPr marL="0" indent="0">
              <a:buNone/>
            </a:pPr>
            <a:r>
              <a:rPr lang="en-US" baseline="30000" dirty="0"/>
              <a:t> </a:t>
            </a:r>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13</a:t>
            </a:fld>
            <a:endParaRPr lang="en-US" dirty="0"/>
          </a:p>
        </p:txBody>
      </p:sp>
      <p:graphicFrame>
        <p:nvGraphicFramePr>
          <p:cNvPr id="4" name="Table 3">
            <a:extLst>
              <a:ext uri="{FF2B5EF4-FFF2-40B4-BE49-F238E27FC236}">
                <a16:creationId xmlns:a16="http://schemas.microsoft.com/office/drawing/2014/main" id="{1BDF5262-09F5-441C-5CC8-625AEB949585}"/>
              </a:ext>
            </a:extLst>
          </p:cNvPr>
          <p:cNvGraphicFramePr>
            <a:graphicFrameLocks noGrp="1"/>
          </p:cNvGraphicFramePr>
          <p:nvPr>
            <p:extLst>
              <p:ext uri="{D42A27DB-BD31-4B8C-83A1-F6EECF244321}">
                <p14:modId xmlns:p14="http://schemas.microsoft.com/office/powerpoint/2010/main" val="3643961473"/>
              </p:ext>
            </p:extLst>
          </p:nvPr>
        </p:nvGraphicFramePr>
        <p:xfrm>
          <a:off x="1243723" y="3748723"/>
          <a:ext cx="8128000" cy="2936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61260148"/>
                    </a:ext>
                  </a:extLst>
                </a:gridCol>
                <a:gridCol w="2032000">
                  <a:extLst>
                    <a:ext uri="{9D8B030D-6E8A-4147-A177-3AD203B41FA5}">
                      <a16:colId xmlns:a16="http://schemas.microsoft.com/office/drawing/2014/main" val="2047005051"/>
                    </a:ext>
                  </a:extLst>
                </a:gridCol>
                <a:gridCol w="2032000">
                  <a:extLst>
                    <a:ext uri="{9D8B030D-6E8A-4147-A177-3AD203B41FA5}">
                      <a16:colId xmlns:a16="http://schemas.microsoft.com/office/drawing/2014/main" val="3532580048"/>
                    </a:ext>
                  </a:extLst>
                </a:gridCol>
                <a:gridCol w="2032000">
                  <a:extLst>
                    <a:ext uri="{9D8B030D-6E8A-4147-A177-3AD203B41FA5}">
                      <a16:colId xmlns:a16="http://schemas.microsoft.com/office/drawing/2014/main" val="1239441015"/>
                    </a:ext>
                  </a:extLst>
                </a:gridCol>
              </a:tblGrid>
              <a:tr h="370840">
                <a:tc>
                  <a:txBody>
                    <a:bodyPr/>
                    <a:lstStyle/>
                    <a:p>
                      <a:r>
                        <a:rPr lang="en-US" dirty="0"/>
                        <a:t>Color</a:t>
                      </a:r>
                    </a:p>
                  </a:txBody>
                  <a:tcPr/>
                </a:tc>
                <a:tc>
                  <a:txBody>
                    <a:bodyPr/>
                    <a:lstStyle/>
                    <a:p>
                      <a:r>
                        <a:rPr lang="en-US" dirty="0"/>
                        <a:t>Areas</a:t>
                      </a:r>
                    </a:p>
                  </a:txBody>
                  <a:tcPr/>
                </a:tc>
                <a:tc>
                  <a:txBody>
                    <a:bodyPr/>
                    <a:lstStyle/>
                    <a:p>
                      <a:r>
                        <a:rPr lang="en-US" dirty="0"/>
                        <a:t>Crew</a:t>
                      </a:r>
                    </a:p>
                  </a:txBody>
                  <a:tcPr/>
                </a:tc>
                <a:tc>
                  <a:txBody>
                    <a:bodyPr/>
                    <a:lstStyle/>
                    <a:p>
                      <a:endParaRPr lang="en-US"/>
                    </a:p>
                  </a:txBody>
                  <a:tcPr/>
                </a:tc>
                <a:extLst>
                  <a:ext uri="{0D108BD9-81ED-4DB2-BD59-A6C34878D82A}">
                    <a16:rowId xmlns:a16="http://schemas.microsoft.com/office/drawing/2014/main" val="2796742538"/>
                  </a:ext>
                </a:extLst>
              </a:tr>
              <a:tr h="370840">
                <a:tc>
                  <a:txBody>
                    <a:bodyPr/>
                    <a:lstStyle/>
                    <a:p>
                      <a:r>
                        <a:rPr lang="en-US" dirty="0"/>
                        <a:t>Blue</a:t>
                      </a:r>
                    </a:p>
                  </a:txBody>
                  <a:tcPr/>
                </a:tc>
                <a:tc>
                  <a:txBody>
                    <a:bodyPr/>
                    <a:lstStyle/>
                    <a:p>
                      <a:r>
                        <a:rPr lang="en-US" dirty="0"/>
                        <a:t>Science and Medical</a:t>
                      </a:r>
                    </a:p>
                  </a:txBody>
                  <a:tcPr/>
                </a:tc>
                <a:tc>
                  <a:txBody>
                    <a:bodyPr/>
                    <a:lstStyle/>
                    <a:p>
                      <a:r>
                        <a:rPr lang="en-US" dirty="0"/>
                        <a:t>136</a:t>
                      </a:r>
                    </a:p>
                  </a:txBody>
                  <a:tcPr/>
                </a:tc>
                <a:tc>
                  <a:txBody>
                    <a:bodyPr/>
                    <a:lstStyle/>
                    <a:p>
                      <a:r>
                        <a:rPr lang="en-US" dirty="0"/>
                        <a:t>7</a:t>
                      </a:r>
                    </a:p>
                  </a:txBody>
                  <a:tcPr/>
                </a:tc>
                <a:extLst>
                  <a:ext uri="{0D108BD9-81ED-4DB2-BD59-A6C34878D82A}">
                    <a16:rowId xmlns:a16="http://schemas.microsoft.com/office/drawing/2014/main" val="3450744965"/>
                  </a:ext>
                </a:extLst>
              </a:tr>
              <a:tr h="370840">
                <a:tc>
                  <a:txBody>
                    <a:bodyPr/>
                    <a:lstStyle/>
                    <a:p>
                      <a:r>
                        <a:rPr lang="en-US" dirty="0"/>
                        <a:t>Gold</a:t>
                      </a:r>
                    </a:p>
                  </a:txBody>
                  <a:tcPr/>
                </a:tc>
                <a:tc>
                  <a:txBody>
                    <a:bodyPr/>
                    <a:lstStyle/>
                    <a:p>
                      <a:r>
                        <a:rPr lang="en-US" dirty="0"/>
                        <a:t>Command and Helm</a:t>
                      </a:r>
                    </a:p>
                  </a:txBody>
                  <a:tcPr/>
                </a:tc>
                <a:tc>
                  <a:txBody>
                    <a:bodyPr/>
                    <a:lstStyle/>
                    <a:p>
                      <a:r>
                        <a:rPr lang="en-US" dirty="0"/>
                        <a:t>55</a:t>
                      </a:r>
                    </a:p>
                  </a:txBody>
                  <a:tcPr/>
                </a:tc>
                <a:tc>
                  <a:txBody>
                    <a:bodyPr/>
                    <a:lstStyle/>
                    <a:p>
                      <a:r>
                        <a:rPr lang="en-US" dirty="0"/>
                        <a:t>9</a:t>
                      </a:r>
                    </a:p>
                  </a:txBody>
                  <a:tcPr/>
                </a:tc>
                <a:extLst>
                  <a:ext uri="{0D108BD9-81ED-4DB2-BD59-A6C34878D82A}">
                    <a16:rowId xmlns:a16="http://schemas.microsoft.com/office/drawing/2014/main" val="2565418195"/>
                  </a:ext>
                </a:extLst>
              </a:tr>
              <a:tr h="370840">
                <a:tc>
                  <a:txBody>
                    <a:bodyPr/>
                    <a:lstStyle/>
                    <a:p>
                      <a:r>
                        <a:rPr lang="en-US" dirty="0"/>
                        <a:t>Red</a:t>
                      </a:r>
                    </a:p>
                  </a:txBody>
                  <a:tcPr/>
                </a:tc>
                <a:tc>
                  <a:txBody>
                    <a:bodyPr/>
                    <a:lstStyle/>
                    <a:p>
                      <a:r>
                        <a:rPr lang="en-US" dirty="0"/>
                        <a:t>Operations, Engineering, and security</a:t>
                      </a:r>
                    </a:p>
                  </a:txBody>
                  <a:tcPr/>
                </a:tc>
                <a:tc>
                  <a:txBody>
                    <a:bodyPr/>
                    <a:lstStyle/>
                    <a:p>
                      <a:r>
                        <a:rPr lang="en-US" dirty="0"/>
                        <a:t>239</a:t>
                      </a:r>
                    </a:p>
                  </a:txBody>
                  <a:tcPr/>
                </a:tc>
                <a:tc>
                  <a:txBody>
                    <a:bodyPr/>
                    <a:lstStyle/>
                    <a:p>
                      <a:r>
                        <a:rPr lang="en-US" dirty="0"/>
                        <a:t>24</a:t>
                      </a:r>
                    </a:p>
                  </a:txBody>
                  <a:tcPr/>
                </a:tc>
                <a:extLst>
                  <a:ext uri="{0D108BD9-81ED-4DB2-BD59-A6C34878D82A}">
                    <a16:rowId xmlns:a16="http://schemas.microsoft.com/office/drawing/2014/main" val="3878586763"/>
                  </a:ext>
                </a:extLst>
              </a:tr>
              <a:tr h="370840">
                <a:tc>
                  <a:txBody>
                    <a:bodyPr/>
                    <a:lstStyle/>
                    <a:p>
                      <a:r>
                        <a:rPr lang="en-US" dirty="0"/>
                        <a:t>Ship’s total</a:t>
                      </a:r>
                    </a:p>
                  </a:txBody>
                  <a:tcPr/>
                </a:tc>
                <a:tc>
                  <a:txBody>
                    <a:bodyPr/>
                    <a:lstStyle/>
                    <a:p>
                      <a:r>
                        <a:rPr lang="en-US" dirty="0"/>
                        <a:t>All</a:t>
                      </a:r>
                    </a:p>
                  </a:txBody>
                  <a:tcPr/>
                </a:tc>
                <a:tc>
                  <a:txBody>
                    <a:bodyPr/>
                    <a:lstStyle/>
                    <a:p>
                      <a:r>
                        <a:rPr lang="en-US" dirty="0"/>
                        <a:t>430</a:t>
                      </a:r>
                    </a:p>
                  </a:txBody>
                  <a:tcPr/>
                </a:tc>
                <a:tc>
                  <a:txBody>
                    <a:bodyPr/>
                    <a:lstStyle/>
                    <a:p>
                      <a:r>
                        <a:rPr lang="en-US" dirty="0"/>
                        <a:t>40</a:t>
                      </a:r>
                    </a:p>
                  </a:txBody>
                  <a:tcPr/>
                </a:tc>
                <a:extLst>
                  <a:ext uri="{0D108BD9-81ED-4DB2-BD59-A6C34878D82A}">
                    <a16:rowId xmlns:a16="http://schemas.microsoft.com/office/drawing/2014/main" val="2516356984"/>
                  </a:ext>
                </a:extLst>
              </a:tr>
            </a:tbl>
          </a:graphicData>
        </a:graphic>
      </p:graphicFrame>
    </p:spTree>
    <p:extLst>
      <p:ext uri="{BB962C8B-B14F-4D97-AF65-F5344CB8AC3E}">
        <p14:creationId xmlns:p14="http://schemas.microsoft.com/office/powerpoint/2010/main" val="3938209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6911" y="393079"/>
            <a:ext cx="5164137" cy="772972"/>
          </a:xfrm>
        </p:spPr>
        <p:txBody>
          <a:bodyPr/>
          <a:lstStyle/>
          <a:p>
            <a:r>
              <a:rPr lang="en-US" dirty="0"/>
              <a:t>Chi test cont..</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1" y="882869"/>
            <a:ext cx="9925369" cy="5436969"/>
          </a:xfrm>
        </p:spPr>
        <p:txBody>
          <a:bodyPr/>
          <a:lstStyle/>
          <a:p>
            <a:pPr marL="0" indent="0">
              <a:lnSpc>
                <a:spcPct val="150000"/>
              </a:lnSpc>
              <a:buNone/>
            </a:pPr>
            <a:r>
              <a:rPr lang="en-US" b="1" dirty="0"/>
              <a:t>Tip</a:t>
            </a:r>
            <a:r>
              <a:rPr lang="en-US" dirty="0"/>
              <a:t>: Because the chi-square test of association assesses the relationship between categorical variables, bar charts are a great way to graph the data. Use clustering or stacking to compare subgroups within the categories.</a:t>
            </a:r>
          </a:p>
          <a:p>
            <a:pPr marL="0" indent="0">
              <a:lnSpc>
                <a:spcPct val="150000"/>
              </a:lnSpc>
              <a:buNone/>
            </a:pPr>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14</a:t>
            </a:fld>
            <a:endParaRPr lang="en-US" dirty="0"/>
          </a:p>
        </p:txBody>
      </p:sp>
      <p:pic>
        <p:nvPicPr>
          <p:cNvPr id="5" name="Picture 4">
            <a:extLst>
              <a:ext uri="{FF2B5EF4-FFF2-40B4-BE49-F238E27FC236}">
                <a16:creationId xmlns:a16="http://schemas.microsoft.com/office/drawing/2014/main" id="{7A9109EF-4B8A-9E63-4604-FBF138911D7D}"/>
              </a:ext>
            </a:extLst>
          </p:cNvPr>
          <p:cNvPicPr>
            <a:picLocks noChangeAspect="1"/>
          </p:cNvPicPr>
          <p:nvPr/>
        </p:nvPicPr>
        <p:blipFill>
          <a:blip r:embed="rId3"/>
          <a:stretch>
            <a:fillRect/>
          </a:stretch>
        </p:blipFill>
        <p:spPr>
          <a:xfrm>
            <a:off x="2853559" y="2159750"/>
            <a:ext cx="5743069" cy="4160088"/>
          </a:xfrm>
          <a:prstGeom prst="rect">
            <a:avLst/>
          </a:prstGeom>
        </p:spPr>
      </p:pic>
    </p:spTree>
    <p:extLst>
      <p:ext uri="{BB962C8B-B14F-4D97-AF65-F5344CB8AC3E}">
        <p14:creationId xmlns:p14="http://schemas.microsoft.com/office/powerpoint/2010/main" val="1560611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88203" y="168276"/>
            <a:ext cx="11502142" cy="955358"/>
          </a:xfrm>
        </p:spPr>
        <p:txBody>
          <a:bodyPr/>
          <a:lstStyle/>
          <a:p>
            <a:r>
              <a:rPr lang="en-US" dirty="0"/>
              <a:t>Covariance</a:t>
            </a:r>
          </a:p>
        </p:txBody>
      </p:sp>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15</a:t>
            </a:fld>
            <a:endParaRPr lang="en-US" dirty="0"/>
          </a:p>
        </p:txBody>
      </p:sp>
      <p:sp>
        <p:nvSpPr>
          <p:cNvPr id="3" name="Content Placeholder 2">
            <a:extLst>
              <a:ext uri="{FF2B5EF4-FFF2-40B4-BE49-F238E27FC236}">
                <a16:creationId xmlns:a16="http://schemas.microsoft.com/office/drawing/2014/main" id="{9C33A951-4D3F-1491-7643-732AFE228012}"/>
              </a:ext>
            </a:extLst>
          </p:cNvPr>
          <p:cNvSpPr>
            <a:spLocks noGrp="1"/>
          </p:cNvSpPr>
          <p:nvPr>
            <p:ph sz="quarter" idx="13"/>
          </p:nvPr>
        </p:nvSpPr>
        <p:spPr>
          <a:xfrm>
            <a:off x="601655" y="830898"/>
            <a:ext cx="10750558" cy="5196204"/>
          </a:xfrm>
        </p:spPr>
        <p:txBody>
          <a:bodyPr/>
          <a:lstStyle/>
          <a:p>
            <a:r>
              <a:rPr lang="en-US" sz="2400" b="1" u="sng" dirty="0"/>
              <a:t>Introduction</a:t>
            </a:r>
          </a:p>
          <a:p>
            <a:r>
              <a:rPr lang="en-US" dirty="0"/>
              <a:t>Covariance in statistics measures the extent to which two variables vary linearly. The covariance formula reveals whether two variables move in the same or opposite directions.</a:t>
            </a:r>
          </a:p>
          <a:p>
            <a:r>
              <a:rPr lang="en-US" dirty="0"/>
              <a:t>Covariance is like variance in that it measures variability. While variance focuses on the variability of a single variable around its mean, the covariance formula assesses the co-variability of two variables around their respective means. A high value suggests an association exists between the variables, indicating that they tend to vary together.</a:t>
            </a:r>
          </a:p>
          <a:p>
            <a:r>
              <a:rPr lang="en-US" b="1" u="sng" dirty="0"/>
              <a:t>Interpreting Covariance</a:t>
            </a:r>
          </a:p>
          <a:p>
            <a:r>
              <a:rPr lang="en-US" dirty="0"/>
              <a:t>Interpreting covariance is challenging due to its wide range of possible results. Its formula allows values to range from negative infinity to positive infinity. The magnitude and scale of the variables strongly affect the covariance value, making it difficult to determine the strength of the relationship.</a:t>
            </a:r>
          </a:p>
        </p:txBody>
      </p:sp>
    </p:spTree>
    <p:extLst>
      <p:ext uri="{BB962C8B-B14F-4D97-AF65-F5344CB8AC3E}">
        <p14:creationId xmlns:p14="http://schemas.microsoft.com/office/powerpoint/2010/main" val="2337577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16</a:t>
            </a:fld>
            <a:endParaRPr lang="en-US" dirty="0"/>
          </a:p>
        </p:txBody>
      </p:sp>
      <p:sp>
        <p:nvSpPr>
          <p:cNvPr id="3" name="Content Placeholder 2">
            <a:extLst>
              <a:ext uri="{FF2B5EF4-FFF2-40B4-BE49-F238E27FC236}">
                <a16:creationId xmlns:a16="http://schemas.microsoft.com/office/drawing/2014/main" id="{9C33A951-4D3F-1491-7643-732AFE228012}"/>
              </a:ext>
            </a:extLst>
          </p:cNvPr>
          <p:cNvSpPr>
            <a:spLocks noGrp="1"/>
          </p:cNvSpPr>
          <p:nvPr>
            <p:ph sz="quarter" idx="13"/>
          </p:nvPr>
        </p:nvSpPr>
        <p:spPr>
          <a:xfrm>
            <a:off x="601655" y="441433"/>
            <a:ext cx="10750558" cy="5878405"/>
          </a:xfrm>
        </p:spPr>
        <p:txBody>
          <a:bodyPr/>
          <a:lstStyle/>
          <a:p>
            <a:r>
              <a:rPr lang="en-US" b="1" u="sng" dirty="0"/>
              <a:t>Interpreting Covariance cont..</a:t>
            </a:r>
          </a:p>
          <a:p>
            <a:r>
              <a:rPr lang="en-US" dirty="0"/>
              <a:t>Use covariance to assess the direction of the relationship but not its strength. This statistic can be categorized into positive and negative types, conveying a distinct association between variables.</a:t>
            </a:r>
          </a:p>
          <a:p>
            <a:r>
              <a:rPr lang="en-US" i="1" u="sng" dirty="0"/>
              <a:t>Positive Value</a:t>
            </a:r>
          </a:p>
          <a:p>
            <a:r>
              <a:rPr lang="en-US" dirty="0"/>
              <a:t>When the covariance between two variables is positive, they tend to move in the same direction. Higher values of one variable tend to correspond with higher values of the other variable. For instance, if we observe a positive covariance between the number of hours spent studying and the corresponding grades achieved by students, it implies that increased study hours generally coincide with higher grades.</a:t>
            </a:r>
          </a:p>
          <a:p>
            <a:r>
              <a:rPr lang="en-US" u="sng" dirty="0"/>
              <a:t>Negative Values</a:t>
            </a:r>
          </a:p>
          <a:p>
            <a:r>
              <a:rPr lang="en-US" dirty="0"/>
              <a:t>Conversely, a negative covariance signifies that the variables move in opposite directions. Higher values of one variable tend to correspond with lower values of the other variable. For instance, a negative value for rainfall and hours spent outdoors suggests that people tend to spend less time outside when it rains more.</a:t>
            </a:r>
          </a:p>
        </p:txBody>
      </p:sp>
    </p:spTree>
    <p:extLst>
      <p:ext uri="{BB962C8B-B14F-4D97-AF65-F5344CB8AC3E}">
        <p14:creationId xmlns:p14="http://schemas.microsoft.com/office/powerpoint/2010/main" val="1938719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17</a:t>
            </a:fld>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33A951-4D3F-1491-7643-732AFE228012}"/>
                  </a:ext>
                </a:extLst>
              </p:cNvPr>
              <p:cNvSpPr>
                <a:spLocks noGrp="1"/>
              </p:cNvSpPr>
              <p:nvPr>
                <p:ph sz="quarter" idx="13"/>
              </p:nvPr>
            </p:nvSpPr>
            <p:spPr>
              <a:xfrm>
                <a:off x="601655" y="472966"/>
                <a:ext cx="11112124" cy="6022427"/>
              </a:xfrm>
            </p:spPr>
            <p:txBody>
              <a:bodyPr/>
              <a:lstStyle/>
              <a:p>
                <a:r>
                  <a:rPr lang="en-US" sz="2800" b="1" dirty="0"/>
                  <a:t>Covariance vs. Correlation</a:t>
                </a:r>
              </a:p>
              <a:p>
                <a:r>
                  <a:rPr lang="en-US" dirty="0"/>
                  <a:t>While both covariance and correlation assess the direction of the linear relationship between variables, correlation also tells us its strength and is comparable across different units and datasets.</a:t>
                </a:r>
              </a:p>
              <a:p>
                <a:r>
                  <a:rPr lang="en-US" dirty="0"/>
                  <a:t>Correlation standardizes the results by providing values between -1 and 1 that do not depend on the data’s scale, while the covariance formula does not include standardization. Thanks to these properties, correlation enables us to compare the direction and strength of relationships across different units, making it far more interpretable than covariance.</a:t>
                </a:r>
              </a:p>
              <a:p>
                <a:r>
                  <a:rPr lang="en-US" sz="2800" b="1" dirty="0"/>
                  <a:t>Covariance Formula</a:t>
                </a:r>
              </a:p>
              <a:p>
                <a:r>
                  <a:rPr lang="en-US" dirty="0"/>
                  <a:t>The covariance formula for two variables, X and Y, is as follows: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e>
                          </m:nary>
                        </m:num>
                        <m:den>
                          <m:r>
                            <a:rPr lang="en-US" b="0" i="1" smtClean="0">
                              <a:latin typeface="Cambria Math" panose="02040503050406030204" pitchFamily="18" charset="0"/>
                            </a:rPr>
                            <m:t>𝑁</m:t>
                          </m:r>
                          <m:r>
                            <a:rPr lang="en-US" b="0" i="1" smtClean="0">
                              <a:latin typeface="Cambria Math" panose="02040503050406030204" pitchFamily="18" charset="0"/>
                            </a:rPr>
                            <m:t>−1</m:t>
                          </m:r>
                        </m:den>
                      </m:f>
                    </m:oMath>
                  </m:oMathPara>
                </a14:m>
                <a:endParaRPr lang="en-US" b="0" dirty="0"/>
              </a:p>
              <a:p>
                <a:pPr>
                  <a:lnSpc>
                    <a:spcPct val="100000"/>
                  </a:lnSpc>
                </a:pPr>
                <a:r>
                  <a:rPr lang="en-US" dirty="0"/>
                  <a:t>Where: Xᵢ and Yᵢ represent the observed values of X and Y.</a:t>
                </a:r>
              </a:p>
              <a:p>
                <a:pPr>
                  <a:lnSpc>
                    <a:spcPct val="100000"/>
                  </a:lnSpc>
                </a:pPr>
                <a:r>
                  <a:rPr lang="en-US" dirty="0"/>
                  <a:t>              X̄ and Ȳ denote their respective means.</a:t>
                </a:r>
              </a:p>
              <a:p>
                <a:pPr>
                  <a:lnSpc>
                    <a:spcPct val="100000"/>
                  </a:lnSpc>
                </a:pPr>
                <a:r>
                  <a:rPr lang="en-US" dirty="0"/>
                  <a:t>              N is the number of observations.</a:t>
                </a:r>
              </a:p>
            </p:txBody>
          </p:sp>
        </mc:Choice>
        <mc:Fallback xmlns="">
          <p:sp>
            <p:nvSpPr>
              <p:cNvPr id="3" name="Content Placeholder 2">
                <a:extLst>
                  <a:ext uri="{FF2B5EF4-FFF2-40B4-BE49-F238E27FC236}">
                    <a16:creationId xmlns:a16="http://schemas.microsoft.com/office/drawing/2014/main" id="{9C33A951-4D3F-1491-7643-732AFE228012}"/>
                  </a:ext>
                </a:extLst>
              </p:cNvPr>
              <p:cNvSpPr>
                <a:spLocks noGrp="1" noRot="1" noChangeAspect="1" noMove="1" noResize="1" noEditPoints="1" noAdjustHandles="1" noChangeArrowheads="1" noChangeShapeType="1" noTextEdit="1"/>
              </p:cNvSpPr>
              <p:nvPr>
                <p:ph sz="quarter" idx="13"/>
              </p:nvPr>
            </p:nvSpPr>
            <p:spPr>
              <a:xfrm>
                <a:off x="601655" y="472966"/>
                <a:ext cx="11112124" cy="6022427"/>
              </a:xfrm>
              <a:blipFill>
                <a:blip r:embed="rId3"/>
                <a:stretch>
                  <a:fillRect l="-1152" t="-810" r="-549" b="-4555"/>
                </a:stretch>
              </a:blipFill>
            </p:spPr>
            <p:txBody>
              <a:bodyPr/>
              <a:lstStyle/>
              <a:p>
                <a:r>
                  <a:rPr lang="en-US">
                    <a:noFill/>
                  </a:rPr>
                  <a:t> </a:t>
                </a:r>
              </a:p>
            </p:txBody>
          </p:sp>
        </mc:Fallback>
      </mc:AlternateContent>
    </p:spTree>
    <p:extLst>
      <p:ext uri="{BB962C8B-B14F-4D97-AF65-F5344CB8AC3E}">
        <p14:creationId xmlns:p14="http://schemas.microsoft.com/office/powerpoint/2010/main" val="3160983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18</a:t>
            </a:fld>
            <a:endParaRPr lang="en-US" dirty="0"/>
          </a:p>
        </p:txBody>
      </p:sp>
      <p:sp>
        <p:nvSpPr>
          <p:cNvPr id="3" name="Content Placeholder 2">
            <a:extLst>
              <a:ext uri="{FF2B5EF4-FFF2-40B4-BE49-F238E27FC236}">
                <a16:creationId xmlns:a16="http://schemas.microsoft.com/office/drawing/2014/main" id="{9C33A951-4D3F-1491-7643-732AFE228012}"/>
              </a:ext>
            </a:extLst>
          </p:cNvPr>
          <p:cNvSpPr>
            <a:spLocks noGrp="1"/>
          </p:cNvSpPr>
          <p:nvPr>
            <p:ph sz="quarter" idx="13"/>
          </p:nvPr>
        </p:nvSpPr>
        <p:spPr>
          <a:xfrm>
            <a:off x="601655" y="488731"/>
            <a:ext cx="10750558" cy="5828726"/>
          </a:xfrm>
        </p:spPr>
        <p:txBody>
          <a:bodyPr/>
          <a:lstStyle/>
          <a:p>
            <a:r>
              <a:rPr lang="en-US" sz="2400" b="1" u="sng" dirty="0"/>
              <a:t>Covariance formula cont..</a:t>
            </a:r>
          </a:p>
          <a:p>
            <a:r>
              <a:rPr lang="en-US" dirty="0"/>
              <a:t>By understanding the covariance formula, you can gain insight into how it assesses the data. The formula works by comparing each variable’s observed values to their means.</a:t>
            </a:r>
          </a:p>
          <a:p>
            <a:r>
              <a:rPr lang="en-US" dirty="0"/>
              <a:t>The product in the formula’s numerator produces a greater number of positive values to add to the sum when the following conditions tend to occur:</a:t>
            </a:r>
          </a:p>
          <a:p>
            <a:r>
              <a:rPr lang="en-US" dirty="0"/>
              <a:t>Above-average X values correspond with above-average Y values.</a:t>
            </a:r>
          </a:p>
          <a:p>
            <a:pPr marL="342900" indent="-342900">
              <a:buFont typeface="Arial" panose="020B0604020202020204" pitchFamily="34" charset="0"/>
              <a:buChar char="•"/>
            </a:pPr>
            <a:r>
              <a:rPr lang="en-US" dirty="0"/>
              <a:t>Below-average X values correspond with below-average Y values.</a:t>
            </a:r>
          </a:p>
          <a:p>
            <a:pPr marL="342900" indent="-342900">
              <a:buFont typeface="Arial" panose="020B0604020202020204" pitchFamily="34" charset="0"/>
              <a:buChar char="•"/>
            </a:pPr>
            <a:r>
              <a:rPr lang="en-US" dirty="0"/>
              <a:t>A positive sum in the numerator produces a positive covariance.</a:t>
            </a:r>
          </a:p>
          <a:p>
            <a:r>
              <a:rPr lang="en-US" dirty="0"/>
              <a:t>Conversely, when above-average values for one variable tend to correspond with below-average values of the other, the numerator produces a greater number of negative values to subtract from the total. A negative sum in the numerator produces a negative covariance.</a:t>
            </a:r>
          </a:p>
          <a:p>
            <a:r>
              <a:rPr lang="en-US" dirty="0"/>
              <a:t>In this manner, the covariance formula assesses the co-variability of two variables around their respective means.</a:t>
            </a:r>
          </a:p>
        </p:txBody>
      </p:sp>
    </p:spTree>
    <p:extLst>
      <p:ext uri="{BB962C8B-B14F-4D97-AF65-F5344CB8AC3E}">
        <p14:creationId xmlns:p14="http://schemas.microsoft.com/office/powerpoint/2010/main" val="3106221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19</a:t>
            </a:fld>
            <a:endParaRPr lang="en-US" dirty="0"/>
          </a:p>
        </p:txBody>
      </p:sp>
      <p:sp>
        <p:nvSpPr>
          <p:cNvPr id="3" name="Content Placeholder 2">
            <a:extLst>
              <a:ext uri="{FF2B5EF4-FFF2-40B4-BE49-F238E27FC236}">
                <a16:creationId xmlns:a16="http://schemas.microsoft.com/office/drawing/2014/main" id="{9C33A951-4D3F-1491-7643-732AFE228012}"/>
              </a:ext>
            </a:extLst>
          </p:cNvPr>
          <p:cNvSpPr>
            <a:spLocks noGrp="1"/>
          </p:cNvSpPr>
          <p:nvPr>
            <p:ph sz="quarter" idx="13"/>
          </p:nvPr>
        </p:nvSpPr>
        <p:spPr>
          <a:xfrm>
            <a:off x="601655" y="425669"/>
            <a:ext cx="10750558" cy="5891788"/>
          </a:xfrm>
        </p:spPr>
        <p:txBody>
          <a:bodyPr/>
          <a:lstStyle/>
          <a:p>
            <a:r>
              <a:rPr lang="en-US" sz="2800" b="1" dirty="0"/>
              <a:t>Calculating Covariance Example:</a:t>
            </a:r>
          </a:p>
          <a:p>
            <a:r>
              <a:rPr lang="en-US" dirty="0"/>
              <a:t>Suppose we want to evaluate the relationship between the number of hours studied (X) and the test scores (Y) obtained by a group of five students. The data are below.</a:t>
            </a:r>
          </a:p>
          <a:p>
            <a:endParaRPr lang="en-US" dirty="0"/>
          </a:p>
          <a:p>
            <a:endParaRPr lang="en-US" dirty="0"/>
          </a:p>
          <a:p>
            <a:endParaRPr lang="en-US" dirty="0"/>
          </a:p>
          <a:p>
            <a:endParaRPr lang="en-US" dirty="0"/>
          </a:p>
          <a:p>
            <a:endParaRPr lang="en-US" dirty="0"/>
          </a:p>
          <a:p>
            <a:r>
              <a:rPr lang="en-US" dirty="0"/>
              <a:t>To start, we need to find the mean of both variables to enter into the covariance formula.</a:t>
            </a:r>
          </a:p>
          <a:p>
            <a:r>
              <a:rPr lang="en-US" dirty="0"/>
              <a:t>X̄ = (3 + 5 + 2 + 7 + 4) / 5 = 4.2</a:t>
            </a:r>
          </a:p>
          <a:p>
            <a:r>
              <a:rPr lang="en-US" dirty="0"/>
              <a:t>Ȳ = (70 + 80 + 60 + 90 + 75) / 5 = 75</a:t>
            </a:r>
          </a:p>
          <a:p>
            <a:endParaRPr lang="en-US" dirty="0"/>
          </a:p>
          <a:p>
            <a:endParaRPr lang="en-US" dirty="0"/>
          </a:p>
        </p:txBody>
      </p:sp>
      <p:graphicFrame>
        <p:nvGraphicFramePr>
          <p:cNvPr id="5" name="Table 4">
            <a:extLst>
              <a:ext uri="{FF2B5EF4-FFF2-40B4-BE49-F238E27FC236}">
                <a16:creationId xmlns:a16="http://schemas.microsoft.com/office/drawing/2014/main" id="{FD3BEB57-E75E-E5BE-D319-EA9F3836C941}"/>
              </a:ext>
            </a:extLst>
          </p:cNvPr>
          <p:cNvGraphicFramePr>
            <a:graphicFrameLocks noGrp="1"/>
          </p:cNvGraphicFramePr>
          <p:nvPr>
            <p:extLst>
              <p:ext uri="{D42A27DB-BD31-4B8C-83A1-F6EECF244321}">
                <p14:modId xmlns:p14="http://schemas.microsoft.com/office/powerpoint/2010/main" val="2566511250"/>
              </p:ext>
            </p:extLst>
          </p:nvPr>
        </p:nvGraphicFramePr>
        <p:xfrm>
          <a:off x="839787" y="1849140"/>
          <a:ext cx="3133124" cy="2225040"/>
        </p:xfrm>
        <a:graphic>
          <a:graphicData uri="http://schemas.openxmlformats.org/drawingml/2006/table">
            <a:tbl>
              <a:tblPr firstRow="1" bandRow="1">
                <a:tableStyleId>{073A0DAA-6AF3-43AB-8588-CEC1D06C72B9}</a:tableStyleId>
              </a:tblPr>
              <a:tblGrid>
                <a:gridCol w="1566562">
                  <a:extLst>
                    <a:ext uri="{9D8B030D-6E8A-4147-A177-3AD203B41FA5}">
                      <a16:colId xmlns:a16="http://schemas.microsoft.com/office/drawing/2014/main" val="2707739675"/>
                    </a:ext>
                  </a:extLst>
                </a:gridCol>
                <a:gridCol w="1566562">
                  <a:extLst>
                    <a:ext uri="{9D8B030D-6E8A-4147-A177-3AD203B41FA5}">
                      <a16:colId xmlns:a16="http://schemas.microsoft.com/office/drawing/2014/main" val="1724971480"/>
                    </a:ext>
                  </a:extLst>
                </a:gridCol>
              </a:tblGrid>
              <a:tr h="370840">
                <a:tc>
                  <a:txBody>
                    <a:bodyPr/>
                    <a:lstStyle/>
                    <a:p>
                      <a:r>
                        <a:rPr lang="en-US" dirty="0"/>
                        <a:t>Hours (X)</a:t>
                      </a:r>
                    </a:p>
                  </a:txBody>
                  <a:tcPr/>
                </a:tc>
                <a:tc>
                  <a:txBody>
                    <a:bodyPr/>
                    <a:lstStyle/>
                    <a:p>
                      <a:r>
                        <a:rPr lang="en-US" dirty="0"/>
                        <a:t>Score (Y)</a:t>
                      </a:r>
                    </a:p>
                  </a:txBody>
                  <a:tcPr/>
                </a:tc>
                <a:extLst>
                  <a:ext uri="{0D108BD9-81ED-4DB2-BD59-A6C34878D82A}">
                    <a16:rowId xmlns:a16="http://schemas.microsoft.com/office/drawing/2014/main" val="3983414316"/>
                  </a:ext>
                </a:extLst>
              </a:tr>
              <a:tr h="370840">
                <a:tc>
                  <a:txBody>
                    <a:bodyPr/>
                    <a:lstStyle/>
                    <a:p>
                      <a:r>
                        <a:rPr lang="en-US" dirty="0"/>
                        <a:t>3</a:t>
                      </a:r>
                    </a:p>
                  </a:txBody>
                  <a:tcPr/>
                </a:tc>
                <a:tc>
                  <a:txBody>
                    <a:bodyPr/>
                    <a:lstStyle/>
                    <a:p>
                      <a:r>
                        <a:rPr lang="en-US" dirty="0"/>
                        <a:t>70</a:t>
                      </a:r>
                    </a:p>
                  </a:txBody>
                  <a:tcPr/>
                </a:tc>
                <a:extLst>
                  <a:ext uri="{0D108BD9-81ED-4DB2-BD59-A6C34878D82A}">
                    <a16:rowId xmlns:a16="http://schemas.microsoft.com/office/drawing/2014/main" val="3004498985"/>
                  </a:ext>
                </a:extLst>
              </a:tr>
              <a:tr h="370840">
                <a:tc>
                  <a:txBody>
                    <a:bodyPr/>
                    <a:lstStyle/>
                    <a:p>
                      <a:r>
                        <a:rPr lang="en-US" dirty="0"/>
                        <a:t>5</a:t>
                      </a:r>
                    </a:p>
                  </a:txBody>
                  <a:tcPr/>
                </a:tc>
                <a:tc>
                  <a:txBody>
                    <a:bodyPr/>
                    <a:lstStyle/>
                    <a:p>
                      <a:r>
                        <a:rPr lang="en-US" dirty="0"/>
                        <a:t>80</a:t>
                      </a:r>
                    </a:p>
                  </a:txBody>
                  <a:tcPr/>
                </a:tc>
                <a:extLst>
                  <a:ext uri="{0D108BD9-81ED-4DB2-BD59-A6C34878D82A}">
                    <a16:rowId xmlns:a16="http://schemas.microsoft.com/office/drawing/2014/main" val="2525014137"/>
                  </a:ext>
                </a:extLst>
              </a:tr>
              <a:tr h="370840">
                <a:tc>
                  <a:txBody>
                    <a:bodyPr/>
                    <a:lstStyle/>
                    <a:p>
                      <a:r>
                        <a:rPr lang="en-US" dirty="0"/>
                        <a:t>2</a:t>
                      </a:r>
                    </a:p>
                  </a:txBody>
                  <a:tcPr/>
                </a:tc>
                <a:tc>
                  <a:txBody>
                    <a:bodyPr/>
                    <a:lstStyle/>
                    <a:p>
                      <a:r>
                        <a:rPr lang="en-US" dirty="0"/>
                        <a:t>60</a:t>
                      </a:r>
                    </a:p>
                  </a:txBody>
                  <a:tcPr/>
                </a:tc>
                <a:extLst>
                  <a:ext uri="{0D108BD9-81ED-4DB2-BD59-A6C34878D82A}">
                    <a16:rowId xmlns:a16="http://schemas.microsoft.com/office/drawing/2014/main" val="1673578753"/>
                  </a:ext>
                </a:extLst>
              </a:tr>
              <a:tr h="370840">
                <a:tc>
                  <a:txBody>
                    <a:bodyPr/>
                    <a:lstStyle/>
                    <a:p>
                      <a:r>
                        <a:rPr lang="en-US" dirty="0"/>
                        <a:t>7</a:t>
                      </a:r>
                    </a:p>
                  </a:txBody>
                  <a:tcPr/>
                </a:tc>
                <a:tc>
                  <a:txBody>
                    <a:bodyPr/>
                    <a:lstStyle/>
                    <a:p>
                      <a:r>
                        <a:rPr lang="en-US" dirty="0"/>
                        <a:t>90</a:t>
                      </a:r>
                    </a:p>
                  </a:txBody>
                  <a:tcPr/>
                </a:tc>
                <a:extLst>
                  <a:ext uri="{0D108BD9-81ED-4DB2-BD59-A6C34878D82A}">
                    <a16:rowId xmlns:a16="http://schemas.microsoft.com/office/drawing/2014/main" val="4192869222"/>
                  </a:ext>
                </a:extLst>
              </a:tr>
              <a:tr h="370840">
                <a:tc>
                  <a:txBody>
                    <a:bodyPr/>
                    <a:lstStyle/>
                    <a:p>
                      <a:r>
                        <a:rPr lang="en-US" dirty="0"/>
                        <a:t>4</a:t>
                      </a:r>
                    </a:p>
                  </a:txBody>
                  <a:tcPr/>
                </a:tc>
                <a:tc>
                  <a:txBody>
                    <a:bodyPr/>
                    <a:lstStyle/>
                    <a:p>
                      <a:r>
                        <a:rPr lang="en-US" dirty="0"/>
                        <a:t>75</a:t>
                      </a:r>
                    </a:p>
                  </a:txBody>
                  <a:tcPr/>
                </a:tc>
                <a:extLst>
                  <a:ext uri="{0D108BD9-81ED-4DB2-BD59-A6C34878D82A}">
                    <a16:rowId xmlns:a16="http://schemas.microsoft.com/office/drawing/2014/main" val="2776122710"/>
                  </a:ext>
                </a:extLst>
              </a:tr>
            </a:tbl>
          </a:graphicData>
        </a:graphic>
      </p:graphicFrame>
    </p:spTree>
    <p:extLst>
      <p:ext uri="{BB962C8B-B14F-4D97-AF65-F5344CB8AC3E}">
        <p14:creationId xmlns:p14="http://schemas.microsoft.com/office/powerpoint/2010/main" val="769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180363" y="105219"/>
            <a:ext cx="2336334" cy="733680"/>
          </a:xfrm>
        </p:spPr>
        <p:txBody>
          <a:bodyPr/>
          <a:lstStyle/>
          <a:p>
            <a:r>
              <a:rPr lang="en-US" dirty="0"/>
              <a:t>Topics</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021285" y="472059"/>
            <a:ext cx="4846315" cy="5400194"/>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457200" y="1080476"/>
            <a:ext cx="5444455" cy="4405924"/>
          </a:xfrm>
        </p:spPr>
        <p:txBody>
          <a:bodyPr>
            <a:noAutofit/>
          </a:bodyPr>
          <a:lstStyle/>
          <a:p>
            <a:pPr marL="285750" indent="-285750">
              <a:buClr>
                <a:schemeClr val="tx1"/>
              </a:buClr>
              <a:buFont typeface="Arial" panose="020B0604020202020204" pitchFamily="34" charset="0"/>
              <a:buChar char="•"/>
            </a:pPr>
            <a:r>
              <a:rPr lang="en-US" sz="1800" dirty="0">
                <a:solidFill>
                  <a:schemeClr val="tx1"/>
                </a:solidFill>
              </a:rPr>
              <a:t>One sample t test </a:t>
            </a:r>
          </a:p>
          <a:p>
            <a:pPr marL="285750" indent="-285750">
              <a:buClr>
                <a:schemeClr val="tx1"/>
              </a:buClr>
              <a:buFont typeface="Arial" panose="020B0604020202020204" pitchFamily="34" charset="0"/>
              <a:buChar char="•"/>
            </a:pPr>
            <a:r>
              <a:rPr lang="en-US" sz="1800" dirty="0">
                <a:solidFill>
                  <a:schemeClr val="tx1"/>
                </a:solidFill>
              </a:rPr>
              <a:t>One sample z test</a:t>
            </a:r>
          </a:p>
          <a:p>
            <a:pPr marL="285750" indent="-285750">
              <a:buClr>
                <a:schemeClr val="tx1"/>
              </a:buClr>
              <a:buFont typeface="Arial" panose="020B0604020202020204" pitchFamily="34" charset="0"/>
              <a:buChar char="•"/>
            </a:pPr>
            <a:r>
              <a:rPr lang="en-US" sz="1800" dirty="0">
                <a:solidFill>
                  <a:schemeClr val="tx1"/>
                </a:solidFill>
              </a:rPr>
              <a:t>Chi square test</a:t>
            </a:r>
          </a:p>
          <a:p>
            <a:pPr marL="285750" indent="-285750">
              <a:buClr>
                <a:schemeClr val="tx1"/>
              </a:buClr>
              <a:buFont typeface="Arial" panose="020B0604020202020204" pitchFamily="34" charset="0"/>
              <a:buChar char="•"/>
            </a:pPr>
            <a:r>
              <a:rPr lang="en-US" sz="1800" dirty="0">
                <a:solidFill>
                  <a:schemeClr val="tx1"/>
                </a:solidFill>
              </a:rPr>
              <a:t>Covariance, Pearson correlation, Spearman rank correlation</a:t>
            </a:r>
          </a:p>
          <a:p>
            <a:pPr marL="285750" indent="-285750">
              <a:buClr>
                <a:schemeClr val="tx1"/>
              </a:buClr>
              <a:buFont typeface="Arial" panose="020B0604020202020204" pitchFamily="34" charset="0"/>
              <a:buChar char="•"/>
            </a:pPr>
            <a:r>
              <a:rPr lang="en-US" sz="1800" dirty="0">
                <a:solidFill>
                  <a:schemeClr val="tx1"/>
                </a:solidFill>
              </a:rPr>
              <a:t>Inferential stats with python </a:t>
            </a:r>
          </a:p>
          <a:p>
            <a:pPr marL="285750" indent="-285750">
              <a:buClr>
                <a:schemeClr val="tx1"/>
              </a:buClr>
              <a:buFont typeface="Arial" panose="020B0604020202020204" pitchFamily="34" charset="0"/>
              <a:buChar char="•"/>
            </a:pPr>
            <a:endParaRPr lang="en-US" sz="1800" dirty="0">
              <a:solidFill>
                <a:schemeClr val="tx1"/>
              </a:solidFill>
            </a:endParaRPr>
          </a:p>
        </p:txBody>
      </p:sp>
      <p:sp>
        <p:nvSpPr>
          <p:cNvPr id="18" name="Footer Placeholder 17">
            <a:extLst>
              <a:ext uri="{FF2B5EF4-FFF2-40B4-BE49-F238E27FC236}">
                <a16:creationId xmlns:a16="http://schemas.microsoft.com/office/drawing/2014/main" id="{4C12A37B-898B-4E94-B678-E56B402FC999}"/>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19124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20</a:t>
            </a:fld>
            <a:endParaRPr lang="en-US" dirty="0"/>
          </a:p>
        </p:txBody>
      </p:sp>
      <p:sp>
        <p:nvSpPr>
          <p:cNvPr id="3" name="Content Placeholder 2">
            <a:extLst>
              <a:ext uri="{FF2B5EF4-FFF2-40B4-BE49-F238E27FC236}">
                <a16:creationId xmlns:a16="http://schemas.microsoft.com/office/drawing/2014/main" id="{9C33A951-4D3F-1491-7643-732AFE228012}"/>
              </a:ext>
            </a:extLst>
          </p:cNvPr>
          <p:cNvSpPr>
            <a:spLocks noGrp="1"/>
          </p:cNvSpPr>
          <p:nvPr>
            <p:ph sz="quarter" idx="13"/>
          </p:nvPr>
        </p:nvSpPr>
        <p:spPr>
          <a:xfrm>
            <a:off x="545540" y="168275"/>
            <a:ext cx="10750558" cy="5844491"/>
          </a:xfrm>
        </p:spPr>
        <p:txBody>
          <a:bodyPr/>
          <a:lstStyle/>
          <a:p>
            <a:r>
              <a:rPr lang="en-US" sz="2800" b="1" dirty="0"/>
              <a:t>Example </a:t>
            </a:r>
            <a:r>
              <a:rPr lang="en-US" sz="2800" b="1" dirty="0" err="1"/>
              <a:t>cont</a:t>
            </a:r>
            <a:r>
              <a:rPr lang="en-US" sz="2800" b="1" dirty="0"/>
              <a:t>; </a:t>
            </a:r>
          </a:p>
          <a:p>
            <a:r>
              <a:rPr lang="en-US" sz="1800" dirty="0"/>
              <a:t>Then, follow these steps to calculate covariance:</a:t>
            </a:r>
          </a:p>
          <a:p>
            <a:r>
              <a:rPr lang="en-US" sz="1800" dirty="0"/>
              <a:t>1. Calculate the differences between the observed X and Y values and each variable’s mean.</a:t>
            </a:r>
          </a:p>
          <a:p>
            <a:r>
              <a:rPr lang="en-US" sz="1800" dirty="0"/>
              <a:t>2. Multiply those differences for each X and Y pair.</a:t>
            </a:r>
          </a:p>
          <a:p>
            <a:r>
              <a:rPr lang="en-US" sz="1800" dirty="0"/>
              <a:t>3. Sum those products.</a:t>
            </a:r>
          </a:p>
          <a:p>
            <a:r>
              <a:rPr lang="en-US" sz="1800" dirty="0"/>
              <a:t>4. Divide the sum by the degrees of freedom.</a:t>
            </a:r>
          </a:p>
          <a:p>
            <a:endParaRPr lang="en-US" sz="1800" dirty="0"/>
          </a:p>
        </p:txBody>
      </p:sp>
      <p:graphicFrame>
        <p:nvGraphicFramePr>
          <p:cNvPr id="5" name="Table 4">
            <a:extLst>
              <a:ext uri="{FF2B5EF4-FFF2-40B4-BE49-F238E27FC236}">
                <a16:creationId xmlns:a16="http://schemas.microsoft.com/office/drawing/2014/main" id="{25D73EF9-E067-2C88-6FC2-224A87D0C4AF}"/>
              </a:ext>
            </a:extLst>
          </p:cNvPr>
          <p:cNvGraphicFramePr>
            <a:graphicFrameLocks noGrp="1"/>
          </p:cNvGraphicFramePr>
          <p:nvPr>
            <p:extLst>
              <p:ext uri="{D42A27DB-BD31-4B8C-83A1-F6EECF244321}">
                <p14:modId xmlns:p14="http://schemas.microsoft.com/office/powerpoint/2010/main" val="2640278319"/>
              </p:ext>
            </p:extLst>
          </p:nvPr>
        </p:nvGraphicFramePr>
        <p:xfrm>
          <a:off x="1559222" y="2951226"/>
          <a:ext cx="8128002" cy="3337560"/>
        </p:xfrm>
        <a:graphic>
          <a:graphicData uri="http://schemas.openxmlformats.org/drawingml/2006/table">
            <a:tbl>
              <a:tblPr firstRow="1" bandRow="1">
                <a:tableStyleId>{073A0DAA-6AF3-43AB-8588-CEC1D06C72B9}</a:tableStyleId>
              </a:tblPr>
              <a:tblGrid>
                <a:gridCol w="1354667">
                  <a:extLst>
                    <a:ext uri="{9D8B030D-6E8A-4147-A177-3AD203B41FA5}">
                      <a16:colId xmlns:a16="http://schemas.microsoft.com/office/drawing/2014/main" val="3723273361"/>
                    </a:ext>
                  </a:extLst>
                </a:gridCol>
                <a:gridCol w="1354667">
                  <a:extLst>
                    <a:ext uri="{9D8B030D-6E8A-4147-A177-3AD203B41FA5}">
                      <a16:colId xmlns:a16="http://schemas.microsoft.com/office/drawing/2014/main" val="2976558679"/>
                    </a:ext>
                  </a:extLst>
                </a:gridCol>
                <a:gridCol w="1354667">
                  <a:extLst>
                    <a:ext uri="{9D8B030D-6E8A-4147-A177-3AD203B41FA5}">
                      <a16:colId xmlns:a16="http://schemas.microsoft.com/office/drawing/2014/main" val="3970210685"/>
                    </a:ext>
                  </a:extLst>
                </a:gridCol>
                <a:gridCol w="1354667">
                  <a:extLst>
                    <a:ext uri="{9D8B030D-6E8A-4147-A177-3AD203B41FA5}">
                      <a16:colId xmlns:a16="http://schemas.microsoft.com/office/drawing/2014/main" val="4131507414"/>
                    </a:ext>
                  </a:extLst>
                </a:gridCol>
                <a:gridCol w="1472427">
                  <a:extLst>
                    <a:ext uri="{9D8B030D-6E8A-4147-A177-3AD203B41FA5}">
                      <a16:colId xmlns:a16="http://schemas.microsoft.com/office/drawing/2014/main" val="3318522137"/>
                    </a:ext>
                  </a:extLst>
                </a:gridCol>
                <a:gridCol w="1236907">
                  <a:extLst>
                    <a:ext uri="{9D8B030D-6E8A-4147-A177-3AD203B41FA5}">
                      <a16:colId xmlns:a16="http://schemas.microsoft.com/office/drawing/2014/main" val="3862813816"/>
                    </a:ext>
                  </a:extLst>
                </a:gridCol>
              </a:tblGrid>
              <a:tr h="370840">
                <a:tc>
                  <a:txBody>
                    <a:bodyPr/>
                    <a:lstStyle/>
                    <a:p>
                      <a:endParaRPr lang="en-US"/>
                    </a:p>
                  </a:txBody>
                  <a:tcPr/>
                </a:tc>
                <a:tc>
                  <a:txBody>
                    <a:bodyPr/>
                    <a:lstStyle/>
                    <a:p>
                      <a:r>
                        <a:rPr lang="en-US" dirty="0"/>
                        <a:t>Hours(X)</a:t>
                      </a:r>
                    </a:p>
                  </a:txBody>
                  <a:tcPr/>
                </a:tc>
                <a:tc>
                  <a:txBody>
                    <a:bodyPr/>
                    <a:lstStyle/>
                    <a:p>
                      <a:r>
                        <a:rPr lang="en-US" dirty="0"/>
                        <a:t>Score(Y)</a:t>
                      </a:r>
                    </a:p>
                  </a:txBody>
                  <a:tcPr/>
                </a:tc>
                <a:tc>
                  <a:txBody>
                    <a:bodyPr/>
                    <a:lstStyle/>
                    <a:p>
                      <a:r>
                        <a:rPr lang="en-US" dirty="0"/>
                        <a:t>(Xi-X)</a:t>
                      </a:r>
                    </a:p>
                  </a:txBody>
                  <a:tcPr/>
                </a:tc>
                <a:tc>
                  <a:txBody>
                    <a:bodyPr/>
                    <a:lstStyle/>
                    <a:p>
                      <a:r>
                        <a:rPr lang="en-US" dirty="0"/>
                        <a:t>(Yi-Y)</a:t>
                      </a:r>
                    </a:p>
                  </a:txBody>
                  <a:tcPr/>
                </a:tc>
                <a:tc>
                  <a:txBody>
                    <a:bodyPr/>
                    <a:lstStyle/>
                    <a:p>
                      <a:r>
                        <a:rPr lang="en-US" dirty="0"/>
                        <a:t>Product</a:t>
                      </a:r>
                    </a:p>
                  </a:txBody>
                  <a:tcPr/>
                </a:tc>
                <a:extLst>
                  <a:ext uri="{0D108BD9-81ED-4DB2-BD59-A6C34878D82A}">
                    <a16:rowId xmlns:a16="http://schemas.microsoft.com/office/drawing/2014/main" val="2674762811"/>
                  </a:ext>
                </a:extLst>
              </a:tr>
              <a:tr h="370840">
                <a:tc>
                  <a:txBody>
                    <a:bodyPr/>
                    <a:lstStyle/>
                    <a:p>
                      <a:endParaRPr lang="en-US"/>
                    </a:p>
                  </a:txBody>
                  <a:tcPr/>
                </a:tc>
                <a:tc>
                  <a:txBody>
                    <a:bodyPr/>
                    <a:lstStyle/>
                    <a:p>
                      <a:r>
                        <a:rPr lang="en-US" dirty="0"/>
                        <a:t>3</a:t>
                      </a:r>
                    </a:p>
                  </a:txBody>
                  <a:tcPr/>
                </a:tc>
                <a:tc>
                  <a:txBody>
                    <a:bodyPr/>
                    <a:lstStyle/>
                    <a:p>
                      <a:r>
                        <a:rPr lang="en-US" dirty="0"/>
                        <a:t>70</a:t>
                      </a:r>
                    </a:p>
                  </a:txBody>
                  <a:tcPr/>
                </a:tc>
                <a:tc>
                  <a:txBody>
                    <a:bodyPr/>
                    <a:lstStyle/>
                    <a:p>
                      <a:r>
                        <a:rPr lang="en-US" dirty="0"/>
                        <a:t>-1.2</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2860226663"/>
                  </a:ext>
                </a:extLst>
              </a:tr>
              <a:tr h="370840">
                <a:tc>
                  <a:txBody>
                    <a:bodyPr/>
                    <a:lstStyle/>
                    <a:p>
                      <a:endParaRPr lang="en-US" dirty="0"/>
                    </a:p>
                  </a:txBody>
                  <a:tcPr/>
                </a:tc>
                <a:tc>
                  <a:txBody>
                    <a:bodyPr/>
                    <a:lstStyle/>
                    <a:p>
                      <a:r>
                        <a:rPr lang="en-US" dirty="0"/>
                        <a:t>5</a:t>
                      </a:r>
                    </a:p>
                  </a:txBody>
                  <a:tcPr/>
                </a:tc>
                <a:tc>
                  <a:txBody>
                    <a:bodyPr/>
                    <a:lstStyle/>
                    <a:p>
                      <a:r>
                        <a:rPr lang="en-US" dirty="0"/>
                        <a:t>80</a:t>
                      </a:r>
                    </a:p>
                  </a:txBody>
                  <a:tcPr/>
                </a:tc>
                <a:tc>
                  <a:txBody>
                    <a:bodyPr/>
                    <a:lstStyle/>
                    <a:p>
                      <a:r>
                        <a:rPr lang="en-US" dirty="0"/>
                        <a:t>0.8</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3396453147"/>
                  </a:ext>
                </a:extLst>
              </a:tr>
              <a:tr h="370840">
                <a:tc>
                  <a:txBody>
                    <a:bodyPr/>
                    <a:lstStyle/>
                    <a:p>
                      <a:endParaRPr lang="en-US"/>
                    </a:p>
                  </a:txBody>
                  <a:tcPr/>
                </a:tc>
                <a:tc>
                  <a:txBody>
                    <a:bodyPr/>
                    <a:lstStyle/>
                    <a:p>
                      <a:r>
                        <a:rPr lang="en-US" dirty="0"/>
                        <a:t>2</a:t>
                      </a:r>
                    </a:p>
                  </a:txBody>
                  <a:tcPr/>
                </a:tc>
                <a:tc>
                  <a:txBody>
                    <a:bodyPr/>
                    <a:lstStyle/>
                    <a:p>
                      <a:r>
                        <a:rPr lang="en-US" dirty="0"/>
                        <a:t>60</a:t>
                      </a:r>
                    </a:p>
                  </a:txBody>
                  <a:tcPr/>
                </a:tc>
                <a:tc>
                  <a:txBody>
                    <a:bodyPr/>
                    <a:lstStyle/>
                    <a:p>
                      <a:r>
                        <a:rPr lang="en-US" dirty="0"/>
                        <a:t>-2.2</a:t>
                      </a:r>
                    </a:p>
                  </a:txBody>
                  <a:tcPr/>
                </a:tc>
                <a:tc>
                  <a:txBody>
                    <a:bodyPr/>
                    <a:lstStyle/>
                    <a:p>
                      <a:r>
                        <a:rPr lang="en-US" dirty="0"/>
                        <a:t>-15</a:t>
                      </a:r>
                    </a:p>
                  </a:txBody>
                  <a:tcPr/>
                </a:tc>
                <a:tc>
                  <a:txBody>
                    <a:bodyPr/>
                    <a:lstStyle/>
                    <a:p>
                      <a:r>
                        <a:rPr lang="en-US" dirty="0"/>
                        <a:t>33</a:t>
                      </a:r>
                    </a:p>
                  </a:txBody>
                  <a:tcPr/>
                </a:tc>
                <a:extLst>
                  <a:ext uri="{0D108BD9-81ED-4DB2-BD59-A6C34878D82A}">
                    <a16:rowId xmlns:a16="http://schemas.microsoft.com/office/drawing/2014/main" val="398156451"/>
                  </a:ext>
                </a:extLst>
              </a:tr>
              <a:tr h="370840">
                <a:tc>
                  <a:txBody>
                    <a:bodyPr/>
                    <a:lstStyle/>
                    <a:p>
                      <a:endParaRPr lang="en-US"/>
                    </a:p>
                  </a:txBody>
                  <a:tcPr/>
                </a:tc>
                <a:tc>
                  <a:txBody>
                    <a:bodyPr/>
                    <a:lstStyle/>
                    <a:p>
                      <a:r>
                        <a:rPr lang="en-US" dirty="0"/>
                        <a:t>7</a:t>
                      </a:r>
                    </a:p>
                  </a:txBody>
                  <a:tcPr/>
                </a:tc>
                <a:tc>
                  <a:txBody>
                    <a:bodyPr/>
                    <a:lstStyle/>
                    <a:p>
                      <a:r>
                        <a:rPr lang="en-US" dirty="0"/>
                        <a:t>90</a:t>
                      </a:r>
                    </a:p>
                  </a:txBody>
                  <a:tcPr/>
                </a:tc>
                <a:tc>
                  <a:txBody>
                    <a:bodyPr/>
                    <a:lstStyle/>
                    <a:p>
                      <a:r>
                        <a:rPr lang="en-US" dirty="0"/>
                        <a:t>2.8</a:t>
                      </a:r>
                    </a:p>
                  </a:txBody>
                  <a:tcPr/>
                </a:tc>
                <a:tc>
                  <a:txBody>
                    <a:bodyPr/>
                    <a:lstStyle/>
                    <a:p>
                      <a:r>
                        <a:rPr lang="en-US" dirty="0"/>
                        <a:t>15</a:t>
                      </a:r>
                    </a:p>
                  </a:txBody>
                  <a:tcPr/>
                </a:tc>
                <a:tc>
                  <a:txBody>
                    <a:bodyPr/>
                    <a:lstStyle/>
                    <a:p>
                      <a:r>
                        <a:rPr lang="en-US" dirty="0"/>
                        <a:t>42</a:t>
                      </a:r>
                    </a:p>
                  </a:txBody>
                  <a:tcPr/>
                </a:tc>
                <a:extLst>
                  <a:ext uri="{0D108BD9-81ED-4DB2-BD59-A6C34878D82A}">
                    <a16:rowId xmlns:a16="http://schemas.microsoft.com/office/drawing/2014/main" val="1465238556"/>
                  </a:ext>
                </a:extLst>
              </a:tr>
              <a:tr h="370840">
                <a:tc>
                  <a:txBody>
                    <a:bodyPr/>
                    <a:lstStyle/>
                    <a:p>
                      <a:endParaRPr lang="en-US"/>
                    </a:p>
                  </a:txBody>
                  <a:tcPr/>
                </a:tc>
                <a:tc>
                  <a:txBody>
                    <a:bodyPr/>
                    <a:lstStyle/>
                    <a:p>
                      <a:r>
                        <a:rPr lang="en-US" dirty="0"/>
                        <a:t>4</a:t>
                      </a:r>
                    </a:p>
                  </a:txBody>
                  <a:tcPr/>
                </a:tc>
                <a:tc>
                  <a:txBody>
                    <a:bodyPr/>
                    <a:lstStyle/>
                    <a:p>
                      <a:r>
                        <a:rPr lang="en-US" dirty="0"/>
                        <a:t>75</a:t>
                      </a:r>
                    </a:p>
                  </a:txBody>
                  <a:tcPr/>
                </a:tc>
                <a:tc>
                  <a:txBody>
                    <a:bodyPr/>
                    <a:lstStyle/>
                    <a:p>
                      <a:r>
                        <a:rPr lang="en-US" dirty="0"/>
                        <a:t>-0.2</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841647869"/>
                  </a:ext>
                </a:extLst>
              </a:tr>
              <a:tr h="370840">
                <a:tc>
                  <a:txBody>
                    <a:bodyPr/>
                    <a:lstStyle/>
                    <a:p>
                      <a:r>
                        <a:rPr lang="en-US" b="1" dirty="0"/>
                        <a:t>Average</a:t>
                      </a:r>
                    </a:p>
                  </a:txBody>
                  <a:tcPr/>
                </a:tc>
                <a:tc>
                  <a:txBody>
                    <a:bodyPr/>
                    <a:lstStyle/>
                    <a:p>
                      <a:r>
                        <a:rPr lang="en-US" dirty="0"/>
                        <a:t>4.2</a:t>
                      </a:r>
                    </a:p>
                  </a:txBody>
                  <a:tcPr/>
                </a:tc>
                <a:tc>
                  <a:txBody>
                    <a:bodyPr/>
                    <a:lstStyle/>
                    <a:p>
                      <a:r>
                        <a:rPr lang="en-US" dirty="0"/>
                        <a:t>75</a:t>
                      </a:r>
                    </a:p>
                  </a:txBody>
                  <a:tcPr/>
                </a:tc>
                <a:tc>
                  <a:txBody>
                    <a:bodyPr/>
                    <a:lstStyle/>
                    <a:p>
                      <a:endParaRPr lang="en-US"/>
                    </a:p>
                  </a:txBody>
                  <a:tcPr/>
                </a:tc>
                <a:tc>
                  <a:txBody>
                    <a:bodyPr/>
                    <a:lstStyle/>
                    <a:p>
                      <a:r>
                        <a:rPr lang="en-US" b="1" dirty="0"/>
                        <a:t>Total</a:t>
                      </a:r>
                    </a:p>
                  </a:txBody>
                  <a:tcPr/>
                </a:tc>
                <a:tc>
                  <a:txBody>
                    <a:bodyPr/>
                    <a:lstStyle/>
                    <a:p>
                      <a:r>
                        <a:rPr lang="en-US" dirty="0"/>
                        <a:t>85</a:t>
                      </a:r>
                    </a:p>
                  </a:txBody>
                  <a:tcPr/>
                </a:tc>
                <a:extLst>
                  <a:ext uri="{0D108BD9-81ED-4DB2-BD59-A6C34878D82A}">
                    <a16:rowId xmlns:a16="http://schemas.microsoft.com/office/drawing/2014/main" val="1167621653"/>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b="1" dirty="0"/>
                        <a:t>N-1</a:t>
                      </a:r>
                    </a:p>
                  </a:txBody>
                  <a:tcPr/>
                </a:tc>
                <a:tc>
                  <a:txBody>
                    <a:bodyPr/>
                    <a:lstStyle/>
                    <a:p>
                      <a:r>
                        <a:rPr lang="en-US" dirty="0"/>
                        <a:t>4</a:t>
                      </a:r>
                    </a:p>
                  </a:txBody>
                  <a:tcPr/>
                </a:tc>
                <a:extLst>
                  <a:ext uri="{0D108BD9-81ED-4DB2-BD59-A6C34878D82A}">
                    <a16:rowId xmlns:a16="http://schemas.microsoft.com/office/drawing/2014/main" val="380854433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b="1" dirty="0"/>
                        <a:t>Covariance</a:t>
                      </a:r>
                    </a:p>
                  </a:txBody>
                  <a:tcPr/>
                </a:tc>
                <a:tc>
                  <a:txBody>
                    <a:bodyPr/>
                    <a:lstStyle/>
                    <a:p>
                      <a:r>
                        <a:rPr lang="en-US" dirty="0"/>
                        <a:t>21.25</a:t>
                      </a:r>
                    </a:p>
                  </a:txBody>
                  <a:tcPr/>
                </a:tc>
                <a:extLst>
                  <a:ext uri="{0D108BD9-81ED-4DB2-BD59-A6C34878D82A}">
                    <a16:rowId xmlns:a16="http://schemas.microsoft.com/office/drawing/2014/main" val="1716041763"/>
                  </a:ext>
                </a:extLst>
              </a:tr>
            </a:tbl>
          </a:graphicData>
        </a:graphic>
      </p:graphicFrame>
    </p:spTree>
    <p:extLst>
      <p:ext uri="{BB962C8B-B14F-4D97-AF65-F5344CB8AC3E}">
        <p14:creationId xmlns:p14="http://schemas.microsoft.com/office/powerpoint/2010/main" val="3190735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21</a:t>
            </a:fld>
            <a:endParaRPr lang="en-US" dirty="0"/>
          </a:p>
        </p:txBody>
      </p:sp>
      <p:sp>
        <p:nvSpPr>
          <p:cNvPr id="3" name="Content Placeholder 2">
            <a:extLst>
              <a:ext uri="{FF2B5EF4-FFF2-40B4-BE49-F238E27FC236}">
                <a16:creationId xmlns:a16="http://schemas.microsoft.com/office/drawing/2014/main" id="{9C33A951-4D3F-1491-7643-732AFE228012}"/>
              </a:ext>
            </a:extLst>
          </p:cNvPr>
          <p:cNvSpPr>
            <a:spLocks noGrp="1"/>
          </p:cNvSpPr>
          <p:nvPr>
            <p:ph sz="quarter" idx="13"/>
          </p:nvPr>
        </p:nvSpPr>
        <p:spPr>
          <a:xfrm>
            <a:off x="601654" y="412115"/>
            <a:ext cx="10749517" cy="5907723"/>
          </a:xfrm>
        </p:spPr>
        <p:txBody>
          <a:bodyPr/>
          <a:lstStyle/>
          <a:p>
            <a:r>
              <a:rPr lang="en-US" sz="2800" b="1" dirty="0"/>
              <a:t>Example cont..; </a:t>
            </a:r>
          </a:p>
          <a:p>
            <a:r>
              <a:rPr lang="en-US" sz="1800" dirty="0"/>
              <a:t>The positive covariance (21.25) suggests a positive association between the number of hours studied and exam scores. This result implies that as the number of study hours increases, the scores tend to increase.</a:t>
            </a:r>
          </a:p>
          <a:p>
            <a:r>
              <a:rPr lang="en-US" b="1" u="sng" dirty="0"/>
              <a:t>Covariance Application</a:t>
            </a:r>
          </a:p>
          <a:p>
            <a:r>
              <a:rPr lang="en-US" sz="1800" dirty="0"/>
              <a:t>Typically, you’ll report correlations instead of covariances due to the interpretation issues. However, despite those shortcomings, it has specialized applications in various fields, including finance, genetics, meteorology and oceanography.</a:t>
            </a:r>
          </a:p>
        </p:txBody>
      </p:sp>
    </p:spTree>
    <p:extLst>
      <p:ext uri="{BB962C8B-B14F-4D97-AF65-F5344CB8AC3E}">
        <p14:creationId xmlns:p14="http://schemas.microsoft.com/office/powerpoint/2010/main" val="2283490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Correlation</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sz="2000" dirty="0"/>
              <a:t>A correlation between variables indicates that as one variable changes in value, the other variable tends to change in a specific direction. A correlation coefficient measures both the direction and the strength of this tendency to vary together. Using the multiplication rule to calculate probabilities.</a:t>
            </a:r>
          </a:p>
          <a:p>
            <a:pPr marL="342900" indent="-342900">
              <a:buFont typeface="Arial" panose="020B0604020202020204" pitchFamily="34" charset="0"/>
              <a:buChar char="•"/>
            </a:pPr>
            <a:r>
              <a:rPr lang="en-US" sz="2000" dirty="0"/>
              <a:t>A positive correlation indicates that as one variable increases the other variable tends to increase.</a:t>
            </a:r>
          </a:p>
          <a:p>
            <a:pPr marL="342900" indent="-342900">
              <a:buFont typeface="Arial" panose="020B0604020202020204" pitchFamily="34" charset="0"/>
              <a:buChar char="•"/>
            </a:pPr>
            <a:r>
              <a:rPr lang="en-US" sz="2000" dirty="0"/>
              <a:t>A correlation near zero indicates that as one variable increases, there is no tendency in the other variable to either increase or decrease.</a:t>
            </a:r>
          </a:p>
          <a:p>
            <a:pPr marL="342900" indent="-342900">
              <a:buFont typeface="Arial" panose="020B0604020202020204" pitchFamily="34" charset="0"/>
              <a:buChar char="•"/>
            </a:pPr>
            <a:r>
              <a:rPr lang="en-US" sz="2000" dirty="0"/>
              <a:t>A negative correlation indicates that as one variable increases the other variable tends to decrease.</a:t>
            </a:r>
          </a:p>
          <a:p>
            <a:r>
              <a:rPr lang="en-US" sz="2000" dirty="0"/>
              <a:t>The correlation coefficient can range from -1 to 1. </a:t>
            </a:r>
          </a:p>
          <a:p>
            <a:r>
              <a:rPr lang="en-US" sz="2000" dirty="0"/>
              <a:t>The two most common types of correlation coefficients are Pearson’s product moment correlation and the Spearman rank-order correlation.</a:t>
            </a:r>
          </a:p>
        </p:txBody>
      </p:sp>
    </p:spTree>
    <p:extLst>
      <p:ext uri="{BB962C8B-B14F-4D97-AF65-F5344CB8AC3E}">
        <p14:creationId xmlns:p14="http://schemas.microsoft.com/office/powerpoint/2010/main" val="3229773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Pearson Correlation</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mc:AlternateContent xmlns:mc="http://schemas.openxmlformats.org/markup-compatibility/2006">
        <mc:Choice xmlns:a14="http://schemas.microsoft.com/office/drawing/2010/main" Requires="a14">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sz="2000" dirty="0"/>
                  <a:t>The Pearson correlation evaluates the linear relationship between two continuous variables. A relationship is linear when a change in one variable is associated with a proportional change in the other variable.</a:t>
                </a:r>
              </a:p>
              <a:p>
                <a:r>
                  <a:rPr lang="en-US" sz="2000" dirty="0"/>
                  <a:t>Pearson’s correlation coefficient formula produces a number ranging from -1 to +1, quantifying the strength and direction of a relationship between two continuous variables. A correlation of -1 means a perfect negative relationship, +1 represents a perfect positive relationship, and 0 indicates no relationship.</a:t>
                </a:r>
              </a:p>
              <a:p>
                <a:r>
                  <a:rPr lang="en-US" sz="2000" u="sng" dirty="0"/>
                  <a:t>Pearson’s Correlation Coefficient Formula</a:t>
                </a:r>
              </a:p>
              <a:p>
                <a:r>
                  <a:rPr lang="en-US" sz="2000" dirty="0"/>
                  <a:t>So, let’s take a look at the formula itself. The Greek symbol ρ (rho) represents Pearson’s correlation coefficient. The correlation coefficient formula is the following fraction:</a:t>
                </a:r>
              </a:p>
              <a:p>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𝜌</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nary>
                            <m:naryPr>
                              <m:chr m:val="∑"/>
                              <m:subHide m:val="on"/>
                              <m:supHide m:val="on"/>
                              <m:ctrlPr>
                                <a:rPr lang="en-US" sz="2000" b="0" i="1" smtClean="0">
                                  <a:latin typeface="Cambria Math" panose="02040503050406030204" pitchFamily="18" charset="0"/>
                                  <a:ea typeface="Cambria Math" panose="02040503050406030204" pitchFamily="18" charset="0"/>
                                </a:rPr>
                              </m:ctrlPr>
                            </m:naryPr>
                            <m:sub/>
                            <m:sup/>
                            <m:e>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𝑋</m:t>
                                  </m:r>
                                </m:e>
                              </m:acc>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𝑌</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𝑌</m:t>
                                  </m:r>
                                </m:e>
                              </m:acc>
                              <m:r>
                                <a:rPr lang="en-US" sz="2000" b="0" i="1" smtClean="0">
                                  <a:latin typeface="Cambria Math" panose="02040503050406030204" pitchFamily="18" charset="0"/>
                                  <a:ea typeface="Cambria Math" panose="02040503050406030204" pitchFamily="18" charset="0"/>
                                </a:rPr>
                                <m:t>)</m:t>
                              </m:r>
                            </m:e>
                          </m:nary>
                        </m:num>
                        <m:den>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𝑠</m:t>
                              </m:r>
                            </m:e>
                            <m:sub>
                              <m:r>
                                <a:rPr lang="en-US" sz="2000" b="0" i="1" smtClean="0">
                                  <a:latin typeface="Cambria Math" panose="02040503050406030204" pitchFamily="18" charset="0"/>
                                  <a:ea typeface="Cambria Math" panose="02040503050406030204" pitchFamily="18" charset="0"/>
                                </a:rPr>
                                <m:t>𝑋</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𝑠</m:t>
                              </m:r>
                            </m:e>
                            <m:sub>
                              <m:r>
                                <a:rPr lang="en-US" sz="2000" b="0" i="1" smtClean="0">
                                  <a:latin typeface="Cambria Math" panose="02040503050406030204" pitchFamily="18" charset="0"/>
                                  <a:ea typeface="Cambria Math" panose="02040503050406030204" pitchFamily="18" charset="0"/>
                                </a:rPr>
                                <m:t>𝑌</m:t>
                              </m:r>
                            </m:sub>
                          </m:sSub>
                        </m:den>
                      </m:f>
                    </m:oMath>
                  </m:oMathPara>
                </a14:m>
                <a:endParaRPr lang="en-US" sz="2000" dirty="0"/>
              </a:p>
            </p:txBody>
          </p:sp>
        </mc:Choice>
        <mc:Fallback>
          <p:sp>
            <p:nvSpPr>
              <p:cNvPr id="4" name="Subtitle 3">
                <a:extLst>
                  <a:ext uri="{FF2B5EF4-FFF2-40B4-BE49-F238E27FC236}">
                    <a16:creationId xmlns:a16="http://schemas.microsoft.com/office/drawing/2014/main" id="{28C9DC6B-F061-1271-CD79-1A5A21069C9F}"/>
                  </a:ext>
                </a:extLst>
              </p:cNvPr>
              <p:cNvSpPr>
                <a:spLocks noGrp="1" noRot="1" noChangeAspect="1" noMove="1" noResize="1" noEditPoints="1" noAdjustHandles="1" noChangeArrowheads="1" noChangeShapeType="1" noTextEdit="1"/>
              </p:cNvSpPr>
              <p:nvPr>
                <p:ph type="subTitle" idx="1"/>
              </p:nvPr>
            </p:nvSpPr>
            <p:spPr>
              <a:xfrm>
                <a:off x="263760" y="1387928"/>
                <a:ext cx="8492290" cy="5323113"/>
              </a:xfrm>
              <a:blipFill>
                <a:blip r:embed="rId3"/>
                <a:stretch>
                  <a:fillRect l="-718" t="-573" r="-215"/>
                </a:stretch>
              </a:blipFill>
            </p:spPr>
            <p:txBody>
              <a:bodyPr/>
              <a:lstStyle/>
              <a:p>
                <a:r>
                  <a:rPr lang="en-US">
                    <a:noFill/>
                  </a:rPr>
                  <a:t> </a:t>
                </a:r>
              </a:p>
            </p:txBody>
          </p:sp>
        </mc:Fallback>
      </mc:AlternateContent>
    </p:spTree>
    <p:extLst>
      <p:ext uri="{BB962C8B-B14F-4D97-AF65-F5344CB8AC3E}">
        <p14:creationId xmlns:p14="http://schemas.microsoft.com/office/powerpoint/2010/main" val="510733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Pearson Correlation</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mc:AlternateContent xmlns:mc="http://schemas.openxmlformats.org/markup-compatibility/2006">
        <mc:Choice xmlns:a14="http://schemas.microsoft.com/office/drawing/2010/main" Requires="a14">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sz="2000" dirty="0"/>
                  <a:t>Where:</a:t>
                </a:r>
              </a:p>
              <a:p>
                <a:r>
                  <a:rPr lang="en-US" sz="2000" dirty="0"/>
                  <a:t>Xᵢ and Yᵢ represent the individual values of variables X and Y.</a:t>
                </a:r>
              </a:p>
              <a:p>
                <a:r>
                  <a:rPr lang="en-US" sz="2000" dirty="0"/>
                  <a:t>X̄ and Ȳ denote their respective means.</a:t>
                </a:r>
              </a:p>
              <a:p>
                <a:r>
                  <a:rPr lang="en-US" sz="2000" dirty="0"/>
                  <a:t>N represents the number of observations.</a:t>
                </a:r>
              </a:p>
              <a:p>
                <a:r>
                  <a:rPr lang="en-US" sz="2000" dirty="0" err="1"/>
                  <a:t>sx</a:t>
                </a:r>
                <a:r>
                  <a:rPr lang="en-US" sz="2000" dirty="0"/>
                  <a:t> and </a:t>
                </a:r>
                <a:r>
                  <a:rPr lang="en-US" sz="2000" dirty="0" err="1"/>
                  <a:t>sy</a:t>
                </a:r>
                <a:r>
                  <a:rPr lang="en-US" sz="2000" dirty="0"/>
                  <a:t> represent the sample standard deviations of X and Y.</a:t>
                </a:r>
              </a:p>
              <a:p>
                <a:r>
                  <a:rPr lang="en-US" sz="2000" b="1" u="sng" dirty="0"/>
                  <a:t>How the Correlation Coefficient Formula Works</a:t>
                </a:r>
              </a:p>
              <a:p>
                <a:r>
                  <a:rPr lang="en-US" sz="2000" u="sng" dirty="0"/>
                  <a:t>Numerator</a:t>
                </a:r>
              </a:p>
              <a:p>
                <a:r>
                  <a:rPr lang="en-US" sz="2000" dirty="0"/>
                  <a:t>The correlation formula works by comparing each variable’s observed values to their means in the numerator, as shown below.</a:t>
                </a:r>
              </a:p>
              <a:p>
                <a14:m>
                  <m:oMathPara xmlns:m="http://schemas.openxmlformats.org/officeDocument/2006/math">
                    <m:oMathParaPr>
                      <m:jc m:val="centerGroup"/>
                    </m:oMathParaPr>
                    <m:oMath xmlns:m="http://schemas.openxmlformats.org/officeDocument/2006/math">
                      <m:nary>
                        <m:naryPr>
                          <m:chr m:val="∑"/>
                          <m:subHide m:val="on"/>
                          <m:supHide m:val="on"/>
                          <m:ctrlPr>
                            <a:rPr lang="en-US" sz="2000" b="0" i="1" smtClean="0">
                              <a:latin typeface="Cambria Math" panose="02040503050406030204" pitchFamily="18" charset="0"/>
                              <a:ea typeface="Cambria Math" panose="02040503050406030204" pitchFamily="18" charset="0"/>
                            </a:rPr>
                          </m:ctrlPr>
                        </m:naryPr>
                        <m:sub/>
                        <m:sup/>
                        <m:e>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𝑋</m:t>
                              </m:r>
                            </m:e>
                          </m:acc>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𝑌</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𝑌</m:t>
                              </m:r>
                            </m:e>
                          </m:acc>
                          <m:r>
                            <a:rPr lang="en-US" sz="2000" b="0" i="1" smtClean="0">
                              <a:latin typeface="Cambria Math" panose="02040503050406030204" pitchFamily="18" charset="0"/>
                              <a:ea typeface="Cambria Math" panose="02040503050406030204" pitchFamily="18" charset="0"/>
                            </a:rPr>
                            <m:t>)</m:t>
                          </m:r>
                        </m:e>
                      </m:nary>
                    </m:oMath>
                  </m:oMathPara>
                </a14:m>
                <a:endParaRPr lang="en-US" sz="2000" dirty="0"/>
              </a:p>
              <a:p>
                <a:endParaRPr lang="en-US" sz="2000" dirty="0"/>
              </a:p>
              <a:p>
                <a:endParaRPr lang="en-US" sz="2000" dirty="0"/>
              </a:p>
              <a:p>
                <a:endParaRPr lang="en-US" sz="2000" dirty="0"/>
              </a:p>
            </p:txBody>
          </p:sp>
        </mc:Choice>
        <mc:Fallback>
          <p:sp>
            <p:nvSpPr>
              <p:cNvPr id="4" name="Subtitle 3">
                <a:extLst>
                  <a:ext uri="{FF2B5EF4-FFF2-40B4-BE49-F238E27FC236}">
                    <a16:creationId xmlns:a16="http://schemas.microsoft.com/office/drawing/2014/main" id="{28C9DC6B-F061-1271-CD79-1A5A21069C9F}"/>
                  </a:ext>
                </a:extLst>
              </p:cNvPr>
              <p:cNvSpPr>
                <a:spLocks noGrp="1" noRot="1" noChangeAspect="1" noMove="1" noResize="1" noEditPoints="1" noAdjustHandles="1" noChangeArrowheads="1" noChangeShapeType="1" noTextEdit="1"/>
              </p:cNvSpPr>
              <p:nvPr>
                <p:ph type="subTitle" idx="1"/>
              </p:nvPr>
            </p:nvSpPr>
            <p:spPr>
              <a:xfrm>
                <a:off x="263760" y="1387928"/>
                <a:ext cx="8492290" cy="5323113"/>
              </a:xfrm>
              <a:blipFill>
                <a:blip r:embed="rId3"/>
                <a:stretch>
                  <a:fillRect l="-718" t="-573"/>
                </a:stretch>
              </a:blipFill>
            </p:spPr>
            <p:txBody>
              <a:bodyPr/>
              <a:lstStyle/>
              <a:p>
                <a:r>
                  <a:rPr lang="en-US">
                    <a:noFill/>
                  </a:rPr>
                  <a:t> </a:t>
                </a:r>
              </a:p>
            </p:txBody>
          </p:sp>
        </mc:Fallback>
      </mc:AlternateContent>
    </p:spTree>
    <p:extLst>
      <p:ext uri="{BB962C8B-B14F-4D97-AF65-F5344CB8AC3E}">
        <p14:creationId xmlns:p14="http://schemas.microsoft.com/office/powerpoint/2010/main" val="1917279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Pearson Correlation</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sz="2000" dirty="0"/>
              <a:t>The product in the correlation coefficient formula’s numerator produces a greater number of positive values to add to the sum when the following conditions tend to occur:</a:t>
            </a:r>
          </a:p>
          <a:p>
            <a:pPr marL="342900" indent="-342900">
              <a:buFont typeface="Arial" panose="020B0604020202020204" pitchFamily="34" charset="0"/>
              <a:buChar char="•"/>
            </a:pPr>
            <a:r>
              <a:rPr lang="en-US" sz="2000" dirty="0"/>
              <a:t>Above-average X values correspond with above-average Y values.</a:t>
            </a:r>
          </a:p>
          <a:p>
            <a:pPr marL="342900" indent="-342900">
              <a:buFont typeface="Arial" panose="020B0604020202020204" pitchFamily="34" charset="0"/>
              <a:buChar char="•"/>
            </a:pPr>
            <a:r>
              <a:rPr lang="en-US" sz="2000" dirty="0"/>
              <a:t>Below-average X values correspond with below-average Y values.</a:t>
            </a:r>
          </a:p>
          <a:p>
            <a:r>
              <a:rPr lang="en-US" sz="2000" dirty="0"/>
              <a:t>A positive sum in the numerator produces a positive correlation.</a:t>
            </a:r>
          </a:p>
          <a:p>
            <a:r>
              <a:rPr lang="en-US" sz="2000" dirty="0"/>
              <a:t>Conversely, when above-average values for one variable tend to correspond with below-average values of the other, the numerator produces a greater number of negative values to subtract from the total. A negative sum in the numerator produces a negative correlation.</a:t>
            </a:r>
          </a:p>
          <a:p>
            <a:endParaRPr lang="en-US" sz="2000" dirty="0"/>
          </a:p>
        </p:txBody>
      </p:sp>
    </p:spTree>
    <p:extLst>
      <p:ext uri="{BB962C8B-B14F-4D97-AF65-F5344CB8AC3E}">
        <p14:creationId xmlns:p14="http://schemas.microsoft.com/office/powerpoint/2010/main" val="3169066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Pearson Correlation</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mc:AlternateContent xmlns:mc="http://schemas.openxmlformats.org/markup-compatibility/2006">
        <mc:Choice xmlns:a14="http://schemas.microsoft.com/office/drawing/2010/main" Requires="a14">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sz="2400" u="sng" dirty="0"/>
                  <a:t>Denominator</a:t>
                </a:r>
              </a:p>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𝑠</m:t>
                          </m:r>
                        </m:e>
                        <m:sub>
                          <m:r>
                            <a:rPr lang="en-US" sz="2000" b="0" i="1" smtClean="0">
                              <a:latin typeface="Cambria Math" panose="02040503050406030204" pitchFamily="18" charset="0"/>
                              <a:ea typeface="Cambria Math" panose="02040503050406030204" pitchFamily="18" charset="0"/>
                            </a:rPr>
                            <m:t>𝑋</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𝑠</m:t>
                          </m:r>
                        </m:e>
                        <m:sub>
                          <m:r>
                            <a:rPr lang="en-US" sz="2000" b="0" i="1" smtClean="0">
                              <a:latin typeface="Cambria Math" panose="02040503050406030204" pitchFamily="18" charset="0"/>
                              <a:ea typeface="Cambria Math" panose="02040503050406030204" pitchFamily="18" charset="0"/>
                            </a:rPr>
                            <m:t>𝑌</m:t>
                          </m:r>
                        </m:sub>
                      </m:sSub>
                    </m:oMath>
                  </m:oMathPara>
                </a14:m>
                <a:endParaRPr lang="en-US" sz="2000" dirty="0"/>
              </a:p>
              <a:p>
                <a:r>
                  <a:rPr lang="en-US" sz="2000" dirty="0"/>
                  <a:t>The denominator of the correlation coefficient formula divides the numerator by the product of the degrees of freedom and the two standard deviations. The denominator is always positive because degrees of freedom and standard deviations are always positive values.</a:t>
                </a:r>
              </a:p>
              <a:p>
                <a:r>
                  <a:rPr lang="en-US" sz="2000" dirty="0"/>
                  <a:t>The numerator can be positive or negative but its absolute value can never be larger than the denominator, which is how the equation scales correlation coefficients to fit the range of -1 to +1.</a:t>
                </a:r>
              </a:p>
              <a:p>
                <a:endParaRPr lang="en-US" sz="2000" dirty="0"/>
              </a:p>
            </p:txBody>
          </p:sp>
        </mc:Choice>
        <mc:Fallback>
          <p:sp>
            <p:nvSpPr>
              <p:cNvPr id="4" name="Subtitle 3">
                <a:extLst>
                  <a:ext uri="{FF2B5EF4-FFF2-40B4-BE49-F238E27FC236}">
                    <a16:creationId xmlns:a16="http://schemas.microsoft.com/office/drawing/2014/main" id="{28C9DC6B-F061-1271-CD79-1A5A21069C9F}"/>
                  </a:ext>
                </a:extLst>
              </p:cNvPr>
              <p:cNvSpPr>
                <a:spLocks noGrp="1" noRot="1" noChangeAspect="1" noMove="1" noResize="1" noEditPoints="1" noAdjustHandles="1" noChangeArrowheads="1" noChangeShapeType="1" noTextEdit="1"/>
              </p:cNvSpPr>
              <p:nvPr>
                <p:ph type="subTitle" idx="1"/>
              </p:nvPr>
            </p:nvSpPr>
            <p:spPr>
              <a:xfrm>
                <a:off x="263760" y="1387928"/>
                <a:ext cx="8492290" cy="5323113"/>
              </a:xfrm>
              <a:blipFill>
                <a:blip r:embed="rId3"/>
                <a:stretch>
                  <a:fillRect l="-1077" t="-802" r="-503"/>
                </a:stretch>
              </a:blipFill>
            </p:spPr>
            <p:txBody>
              <a:bodyPr/>
              <a:lstStyle/>
              <a:p>
                <a:r>
                  <a:rPr lang="en-US">
                    <a:noFill/>
                  </a:rPr>
                  <a:t> </a:t>
                </a:r>
              </a:p>
            </p:txBody>
          </p:sp>
        </mc:Fallback>
      </mc:AlternateContent>
    </p:spTree>
    <p:extLst>
      <p:ext uri="{BB962C8B-B14F-4D97-AF65-F5344CB8AC3E}">
        <p14:creationId xmlns:p14="http://schemas.microsoft.com/office/powerpoint/2010/main" val="789024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488731"/>
            <a:ext cx="11325590" cy="7346732"/>
          </a:xfrm>
        </p:spPr>
        <p:txBody>
          <a:bodyPr/>
          <a:lstStyle/>
          <a:p>
            <a:r>
              <a:rPr lang="en-US" dirty="0"/>
              <a:t>Pearson Correlation</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978025"/>
            <a:ext cx="8492290" cy="5323113"/>
          </a:xfrm>
        </p:spPr>
        <p:txBody>
          <a:bodyPr/>
          <a:lstStyle/>
          <a:p>
            <a:r>
              <a:rPr lang="en-US" sz="2400" u="sng" dirty="0"/>
              <a:t>EXAMPLE</a:t>
            </a:r>
            <a:endParaRPr lang="en-US" sz="2000" dirty="0"/>
          </a:p>
          <a:p>
            <a:r>
              <a:rPr lang="en-US" sz="2000" dirty="0"/>
              <a:t>Suppose we want to evaluate the relationship between the number of hours studied (X) and the test scores (Y) obtained by a group of five students. The data are below;</a:t>
            </a:r>
          </a:p>
          <a:p>
            <a:endParaRPr lang="en-US" sz="2000" dirty="0"/>
          </a:p>
          <a:p>
            <a:endParaRPr lang="en-US" sz="2000" dirty="0"/>
          </a:p>
          <a:p>
            <a:endParaRPr lang="en-US" sz="2000" dirty="0"/>
          </a:p>
          <a:p>
            <a:endParaRPr lang="en-US" sz="2000" dirty="0"/>
          </a:p>
          <a:p>
            <a:endParaRPr lang="en-US" sz="2000" dirty="0"/>
          </a:p>
          <a:p>
            <a:r>
              <a:rPr lang="en-US" sz="2000" u="sng" dirty="0"/>
              <a:t>Numerator</a:t>
            </a:r>
          </a:p>
          <a:p>
            <a:r>
              <a:rPr lang="en-US" sz="2000" dirty="0"/>
              <a:t>To start, we need to find the mean of both variables to use in the correlation formula.</a:t>
            </a:r>
          </a:p>
          <a:p>
            <a:r>
              <a:rPr lang="en-US" sz="2000" dirty="0"/>
              <a:t>X̄ = (3 + 5 + 2 + 7 + 4) / 5 = 4.2</a:t>
            </a:r>
          </a:p>
          <a:p>
            <a:r>
              <a:rPr lang="en-US" sz="2000" dirty="0"/>
              <a:t>Ȳ = (70 + 80 + 60 + 90 + 75) / 5 = 75</a:t>
            </a:r>
          </a:p>
        </p:txBody>
      </p:sp>
      <p:graphicFrame>
        <p:nvGraphicFramePr>
          <p:cNvPr id="3" name="Table 2">
            <a:extLst>
              <a:ext uri="{FF2B5EF4-FFF2-40B4-BE49-F238E27FC236}">
                <a16:creationId xmlns:a16="http://schemas.microsoft.com/office/drawing/2014/main" id="{6FEAA31D-4921-1630-52D4-FB9E4C68593D}"/>
              </a:ext>
            </a:extLst>
          </p:cNvPr>
          <p:cNvGraphicFramePr>
            <a:graphicFrameLocks noGrp="1"/>
          </p:cNvGraphicFramePr>
          <p:nvPr>
            <p:extLst>
              <p:ext uri="{D42A27DB-BD31-4B8C-83A1-F6EECF244321}">
                <p14:modId xmlns:p14="http://schemas.microsoft.com/office/powerpoint/2010/main" val="2492963544"/>
              </p:ext>
            </p:extLst>
          </p:nvPr>
        </p:nvGraphicFramePr>
        <p:xfrm>
          <a:off x="445648" y="2542301"/>
          <a:ext cx="3133124" cy="2194560"/>
        </p:xfrm>
        <a:graphic>
          <a:graphicData uri="http://schemas.openxmlformats.org/drawingml/2006/table">
            <a:tbl>
              <a:tblPr firstRow="1" bandRow="1">
                <a:tableStyleId>{EB344D84-9AFB-497E-A393-DC336BA19D2E}</a:tableStyleId>
              </a:tblPr>
              <a:tblGrid>
                <a:gridCol w="1566562">
                  <a:extLst>
                    <a:ext uri="{9D8B030D-6E8A-4147-A177-3AD203B41FA5}">
                      <a16:colId xmlns:a16="http://schemas.microsoft.com/office/drawing/2014/main" val="2707739675"/>
                    </a:ext>
                  </a:extLst>
                </a:gridCol>
                <a:gridCol w="1566562">
                  <a:extLst>
                    <a:ext uri="{9D8B030D-6E8A-4147-A177-3AD203B41FA5}">
                      <a16:colId xmlns:a16="http://schemas.microsoft.com/office/drawing/2014/main" val="1724971480"/>
                    </a:ext>
                  </a:extLst>
                </a:gridCol>
              </a:tblGrid>
              <a:tr h="346078">
                <a:tc>
                  <a:txBody>
                    <a:bodyPr/>
                    <a:lstStyle/>
                    <a:p>
                      <a:r>
                        <a:rPr lang="en-US" dirty="0"/>
                        <a:t>Hours (X)</a:t>
                      </a:r>
                    </a:p>
                  </a:txBody>
                  <a:tcPr/>
                </a:tc>
                <a:tc>
                  <a:txBody>
                    <a:bodyPr/>
                    <a:lstStyle/>
                    <a:p>
                      <a:r>
                        <a:rPr lang="en-US" dirty="0"/>
                        <a:t>Score (Y)</a:t>
                      </a:r>
                    </a:p>
                  </a:txBody>
                  <a:tcPr/>
                </a:tc>
                <a:extLst>
                  <a:ext uri="{0D108BD9-81ED-4DB2-BD59-A6C34878D82A}">
                    <a16:rowId xmlns:a16="http://schemas.microsoft.com/office/drawing/2014/main" val="3983414316"/>
                  </a:ext>
                </a:extLst>
              </a:tr>
              <a:tr h="346078">
                <a:tc>
                  <a:txBody>
                    <a:bodyPr/>
                    <a:lstStyle/>
                    <a:p>
                      <a:r>
                        <a:rPr lang="en-US" dirty="0"/>
                        <a:t>3</a:t>
                      </a:r>
                    </a:p>
                  </a:txBody>
                  <a:tcPr/>
                </a:tc>
                <a:tc>
                  <a:txBody>
                    <a:bodyPr/>
                    <a:lstStyle/>
                    <a:p>
                      <a:r>
                        <a:rPr lang="en-US" dirty="0"/>
                        <a:t>70</a:t>
                      </a:r>
                    </a:p>
                  </a:txBody>
                  <a:tcPr/>
                </a:tc>
                <a:extLst>
                  <a:ext uri="{0D108BD9-81ED-4DB2-BD59-A6C34878D82A}">
                    <a16:rowId xmlns:a16="http://schemas.microsoft.com/office/drawing/2014/main" val="3004498985"/>
                  </a:ext>
                </a:extLst>
              </a:tr>
              <a:tr h="346078">
                <a:tc>
                  <a:txBody>
                    <a:bodyPr/>
                    <a:lstStyle/>
                    <a:p>
                      <a:r>
                        <a:rPr lang="en-US" dirty="0"/>
                        <a:t>5</a:t>
                      </a:r>
                    </a:p>
                  </a:txBody>
                  <a:tcPr/>
                </a:tc>
                <a:tc>
                  <a:txBody>
                    <a:bodyPr/>
                    <a:lstStyle/>
                    <a:p>
                      <a:r>
                        <a:rPr lang="en-US" dirty="0"/>
                        <a:t>80</a:t>
                      </a:r>
                    </a:p>
                  </a:txBody>
                  <a:tcPr/>
                </a:tc>
                <a:extLst>
                  <a:ext uri="{0D108BD9-81ED-4DB2-BD59-A6C34878D82A}">
                    <a16:rowId xmlns:a16="http://schemas.microsoft.com/office/drawing/2014/main" val="2525014137"/>
                  </a:ext>
                </a:extLst>
              </a:tr>
              <a:tr h="346078">
                <a:tc>
                  <a:txBody>
                    <a:bodyPr/>
                    <a:lstStyle/>
                    <a:p>
                      <a:r>
                        <a:rPr lang="en-US" dirty="0"/>
                        <a:t>2</a:t>
                      </a:r>
                    </a:p>
                  </a:txBody>
                  <a:tcPr/>
                </a:tc>
                <a:tc>
                  <a:txBody>
                    <a:bodyPr/>
                    <a:lstStyle/>
                    <a:p>
                      <a:r>
                        <a:rPr lang="en-US" dirty="0"/>
                        <a:t>60</a:t>
                      </a:r>
                    </a:p>
                  </a:txBody>
                  <a:tcPr/>
                </a:tc>
                <a:extLst>
                  <a:ext uri="{0D108BD9-81ED-4DB2-BD59-A6C34878D82A}">
                    <a16:rowId xmlns:a16="http://schemas.microsoft.com/office/drawing/2014/main" val="1673578753"/>
                  </a:ext>
                </a:extLst>
              </a:tr>
              <a:tr h="346078">
                <a:tc>
                  <a:txBody>
                    <a:bodyPr/>
                    <a:lstStyle/>
                    <a:p>
                      <a:r>
                        <a:rPr lang="en-US" dirty="0"/>
                        <a:t>7</a:t>
                      </a:r>
                    </a:p>
                  </a:txBody>
                  <a:tcPr/>
                </a:tc>
                <a:tc>
                  <a:txBody>
                    <a:bodyPr/>
                    <a:lstStyle/>
                    <a:p>
                      <a:r>
                        <a:rPr lang="en-US" dirty="0"/>
                        <a:t>90</a:t>
                      </a:r>
                    </a:p>
                  </a:txBody>
                  <a:tcPr/>
                </a:tc>
                <a:extLst>
                  <a:ext uri="{0D108BD9-81ED-4DB2-BD59-A6C34878D82A}">
                    <a16:rowId xmlns:a16="http://schemas.microsoft.com/office/drawing/2014/main" val="4192869222"/>
                  </a:ext>
                </a:extLst>
              </a:tr>
              <a:tr h="346078">
                <a:tc>
                  <a:txBody>
                    <a:bodyPr/>
                    <a:lstStyle/>
                    <a:p>
                      <a:r>
                        <a:rPr lang="en-US" dirty="0"/>
                        <a:t>4</a:t>
                      </a:r>
                    </a:p>
                  </a:txBody>
                  <a:tcPr/>
                </a:tc>
                <a:tc>
                  <a:txBody>
                    <a:bodyPr/>
                    <a:lstStyle/>
                    <a:p>
                      <a:r>
                        <a:rPr lang="en-US" dirty="0"/>
                        <a:t>75</a:t>
                      </a:r>
                    </a:p>
                  </a:txBody>
                  <a:tcPr/>
                </a:tc>
                <a:extLst>
                  <a:ext uri="{0D108BD9-81ED-4DB2-BD59-A6C34878D82A}">
                    <a16:rowId xmlns:a16="http://schemas.microsoft.com/office/drawing/2014/main" val="2776122710"/>
                  </a:ext>
                </a:extLst>
              </a:tr>
            </a:tbl>
          </a:graphicData>
        </a:graphic>
      </p:graphicFrame>
    </p:spTree>
    <p:extLst>
      <p:ext uri="{BB962C8B-B14F-4D97-AF65-F5344CB8AC3E}">
        <p14:creationId xmlns:p14="http://schemas.microsoft.com/office/powerpoint/2010/main" val="4091719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709448"/>
            <a:ext cx="11325590" cy="7567449"/>
          </a:xfrm>
        </p:spPr>
        <p:txBody>
          <a:bodyPr/>
          <a:lstStyle/>
          <a:p>
            <a:r>
              <a:rPr lang="en-US" dirty="0"/>
              <a:t>Pearson Correlation</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756745"/>
            <a:ext cx="8492290" cy="5975131"/>
          </a:xfrm>
        </p:spPr>
        <p:txBody>
          <a:bodyPr/>
          <a:lstStyle/>
          <a:p>
            <a:r>
              <a:rPr lang="en-US" sz="2400" u="sng" dirty="0"/>
              <a:t>EXAMPLE CONT..</a:t>
            </a:r>
            <a:endParaRPr lang="en-US" sz="2000" dirty="0"/>
          </a:p>
          <a:p>
            <a:r>
              <a:rPr lang="en-US" sz="1900" dirty="0"/>
              <a:t>Then, follow these steps to calculate the numerator in the correlation coefficient formula:</a:t>
            </a:r>
          </a:p>
          <a:p>
            <a:r>
              <a:rPr lang="en-US" sz="1900" dirty="0"/>
              <a:t>1. Calculate the differences between the observed X and Y values and each variable’s mean.</a:t>
            </a:r>
          </a:p>
          <a:p>
            <a:r>
              <a:rPr lang="en-US" sz="1900" dirty="0"/>
              <a:t>2. Multiply those differences for each X and Y pair.</a:t>
            </a:r>
          </a:p>
          <a:p>
            <a:r>
              <a:rPr lang="en-US" sz="1900" dirty="0"/>
              <a:t>3. Sum those products.</a:t>
            </a:r>
          </a:p>
          <a:p>
            <a:endParaRPr lang="en-US" sz="2000" dirty="0"/>
          </a:p>
        </p:txBody>
      </p:sp>
      <p:graphicFrame>
        <p:nvGraphicFramePr>
          <p:cNvPr id="5" name="Table 4">
            <a:extLst>
              <a:ext uri="{FF2B5EF4-FFF2-40B4-BE49-F238E27FC236}">
                <a16:creationId xmlns:a16="http://schemas.microsoft.com/office/drawing/2014/main" id="{6EB6852F-F289-8A90-1A9E-266D2DCABE4A}"/>
              </a:ext>
            </a:extLst>
          </p:cNvPr>
          <p:cNvGraphicFramePr>
            <a:graphicFrameLocks noGrp="1"/>
          </p:cNvGraphicFramePr>
          <p:nvPr>
            <p:extLst>
              <p:ext uri="{D42A27DB-BD31-4B8C-83A1-F6EECF244321}">
                <p14:modId xmlns:p14="http://schemas.microsoft.com/office/powerpoint/2010/main" val="1144042271"/>
              </p:ext>
            </p:extLst>
          </p:nvPr>
        </p:nvGraphicFramePr>
        <p:xfrm>
          <a:off x="497765" y="3823138"/>
          <a:ext cx="8024279" cy="2876115"/>
        </p:xfrm>
        <a:graphic>
          <a:graphicData uri="http://schemas.openxmlformats.org/drawingml/2006/table">
            <a:tbl>
              <a:tblPr firstRow="1" bandRow="1">
                <a:tableStyleId>{073A0DAA-6AF3-43AB-8588-CEC1D06C72B9}</a:tableStyleId>
              </a:tblPr>
              <a:tblGrid>
                <a:gridCol w="1337380">
                  <a:extLst>
                    <a:ext uri="{9D8B030D-6E8A-4147-A177-3AD203B41FA5}">
                      <a16:colId xmlns:a16="http://schemas.microsoft.com/office/drawing/2014/main" val="3723273361"/>
                    </a:ext>
                  </a:extLst>
                </a:gridCol>
                <a:gridCol w="1337380">
                  <a:extLst>
                    <a:ext uri="{9D8B030D-6E8A-4147-A177-3AD203B41FA5}">
                      <a16:colId xmlns:a16="http://schemas.microsoft.com/office/drawing/2014/main" val="2976558679"/>
                    </a:ext>
                  </a:extLst>
                </a:gridCol>
                <a:gridCol w="1337380">
                  <a:extLst>
                    <a:ext uri="{9D8B030D-6E8A-4147-A177-3AD203B41FA5}">
                      <a16:colId xmlns:a16="http://schemas.microsoft.com/office/drawing/2014/main" val="3970210685"/>
                    </a:ext>
                  </a:extLst>
                </a:gridCol>
                <a:gridCol w="1337380">
                  <a:extLst>
                    <a:ext uri="{9D8B030D-6E8A-4147-A177-3AD203B41FA5}">
                      <a16:colId xmlns:a16="http://schemas.microsoft.com/office/drawing/2014/main" val="4131507414"/>
                    </a:ext>
                  </a:extLst>
                </a:gridCol>
                <a:gridCol w="1453637">
                  <a:extLst>
                    <a:ext uri="{9D8B030D-6E8A-4147-A177-3AD203B41FA5}">
                      <a16:colId xmlns:a16="http://schemas.microsoft.com/office/drawing/2014/main" val="3318522137"/>
                    </a:ext>
                  </a:extLst>
                </a:gridCol>
                <a:gridCol w="1221122">
                  <a:extLst>
                    <a:ext uri="{9D8B030D-6E8A-4147-A177-3AD203B41FA5}">
                      <a16:colId xmlns:a16="http://schemas.microsoft.com/office/drawing/2014/main" val="3862813816"/>
                    </a:ext>
                  </a:extLst>
                </a:gridCol>
              </a:tblGrid>
              <a:tr h="321273">
                <a:tc>
                  <a:txBody>
                    <a:bodyPr/>
                    <a:lstStyle/>
                    <a:p>
                      <a:endParaRPr lang="en-US" dirty="0"/>
                    </a:p>
                  </a:txBody>
                  <a:tcPr/>
                </a:tc>
                <a:tc>
                  <a:txBody>
                    <a:bodyPr/>
                    <a:lstStyle/>
                    <a:p>
                      <a:r>
                        <a:rPr lang="en-US" dirty="0"/>
                        <a:t>Hours(X)</a:t>
                      </a:r>
                    </a:p>
                  </a:txBody>
                  <a:tcPr/>
                </a:tc>
                <a:tc>
                  <a:txBody>
                    <a:bodyPr/>
                    <a:lstStyle/>
                    <a:p>
                      <a:r>
                        <a:rPr lang="en-US" dirty="0"/>
                        <a:t>Score(Y)</a:t>
                      </a:r>
                    </a:p>
                  </a:txBody>
                  <a:tcPr/>
                </a:tc>
                <a:tc>
                  <a:txBody>
                    <a:bodyPr/>
                    <a:lstStyle/>
                    <a:p>
                      <a:r>
                        <a:rPr lang="en-US" dirty="0"/>
                        <a:t>(Xi-X)</a:t>
                      </a:r>
                    </a:p>
                  </a:txBody>
                  <a:tcPr/>
                </a:tc>
                <a:tc>
                  <a:txBody>
                    <a:bodyPr/>
                    <a:lstStyle/>
                    <a:p>
                      <a:r>
                        <a:rPr lang="en-US" dirty="0"/>
                        <a:t>(Yi-Y)</a:t>
                      </a:r>
                    </a:p>
                  </a:txBody>
                  <a:tcPr/>
                </a:tc>
                <a:tc>
                  <a:txBody>
                    <a:bodyPr/>
                    <a:lstStyle/>
                    <a:p>
                      <a:r>
                        <a:rPr lang="en-US" dirty="0"/>
                        <a:t>Product</a:t>
                      </a:r>
                    </a:p>
                  </a:txBody>
                  <a:tcPr/>
                </a:tc>
                <a:extLst>
                  <a:ext uri="{0D108BD9-81ED-4DB2-BD59-A6C34878D82A}">
                    <a16:rowId xmlns:a16="http://schemas.microsoft.com/office/drawing/2014/main" val="2674762811"/>
                  </a:ext>
                </a:extLst>
              </a:tr>
              <a:tr h="321273">
                <a:tc>
                  <a:txBody>
                    <a:bodyPr/>
                    <a:lstStyle/>
                    <a:p>
                      <a:endParaRPr lang="en-US"/>
                    </a:p>
                  </a:txBody>
                  <a:tcPr/>
                </a:tc>
                <a:tc>
                  <a:txBody>
                    <a:bodyPr/>
                    <a:lstStyle/>
                    <a:p>
                      <a:r>
                        <a:rPr lang="en-US" dirty="0"/>
                        <a:t>3</a:t>
                      </a:r>
                    </a:p>
                  </a:txBody>
                  <a:tcPr/>
                </a:tc>
                <a:tc>
                  <a:txBody>
                    <a:bodyPr/>
                    <a:lstStyle/>
                    <a:p>
                      <a:r>
                        <a:rPr lang="en-US" dirty="0"/>
                        <a:t>70</a:t>
                      </a:r>
                    </a:p>
                  </a:txBody>
                  <a:tcPr/>
                </a:tc>
                <a:tc>
                  <a:txBody>
                    <a:bodyPr/>
                    <a:lstStyle/>
                    <a:p>
                      <a:r>
                        <a:rPr lang="en-US" dirty="0"/>
                        <a:t>-1.2</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2860226663"/>
                  </a:ext>
                </a:extLst>
              </a:tr>
              <a:tr h="321273">
                <a:tc>
                  <a:txBody>
                    <a:bodyPr/>
                    <a:lstStyle/>
                    <a:p>
                      <a:endParaRPr lang="en-US" dirty="0"/>
                    </a:p>
                  </a:txBody>
                  <a:tcPr/>
                </a:tc>
                <a:tc>
                  <a:txBody>
                    <a:bodyPr/>
                    <a:lstStyle/>
                    <a:p>
                      <a:r>
                        <a:rPr lang="en-US" dirty="0"/>
                        <a:t>5</a:t>
                      </a:r>
                    </a:p>
                  </a:txBody>
                  <a:tcPr/>
                </a:tc>
                <a:tc>
                  <a:txBody>
                    <a:bodyPr/>
                    <a:lstStyle/>
                    <a:p>
                      <a:r>
                        <a:rPr lang="en-US" dirty="0"/>
                        <a:t>80</a:t>
                      </a:r>
                    </a:p>
                  </a:txBody>
                  <a:tcPr/>
                </a:tc>
                <a:tc>
                  <a:txBody>
                    <a:bodyPr/>
                    <a:lstStyle/>
                    <a:p>
                      <a:r>
                        <a:rPr lang="en-US" dirty="0"/>
                        <a:t>0.8</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3396453147"/>
                  </a:ext>
                </a:extLst>
              </a:tr>
              <a:tr h="321273">
                <a:tc>
                  <a:txBody>
                    <a:bodyPr/>
                    <a:lstStyle/>
                    <a:p>
                      <a:endParaRPr lang="en-US"/>
                    </a:p>
                  </a:txBody>
                  <a:tcPr/>
                </a:tc>
                <a:tc>
                  <a:txBody>
                    <a:bodyPr/>
                    <a:lstStyle/>
                    <a:p>
                      <a:r>
                        <a:rPr lang="en-US" dirty="0"/>
                        <a:t>2</a:t>
                      </a:r>
                    </a:p>
                  </a:txBody>
                  <a:tcPr/>
                </a:tc>
                <a:tc>
                  <a:txBody>
                    <a:bodyPr/>
                    <a:lstStyle/>
                    <a:p>
                      <a:r>
                        <a:rPr lang="en-US" dirty="0"/>
                        <a:t>60</a:t>
                      </a:r>
                    </a:p>
                  </a:txBody>
                  <a:tcPr/>
                </a:tc>
                <a:tc>
                  <a:txBody>
                    <a:bodyPr/>
                    <a:lstStyle/>
                    <a:p>
                      <a:r>
                        <a:rPr lang="en-US" dirty="0"/>
                        <a:t>-2.2</a:t>
                      </a:r>
                    </a:p>
                  </a:txBody>
                  <a:tcPr/>
                </a:tc>
                <a:tc>
                  <a:txBody>
                    <a:bodyPr/>
                    <a:lstStyle/>
                    <a:p>
                      <a:r>
                        <a:rPr lang="en-US" dirty="0"/>
                        <a:t>-15</a:t>
                      </a:r>
                    </a:p>
                  </a:txBody>
                  <a:tcPr/>
                </a:tc>
                <a:tc>
                  <a:txBody>
                    <a:bodyPr/>
                    <a:lstStyle/>
                    <a:p>
                      <a:r>
                        <a:rPr lang="en-US" dirty="0"/>
                        <a:t>33</a:t>
                      </a:r>
                    </a:p>
                  </a:txBody>
                  <a:tcPr/>
                </a:tc>
                <a:extLst>
                  <a:ext uri="{0D108BD9-81ED-4DB2-BD59-A6C34878D82A}">
                    <a16:rowId xmlns:a16="http://schemas.microsoft.com/office/drawing/2014/main" val="398156451"/>
                  </a:ext>
                </a:extLst>
              </a:tr>
              <a:tr h="321273">
                <a:tc>
                  <a:txBody>
                    <a:bodyPr/>
                    <a:lstStyle/>
                    <a:p>
                      <a:endParaRPr lang="en-US"/>
                    </a:p>
                  </a:txBody>
                  <a:tcPr/>
                </a:tc>
                <a:tc>
                  <a:txBody>
                    <a:bodyPr/>
                    <a:lstStyle/>
                    <a:p>
                      <a:r>
                        <a:rPr lang="en-US" dirty="0"/>
                        <a:t>7</a:t>
                      </a:r>
                    </a:p>
                  </a:txBody>
                  <a:tcPr/>
                </a:tc>
                <a:tc>
                  <a:txBody>
                    <a:bodyPr/>
                    <a:lstStyle/>
                    <a:p>
                      <a:r>
                        <a:rPr lang="en-US" dirty="0"/>
                        <a:t>90</a:t>
                      </a:r>
                    </a:p>
                  </a:txBody>
                  <a:tcPr/>
                </a:tc>
                <a:tc>
                  <a:txBody>
                    <a:bodyPr/>
                    <a:lstStyle/>
                    <a:p>
                      <a:r>
                        <a:rPr lang="en-US" dirty="0"/>
                        <a:t>2.8</a:t>
                      </a:r>
                    </a:p>
                  </a:txBody>
                  <a:tcPr/>
                </a:tc>
                <a:tc>
                  <a:txBody>
                    <a:bodyPr/>
                    <a:lstStyle/>
                    <a:p>
                      <a:r>
                        <a:rPr lang="en-US" dirty="0"/>
                        <a:t>15</a:t>
                      </a:r>
                    </a:p>
                  </a:txBody>
                  <a:tcPr/>
                </a:tc>
                <a:tc>
                  <a:txBody>
                    <a:bodyPr/>
                    <a:lstStyle/>
                    <a:p>
                      <a:r>
                        <a:rPr lang="en-US" dirty="0"/>
                        <a:t>42</a:t>
                      </a:r>
                    </a:p>
                  </a:txBody>
                  <a:tcPr/>
                </a:tc>
                <a:extLst>
                  <a:ext uri="{0D108BD9-81ED-4DB2-BD59-A6C34878D82A}">
                    <a16:rowId xmlns:a16="http://schemas.microsoft.com/office/drawing/2014/main" val="1465238556"/>
                  </a:ext>
                </a:extLst>
              </a:tr>
              <a:tr h="321273">
                <a:tc>
                  <a:txBody>
                    <a:bodyPr/>
                    <a:lstStyle/>
                    <a:p>
                      <a:endParaRPr lang="en-US"/>
                    </a:p>
                  </a:txBody>
                  <a:tcPr/>
                </a:tc>
                <a:tc>
                  <a:txBody>
                    <a:bodyPr/>
                    <a:lstStyle/>
                    <a:p>
                      <a:r>
                        <a:rPr lang="en-US" dirty="0"/>
                        <a:t>4</a:t>
                      </a:r>
                    </a:p>
                  </a:txBody>
                  <a:tcPr/>
                </a:tc>
                <a:tc>
                  <a:txBody>
                    <a:bodyPr/>
                    <a:lstStyle/>
                    <a:p>
                      <a:r>
                        <a:rPr lang="en-US" dirty="0"/>
                        <a:t>75</a:t>
                      </a:r>
                    </a:p>
                  </a:txBody>
                  <a:tcPr/>
                </a:tc>
                <a:tc>
                  <a:txBody>
                    <a:bodyPr/>
                    <a:lstStyle/>
                    <a:p>
                      <a:r>
                        <a:rPr lang="en-US" dirty="0"/>
                        <a:t>-0.2</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841647869"/>
                  </a:ext>
                </a:extLst>
              </a:tr>
              <a:tr h="681555">
                <a:tc>
                  <a:txBody>
                    <a:bodyPr/>
                    <a:lstStyle/>
                    <a:p>
                      <a:r>
                        <a:rPr lang="en-US" b="1" dirty="0"/>
                        <a:t>Average</a:t>
                      </a:r>
                    </a:p>
                  </a:txBody>
                  <a:tcPr/>
                </a:tc>
                <a:tc>
                  <a:txBody>
                    <a:bodyPr/>
                    <a:lstStyle/>
                    <a:p>
                      <a:r>
                        <a:rPr lang="en-US" dirty="0"/>
                        <a:t>4.2</a:t>
                      </a:r>
                    </a:p>
                  </a:txBody>
                  <a:tcPr/>
                </a:tc>
                <a:tc>
                  <a:txBody>
                    <a:bodyPr/>
                    <a:lstStyle/>
                    <a:p>
                      <a:r>
                        <a:rPr lang="en-US" dirty="0"/>
                        <a:t>75</a:t>
                      </a:r>
                    </a:p>
                  </a:txBody>
                  <a:tcPr/>
                </a:tc>
                <a:tc>
                  <a:txBody>
                    <a:bodyPr/>
                    <a:lstStyle/>
                    <a:p>
                      <a:endParaRPr lang="en-US"/>
                    </a:p>
                  </a:txBody>
                  <a:tcPr/>
                </a:tc>
                <a:tc>
                  <a:txBody>
                    <a:bodyPr/>
                    <a:lstStyle/>
                    <a:p>
                      <a:r>
                        <a:rPr lang="en-US" b="1" dirty="0"/>
                        <a:t>Total</a:t>
                      </a:r>
                    </a:p>
                  </a:txBody>
                  <a:tcPr/>
                </a:tc>
                <a:tc>
                  <a:txBody>
                    <a:bodyPr/>
                    <a:lstStyle/>
                    <a:p>
                      <a:r>
                        <a:rPr lang="en-US" dirty="0"/>
                        <a:t>85</a:t>
                      </a:r>
                    </a:p>
                  </a:txBody>
                  <a:tcPr/>
                </a:tc>
                <a:extLst>
                  <a:ext uri="{0D108BD9-81ED-4DB2-BD59-A6C34878D82A}">
                    <a16:rowId xmlns:a16="http://schemas.microsoft.com/office/drawing/2014/main" val="1167621653"/>
                  </a:ext>
                </a:extLst>
              </a:tr>
            </a:tbl>
          </a:graphicData>
        </a:graphic>
      </p:graphicFrame>
    </p:spTree>
    <p:extLst>
      <p:ext uri="{BB962C8B-B14F-4D97-AF65-F5344CB8AC3E}">
        <p14:creationId xmlns:p14="http://schemas.microsoft.com/office/powerpoint/2010/main" val="1418430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Pearson Correlation Example..</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sz="2400" u="sng" dirty="0"/>
              <a:t>Denominator</a:t>
            </a:r>
          </a:p>
          <a:p>
            <a:r>
              <a:rPr lang="en-US" sz="2000" dirty="0"/>
              <a:t>For the denominator of the correlation coefficient formula, we need to calculate the product of the degrees of freedom, the standard deviation of X, and the standard deviation of Y:</a:t>
            </a:r>
          </a:p>
          <a:p>
            <a:r>
              <a:rPr lang="en-US" sz="2000" dirty="0"/>
              <a:t>(n – 1) * </a:t>
            </a:r>
            <a:r>
              <a:rPr lang="en-US" sz="2000" dirty="0" err="1"/>
              <a:t>s</a:t>
            </a:r>
            <a:r>
              <a:rPr lang="en-US" sz="2000" baseline="-25000" dirty="0" err="1"/>
              <a:t>x</a:t>
            </a:r>
            <a:r>
              <a:rPr lang="en-US" sz="2000" dirty="0"/>
              <a:t> * </a:t>
            </a:r>
            <a:r>
              <a:rPr lang="en-US" sz="2000" dirty="0" err="1"/>
              <a:t>s</a:t>
            </a:r>
            <a:r>
              <a:rPr lang="en-US" sz="2000" baseline="-25000" dirty="0" err="1"/>
              <a:t>y</a:t>
            </a:r>
            <a:endParaRPr lang="en-US" sz="2000" baseline="-25000" dirty="0"/>
          </a:p>
          <a:p>
            <a:r>
              <a:rPr lang="en-US" sz="2000" dirty="0"/>
              <a:t>N is the number of paired observations, usually the number of rows in your dataset without missing values. We have 5 observations, so n – 1 = 4.</a:t>
            </a:r>
          </a:p>
          <a:p>
            <a:r>
              <a:rPr lang="en-US" sz="2000" dirty="0"/>
              <a:t>I cover how to calculate the standard deviation elsewhere. So, for this example, I’ll have Excel calculate the sample standard deviations for X and Y, which are 1.92 and 11.18, respectively.</a:t>
            </a:r>
          </a:p>
          <a:p>
            <a:r>
              <a:rPr lang="en-US" sz="2000" dirty="0"/>
              <a:t>We just multiply all these values together for the denominator.</a:t>
            </a:r>
          </a:p>
          <a:p>
            <a:r>
              <a:rPr lang="en-US" sz="2000" dirty="0"/>
              <a:t>4 * 1.92 * 11.18 = 86.02</a:t>
            </a:r>
          </a:p>
        </p:txBody>
      </p:sp>
    </p:spTree>
    <p:extLst>
      <p:ext uri="{BB962C8B-B14F-4D97-AF65-F5344CB8AC3E}">
        <p14:creationId xmlns:p14="http://schemas.microsoft.com/office/powerpoint/2010/main" val="3705192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449222"/>
            <a:ext cx="5410197" cy="847856"/>
          </a:xfrm>
        </p:spPr>
        <p:txBody>
          <a:bodyPr>
            <a:normAutofit/>
          </a:bodyPr>
          <a:lstStyle/>
          <a:p>
            <a:r>
              <a:rPr lang="en-US" sz="3600" u="sng" dirty="0"/>
              <a:t>One Sample t-test </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239060" y="1157682"/>
            <a:ext cx="6220463" cy="4974670"/>
          </a:xfrm>
        </p:spPr>
        <p:txBody>
          <a:bodyPr>
            <a:normAutofit/>
          </a:bodyPr>
          <a:lstStyle/>
          <a:p>
            <a:r>
              <a:rPr lang="en-US" sz="1600" dirty="0"/>
              <a:t>One would use a one sample t test to evaluate a population mean using a single sample. Usually, you conduct this hypothesis test to determine whether a population mean differs from a hypothesized value you specify. The hypothesized value can be theoretically important in the study area, a reference value, or a target.</a:t>
            </a:r>
          </a:p>
          <a:p>
            <a:r>
              <a:rPr lang="en-US" sz="1600" dirty="0"/>
              <a:t>For example, a beverage company claims its soda cans contain 250ml. A researcher randomly samples their cans and measures the amount of fluid in each one. A one-sample t-test can use the sample data to determine whether the entire population of soda cans differs from the hypothesized value of 12-ounces.</a:t>
            </a:r>
          </a:p>
        </p:txBody>
      </p:sp>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803510" y="2506275"/>
            <a:ext cx="5388490" cy="5519467"/>
          </a:xfrm>
        </p:spPr>
      </p:pic>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a:t>
            </a:fld>
            <a:endParaRPr lang="en-US" dirty="0"/>
          </a:p>
        </p:txBody>
      </p:sp>
    </p:spTree>
    <p:extLst>
      <p:ext uri="{BB962C8B-B14F-4D97-AF65-F5344CB8AC3E}">
        <p14:creationId xmlns:p14="http://schemas.microsoft.com/office/powerpoint/2010/main" val="3465617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Pearson Correlation Example..</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mc:AlternateContent xmlns:mc="http://schemas.openxmlformats.org/markup-compatibility/2006">
        <mc:Choice xmlns:a14="http://schemas.microsoft.com/office/drawing/2010/main" Requires="a14">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sz="2400" u="sng" dirty="0"/>
                  <a:t>Denominator</a:t>
                </a:r>
              </a:p>
              <a:p>
                <a:r>
                  <a:rPr lang="en-US" sz="2000" dirty="0"/>
                  <a:t>At this point of the correlation coefficient formula, we just divide the numerator by the denominator to find the coefficient.</a:t>
                </a:r>
              </a:p>
              <a:p>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85</m:t>
                        </m:r>
                      </m:num>
                      <m:den>
                        <m:r>
                          <a:rPr lang="en-US" b="0" i="1" smtClean="0">
                            <a:latin typeface="Cambria Math" panose="02040503050406030204" pitchFamily="18" charset="0"/>
                          </a:rPr>
                          <m:t>86.02</m:t>
                        </m:r>
                      </m:den>
                    </m:f>
                    <m:r>
                      <a:rPr lang="en-US" b="0" i="1" smtClean="0">
                        <a:latin typeface="Cambria Math" panose="02040503050406030204" pitchFamily="18" charset="0"/>
                      </a:rPr>
                      <m:t>=0.99</m:t>
                    </m:r>
                  </m:oMath>
                </a14:m>
                <a:endParaRPr lang="en-US" sz="2000" dirty="0"/>
              </a:p>
              <a:p>
                <a:r>
                  <a:rPr lang="en-US" sz="2000" dirty="0"/>
                  <a:t>For these data, the correlation between hours of studying and test scores is 0.99. That’s a strong positive relationship. The more you study, the higher your score. This correlation is unrealistically high, but these are made-up data.</a:t>
                </a:r>
              </a:p>
              <a:p>
                <a:endParaRPr lang="en-US" sz="2000" dirty="0"/>
              </a:p>
              <a:p>
                <a:endParaRPr lang="en-US" sz="2000" dirty="0"/>
              </a:p>
            </p:txBody>
          </p:sp>
        </mc:Choice>
        <mc:Fallback>
          <p:sp>
            <p:nvSpPr>
              <p:cNvPr id="4" name="Subtitle 3">
                <a:extLst>
                  <a:ext uri="{FF2B5EF4-FFF2-40B4-BE49-F238E27FC236}">
                    <a16:creationId xmlns:a16="http://schemas.microsoft.com/office/drawing/2014/main" id="{28C9DC6B-F061-1271-CD79-1A5A21069C9F}"/>
                  </a:ext>
                </a:extLst>
              </p:cNvPr>
              <p:cNvSpPr>
                <a:spLocks noGrp="1" noRot="1" noChangeAspect="1" noMove="1" noResize="1" noEditPoints="1" noAdjustHandles="1" noChangeArrowheads="1" noChangeShapeType="1" noTextEdit="1"/>
              </p:cNvSpPr>
              <p:nvPr>
                <p:ph type="subTitle" idx="1"/>
              </p:nvPr>
            </p:nvSpPr>
            <p:spPr>
              <a:xfrm>
                <a:off x="263760" y="1387928"/>
                <a:ext cx="8492290" cy="5323113"/>
              </a:xfrm>
              <a:blipFill>
                <a:blip r:embed="rId3"/>
                <a:stretch>
                  <a:fillRect l="-1077" t="-802" r="-72"/>
                </a:stretch>
              </a:blipFill>
            </p:spPr>
            <p:txBody>
              <a:bodyPr/>
              <a:lstStyle/>
              <a:p>
                <a:r>
                  <a:rPr lang="en-US">
                    <a:noFill/>
                  </a:rPr>
                  <a:t> </a:t>
                </a:r>
              </a:p>
            </p:txBody>
          </p:sp>
        </mc:Fallback>
      </mc:AlternateContent>
    </p:spTree>
    <p:extLst>
      <p:ext uri="{BB962C8B-B14F-4D97-AF65-F5344CB8AC3E}">
        <p14:creationId xmlns:p14="http://schemas.microsoft.com/office/powerpoint/2010/main" val="1547149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Spearman Correlation</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sz="2000" dirty="0"/>
              <a:t>Also called Spearman’s rho, the Spearman correlation evaluates the monotonic relationship between two continuous or ordinal variables. In a monotonic relationship, the variables tend to change together, but not necessarily at a constant rate. The Spearman correlation coefficient is based on the ranked values for each variable rather than the raw data.</a:t>
            </a:r>
          </a:p>
          <a:p>
            <a:r>
              <a:rPr lang="en-US" sz="2000" dirty="0"/>
              <a:t>Spearman’s correlation in statistics is a nonparametric alternative to Pearson’s correlation. Use Spearman’s correlation for data that follow curvilinear, monotonic relationships and for ordinal data. </a:t>
            </a:r>
          </a:p>
          <a:p>
            <a:r>
              <a:rPr lang="en-US" sz="2000" dirty="0"/>
              <a:t>When you have continuous data that do not follow a line, you must determine whether they exhibit a monotonic relationship. In a monotonic relationship, as one variable increases, the other variable tends to either increase or decrease, but not necessarily in a straight line. This aspect of Spearman’s correlation allows you to fit curvilinear relationships.</a:t>
            </a:r>
          </a:p>
        </p:txBody>
      </p:sp>
    </p:spTree>
    <p:extLst>
      <p:ext uri="{BB962C8B-B14F-4D97-AF65-F5344CB8AC3E}">
        <p14:creationId xmlns:p14="http://schemas.microsoft.com/office/powerpoint/2010/main" val="680880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457199"/>
            <a:ext cx="11818262" cy="7315200"/>
          </a:xfrm>
        </p:spPr>
        <p:txBody>
          <a:bodyPr/>
          <a:lstStyle/>
          <a:p>
            <a:r>
              <a:rPr lang="en-US" dirty="0"/>
              <a:t>Spearman correlation</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522372" y="0"/>
            <a:ext cx="2669628" cy="6858000"/>
          </a:xfrm>
        </p:spPr>
      </p:pic>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5522185" cy="5323113"/>
          </a:xfrm>
        </p:spPr>
        <p:txBody>
          <a:bodyPr/>
          <a:lstStyle/>
          <a:p>
            <a:r>
              <a:rPr lang="en-US" sz="2000" b="1" dirty="0"/>
              <a:t>Positive Monotonic</a:t>
            </a:r>
            <a:r>
              <a:rPr lang="en-US" sz="2000" dirty="0"/>
              <a:t>: tends to increase but not necessarily in a linear fashion.</a:t>
            </a:r>
          </a:p>
          <a:p>
            <a:endParaRPr lang="en-US" sz="2000" dirty="0"/>
          </a:p>
          <a:p>
            <a:endParaRPr lang="en-US" sz="2000" dirty="0"/>
          </a:p>
          <a:p>
            <a:endParaRPr lang="en-US" sz="2000" dirty="0"/>
          </a:p>
          <a:p>
            <a:r>
              <a:rPr lang="en-US" sz="2000" b="1" dirty="0"/>
              <a:t>Negative Monotonic: </a:t>
            </a:r>
            <a:r>
              <a:rPr lang="en-US" sz="2000" dirty="0"/>
              <a:t>Tends to decrease but not necessarily in a linear fashion.</a:t>
            </a:r>
          </a:p>
          <a:p>
            <a:endParaRPr lang="en-US" sz="2000" dirty="0"/>
          </a:p>
          <a:p>
            <a:endParaRPr lang="en-US" sz="2000" dirty="0"/>
          </a:p>
          <a:p>
            <a:endParaRPr lang="en-US" sz="2000" dirty="0"/>
          </a:p>
          <a:p>
            <a:r>
              <a:rPr lang="en-US" sz="2000" b="1" dirty="0"/>
              <a:t>Non-Monotonic</a:t>
            </a:r>
            <a:r>
              <a:rPr lang="en-US" sz="2000" dirty="0"/>
              <a:t>: No overall tendency to either increase or decrease</a:t>
            </a:r>
          </a:p>
          <a:p>
            <a:endParaRPr lang="en-US" sz="2000" dirty="0"/>
          </a:p>
        </p:txBody>
      </p:sp>
      <p:pic>
        <p:nvPicPr>
          <p:cNvPr id="8" name="Picture 7">
            <a:extLst>
              <a:ext uri="{FF2B5EF4-FFF2-40B4-BE49-F238E27FC236}">
                <a16:creationId xmlns:a16="http://schemas.microsoft.com/office/drawing/2014/main" id="{4B655EAB-ACE5-AEF0-C7D3-84EB1CC6CF69}"/>
              </a:ext>
            </a:extLst>
          </p:cNvPr>
          <p:cNvPicPr>
            <a:picLocks noChangeAspect="1"/>
          </p:cNvPicPr>
          <p:nvPr/>
        </p:nvPicPr>
        <p:blipFill>
          <a:blip r:embed="rId3"/>
          <a:stretch>
            <a:fillRect/>
          </a:stretch>
        </p:blipFill>
        <p:spPr>
          <a:xfrm>
            <a:off x="5944475" y="3060462"/>
            <a:ext cx="2969171" cy="1751810"/>
          </a:xfrm>
          <a:prstGeom prst="rect">
            <a:avLst/>
          </a:prstGeom>
        </p:spPr>
      </p:pic>
      <p:pic>
        <p:nvPicPr>
          <p:cNvPr id="10" name="Picture 9">
            <a:extLst>
              <a:ext uri="{FF2B5EF4-FFF2-40B4-BE49-F238E27FC236}">
                <a16:creationId xmlns:a16="http://schemas.microsoft.com/office/drawing/2014/main" id="{1F4EF928-FCE4-FDDC-DD6E-BA82BE5F66C2}"/>
              </a:ext>
            </a:extLst>
          </p:cNvPr>
          <p:cNvPicPr>
            <a:picLocks noChangeAspect="1"/>
          </p:cNvPicPr>
          <p:nvPr/>
        </p:nvPicPr>
        <p:blipFill>
          <a:blip r:embed="rId4"/>
          <a:stretch>
            <a:fillRect/>
          </a:stretch>
        </p:blipFill>
        <p:spPr>
          <a:xfrm>
            <a:off x="5944475" y="1161692"/>
            <a:ext cx="2969171" cy="1751811"/>
          </a:xfrm>
          <a:prstGeom prst="rect">
            <a:avLst/>
          </a:prstGeom>
        </p:spPr>
      </p:pic>
      <p:pic>
        <p:nvPicPr>
          <p:cNvPr id="12" name="Picture 11">
            <a:extLst>
              <a:ext uri="{FF2B5EF4-FFF2-40B4-BE49-F238E27FC236}">
                <a16:creationId xmlns:a16="http://schemas.microsoft.com/office/drawing/2014/main" id="{6A4CDE60-FF46-196D-0AF3-E20AD8DF586C}"/>
              </a:ext>
            </a:extLst>
          </p:cNvPr>
          <p:cNvPicPr>
            <a:picLocks noChangeAspect="1"/>
          </p:cNvPicPr>
          <p:nvPr/>
        </p:nvPicPr>
        <p:blipFill>
          <a:blip r:embed="rId5"/>
          <a:stretch>
            <a:fillRect/>
          </a:stretch>
        </p:blipFill>
        <p:spPr>
          <a:xfrm>
            <a:off x="5944475" y="4959231"/>
            <a:ext cx="2969171" cy="1751810"/>
          </a:xfrm>
          <a:prstGeom prst="rect">
            <a:avLst/>
          </a:prstGeom>
        </p:spPr>
      </p:pic>
    </p:spTree>
    <p:extLst>
      <p:ext uri="{BB962C8B-B14F-4D97-AF65-F5344CB8AC3E}">
        <p14:creationId xmlns:p14="http://schemas.microsoft.com/office/powerpoint/2010/main" val="942124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Spearman’s Correlation</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sz="2000" dirty="0"/>
              <a:t>Spearman’s rho is an excellent choice when you have ordinal data because Pearson’s is not appropriate. Ordinal data have at least three categories and the categories have a natural order. For example, first, second, and third in a race are ordinal data.</a:t>
            </a:r>
          </a:p>
          <a:p>
            <a:r>
              <a:rPr lang="en-US" sz="2000" dirty="0"/>
              <a:t>For example, imagine the same contestants participate in two spelling competitions. Suppose you have the finishing ranks for all contestants in both matches and want to calculate the correlation between contests. Spearman’s rank order correlation is appropriate for these data.</a:t>
            </a:r>
          </a:p>
          <a:p>
            <a:r>
              <a:rPr lang="en-US" sz="2000" dirty="0"/>
              <a:t>Spearman’s correlation coefficients range from -1 to +1. The sign of the coefficient indicates whether it is a positive or negative monotonic relationship. A positive correlation means that as one variable increases, the other variable also tends to increase. A negative correlation signifies that as one variable increases, the other tends to decrease. Values close to -1 or +1 represent stronger relationships than values closer to zero.</a:t>
            </a:r>
          </a:p>
        </p:txBody>
      </p:sp>
    </p:spTree>
    <p:extLst>
      <p:ext uri="{BB962C8B-B14F-4D97-AF65-F5344CB8AC3E}">
        <p14:creationId xmlns:p14="http://schemas.microsoft.com/office/powerpoint/2010/main" val="6434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Calculating Probability</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mc:AlternateContent xmlns:mc="http://schemas.openxmlformats.org/markup-compatibility/2006" xmlns:a14="http://schemas.microsoft.com/office/drawing/2010/main">
        <mc:Choice Requires="a14">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dirty="0"/>
                  <a:t>General Multiplication Rule</a:t>
                </a:r>
              </a:p>
              <a:p>
                <a:r>
                  <a:rPr lang="en-US" sz="2000" dirty="0"/>
                  <a:t>Use the general multiplication rule to calculate joint probabilities for either dependent or independent events. When you have dependent events, you must use the general multiplication rule because it allows you to factor in how the occurrence of event A affects the likelihood of event B. </a:t>
                </a:r>
              </a:p>
              <a:p>
                <a:r>
                  <a:rPr lang="en-US" sz="2000" dirty="0"/>
                  <a:t>Using the standard notation the general multiplication rule is the following:</a:t>
                </a:r>
              </a:p>
              <a:p>
                <a:r>
                  <a:rPr lang="en-US" sz="2000" dirty="0"/>
                  <a:t>P(A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B) = P(A) * P(B | A)</a:t>
                </a:r>
              </a:p>
              <a:p>
                <a:r>
                  <a:rPr lang="en-US" sz="2000" dirty="0"/>
                  <a:t>Or, the joint probability of A&amp;B occurring equals the probability of a occurring multiplied by the conditional probability of B occurring given that a occurred.</a:t>
                </a:r>
              </a:p>
            </p:txBody>
          </p:sp>
        </mc:Choice>
        <mc:Fallback xmlns="">
          <p:sp>
            <p:nvSpPr>
              <p:cNvPr id="4" name="Subtitle 3">
                <a:extLst>
                  <a:ext uri="{FF2B5EF4-FFF2-40B4-BE49-F238E27FC236}">
                    <a16:creationId xmlns:a16="http://schemas.microsoft.com/office/drawing/2014/main" id="{28C9DC6B-F061-1271-CD79-1A5A21069C9F}"/>
                  </a:ext>
                </a:extLst>
              </p:cNvPr>
              <p:cNvSpPr>
                <a:spLocks noGrp="1" noRot="1" noChangeAspect="1" noMove="1" noResize="1" noEditPoints="1" noAdjustHandles="1" noChangeArrowheads="1" noChangeShapeType="1" noTextEdit="1"/>
              </p:cNvSpPr>
              <p:nvPr>
                <p:ph type="subTitle" idx="1"/>
              </p:nvPr>
            </p:nvSpPr>
            <p:spPr>
              <a:xfrm>
                <a:off x="263760" y="1387928"/>
                <a:ext cx="8492290" cy="5323113"/>
              </a:xfrm>
              <a:blipFill>
                <a:blip r:embed="rId3"/>
                <a:stretch>
                  <a:fillRect l="-1436" t="-1145" r="-574"/>
                </a:stretch>
              </a:blipFill>
            </p:spPr>
            <p:txBody>
              <a:bodyPr/>
              <a:lstStyle/>
              <a:p>
                <a:r>
                  <a:rPr lang="en-US">
                    <a:noFill/>
                  </a:rPr>
                  <a:t> </a:t>
                </a:r>
              </a:p>
            </p:txBody>
          </p:sp>
        </mc:Fallback>
      </mc:AlternateContent>
    </p:spTree>
    <p:extLst>
      <p:ext uri="{BB962C8B-B14F-4D97-AF65-F5344CB8AC3E}">
        <p14:creationId xmlns:p14="http://schemas.microsoft.com/office/powerpoint/2010/main" val="1273411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Calculating Probability</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dirty="0"/>
              <a:t>General Multiplication Rule Example</a:t>
            </a:r>
          </a:p>
          <a:p>
            <a:r>
              <a:rPr lang="en-US" sz="2000" dirty="0"/>
              <a:t>An example of dependent events is drawing cards from a deck of cards without replacing. As you draw cards it affects the probability of the next card you draw. </a:t>
            </a:r>
          </a:p>
          <a:p>
            <a:r>
              <a:rPr lang="en-US" sz="2000" dirty="0"/>
              <a:t>Suppose you are interested in the probability of drawing hearts on 2 consecutive draws. Initially the deck has 13 hearts out of its 52 cards (13/52= 0.25). If you draw a heart for event one(event H1) that changes the probability of drawing another heart. The dependent probability of drawing that second heart(event H2) is now 12 /51 = 0.235.</a:t>
            </a:r>
          </a:p>
          <a:p>
            <a:r>
              <a:rPr lang="en-US" sz="2000" dirty="0"/>
              <a:t>In notation form:</a:t>
            </a:r>
          </a:p>
          <a:p>
            <a:r>
              <a:rPr lang="pt-BR" sz="2000" dirty="0"/>
              <a:t>P(H1 ∩ H2) = P(H1) * P(H2|H1)</a:t>
            </a:r>
          </a:p>
          <a:p>
            <a:r>
              <a:rPr lang="pt-BR" sz="2000" dirty="0"/>
              <a:t>0.25 * 0.235 = 0.059</a:t>
            </a:r>
            <a:endParaRPr lang="en-US" sz="2000" dirty="0"/>
          </a:p>
        </p:txBody>
      </p:sp>
    </p:spTree>
    <p:extLst>
      <p:ext uri="{BB962C8B-B14F-4D97-AF65-F5344CB8AC3E}">
        <p14:creationId xmlns:p14="http://schemas.microsoft.com/office/powerpoint/2010/main" val="1500257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77B6-4A43-48A6-993F-4B02BA06F30F}"/>
              </a:ext>
            </a:extLst>
          </p:cNvPr>
          <p:cNvSpPr>
            <a:spLocks noGrp="1"/>
          </p:cNvSpPr>
          <p:nvPr>
            <p:ph type="title"/>
          </p:nvPr>
        </p:nvSpPr>
        <p:spPr>
          <a:xfrm>
            <a:off x="457200" y="4657856"/>
            <a:ext cx="10744186" cy="1589223"/>
          </a:xfrm>
        </p:spPr>
        <p:txBody>
          <a:bodyPr/>
          <a:lstStyle/>
          <a:p>
            <a:r>
              <a:rPr lang="en-US" dirty="0"/>
              <a:t>Inferential Statistics with Python</a:t>
            </a:r>
          </a:p>
        </p:txBody>
      </p:sp>
      <p:sp>
        <p:nvSpPr>
          <p:cNvPr id="14" name="Date Placeholder 13">
            <a:extLst>
              <a:ext uri="{FF2B5EF4-FFF2-40B4-BE49-F238E27FC236}">
                <a16:creationId xmlns:a16="http://schemas.microsoft.com/office/drawing/2014/main" id="{C7BC08D9-C83B-44A9-95A7-340B66009708}"/>
              </a:ext>
            </a:extLst>
          </p:cNvPr>
          <p:cNvSpPr>
            <a:spLocks noGrp="1"/>
          </p:cNvSpPr>
          <p:nvPr>
            <p:ph type="dt" sz="half" idx="10"/>
          </p:nvPr>
        </p:nvSpPr>
        <p:spPr>
          <a:xfrm>
            <a:off x="457200" y="6324600"/>
            <a:ext cx="2560220" cy="365125"/>
          </a:xfrm>
        </p:spPr>
        <p:txBody>
          <a:bodyPr/>
          <a:lstStyle/>
          <a:p>
            <a:r>
              <a:rPr lang="en-US" dirty="0"/>
              <a:t>2/2/20XX</a:t>
            </a:r>
          </a:p>
        </p:txBody>
      </p:sp>
      <p:sp>
        <p:nvSpPr>
          <p:cNvPr id="15" name="Footer Placeholder 14">
            <a:extLst>
              <a:ext uri="{FF2B5EF4-FFF2-40B4-BE49-F238E27FC236}">
                <a16:creationId xmlns:a16="http://schemas.microsoft.com/office/drawing/2014/main" id="{AE4E6A13-40E9-49DE-9D96-2A84E3C3E010}"/>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6" name="Slide Number Placeholder 15">
            <a:extLst>
              <a:ext uri="{FF2B5EF4-FFF2-40B4-BE49-F238E27FC236}">
                <a16:creationId xmlns:a16="http://schemas.microsoft.com/office/drawing/2014/main" id="{B7A53C02-8978-44B1-B74C-2897F8E9FC4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36</a:t>
            </a:fld>
            <a:endParaRPr lang="en-US" dirty="0"/>
          </a:p>
        </p:txBody>
      </p:sp>
    </p:spTree>
    <p:extLst>
      <p:ext uri="{BB962C8B-B14F-4D97-AF65-F5344CB8AC3E}">
        <p14:creationId xmlns:p14="http://schemas.microsoft.com/office/powerpoint/2010/main" val="1086050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t>Thank you</a:t>
            </a:r>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6" name="Footer Placeholder 5">
            <a:extLst>
              <a:ext uri="{FF2B5EF4-FFF2-40B4-BE49-F238E27FC236}">
                <a16:creationId xmlns:a16="http://schemas.microsoft.com/office/drawing/2014/main" id="{AF988CDF-2A2A-4F8C-9ACC-3EDFAB4560C0}"/>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37</a:t>
            </a:fld>
            <a:endParaRPr lang="en-US" dirty="0"/>
          </a:p>
        </p:txBody>
      </p:sp>
    </p:spTree>
    <p:extLst>
      <p:ext uri="{BB962C8B-B14F-4D97-AF65-F5344CB8AC3E}">
        <p14:creationId xmlns:p14="http://schemas.microsoft.com/office/powerpoint/2010/main" val="183365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601394" y="-4262166"/>
            <a:ext cx="5388490" cy="5519467"/>
          </a:xfrm>
        </p:spPr>
      </p:pic>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sz="2000" dirty="0"/>
              <a:t>STATISTICS</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z="2000" smtClean="0"/>
              <a:pPr/>
              <a:t>4</a:t>
            </a:fld>
            <a:endParaRPr lang="en-US" sz="2000" dirty="0"/>
          </a:p>
        </p:txBody>
      </p:sp>
      <p:sp>
        <p:nvSpPr>
          <p:cNvPr id="2" name="TextBox 1">
            <a:extLst>
              <a:ext uri="{FF2B5EF4-FFF2-40B4-BE49-F238E27FC236}">
                <a16:creationId xmlns:a16="http://schemas.microsoft.com/office/drawing/2014/main" id="{A9A4B41B-C997-6FDF-FFAB-FE3E76AF1028}"/>
              </a:ext>
            </a:extLst>
          </p:cNvPr>
          <p:cNvSpPr txBox="1"/>
          <p:nvPr/>
        </p:nvSpPr>
        <p:spPr>
          <a:xfrm>
            <a:off x="377505" y="486561"/>
            <a:ext cx="7499757" cy="3570208"/>
          </a:xfrm>
          <a:prstGeom prst="rect">
            <a:avLst/>
          </a:prstGeom>
          <a:noFill/>
        </p:spPr>
        <p:txBody>
          <a:bodyPr wrap="square" rtlCol="0">
            <a:spAutoFit/>
          </a:bodyPr>
          <a:lstStyle/>
          <a:p>
            <a:r>
              <a:rPr lang="en-US" sz="2800" u="sng" dirty="0"/>
              <a:t>One Sample T Test Hypotheses</a:t>
            </a:r>
          </a:p>
          <a:p>
            <a:r>
              <a:rPr lang="en-US" dirty="0"/>
              <a:t>A one sample t test has the following hypothesis:</a:t>
            </a:r>
          </a:p>
          <a:p>
            <a:pPr marL="285750" indent="-285750">
              <a:buFontTx/>
              <a:buChar char="-"/>
            </a:pPr>
            <a:r>
              <a:rPr lang="en-US" dirty="0"/>
              <a:t>Null hypothesis (H</a:t>
            </a:r>
            <a:r>
              <a:rPr lang="en-US" baseline="-25000" dirty="0"/>
              <a:t>0</a:t>
            </a:r>
            <a:r>
              <a:rPr lang="en-US" dirty="0"/>
              <a:t>): The population mean equals the hypothesized value (µ = H</a:t>
            </a:r>
            <a:r>
              <a:rPr lang="en-US" baseline="-25000" dirty="0"/>
              <a:t>0</a:t>
            </a:r>
            <a:r>
              <a:rPr lang="en-US" dirty="0"/>
              <a:t>)</a:t>
            </a:r>
          </a:p>
          <a:p>
            <a:pPr marL="285750" indent="-285750">
              <a:buFontTx/>
              <a:buChar char="-"/>
            </a:pPr>
            <a:r>
              <a:rPr lang="en-US" dirty="0"/>
              <a:t>Alternative hypothesis (H</a:t>
            </a:r>
            <a:r>
              <a:rPr lang="en-US" baseline="-25000" dirty="0"/>
              <a:t>A</a:t>
            </a:r>
            <a:r>
              <a:rPr lang="en-US" dirty="0"/>
              <a:t>): The population mean does not equal the hypothesized value (µ≠ H</a:t>
            </a:r>
            <a:r>
              <a:rPr lang="en-US" baseline="-25000" dirty="0"/>
              <a:t>0</a:t>
            </a:r>
            <a:r>
              <a:rPr lang="en-US" dirty="0"/>
              <a:t>)</a:t>
            </a:r>
          </a:p>
          <a:p>
            <a:pPr marL="285750" indent="-285750">
              <a:buFontTx/>
              <a:buChar char="-"/>
            </a:pPr>
            <a:endParaRPr lang="en-US" dirty="0"/>
          </a:p>
          <a:p>
            <a:r>
              <a:rPr lang="en-US" dirty="0"/>
              <a:t>If the p-value is less than your significance level (e.g. 0.05), you can reject the null hypothesis. The difference between the sample mean and the hypothesized value is statistically significant. Your sample provides strong enough evidence to conclude that the population mean does not equal the hypothesized value.</a:t>
            </a:r>
          </a:p>
        </p:txBody>
      </p:sp>
    </p:spTree>
    <p:extLst>
      <p:ext uri="{BB962C8B-B14F-4D97-AF65-F5344CB8AC3E}">
        <p14:creationId xmlns:p14="http://schemas.microsoft.com/office/powerpoint/2010/main" val="1668231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449222"/>
            <a:ext cx="6637283" cy="847856"/>
          </a:xfrm>
        </p:spPr>
        <p:txBody>
          <a:bodyPr>
            <a:normAutofit fontScale="90000"/>
          </a:bodyPr>
          <a:lstStyle/>
          <a:p>
            <a:r>
              <a:rPr lang="en-US" sz="3600" u="sng" dirty="0"/>
              <a:t>One Sample T Test Assumption</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222282" y="1015068"/>
            <a:ext cx="6220463" cy="4898437"/>
          </a:xfrm>
        </p:spPr>
        <p:txBody>
          <a:bodyPr>
            <a:normAutofit/>
          </a:bodyPr>
          <a:lstStyle/>
          <a:p>
            <a:r>
              <a:rPr lang="en-US" sz="1600" dirty="0"/>
              <a:t>For reliable one sample t test results, your data should satisfy the following assumptions:</a:t>
            </a:r>
          </a:p>
          <a:p>
            <a:r>
              <a:rPr lang="en-US" sz="2000" u="sng" dirty="0"/>
              <a:t>Random Sample</a:t>
            </a:r>
          </a:p>
          <a:p>
            <a:r>
              <a:rPr lang="en-US" sz="1600" dirty="0"/>
              <a:t>Drawing a random sample from your target population helps ensure your data represent the population. Samples that don’t reflect that population tend to produce invalid results.</a:t>
            </a:r>
          </a:p>
          <a:p>
            <a:r>
              <a:rPr lang="en-US" sz="2000" u="sng" dirty="0"/>
              <a:t>Continuous Data</a:t>
            </a:r>
          </a:p>
          <a:p>
            <a:r>
              <a:rPr lang="en-US" sz="1600" dirty="0"/>
              <a:t>One-sample t-tests require continuous data. These variables can take on any numeric value, and the scale can be split meaningfully into smaller increments. For example, temperature, height, weight, and volume are continuous data.</a:t>
            </a:r>
          </a:p>
        </p:txBody>
      </p:sp>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803510" y="2506275"/>
            <a:ext cx="5388490" cy="5519467"/>
          </a:xfrm>
        </p:spPr>
      </p:pic>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5</a:t>
            </a:fld>
            <a:endParaRPr lang="en-US" dirty="0"/>
          </a:p>
        </p:txBody>
      </p:sp>
    </p:spTree>
    <p:extLst>
      <p:ext uri="{BB962C8B-B14F-4D97-AF65-F5344CB8AC3E}">
        <p14:creationId xmlns:p14="http://schemas.microsoft.com/office/powerpoint/2010/main" val="1962688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601394" y="-4262166"/>
            <a:ext cx="5388490" cy="5519467"/>
          </a:xfrm>
        </p:spPr>
      </p:pic>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sz="2000" dirty="0"/>
              <a:t>STATISTICS</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z="2000" smtClean="0"/>
              <a:pPr/>
              <a:t>6</a:t>
            </a:fld>
            <a:endParaRPr lang="en-US" sz="2000" dirty="0"/>
          </a:p>
        </p:txBody>
      </p:sp>
      <p:sp>
        <p:nvSpPr>
          <p:cNvPr id="2" name="TextBox 1">
            <a:extLst>
              <a:ext uri="{FF2B5EF4-FFF2-40B4-BE49-F238E27FC236}">
                <a16:creationId xmlns:a16="http://schemas.microsoft.com/office/drawing/2014/main" id="{A9A4B41B-C997-6FDF-FFAB-FE3E76AF1028}"/>
              </a:ext>
            </a:extLst>
          </p:cNvPr>
          <p:cNvSpPr txBox="1"/>
          <p:nvPr/>
        </p:nvSpPr>
        <p:spPr>
          <a:xfrm>
            <a:off x="202116" y="1257301"/>
            <a:ext cx="7499757" cy="4647426"/>
          </a:xfrm>
          <a:prstGeom prst="rect">
            <a:avLst/>
          </a:prstGeom>
          <a:noFill/>
        </p:spPr>
        <p:txBody>
          <a:bodyPr wrap="square" rtlCol="0">
            <a:spAutoFit/>
          </a:bodyPr>
          <a:lstStyle/>
          <a:p>
            <a:r>
              <a:rPr lang="en-US" sz="2800" u="sng" dirty="0"/>
              <a:t>Normally distributed data or your sample has more than 20 observations</a:t>
            </a:r>
            <a:endParaRPr lang="en-US" dirty="0"/>
          </a:p>
          <a:p>
            <a:r>
              <a:rPr lang="en-US" dirty="0"/>
              <a:t>This hypothesis test assumes your data follow the normal distribution. However, your data can be mildly skewed when the distribution is unimodal and your sample size is greater than 20 because of the central limit theorem.</a:t>
            </a:r>
          </a:p>
          <a:p>
            <a:r>
              <a:rPr lang="en-US" dirty="0"/>
              <a:t>Be sure to check for outliers because they can throw off the results.</a:t>
            </a:r>
          </a:p>
          <a:p>
            <a:endParaRPr lang="en-US" dirty="0"/>
          </a:p>
          <a:p>
            <a:r>
              <a:rPr lang="en-US" sz="2400" u="sng" dirty="0">
                <a:solidFill>
                  <a:prstClr val="black"/>
                </a:solidFill>
              </a:rPr>
              <a:t>Independent Observations</a:t>
            </a:r>
          </a:p>
          <a:p>
            <a:r>
              <a:rPr lang="en-US" dirty="0"/>
              <a:t>The one-sample t-test assumes that observations are independent of each other, meaning that the value of one observation does not influence or depend on another observation’s value. Violating this assumption can lead to inaccurate results because the test relies on the premise that each data point provides unique and separate information.</a:t>
            </a:r>
          </a:p>
        </p:txBody>
      </p:sp>
    </p:spTree>
    <p:extLst>
      <p:ext uri="{BB962C8B-B14F-4D97-AF65-F5344CB8AC3E}">
        <p14:creationId xmlns:p14="http://schemas.microsoft.com/office/powerpoint/2010/main" val="3115020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44106" y="243610"/>
            <a:ext cx="5410197" cy="847856"/>
          </a:xfrm>
        </p:spPr>
        <p:txBody>
          <a:bodyPr>
            <a:normAutofit fontScale="90000"/>
          </a:bodyPr>
          <a:lstStyle/>
          <a:p>
            <a:r>
              <a:rPr lang="en-US" sz="3600" u="sng" dirty="0"/>
              <a:t>Example One Sample T Test</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180723" y="765776"/>
            <a:ext cx="6220463" cy="4898437"/>
          </a:xfrm>
        </p:spPr>
        <p:txBody>
          <a:bodyPr>
            <a:normAutofit/>
          </a:bodyPr>
          <a:lstStyle/>
          <a:p>
            <a:r>
              <a:rPr lang="en-US" sz="1600" dirty="0"/>
              <a:t>Let’s return to the 12-ounce soda can example and perform a one-sample t-test on the data. Imagine we randomly collected 30 cans of soda and measured their contents.</a:t>
            </a:r>
          </a:p>
          <a:p>
            <a:r>
              <a:rPr lang="en-US" sz="1600" dirty="0"/>
              <a:t>We want to determine whether the difference between the sample mean and the hypothesized value (12) is statistically significant. </a:t>
            </a:r>
          </a:p>
          <a:p>
            <a:endParaRPr lang="en-US" sz="1600" dirty="0"/>
          </a:p>
        </p:txBody>
      </p:sp>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803510" y="2506275"/>
            <a:ext cx="5388490" cy="5519467"/>
          </a:xfrm>
        </p:spPr>
      </p:pic>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7</a:t>
            </a:fld>
            <a:endParaRPr lang="en-US" dirty="0"/>
          </a:p>
        </p:txBody>
      </p:sp>
      <p:pic>
        <p:nvPicPr>
          <p:cNvPr id="3" name="Picture 2">
            <a:extLst>
              <a:ext uri="{FF2B5EF4-FFF2-40B4-BE49-F238E27FC236}">
                <a16:creationId xmlns:a16="http://schemas.microsoft.com/office/drawing/2014/main" id="{EB77DF5D-A7A0-DA20-5F9C-0424DFB63836}"/>
              </a:ext>
            </a:extLst>
          </p:cNvPr>
          <p:cNvPicPr>
            <a:picLocks noChangeAspect="1"/>
          </p:cNvPicPr>
          <p:nvPr/>
        </p:nvPicPr>
        <p:blipFill>
          <a:blip r:embed="rId4"/>
          <a:stretch>
            <a:fillRect/>
          </a:stretch>
        </p:blipFill>
        <p:spPr>
          <a:xfrm>
            <a:off x="299548" y="2866820"/>
            <a:ext cx="5699315" cy="3818143"/>
          </a:xfrm>
          <a:prstGeom prst="rect">
            <a:avLst/>
          </a:prstGeom>
        </p:spPr>
      </p:pic>
    </p:spTree>
    <p:extLst>
      <p:ext uri="{BB962C8B-B14F-4D97-AF65-F5344CB8AC3E}">
        <p14:creationId xmlns:p14="http://schemas.microsoft.com/office/powerpoint/2010/main" val="831984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601394" y="-4262166"/>
            <a:ext cx="5388490" cy="5519467"/>
          </a:xfrm>
        </p:spPr>
      </p:pic>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sz="2000" dirty="0"/>
              <a:t>STATISTICS</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z="2000" smtClean="0"/>
              <a:pPr/>
              <a:t>8</a:t>
            </a:fld>
            <a:endParaRPr lang="en-US" sz="2000" dirty="0"/>
          </a:p>
        </p:txBody>
      </p:sp>
      <p:pic>
        <p:nvPicPr>
          <p:cNvPr id="4" name="Picture 3">
            <a:extLst>
              <a:ext uri="{FF2B5EF4-FFF2-40B4-BE49-F238E27FC236}">
                <a16:creationId xmlns:a16="http://schemas.microsoft.com/office/drawing/2014/main" id="{4AE60708-7FF8-BFB8-108B-468531F7B47C}"/>
              </a:ext>
            </a:extLst>
          </p:cNvPr>
          <p:cNvPicPr>
            <a:picLocks noChangeAspect="1"/>
          </p:cNvPicPr>
          <p:nvPr/>
        </p:nvPicPr>
        <p:blipFill>
          <a:blip r:embed="rId4"/>
          <a:srcRect/>
          <a:stretch/>
        </p:blipFill>
        <p:spPr>
          <a:xfrm>
            <a:off x="319020" y="1307880"/>
            <a:ext cx="7499757" cy="4961377"/>
          </a:xfrm>
          <a:prstGeom prst="rect">
            <a:avLst/>
          </a:prstGeom>
        </p:spPr>
      </p:pic>
      <p:sp>
        <p:nvSpPr>
          <p:cNvPr id="5" name="TextBox 4">
            <a:extLst>
              <a:ext uri="{FF2B5EF4-FFF2-40B4-BE49-F238E27FC236}">
                <a16:creationId xmlns:a16="http://schemas.microsoft.com/office/drawing/2014/main" id="{4ED06BA0-8DCD-1D60-ACC9-AB26E21C0F24}"/>
              </a:ext>
            </a:extLst>
          </p:cNvPr>
          <p:cNvSpPr txBox="1"/>
          <p:nvPr/>
        </p:nvSpPr>
        <p:spPr>
          <a:xfrm>
            <a:off x="506186" y="473529"/>
            <a:ext cx="4963885" cy="923330"/>
          </a:xfrm>
          <a:prstGeom prst="rect">
            <a:avLst/>
          </a:prstGeom>
          <a:noFill/>
        </p:spPr>
        <p:txBody>
          <a:bodyPr wrap="square" rtlCol="0">
            <a:spAutoFit/>
          </a:bodyPr>
          <a:lstStyle/>
          <a:p>
            <a:r>
              <a:rPr lang="en-US" dirty="0"/>
              <a:t>The histogram shows the data are not skewed, and no outliers are present.</a:t>
            </a:r>
          </a:p>
          <a:p>
            <a:endParaRPr lang="en-US" dirty="0"/>
          </a:p>
        </p:txBody>
      </p:sp>
    </p:spTree>
    <p:extLst>
      <p:ext uri="{BB962C8B-B14F-4D97-AF65-F5344CB8AC3E}">
        <p14:creationId xmlns:p14="http://schemas.microsoft.com/office/powerpoint/2010/main" val="1312029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759141C-1B55-4299-A850-4D8621A5EFD4}"/>
              </a:ext>
            </a:extLst>
          </p:cNvPr>
          <p:cNvSpPr>
            <a:spLocks noGrp="1"/>
          </p:cNvSpPr>
          <p:nvPr>
            <p:ph type="ctrTitle"/>
          </p:nvPr>
        </p:nvSpPr>
        <p:spPr>
          <a:xfrm>
            <a:off x="453140" y="194568"/>
            <a:ext cx="6028339" cy="677664"/>
          </a:xfrm>
        </p:spPr>
        <p:txBody>
          <a:bodyPr>
            <a:normAutofit/>
          </a:bodyPr>
          <a:lstStyle/>
          <a:p>
            <a:r>
              <a:rPr lang="en-US" sz="4000" dirty="0"/>
              <a:t>Interpreting the Results</a:t>
            </a:r>
          </a:p>
        </p:txBody>
      </p:sp>
      <p:sp>
        <p:nvSpPr>
          <p:cNvPr id="11" name="Subtitle 10">
            <a:extLst>
              <a:ext uri="{FF2B5EF4-FFF2-40B4-BE49-F238E27FC236}">
                <a16:creationId xmlns:a16="http://schemas.microsoft.com/office/drawing/2014/main" id="{E8F7DCF9-2134-48C6-884C-E431D040E1E2}"/>
              </a:ext>
            </a:extLst>
          </p:cNvPr>
          <p:cNvSpPr>
            <a:spLocks noGrp="1"/>
          </p:cNvSpPr>
          <p:nvPr>
            <p:ph type="subTitle" idx="1"/>
          </p:nvPr>
        </p:nvSpPr>
        <p:spPr>
          <a:xfrm>
            <a:off x="453140" y="835866"/>
            <a:ext cx="6028339" cy="5488734"/>
          </a:xfrm>
        </p:spPr>
        <p:txBody>
          <a:bodyPr/>
          <a:lstStyle/>
          <a:p>
            <a:r>
              <a:rPr lang="en-US" dirty="0"/>
              <a:t>Here’s how to read and report the results for a one sample t test.</a:t>
            </a:r>
          </a:p>
          <a:p>
            <a:endParaRPr lang="en-US" dirty="0"/>
          </a:p>
          <a:p>
            <a:endParaRPr lang="en-US" dirty="0"/>
          </a:p>
          <a:p>
            <a:r>
              <a:rPr lang="en-US" dirty="0"/>
              <a:t>The statistical output indicates that the sample mean (A) is 11.8013. Because the p-value (B) of 0.000 is less than our significance level of 0.05, the results are statistically significant. We reject the null hypothesis and conclude that the population mean does not equal 12 ounces. Specifically, it is less than that target value. The beverage company is underfilling the cans.</a:t>
            </a:r>
          </a:p>
          <a:p>
            <a:r>
              <a:rPr lang="en-US" dirty="0"/>
              <a:t>The confidence interval (C) indicates the population mean for all cans is likely between 11.7358 and 11.8668 ounces. This range excludes our hypothesized value of 12 ounces, reaffirming the statistical significance.</a:t>
            </a:r>
          </a:p>
        </p:txBody>
      </p:sp>
      <p:pic>
        <p:nvPicPr>
          <p:cNvPr id="19" name="Picture Placeholder 18" descr="100% drawing a blackboard">
            <a:extLst>
              <a:ext uri="{FF2B5EF4-FFF2-40B4-BE49-F238E27FC236}">
                <a16:creationId xmlns:a16="http://schemas.microsoft.com/office/drawing/2014/main" id="{2F8DE87B-3DAA-4376-9698-D6A49CEC19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194414" y="0"/>
            <a:ext cx="4997586" cy="2282888"/>
          </a:xfrm>
        </p:spPr>
      </p:pic>
      <p:pic>
        <p:nvPicPr>
          <p:cNvPr id="24" name="Picture Placeholder 23" descr="Person with headphones looking at a laptop">
            <a:extLst>
              <a:ext uri="{FF2B5EF4-FFF2-40B4-BE49-F238E27FC236}">
                <a16:creationId xmlns:a16="http://schemas.microsoft.com/office/drawing/2014/main" id="{33B9FAC2-EF3F-4A62-83A4-1D6577462BA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7191774" y="2286000"/>
            <a:ext cx="5000226" cy="2282888"/>
          </a:xfrm>
        </p:spPr>
      </p:pic>
      <p:pic>
        <p:nvPicPr>
          <p:cNvPr id="29" name="Picture Placeholder 28" descr="Test paper and pencil">
            <a:extLst>
              <a:ext uri="{FF2B5EF4-FFF2-40B4-BE49-F238E27FC236}">
                <a16:creationId xmlns:a16="http://schemas.microsoft.com/office/drawing/2014/main" id="{69FBC014-8006-4626-AC29-BDEECCFD69B9}"/>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7190232" y="4572000"/>
            <a:ext cx="5001768" cy="2286000"/>
          </a:xfrm>
        </p:spPr>
      </p:pic>
      <p:sp>
        <p:nvSpPr>
          <p:cNvPr id="16" name="Footer Placeholder 15">
            <a:extLst>
              <a:ext uri="{FF2B5EF4-FFF2-40B4-BE49-F238E27FC236}">
                <a16:creationId xmlns:a16="http://schemas.microsoft.com/office/drawing/2014/main" id="{C2433C4E-0FA1-443F-9A12-FB582996F849}"/>
              </a:ext>
            </a:extLst>
          </p:cNvPr>
          <p:cNvSpPr>
            <a:spLocks noGrp="1"/>
          </p:cNvSpPr>
          <p:nvPr>
            <p:ph type="ftr" sz="quarter" idx="11"/>
          </p:nvPr>
        </p:nvSpPr>
        <p:spPr>
          <a:xfrm>
            <a:off x="4104609" y="6324600"/>
            <a:ext cx="3982781" cy="365125"/>
          </a:xfrm>
        </p:spPr>
        <p:txBody>
          <a:bodyPr/>
          <a:lstStyle/>
          <a:p>
            <a:r>
              <a:rPr lang="en-US" dirty="0"/>
              <a:t>STATISTICS</a:t>
            </a:r>
          </a:p>
        </p:txBody>
      </p:sp>
      <p:sp>
        <p:nvSpPr>
          <p:cNvPr id="17" name="Slide Number Placeholder 16">
            <a:extLst>
              <a:ext uri="{FF2B5EF4-FFF2-40B4-BE49-F238E27FC236}">
                <a16:creationId xmlns:a16="http://schemas.microsoft.com/office/drawing/2014/main" id="{2721C696-EE3B-4915-93E1-66DF2BFAA704}"/>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9</a:t>
            </a:fld>
            <a:endParaRPr lang="en-US" dirty="0"/>
          </a:p>
        </p:txBody>
      </p:sp>
      <p:pic>
        <p:nvPicPr>
          <p:cNvPr id="3" name="Picture 2">
            <a:extLst>
              <a:ext uri="{FF2B5EF4-FFF2-40B4-BE49-F238E27FC236}">
                <a16:creationId xmlns:a16="http://schemas.microsoft.com/office/drawing/2014/main" id="{F95529F0-8777-B2CB-1DC4-7C1E85BAC3B7}"/>
              </a:ext>
            </a:extLst>
          </p:cNvPr>
          <p:cNvPicPr>
            <a:picLocks noChangeAspect="1"/>
          </p:cNvPicPr>
          <p:nvPr/>
        </p:nvPicPr>
        <p:blipFill>
          <a:blip r:embed="rId6"/>
          <a:stretch>
            <a:fillRect/>
          </a:stretch>
        </p:blipFill>
        <p:spPr>
          <a:xfrm>
            <a:off x="477955" y="1513530"/>
            <a:ext cx="5618044" cy="891823"/>
          </a:xfrm>
          <a:prstGeom prst="rect">
            <a:avLst/>
          </a:prstGeom>
        </p:spPr>
      </p:pic>
    </p:spTree>
    <p:extLst>
      <p:ext uri="{BB962C8B-B14F-4D97-AF65-F5344CB8AC3E}">
        <p14:creationId xmlns:p14="http://schemas.microsoft.com/office/powerpoint/2010/main" val="638530597"/>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9FD94B-CF2B-4485-954E-6805E96E51F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3634</TotalTime>
  <Words>3913</Words>
  <Application>Microsoft Office PowerPoint</Application>
  <PresentationFormat>Widescreen</PresentationFormat>
  <Paragraphs>394</Paragraphs>
  <Slides>37</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Cambria Math</vt:lpstr>
      <vt:lpstr>Posterama</vt:lpstr>
      <vt:lpstr>SineVTI</vt:lpstr>
      <vt:lpstr>Statistics</vt:lpstr>
      <vt:lpstr>Topics</vt:lpstr>
      <vt:lpstr>One Sample t-test </vt:lpstr>
      <vt:lpstr>PowerPoint Presentation</vt:lpstr>
      <vt:lpstr>One Sample T Test Assumption</vt:lpstr>
      <vt:lpstr>PowerPoint Presentation</vt:lpstr>
      <vt:lpstr>Example One Sample T Test</vt:lpstr>
      <vt:lpstr>PowerPoint Presentation</vt:lpstr>
      <vt:lpstr>Interpreting the Results</vt:lpstr>
      <vt:lpstr>One sample z test  </vt:lpstr>
      <vt:lpstr>Z Test Hypotheses</vt:lpstr>
      <vt:lpstr>Chi-Square Test of Independence</vt:lpstr>
      <vt:lpstr>Star Trek Fatalities by Uniform Colors</vt:lpstr>
      <vt:lpstr>PowerPoint Presentation</vt:lpstr>
      <vt:lpstr>Covariance</vt:lpstr>
      <vt:lpstr>PowerPoint Presentation</vt:lpstr>
      <vt:lpstr>PowerPoint Presentation</vt:lpstr>
      <vt:lpstr>PowerPoint Presentation</vt:lpstr>
      <vt:lpstr>PowerPoint Presentation</vt:lpstr>
      <vt:lpstr>PowerPoint Presentation</vt:lpstr>
      <vt:lpstr>PowerPoint Presentation</vt:lpstr>
      <vt:lpstr>Correlation</vt:lpstr>
      <vt:lpstr>Pearson Correlation</vt:lpstr>
      <vt:lpstr>Pearson Correlation</vt:lpstr>
      <vt:lpstr>Pearson Correlation</vt:lpstr>
      <vt:lpstr>Pearson Correlation</vt:lpstr>
      <vt:lpstr>Pearson Correlation</vt:lpstr>
      <vt:lpstr>Pearson Correlation</vt:lpstr>
      <vt:lpstr>Pearson Correlation Example..</vt:lpstr>
      <vt:lpstr>Pearson Correlation Example..</vt:lpstr>
      <vt:lpstr>Spearman Correlation</vt:lpstr>
      <vt:lpstr>Spearman correlation</vt:lpstr>
      <vt:lpstr>Spearman’s Correlation</vt:lpstr>
      <vt:lpstr>Calculating Probability</vt:lpstr>
      <vt:lpstr>Calculating Probability</vt:lpstr>
      <vt:lpstr>Inferential Statistics with Python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Wanjiru Mburu</dc:creator>
  <cp:lastModifiedBy>Wanjiru Mburu</cp:lastModifiedBy>
  <cp:revision>15</cp:revision>
  <dcterms:created xsi:type="dcterms:W3CDTF">2024-03-12T10:29:06Z</dcterms:created>
  <dcterms:modified xsi:type="dcterms:W3CDTF">2024-03-19T17:31:48Z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