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 id="2147483661" r:id="rId5"/>
  </p:sldMasterIdLst>
  <p:notesMasterIdLst>
    <p:notesMasterId r:id="rId36"/>
  </p:notesMasterIdLst>
  <p:handoutMasterIdLst>
    <p:handoutMasterId r:id="rId37"/>
  </p:handoutMasterIdLst>
  <p:sldIdLst>
    <p:sldId id="256" r:id="rId6"/>
    <p:sldId id="310" r:id="rId7"/>
    <p:sldId id="290" r:id="rId8"/>
    <p:sldId id="378" r:id="rId9"/>
    <p:sldId id="373" r:id="rId10"/>
    <p:sldId id="380" r:id="rId11"/>
    <p:sldId id="379" r:id="rId12"/>
    <p:sldId id="381" r:id="rId13"/>
    <p:sldId id="382" r:id="rId14"/>
    <p:sldId id="383" r:id="rId15"/>
    <p:sldId id="384" r:id="rId16"/>
    <p:sldId id="385" r:id="rId17"/>
    <p:sldId id="386" r:id="rId18"/>
    <p:sldId id="387" r:id="rId19"/>
    <p:sldId id="303" r:id="rId20"/>
    <p:sldId id="394" r:id="rId21"/>
    <p:sldId id="395" r:id="rId22"/>
    <p:sldId id="396" r:id="rId23"/>
    <p:sldId id="397" r:id="rId24"/>
    <p:sldId id="398" r:id="rId25"/>
    <p:sldId id="399" r:id="rId26"/>
    <p:sldId id="400" r:id="rId27"/>
    <p:sldId id="376" r:id="rId28"/>
    <p:sldId id="401" r:id="rId29"/>
    <p:sldId id="377" r:id="rId30"/>
    <p:sldId id="402" r:id="rId31"/>
    <p:sldId id="325" r:id="rId32"/>
    <p:sldId id="404" r:id="rId33"/>
    <p:sldId id="328"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72" autoAdjust="0"/>
    <p:restoredTop sz="95226" autoAdjust="0"/>
  </p:normalViewPr>
  <p:slideViewPr>
    <p:cSldViewPr snapToGrid="0">
      <p:cViewPr varScale="1">
        <p:scale>
          <a:sx n="85" d="100"/>
          <a:sy n="85" d="100"/>
        </p:scale>
        <p:origin x="72" y="206"/>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3/12/2024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11</a:t>
            </a:fld>
            <a:endParaRPr lang="en-US" dirty="0"/>
          </a:p>
        </p:txBody>
      </p:sp>
    </p:spTree>
    <p:extLst>
      <p:ext uri="{BB962C8B-B14F-4D97-AF65-F5344CB8AC3E}">
        <p14:creationId xmlns:p14="http://schemas.microsoft.com/office/powerpoint/2010/main" val="79531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47983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13</a:t>
            </a:fld>
            <a:endParaRPr lang="en-US" dirty="0"/>
          </a:p>
        </p:txBody>
      </p:sp>
    </p:spTree>
    <p:extLst>
      <p:ext uri="{BB962C8B-B14F-4D97-AF65-F5344CB8AC3E}">
        <p14:creationId xmlns:p14="http://schemas.microsoft.com/office/powerpoint/2010/main" val="170279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14</a:t>
            </a:fld>
            <a:endParaRPr lang="en-US" dirty="0"/>
          </a:p>
        </p:txBody>
      </p:sp>
    </p:spTree>
    <p:extLst>
      <p:ext uri="{BB962C8B-B14F-4D97-AF65-F5344CB8AC3E}">
        <p14:creationId xmlns:p14="http://schemas.microsoft.com/office/powerpoint/2010/main" val="1288604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15</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16</a:t>
            </a:fld>
            <a:endParaRPr lang="en-US" dirty="0"/>
          </a:p>
        </p:txBody>
      </p:sp>
    </p:spTree>
    <p:extLst>
      <p:ext uri="{BB962C8B-B14F-4D97-AF65-F5344CB8AC3E}">
        <p14:creationId xmlns:p14="http://schemas.microsoft.com/office/powerpoint/2010/main" val="3989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17</a:t>
            </a:fld>
            <a:endParaRPr lang="en-US" dirty="0"/>
          </a:p>
        </p:txBody>
      </p:sp>
    </p:spTree>
    <p:extLst>
      <p:ext uri="{BB962C8B-B14F-4D97-AF65-F5344CB8AC3E}">
        <p14:creationId xmlns:p14="http://schemas.microsoft.com/office/powerpoint/2010/main" val="2429407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18</a:t>
            </a:fld>
            <a:endParaRPr lang="en-US" dirty="0"/>
          </a:p>
        </p:txBody>
      </p:sp>
    </p:spTree>
    <p:extLst>
      <p:ext uri="{BB962C8B-B14F-4D97-AF65-F5344CB8AC3E}">
        <p14:creationId xmlns:p14="http://schemas.microsoft.com/office/powerpoint/2010/main" val="59732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19</a:t>
            </a:fld>
            <a:endParaRPr lang="en-US" dirty="0"/>
          </a:p>
        </p:txBody>
      </p:sp>
    </p:spTree>
    <p:extLst>
      <p:ext uri="{BB962C8B-B14F-4D97-AF65-F5344CB8AC3E}">
        <p14:creationId xmlns:p14="http://schemas.microsoft.com/office/powerpoint/2010/main" val="402289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390748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21</a:t>
            </a:fld>
            <a:endParaRPr lang="en-US" dirty="0"/>
          </a:p>
        </p:txBody>
      </p:sp>
    </p:spTree>
    <p:extLst>
      <p:ext uri="{BB962C8B-B14F-4D97-AF65-F5344CB8AC3E}">
        <p14:creationId xmlns:p14="http://schemas.microsoft.com/office/powerpoint/2010/main" val="2462887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22</a:t>
            </a:fld>
            <a:endParaRPr lang="en-US" dirty="0"/>
          </a:p>
        </p:txBody>
      </p:sp>
    </p:spTree>
    <p:extLst>
      <p:ext uri="{BB962C8B-B14F-4D97-AF65-F5344CB8AC3E}">
        <p14:creationId xmlns:p14="http://schemas.microsoft.com/office/powerpoint/2010/main" val="912443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27</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28</a:t>
            </a:fld>
            <a:endParaRPr lang="en-US" dirty="0"/>
          </a:p>
        </p:txBody>
      </p:sp>
    </p:spTree>
    <p:extLst>
      <p:ext uri="{BB962C8B-B14F-4D97-AF65-F5344CB8AC3E}">
        <p14:creationId xmlns:p14="http://schemas.microsoft.com/office/powerpoint/2010/main" val="1516434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29</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30</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213243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233423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187476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8</a:t>
            </a:fld>
            <a:endParaRPr lang="en-US" dirty="0"/>
          </a:p>
        </p:txBody>
      </p:sp>
    </p:spTree>
    <p:extLst>
      <p:ext uri="{BB962C8B-B14F-4D97-AF65-F5344CB8AC3E}">
        <p14:creationId xmlns:p14="http://schemas.microsoft.com/office/powerpoint/2010/main" val="266712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43627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333028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3/12/2024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Statistics</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Ruth Mburu</a:t>
            </a:r>
          </a:p>
        </p:txBody>
      </p:sp>
    </p:spTree>
    <p:extLst>
      <p:ext uri="{BB962C8B-B14F-4D97-AF65-F5344CB8AC3E}">
        <p14:creationId xmlns:p14="http://schemas.microsoft.com/office/powerpoint/2010/main" val="3777867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2726870"/>
            <a:ext cx="2935676" cy="9584870"/>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20583" y="-2726870"/>
            <a:ext cx="11553137" cy="9601200"/>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no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no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a:solidFill>
            <a:srgbClr val="C00000"/>
          </a:solidFill>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grp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no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1200329"/>
          </a:xfrm>
          <a:prstGeom prst="rect">
            <a:avLst/>
          </a:prstGeom>
          <a:noFill/>
        </p:spPr>
        <p:txBody>
          <a:bodyPr wrap="square" rtlCol="0">
            <a:spAutoFit/>
          </a:bodyPr>
          <a:lstStyle/>
          <a:p>
            <a:r>
              <a:rPr lang="en-US" sz="2400" dirty="0"/>
              <a:t>A variable is a feature characteristics of any member of a population differing in quality or quantity from another member.</a:t>
            </a:r>
          </a:p>
        </p:txBody>
      </p:sp>
    </p:spTree>
    <p:extLst>
      <p:ext uri="{BB962C8B-B14F-4D97-AF65-F5344CB8AC3E}">
        <p14:creationId xmlns:p14="http://schemas.microsoft.com/office/powerpoint/2010/main" val="68898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8425543" y="-5439335"/>
            <a:ext cx="3766456" cy="12656563"/>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710333" y="-3755571"/>
            <a:ext cx="11553137" cy="10972799"/>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a:solidFill>
            <a:srgbClr val="C00000"/>
          </a:solidFill>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grp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a:solidFill>
            <a:schemeClr val="tx2">
              <a:lumMod val="75000"/>
              <a:lumOff val="25000"/>
            </a:schemeClr>
          </a:solidFill>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grp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no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no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830997"/>
          </a:xfrm>
          <a:prstGeom prst="rect">
            <a:avLst/>
          </a:prstGeom>
          <a:noFill/>
        </p:spPr>
        <p:txBody>
          <a:bodyPr wrap="square" rtlCol="0">
            <a:spAutoFit/>
          </a:bodyPr>
          <a:lstStyle/>
          <a:p>
            <a:r>
              <a:rPr lang="en-US" sz="2400" dirty="0"/>
              <a:t>A variable differing in quantity is called a quantitative variable</a:t>
            </a:r>
          </a:p>
        </p:txBody>
      </p:sp>
    </p:spTree>
    <p:extLst>
      <p:ext uri="{BB962C8B-B14F-4D97-AF65-F5344CB8AC3E}">
        <p14:creationId xmlns:p14="http://schemas.microsoft.com/office/powerpoint/2010/main" val="3565789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2726870"/>
            <a:ext cx="2935676" cy="9584870"/>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20583" y="-2726870"/>
            <a:ext cx="11553137" cy="9601200"/>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no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no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a:solidFill>
            <a:schemeClr val="tx2">
              <a:lumMod val="75000"/>
              <a:lumOff val="25000"/>
            </a:schemeClr>
          </a:solidFill>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grp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a:solidFill>
            <a:srgbClr val="C00000"/>
          </a:solidFill>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grp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830997"/>
          </a:xfrm>
          <a:prstGeom prst="rect">
            <a:avLst/>
          </a:prstGeom>
          <a:noFill/>
        </p:spPr>
        <p:txBody>
          <a:bodyPr wrap="square" rtlCol="0">
            <a:spAutoFit/>
          </a:bodyPr>
          <a:lstStyle/>
          <a:p>
            <a:r>
              <a:rPr lang="en-US" sz="2400" dirty="0"/>
              <a:t>A variable differing in quality is called a qualitative variable or attribute.</a:t>
            </a:r>
          </a:p>
        </p:txBody>
      </p:sp>
    </p:spTree>
    <p:extLst>
      <p:ext uri="{BB962C8B-B14F-4D97-AF65-F5344CB8AC3E}">
        <p14:creationId xmlns:p14="http://schemas.microsoft.com/office/powerpoint/2010/main" val="3644224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8425543" y="-5439335"/>
            <a:ext cx="3766456" cy="12656563"/>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710333" y="-3755571"/>
            <a:ext cx="11553137" cy="10972799"/>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a:solidFill>
            <a:schemeClr val="tx2">
              <a:lumMod val="75000"/>
              <a:lumOff val="25000"/>
            </a:schemeClr>
          </a:solidFill>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grp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a:solidFill>
            <a:schemeClr val="tx2">
              <a:lumMod val="75000"/>
              <a:lumOff val="25000"/>
            </a:schemeClr>
          </a:solidFill>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grp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no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no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a:solidFill>
            <a:srgbClr val="C00000"/>
          </a:solidFill>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grp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1200329"/>
          </a:xfrm>
          <a:prstGeom prst="rect">
            <a:avLst/>
          </a:prstGeom>
          <a:noFill/>
        </p:spPr>
        <p:txBody>
          <a:bodyPr wrap="square" rtlCol="0">
            <a:spAutoFit/>
          </a:bodyPr>
          <a:lstStyle/>
          <a:p>
            <a:r>
              <a:rPr lang="en-US" sz="2400" dirty="0"/>
              <a:t>A discreet variable is one which no value can be assumed between two given values.</a:t>
            </a:r>
          </a:p>
          <a:p>
            <a:r>
              <a:rPr lang="en-US" sz="2400" dirty="0" err="1"/>
              <a:t>Eg.</a:t>
            </a:r>
            <a:r>
              <a:rPr lang="en-US" sz="2400" dirty="0"/>
              <a:t> The number of children in a family </a:t>
            </a:r>
          </a:p>
        </p:txBody>
      </p:sp>
    </p:spTree>
    <p:extLst>
      <p:ext uri="{BB962C8B-B14F-4D97-AF65-F5344CB8AC3E}">
        <p14:creationId xmlns:p14="http://schemas.microsoft.com/office/powerpoint/2010/main" val="3819008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2726870"/>
            <a:ext cx="2935676" cy="9584870"/>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20583" y="-2726870"/>
            <a:ext cx="11553137" cy="9601200"/>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no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no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a:solidFill>
            <a:schemeClr val="tx2">
              <a:lumMod val="75000"/>
              <a:lumOff val="25000"/>
            </a:schemeClr>
          </a:solidFill>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grp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a:solidFill>
            <a:srgbClr val="C00000"/>
          </a:solidFill>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grp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a:solidFill>
            <a:schemeClr val="tx2">
              <a:lumMod val="75000"/>
              <a:lumOff val="25000"/>
            </a:schemeClr>
          </a:solidFill>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grp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1200329"/>
          </a:xfrm>
          <a:prstGeom prst="rect">
            <a:avLst/>
          </a:prstGeom>
          <a:noFill/>
        </p:spPr>
        <p:txBody>
          <a:bodyPr wrap="square" rtlCol="0">
            <a:spAutoFit/>
          </a:bodyPr>
          <a:lstStyle/>
          <a:p>
            <a:r>
              <a:rPr lang="en-US" sz="2400" dirty="0"/>
              <a:t>A continuous variable is one in which any value can be assumed between the two given values.</a:t>
            </a:r>
          </a:p>
          <a:p>
            <a:r>
              <a:rPr lang="en-US" sz="2400" dirty="0"/>
              <a:t>E.g. The time taken for a 100-meter run.</a:t>
            </a:r>
          </a:p>
        </p:txBody>
      </p:sp>
    </p:spTree>
    <p:extLst>
      <p:ext uri="{BB962C8B-B14F-4D97-AF65-F5344CB8AC3E}">
        <p14:creationId xmlns:p14="http://schemas.microsoft.com/office/powerpoint/2010/main" val="2543224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Sampling and Sampling Techniques</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3369577"/>
          </a:xfrm>
          <a:prstGeom prst="rect">
            <a:avLst/>
          </a:prstGeom>
          <a:noFill/>
        </p:spPr>
        <p:txBody>
          <a:bodyPr wrap="square" rtlCol="0">
            <a:spAutoFit/>
          </a:bodyPr>
          <a:lstStyle/>
          <a:p>
            <a:pPr>
              <a:lnSpc>
                <a:spcPct val="150000"/>
              </a:lnSpc>
            </a:pPr>
            <a:r>
              <a:rPr lang="en-US" dirty="0"/>
              <a:t>Sampling means choosing from a large population the respondents or subjects to answer your research questions. The entire population is involved in involved but for you research study, you choose only part of the whole.</a:t>
            </a:r>
          </a:p>
          <a:p>
            <a:pPr>
              <a:lnSpc>
                <a:spcPct val="150000"/>
              </a:lnSpc>
            </a:pPr>
            <a:r>
              <a:rPr lang="en-US" dirty="0"/>
              <a:t>Groups of sampling techniques are;</a:t>
            </a:r>
          </a:p>
          <a:p>
            <a:pPr marL="285750" indent="-285750">
              <a:lnSpc>
                <a:spcPct val="150000"/>
              </a:lnSpc>
              <a:buFont typeface="Arial" panose="020B0604020202020204" pitchFamily="34" charset="0"/>
              <a:buChar char="•"/>
            </a:pPr>
            <a:r>
              <a:rPr lang="en-US" b="1" dirty="0"/>
              <a:t>Probability sampling - </a:t>
            </a:r>
            <a:r>
              <a:rPr lang="en-US" dirty="0"/>
              <a:t> this is a sampling method that makes you base your selection of respondents on pure chance</a:t>
            </a:r>
          </a:p>
          <a:p>
            <a:pPr marL="285750" indent="-285750">
              <a:lnSpc>
                <a:spcPct val="150000"/>
              </a:lnSpc>
              <a:buFont typeface="Arial" panose="020B0604020202020204" pitchFamily="34" charset="0"/>
              <a:buChar char="•"/>
            </a:pPr>
            <a:r>
              <a:rPr lang="en-US" b="1" dirty="0"/>
              <a:t>Non probability sampling - </a:t>
            </a:r>
            <a:r>
              <a:rPr lang="en-US" dirty="0"/>
              <a:t>sampling techniques included in this category are not chosen randomly but purposefully.</a:t>
            </a:r>
          </a:p>
        </p:txBody>
      </p:sp>
    </p:spTree>
    <p:extLst>
      <p:ext uri="{BB962C8B-B14F-4D97-AF65-F5344CB8AC3E}">
        <p14:creationId xmlns:p14="http://schemas.microsoft.com/office/powerpoint/2010/main" val="1086050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2799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Simple random sampling</a:t>
            </a:r>
          </a:p>
          <a:p>
            <a:pPr marL="285750" indent="-285750">
              <a:lnSpc>
                <a:spcPct val="150000"/>
              </a:lnSpc>
              <a:buFont typeface="Arial" panose="020B0604020202020204" pitchFamily="34" charset="0"/>
              <a:buChar char="•"/>
            </a:pPr>
            <a:r>
              <a:rPr lang="en-US" sz="2400" dirty="0"/>
              <a:t>Systematic sampling</a:t>
            </a:r>
          </a:p>
          <a:p>
            <a:pPr marL="285750" indent="-285750">
              <a:lnSpc>
                <a:spcPct val="150000"/>
              </a:lnSpc>
              <a:buFont typeface="Arial" panose="020B0604020202020204" pitchFamily="34" charset="0"/>
              <a:buChar char="•"/>
            </a:pPr>
            <a:r>
              <a:rPr lang="en-US" sz="2400" dirty="0"/>
              <a:t>Cluster sampling </a:t>
            </a:r>
          </a:p>
          <a:p>
            <a:pPr marL="285750" indent="-285750">
              <a:lnSpc>
                <a:spcPct val="150000"/>
              </a:lnSpc>
              <a:buFont typeface="Arial" panose="020B0604020202020204" pitchFamily="34" charset="0"/>
              <a:buChar char="•"/>
            </a:pPr>
            <a:r>
              <a:rPr lang="en-US" sz="2400" dirty="0"/>
              <a:t>Stratified</a:t>
            </a:r>
          </a:p>
          <a:p>
            <a:pPr marL="285750" indent="-285750">
              <a:lnSpc>
                <a:spcPct val="150000"/>
              </a:lnSpc>
              <a:buFont typeface="Arial" panose="020B0604020202020204" pitchFamily="34" charset="0"/>
              <a:buChar char="•"/>
            </a:pPr>
            <a:r>
              <a:rPr lang="en-US" sz="2400" dirty="0"/>
              <a:t>Multi stage sampling </a:t>
            </a:r>
          </a:p>
        </p:txBody>
      </p:sp>
    </p:spTree>
    <p:extLst>
      <p:ext uri="{BB962C8B-B14F-4D97-AF65-F5344CB8AC3E}">
        <p14:creationId xmlns:p14="http://schemas.microsoft.com/office/powerpoint/2010/main" val="2536082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2138471"/>
          </a:xfrm>
          <a:prstGeom prst="rect">
            <a:avLst/>
          </a:prstGeom>
          <a:noFill/>
        </p:spPr>
        <p:txBody>
          <a:bodyPr wrap="square" rtlCol="0">
            <a:spAutoFit/>
          </a:bodyPr>
          <a:lstStyle/>
          <a:p>
            <a:r>
              <a:rPr lang="en-US" sz="2800" b="1" dirty="0"/>
              <a:t>Simple random sampling </a:t>
            </a:r>
            <a:r>
              <a:rPr lang="en-US" sz="2800" dirty="0"/>
              <a:t> </a:t>
            </a:r>
          </a:p>
          <a:p>
            <a:pPr>
              <a:lnSpc>
                <a:spcPct val="150000"/>
              </a:lnSpc>
            </a:pPr>
            <a:r>
              <a:rPr lang="en-US" dirty="0"/>
              <a:t>Choosing of respondents based on pure chance.</a:t>
            </a:r>
          </a:p>
          <a:p>
            <a:pPr>
              <a:lnSpc>
                <a:spcPct val="150000"/>
              </a:lnSpc>
            </a:pPr>
            <a:r>
              <a:rPr lang="en-US" dirty="0"/>
              <a:t>It involves gathering a representative sample from a population where each member in the population has an equal chance of being selected. </a:t>
            </a:r>
          </a:p>
          <a:p>
            <a:pPr>
              <a:lnSpc>
                <a:spcPct val="150000"/>
              </a:lnSpc>
            </a:pPr>
            <a:r>
              <a:rPr lang="en-US" dirty="0"/>
              <a:t>An example is using a random number generator to select students in a class to complete a task</a:t>
            </a:r>
          </a:p>
        </p:txBody>
      </p:sp>
      <p:sp>
        <p:nvSpPr>
          <p:cNvPr id="2" name="TextBox 1">
            <a:extLst>
              <a:ext uri="{FF2B5EF4-FFF2-40B4-BE49-F238E27FC236}">
                <a16:creationId xmlns:a16="http://schemas.microsoft.com/office/drawing/2014/main" id="{A0A07F61-20D3-E93A-2718-BFF5E736DCCB}"/>
              </a:ext>
            </a:extLst>
          </p:cNvPr>
          <p:cNvSpPr txBox="1"/>
          <p:nvPr/>
        </p:nvSpPr>
        <p:spPr>
          <a:xfrm>
            <a:off x="457200" y="3892324"/>
            <a:ext cx="10891157" cy="2553969"/>
          </a:xfrm>
          <a:prstGeom prst="rect">
            <a:avLst/>
          </a:prstGeom>
          <a:noFill/>
        </p:spPr>
        <p:txBody>
          <a:bodyPr wrap="square" rtlCol="0">
            <a:spAutoFit/>
          </a:bodyPr>
          <a:lstStyle/>
          <a:p>
            <a:r>
              <a:rPr lang="en-US" sz="2800" b="1" dirty="0"/>
              <a:t>Systematic sampling</a:t>
            </a:r>
          </a:p>
          <a:p>
            <a:pPr>
              <a:lnSpc>
                <a:spcPct val="150000"/>
              </a:lnSpc>
            </a:pPr>
            <a:r>
              <a:rPr lang="en-US" dirty="0"/>
              <a:t>Every member in the population is given a number. After the first member is chosen at random the remaining members are chosen from a given interval. It is basically selecting a random starting point and then select every N</a:t>
            </a:r>
            <a:r>
              <a:rPr lang="en-US" sz="700" dirty="0"/>
              <a:t>TH</a:t>
            </a:r>
            <a:r>
              <a:rPr lang="en-US" dirty="0"/>
              <a:t> subject in the population</a:t>
            </a:r>
          </a:p>
          <a:p>
            <a:pPr>
              <a:lnSpc>
                <a:spcPct val="150000"/>
              </a:lnSpc>
            </a:pPr>
            <a:r>
              <a:rPr lang="en-US" dirty="0"/>
              <a:t>An example is a list of people with the first names in alphabetical order and numbered the 5</a:t>
            </a:r>
            <a:r>
              <a:rPr lang="en-US" baseline="30000" dirty="0"/>
              <a:t>th</a:t>
            </a:r>
            <a:r>
              <a:rPr lang="en-US" dirty="0"/>
              <a:t> person is chosen randomly followed by every subsequent 8</a:t>
            </a:r>
            <a:r>
              <a:rPr lang="en-US" baseline="30000" dirty="0"/>
              <a:t>th</a:t>
            </a:r>
            <a:r>
              <a:rPr lang="en-US" dirty="0"/>
              <a:t> person.</a:t>
            </a:r>
          </a:p>
        </p:txBody>
      </p:sp>
    </p:spTree>
    <p:extLst>
      <p:ext uri="{BB962C8B-B14F-4D97-AF65-F5344CB8AC3E}">
        <p14:creationId xmlns:p14="http://schemas.microsoft.com/office/powerpoint/2010/main" val="2990580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4616648"/>
          </a:xfrm>
          <a:prstGeom prst="rect">
            <a:avLst/>
          </a:prstGeom>
          <a:noFill/>
        </p:spPr>
        <p:txBody>
          <a:bodyPr wrap="square" rtlCol="0">
            <a:spAutoFit/>
          </a:bodyPr>
          <a:lstStyle/>
          <a:p>
            <a:r>
              <a:rPr lang="en-US" sz="2400" b="1" dirty="0"/>
              <a:t>Cluster sampling </a:t>
            </a:r>
            <a:r>
              <a:rPr lang="en-US" sz="2400" dirty="0"/>
              <a:t> </a:t>
            </a:r>
          </a:p>
          <a:p>
            <a:pPr>
              <a:lnSpc>
                <a:spcPct val="150000"/>
              </a:lnSpc>
            </a:pPr>
            <a:r>
              <a:rPr lang="en-US" dirty="0"/>
              <a:t>It randomly selects members from a list that is too large. Cluster sampling design is used when natural groups occur in a population. The entire population is subdivided into clusters (groups) and random samples where then gathered from each group</a:t>
            </a:r>
          </a:p>
          <a:p>
            <a:pPr>
              <a:lnSpc>
                <a:spcPct val="150000"/>
              </a:lnSpc>
            </a:pPr>
            <a:r>
              <a:rPr lang="en-US" sz="2400" b="1" dirty="0"/>
              <a:t>Stratified sampling</a:t>
            </a:r>
            <a:r>
              <a:rPr lang="en-US" sz="2400" dirty="0"/>
              <a:t>  </a:t>
            </a:r>
          </a:p>
          <a:p>
            <a:pPr>
              <a:lnSpc>
                <a:spcPct val="150000"/>
              </a:lnSpc>
            </a:pPr>
            <a:r>
              <a:rPr lang="en-US" dirty="0"/>
              <a:t>It involves choosing a sample that will later on be subdivided into strata, subgroups or sub samples during the stage of the data analysis. The population can be divided into at least different groups with common characteristics and then draw some subjects from each group.</a:t>
            </a:r>
          </a:p>
          <a:p>
            <a:pPr>
              <a:lnSpc>
                <a:spcPct val="150000"/>
              </a:lnSpc>
            </a:pPr>
            <a:r>
              <a:rPr lang="en-US" dirty="0"/>
              <a:t>An example is finding out a favorite Netflix movie from different age categories of people in a year group.</a:t>
            </a:r>
          </a:p>
          <a:p>
            <a:endParaRPr lang="en-US" dirty="0"/>
          </a:p>
        </p:txBody>
      </p:sp>
    </p:spTree>
    <p:extLst>
      <p:ext uri="{BB962C8B-B14F-4D97-AF65-F5344CB8AC3E}">
        <p14:creationId xmlns:p14="http://schemas.microsoft.com/office/powerpoint/2010/main" val="241130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3092578"/>
          </a:xfrm>
          <a:prstGeom prst="rect">
            <a:avLst/>
          </a:prstGeom>
          <a:noFill/>
        </p:spPr>
        <p:txBody>
          <a:bodyPr wrap="square" rtlCol="0">
            <a:spAutoFit/>
          </a:bodyPr>
          <a:lstStyle/>
          <a:p>
            <a:pPr>
              <a:lnSpc>
                <a:spcPct val="150000"/>
              </a:lnSpc>
            </a:pPr>
            <a:r>
              <a:rPr lang="en-US" sz="2400" b="1" dirty="0"/>
              <a:t>Difference between strata and clusters</a:t>
            </a:r>
            <a:r>
              <a:rPr lang="en-US" sz="2400" dirty="0"/>
              <a:t> </a:t>
            </a:r>
          </a:p>
          <a:p>
            <a:pPr>
              <a:lnSpc>
                <a:spcPct val="150000"/>
              </a:lnSpc>
            </a:pPr>
            <a:r>
              <a:rPr lang="en-US" dirty="0"/>
              <a:t>Although strata and clusters are both non-overlapping subsets of the population they differ in several ways. </a:t>
            </a:r>
          </a:p>
          <a:p>
            <a:pPr>
              <a:lnSpc>
                <a:spcPct val="150000"/>
              </a:lnSpc>
            </a:pPr>
            <a:r>
              <a:rPr lang="en-US" dirty="0"/>
              <a:t>All strata are represented in the sample; but only a subset of clusters are in the sample.</a:t>
            </a:r>
          </a:p>
          <a:p>
            <a:pPr>
              <a:lnSpc>
                <a:spcPct val="150000"/>
              </a:lnSpc>
            </a:pPr>
            <a:r>
              <a:rPr lang="en-US" dirty="0"/>
              <a:t>With stratified sampling, the best survey results occur when elements within strata are internally homogeneous. However, with cluster sampling, the best results occur when elements within clusters are internally heterogeneous.</a:t>
            </a:r>
          </a:p>
        </p:txBody>
      </p:sp>
    </p:spTree>
    <p:extLst>
      <p:ext uri="{BB962C8B-B14F-4D97-AF65-F5344CB8AC3E}">
        <p14:creationId xmlns:p14="http://schemas.microsoft.com/office/powerpoint/2010/main" val="2372947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180363" y="105219"/>
            <a:ext cx="2336334" cy="733680"/>
          </a:xfrm>
        </p:spPr>
        <p:txBody>
          <a:bodyPr/>
          <a:lstStyle/>
          <a:p>
            <a:r>
              <a:rPr lang="en-US" dirty="0"/>
              <a:t>Topics</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021285" y="472059"/>
            <a:ext cx="4846315" cy="5400194"/>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457200" y="1080476"/>
            <a:ext cx="5444455" cy="4405924"/>
          </a:xfrm>
        </p:spPr>
        <p:txBody>
          <a:bodyPr>
            <a:noAutofit/>
          </a:bodyPr>
          <a:lstStyle/>
          <a:p>
            <a:pPr marL="285750" indent="-285750">
              <a:buClr>
                <a:schemeClr val="tx1"/>
              </a:buClr>
              <a:buFont typeface="Arial" panose="020B0604020202020204" pitchFamily="34" charset="0"/>
              <a:buChar char="•"/>
            </a:pPr>
            <a:r>
              <a:rPr lang="en-US" sz="1800" dirty="0">
                <a:solidFill>
                  <a:schemeClr val="tx1"/>
                </a:solidFill>
              </a:rPr>
              <a:t>Introduction </a:t>
            </a:r>
          </a:p>
          <a:p>
            <a:pPr marL="285750" indent="-285750">
              <a:buClr>
                <a:schemeClr val="tx1"/>
              </a:buClr>
              <a:buFont typeface="Arial" panose="020B0604020202020204" pitchFamily="34" charset="0"/>
              <a:buChar char="•"/>
            </a:pPr>
            <a:r>
              <a:rPr lang="en-US" sz="1800" dirty="0">
                <a:solidFill>
                  <a:schemeClr val="tx1"/>
                </a:solidFill>
              </a:rPr>
              <a:t>Descriptive Statistics </a:t>
            </a:r>
          </a:p>
          <a:p>
            <a:pPr marL="285750" indent="-285750">
              <a:buClr>
                <a:schemeClr val="tx1"/>
              </a:buClr>
              <a:buFont typeface="Arial" panose="020B0604020202020204" pitchFamily="34" charset="0"/>
              <a:buChar char="•"/>
            </a:pPr>
            <a:r>
              <a:rPr lang="en-US" sz="1800" dirty="0">
                <a:solidFill>
                  <a:schemeClr val="tx1"/>
                </a:solidFill>
              </a:rPr>
              <a:t>Inferential Stats </a:t>
            </a:r>
          </a:p>
          <a:p>
            <a:pPr marL="285750" indent="-285750">
              <a:buClr>
                <a:schemeClr val="tx1"/>
              </a:buClr>
              <a:buFont typeface="Arial" panose="020B0604020202020204" pitchFamily="34" charset="0"/>
              <a:buChar char="•"/>
            </a:pPr>
            <a:r>
              <a:rPr lang="en-US" sz="1800" dirty="0">
                <a:solidFill>
                  <a:schemeClr val="tx1"/>
                </a:solidFill>
              </a:rPr>
              <a:t>What is Statistics </a:t>
            </a:r>
          </a:p>
          <a:p>
            <a:pPr marL="285750" indent="-285750">
              <a:buClr>
                <a:schemeClr val="tx1"/>
              </a:buClr>
              <a:buFont typeface="Arial" panose="020B0604020202020204" pitchFamily="34" charset="0"/>
              <a:buChar char="•"/>
            </a:pPr>
            <a:r>
              <a:rPr lang="en-US" sz="1800" dirty="0">
                <a:solidFill>
                  <a:schemeClr val="tx1"/>
                </a:solidFill>
              </a:rPr>
              <a:t>Types of Statistics </a:t>
            </a:r>
          </a:p>
          <a:p>
            <a:pPr marL="285750" indent="-285750">
              <a:buClr>
                <a:schemeClr val="tx1"/>
              </a:buClr>
              <a:buFont typeface="Arial" panose="020B0604020202020204" pitchFamily="34" charset="0"/>
              <a:buChar char="•"/>
            </a:pPr>
            <a:r>
              <a:rPr lang="en-US" sz="1800" dirty="0">
                <a:solidFill>
                  <a:schemeClr val="tx1"/>
                </a:solidFill>
              </a:rPr>
              <a:t>Population And Sample </a:t>
            </a:r>
          </a:p>
          <a:p>
            <a:pPr marL="285750" indent="-285750">
              <a:buClr>
                <a:schemeClr val="tx1"/>
              </a:buClr>
              <a:buFont typeface="Arial" panose="020B0604020202020204" pitchFamily="34" charset="0"/>
              <a:buChar char="•"/>
            </a:pPr>
            <a:r>
              <a:rPr lang="en-US" sz="1800" dirty="0">
                <a:solidFill>
                  <a:schemeClr val="tx1"/>
                </a:solidFill>
              </a:rPr>
              <a:t>Sampling Techniques</a:t>
            </a:r>
          </a:p>
          <a:p>
            <a:pPr marL="285750" indent="-285750">
              <a:buClr>
                <a:schemeClr val="tx1"/>
              </a:buClr>
              <a:buFont typeface="Arial" panose="020B0604020202020204" pitchFamily="34" charset="0"/>
              <a:buChar char="•"/>
            </a:pPr>
            <a:r>
              <a:rPr lang="en-US" sz="1800" dirty="0">
                <a:solidFill>
                  <a:schemeClr val="tx1"/>
                </a:solidFill>
              </a:rPr>
              <a:t>What are Variables?  </a:t>
            </a:r>
          </a:p>
          <a:p>
            <a:pPr marL="285750" indent="-285750">
              <a:buClr>
                <a:schemeClr val="tx1"/>
              </a:buClr>
              <a:buFont typeface="Arial" panose="020B0604020202020204" pitchFamily="34" charset="0"/>
              <a:buChar char="•"/>
            </a:pPr>
            <a:r>
              <a:rPr lang="en-US" sz="1800" dirty="0">
                <a:solidFill>
                  <a:schemeClr val="tx1"/>
                </a:solidFill>
              </a:rPr>
              <a:t>Variable Measurement Scales</a:t>
            </a:r>
          </a:p>
          <a:p>
            <a:pPr marL="285750" indent="-285750">
              <a:buClr>
                <a:schemeClr val="tx1"/>
              </a:buClr>
              <a:buFont typeface="Arial" panose="020B0604020202020204" pitchFamily="34" charset="0"/>
              <a:buChar char="•"/>
            </a:pPr>
            <a:r>
              <a:rPr lang="en-US" sz="1800" dirty="0">
                <a:solidFill>
                  <a:schemeClr val="tx1"/>
                </a:solidFill>
              </a:rPr>
              <a:t>Mean, Median, Mode</a:t>
            </a:r>
          </a:p>
          <a:p>
            <a:pPr marL="285750" indent="-285750">
              <a:buClr>
                <a:schemeClr val="tx1"/>
              </a:buClr>
              <a:buFont typeface="Arial" panose="020B0604020202020204" pitchFamily="34" charset="0"/>
              <a:buChar char="•"/>
            </a:pPr>
            <a:r>
              <a:rPr lang="en-US" sz="1800" dirty="0">
                <a:solidFill>
                  <a:schemeClr val="tx1"/>
                </a:solidFill>
              </a:rPr>
              <a:t>Measure of dispersion with Variance And SD</a:t>
            </a:r>
          </a:p>
          <a:p>
            <a:pPr marL="285750" indent="-285750">
              <a:buClr>
                <a:schemeClr val="tx1"/>
              </a:buClr>
              <a:buFont typeface="Arial" panose="020B0604020202020204" pitchFamily="34" charset="0"/>
              <a:buChar char="•"/>
            </a:pPr>
            <a:r>
              <a:rPr lang="en-US" sz="1800" dirty="0">
                <a:solidFill>
                  <a:schemeClr val="tx1"/>
                </a:solidFill>
              </a:rPr>
              <a:t>Percentiles and Quartiles</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Non-Probability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22459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Convenience sampling </a:t>
            </a:r>
          </a:p>
          <a:p>
            <a:pPr marL="285750" indent="-285750">
              <a:lnSpc>
                <a:spcPct val="150000"/>
              </a:lnSpc>
              <a:buFont typeface="Arial" panose="020B0604020202020204" pitchFamily="34" charset="0"/>
              <a:buChar char="•"/>
            </a:pPr>
            <a:r>
              <a:rPr lang="en-US" sz="2400" dirty="0"/>
              <a:t>Judgment sampling </a:t>
            </a:r>
          </a:p>
          <a:p>
            <a:pPr marL="285750" indent="-285750">
              <a:lnSpc>
                <a:spcPct val="150000"/>
              </a:lnSpc>
              <a:buFont typeface="Arial" panose="020B0604020202020204" pitchFamily="34" charset="0"/>
              <a:buChar char="•"/>
            </a:pPr>
            <a:r>
              <a:rPr lang="en-US" sz="2400" dirty="0"/>
              <a:t>Snowball sampling </a:t>
            </a:r>
          </a:p>
          <a:p>
            <a:pPr marL="285750" indent="-285750">
              <a:lnSpc>
                <a:spcPct val="150000"/>
              </a:lnSpc>
              <a:buFont typeface="Arial" panose="020B0604020202020204" pitchFamily="34" charset="0"/>
              <a:buChar char="•"/>
            </a:pPr>
            <a:r>
              <a:rPr lang="en-US" sz="2400" dirty="0"/>
              <a:t>Voluntary sample</a:t>
            </a:r>
          </a:p>
        </p:txBody>
      </p:sp>
    </p:spTree>
    <p:extLst>
      <p:ext uri="{BB962C8B-B14F-4D97-AF65-F5344CB8AC3E}">
        <p14:creationId xmlns:p14="http://schemas.microsoft.com/office/powerpoint/2010/main" val="1967443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Non-Probability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21</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2138471"/>
          </a:xfrm>
          <a:prstGeom prst="rect">
            <a:avLst/>
          </a:prstGeom>
          <a:noFill/>
        </p:spPr>
        <p:txBody>
          <a:bodyPr wrap="square" rtlCol="0">
            <a:spAutoFit/>
          </a:bodyPr>
          <a:lstStyle/>
          <a:p>
            <a:r>
              <a:rPr lang="en-US" sz="2800" b="1" dirty="0"/>
              <a:t>Convenience sampling </a:t>
            </a:r>
            <a:r>
              <a:rPr lang="en-US" sz="2800" dirty="0"/>
              <a:t> </a:t>
            </a:r>
          </a:p>
          <a:p>
            <a:pPr>
              <a:lnSpc>
                <a:spcPct val="150000"/>
              </a:lnSpc>
            </a:pPr>
            <a:r>
              <a:rPr lang="en-US" dirty="0"/>
              <a:t>It is used in exploratory research where the researcher is interested in getting an inexpensive approximation of the truth. As the name implies, the sample is selected because they are convenient. This non probability method is often used during preliminary research efforts to get a gross estimate of the results, without incurring the cost or time required select a random sample.</a:t>
            </a:r>
          </a:p>
        </p:txBody>
      </p:sp>
      <p:sp>
        <p:nvSpPr>
          <p:cNvPr id="2" name="TextBox 1">
            <a:extLst>
              <a:ext uri="{FF2B5EF4-FFF2-40B4-BE49-F238E27FC236}">
                <a16:creationId xmlns:a16="http://schemas.microsoft.com/office/drawing/2014/main" id="{A0A07F61-20D3-E93A-2718-BFF5E736DCCB}"/>
              </a:ext>
            </a:extLst>
          </p:cNvPr>
          <p:cNvSpPr txBox="1"/>
          <p:nvPr/>
        </p:nvSpPr>
        <p:spPr>
          <a:xfrm>
            <a:off x="457200" y="3892324"/>
            <a:ext cx="10891157" cy="2138471"/>
          </a:xfrm>
          <a:prstGeom prst="rect">
            <a:avLst/>
          </a:prstGeom>
          <a:noFill/>
        </p:spPr>
        <p:txBody>
          <a:bodyPr wrap="square" rtlCol="0">
            <a:spAutoFit/>
          </a:bodyPr>
          <a:lstStyle/>
          <a:p>
            <a:r>
              <a:rPr lang="en-US" sz="2800" b="1" dirty="0"/>
              <a:t>Judgement sampling</a:t>
            </a:r>
          </a:p>
          <a:p>
            <a:pPr>
              <a:lnSpc>
                <a:spcPct val="150000"/>
              </a:lnSpc>
            </a:pPr>
            <a:r>
              <a:rPr lang="en-US" dirty="0"/>
              <a:t>The researcher selects the sample based on judgment. This is usually an extension of convenient sampling. For example, a researcher may decide to draw the entire sample from one representative city, even though the population includes all cities. When using this method, the researcher must be confident that the chosen sample is truly representative of the entire population. hey</a:t>
            </a:r>
          </a:p>
        </p:txBody>
      </p:sp>
    </p:spTree>
    <p:extLst>
      <p:ext uri="{BB962C8B-B14F-4D97-AF65-F5344CB8AC3E}">
        <p14:creationId xmlns:p14="http://schemas.microsoft.com/office/powerpoint/2010/main" val="384722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391886"/>
            <a:ext cx="10744185" cy="1315849"/>
          </a:xfrm>
        </p:spPr>
        <p:txBody>
          <a:bodyPr>
            <a:normAutofit/>
          </a:bodyPr>
          <a:lstStyle/>
          <a:p>
            <a:r>
              <a:rPr lang="en-US" sz="4000" b="1" dirty="0">
                <a:solidFill>
                  <a:schemeClr val="tx1"/>
                </a:solidFill>
              </a:rPr>
              <a:t>Non-Probability sampling</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22</a:t>
            </a:fld>
            <a:endParaRPr lang="en-US" dirty="0"/>
          </a:p>
        </p:txBody>
      </p:sp>
      <p:sp>
        <p:nvSpPr>
          <p:cNvPr id="6" name="TextBox 5">
            <a:extLst>
              <a:ext uri="{FF2B5EF4-FFF2-40B4-BE49-F238E27FC236}">
                <a16:creationId xmlns:a16="http://schemas.microsoft.com/office/drawing/2014/main" id="{FBA92FBE-9106-ED07-6C64-DEE13CC13918}"/>
              </a:ext>
            </a:extLst>
          </p:cNvPr>
          <p:cNvSpPr txBox="1"/>
          <p:nvPr/>
        </p:nvSpPr>
        <p:spPr>
          <a:xfrm>
            <a:off x="457200" y="1469571"/>
            <a:ext cx="10891157" cy="2553969"/>
          </a:xfrm>
          <a:prstGeom prst="rect">
            <a:avLst/>
          </a:prstGeom>
          <a:noFill/>
        </p:spPr>
        <p:txBody>
          <a:bodyPr wrap="square" rtlCol="0">
            <a:spAutoFit/>
          </a:bodyPr>
          <a:lstStyle/>
          <a:p>
            <a:r>
              <a:rPr lang="en-US" sz="2800" b="1" dirty="0"/>
              <a:t>Snowball sampling </a:t>
            </a:r>
            <a:r>
              <a:rPr lang="en-US" sz="2800" dirty="0"/>
              <a:t> </a:t>
            </a:r>
          </a:p>
          <a:p>
            <a:pPr>
              <a:lnSpc>
                <a:spcPct val="150000"/>
              </a:lnSpc>
            </a:pPr>
            <a:r>
              <a:rPr lang="en-US" dirty="0"/>
              <a:t>It is a method used when the desired sample characteristic is rare. It may be extremely difficult or costly to locate respondents in this situation. Snowball sampling relies on referrals from initial subjects to generate additional subjects. Well this technique can dramatically lower such costs, it comes at the expense of introducing bias because the technique itself reduces the likelihood that the sample will represent a good cross section from the population.</a:t>
            </a:r>
          </a:p>
        </p:txBody>
      </p:sp>
      <p:sp>
        <p:nvSpPr>
          <p:cNvPr id="2" name="TextBox 1">
            <a:extLst>
              <a:ext uri="{FF2B5EF4-FFF2-40B4-BE49-F238E27FC236}">
                <a16:creationId xmlns:a16="http://schemas.microsoft.com/office/drawing/2014/main" id="{A0A07F61-20D3-E93A-2718-BFF5E736DCCB}"/>
              </a:ext>
            </a:extLst>
          </p:cNvPr>
          <p:cNvSpPr txBox="1"/>
          <p:nvPr/>
        </p:nvSpPr>
        <p:spPr>
          <a:xfrm>
            <a:off x="457200" y="3892324"/>
            <a:ext cx="10891157" cy="1722972"/>
          </a:xfrm>
          <a:prstGeom prst="rect">
            <a:avLst/>
          </a:prstGeom>
          <a:noFill/>
        </p:spPr>
        <p:txBody>
          <a:bodyPr wrap="square" rtlCol="0">
            <a:spAutoFit/>
          </a:bodyPr>
          <a:lstStyle/>
          <a:p>
            <a:r>
              <a:rPr lang="en-US" sz="2800" b="1" dirty="0"/>
              <a:t>Quota sampling</a:t>
            </a:r>
          </a:p>
          <a:p>
            <a:pPr>
              <a:lnSpc>
                <a:spcPct val="150000"/>
              </a:lnSpc>
            </a:pPr>
            <a:r>
              <a:rPr lang="en-US" dirty="0"/>
              <a:t>It aims to create a sample where the groups e.g. males versus females workers, are proportional to their population. The population is divided into groups and the samples are gathered from each group to meet quota.</a:t>
            </a:r>
          </a:p>
        </p:txBody>
      </p:sp>
      <p:sp>
        <p:nvSpPr>
          <p:cNvPr id="3" name="TextBox 2">
            <a:extLst>
              <a:ext uri="{FF2B5EF4-FFF2-40B4-BE49-F238E27FC236}">
                <a16:creationId xmlns:a16="http://schemas.microsoft.com/office/drawing/2014/main" id="{E8BA8D45-EEF3-BC2B-6A77-033640E4EE8E}"/>
              </a:ext>
            </a:extLst>
          </p:cNvPr>
          <p:cNvSpPr txBox="1"/>
          <p:nvPr/>
        </p:nvSpPr>
        <p:spPr>
          <a:xfrm>
            <a:off x="457199" y="5550526"/>
            <a:ext cx="10891157" cy="1307474"/>
          </a:xfrm>
          <a:prstGeom prst="rect">
            <a:avLst/>
          </a:prstGeom>
          <a:noFill/>
        </p:spPr>
        <p:txBody>
          <a:bodyPr wrap="square" rtlCol="0">
            <a:spAutoFit/>
          </a:bodyPr>
          <a:lstStyle/>
          <a:p>
            <a:r>
              <a:rPr lang="en-US" sz="2800" b="1" dirty="0"/>
              <a:t>Voluntary sampling</a:t>
            </a:r>
          </a:p>
          <a:p>
            <a:pPr>
              <a:lnSpc>
                <a:spcPct val="150000"/>
              </a:lnSpc>
            </a:pPr>
            <a:r>
              <a:rPr lang="en-US" dirty="0"/>
              <a:t>A voluntary sample is made-up of people who self select into the survey. Often, these people have a strong interest in the main topic of the survey.</a:t>
            </a:r>
          </a:p>
        </p:txBody>
      </p:sp>
    </p:spTree>
    <p:extLst>
      <p:ext uri="{BB962C8B-B14F-4D97-AF65-F5344CB8AC3E}">
        <p14:creationId xmlns:p14="http://schemas.microsoft.com/office/powerpoint/2010/main" val="3468893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Variables</a:t>
            </a:r>
          </a:p>
        </p:txBody>
      </p:sp>
      <p:sp>
        <p:nvSpPr>
          <p:cNvPr id="5" name="Footer Placeholder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23</a:t>
            </a:fld>
            <a:endParaRPr lang="en-US" dirty="0"/>
          </a:p>
        </p:txBody>
      </p:sp>
      <p:sp>
        <p:nvSpPr>
          <p:cNvPr id="7" name="Freeform: Shape 6">
            <a:extLst>
              <a:ext uri="{FF2B5EF4-FFF2-40B4-BE49-F238E27FC236}">
                <a16:creationId xmlns:a16="http://schemas.microsoft.com/office/drawing/2014/main" id="{15318CE8-FAFE-0633-1013-80C7CC59326C}"/>
              </a:ext>
            </a:extLst>
          </p:cNvPr>
          <p:cNvSpPr/>
          <p:nvPr/>
        </p:nvSpPr>
        <p:spPr>
          <a:xfrm>
            <a:off x="517525" y="205873"/>
            <a:ext cx="2004764" cy="63772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1"/>
          </a:solidFill>
          <a:ln w="19050">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Nominal variables</a:t>
            </a:r>
          </a:p>
        </p:txBody>
      </p:sp>
      <p:sp>
        <p:nvSpPr>
          <p:cNvPr id="8" name="Freeform: Shape 7">
            <a:extLst>
              <a:ext uri="{FF2B5EF4-FFF2-40B4-BE49-F238E27FC236}">
                <a16:creationId xmlns:a16="http://schemas.microsoft.com/office/drawing/2014/main" id="{D61FCFB3-122C-C03F-F2A8-21C108617048}"/>
              </a:ext>
            </a:extLst>
          </p:cNvPr>
          <p:cNvSpPr/>
          <p:nvPr/>
        </p:nvSpPr>
        <p:spPr>
          <a:xfrm>
            <a:off x="502285" y="843596"/>
            <a:ext cx="2004764" cy="3616254"/>
          </a:xfrm>
          <a:custGeom>
            <a:avLst/>
            <a:gdLst>
              <a:gd name="connsiteX0" fmla="*/ 0 w 2004764"/>
              <a:gd name="connsiteY0" fmla="*/ 0 h 2810880"/>
              <a:gd name="connsiteX1" fmla="*/ 2004764 w 2004764"/>
              <a:gd name="connsiteY1" fmla="*/ 0 h 2810880"/>
              <a:gd name="connsiteX2" fmla="*/ 2004764 w 2004764"/>
              <a:gd name="connsiteY2" fmla="*/ 2810880 h 2810880"/>
              <a:gd name="connsiteX3" fmla="*/ 0 w 2004764"/>
              <a:gd name="connsiteY3" fmla="*/ 2810880 h 2810880"/>
              <a:gd name="connsiteX4" fmla="*/ 0 w 2004764"/>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2810880">
                <a:moveTo>
                  <a:pt x="0" y="0"/>
                </a:moveTo>
                <a:lnTo>
                  <a:pt x="2004764" y="0"/>
                </a:lnTo>
                <a:lnTo>
                  <a:pt x="2004764" y="2810880"/>
                </a:lnTo>
                <a:lnTo>
                  <a:pt x="0" y="2810880"/>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50000"/>
              </a:lnSpc>
              <a:spcBef>
                <a:spcPct val="0"/>
              </a:spcBef>
              <a:spcAft>
                <a:spcPct val="15000"/>
              </a:spcAft>
              <a:buFont typeface="Arial" panose="020B0604020202020204" pitchFamily="34" charset="0"/>
              <a:buNone/>
            </a:pPr>
            <a:r>
              <a:rPr lang="en-US" sz="1600" kern="1200" dirty="0"/>
              <a:t>Nominal variables are ones which have two or more categories, and it is impossible to order the values</a:t>
            </a:r>
          </a:p>
        </p:txBody>
      </p:sp>
      <p:sp>
        <p:nvSpPr>
          <p:cNvPr id="9" name="Freeform: Shape 8">
            <a:extLst>
              <a:ext uri="{FF2B5EF4-FFF2-40B4-BE49-F238E27FC236}">
                <a16:creationId xmlns:a16="http://schemas.microsoft.com/office/drawing/2014/main" id="{4610B6BF-43D3-BB35-CF6C-D5A20B08E3A7}"/>
              </a:ext>
            </a:extLst>
          </p:cNvPr>
          <p:cNvSpPr/>
          <p:nvPr/>
        </p:nvSpPr>
        <p:spPr>
          <a:xfrm>
            <a:off x="2792950" y="197083"/>
            <a:ext cx="2004764" cy="64651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1">
              <a:alpha val="20000"/>
            </a:schemeClr>
          </a:solidFill>
          <a:ln w="19050">
            <a:noFill/>
          </a:ln>
        </p:spPr>
        <p:style>
          <a:lnRef idx="2">
            <a:scrgbClr r="0" g="0" b="0"/>
          </a:lnRef>
          <a:fillRef idx="1">
            <a:scrgbClr r="0" g="0" b="0"/>
          </a:fillRef>
          <a:effectRef idx="0">
            <a:schemeClr val="accent5">
              <a:hueOff val="-1183401"/>
              <a:satOff val="-6501"/>
              <a:lumOff val="-6471"/>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Ordinal variables</a:t>
            </a:r>
          </a:p>
        </p:txBody>
      </p:sp>
      <p:sp>
        <p:nvSpPr>
          <p:cNvPr id="10" name="Freeform: Shape 9">
            <a:extLst>
              <a:ext uri="{FF2B5EF4-FFF2-40B4-BE49-F238E27FC236}">
                <a16:creationId xmlns:a16="http://schemas.microsoft.com/office/drawing/2014/main" id="{03FBEE6C-F7EE-CC55-5100-A40834FDE13B}"/>
              </a:ext>
            </a:extLst>
          </p:cNvPr>
          <p:cNvSpPr/>
          <p:nvPr/>
        </p:nvSpPr>
        <p:spPr>
          <a:xfrm>
            <a:off x="2792946" y="825193"/>
            <a:ext cx="2004764" cy="3755141"/>
          </a:xfrm>
          <a:custGeom>
            <a:avLst/>
            <a:gdLst>
              <a:gd name="connsiteX0" fmla="*/ 0 w 2004764"/>
              <a:gd name="connsiteY0" fmla="*/ 0 h 3530915"/>
              <a:gd name="connsiteX1" fmla="*/ 2004764 w 2004764"/>
              <a:gd name="connsiteY1" fmla="*/ 0 h 3530915"/>
              <a:gd name="connsiteX2" fmla="*/ 2004764 w 2004764"/>
              <a:gd name="connsiteY2" fmla="*/ 3530915 h 3530915"/>
              <a:gd name="connsiteX3" fmla="*/ 0 w 2004764"/>
              <a:gd name="connsiteY3" fmla="*/ 3530915 h 3530915"/>
              <a:gd name="connsiteX4" fmla="*/ 0 w 2004764"/>
              <a:gd name="connsiteY4" fmla="*/ 0 h 35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3530915">
                <a:moveTo>
                  <a:pt x="0" y="0"/>
                </a:moveTo>
                <a:lnTo>
                  <a:pt x="2004764" y="0"/>
                </a:lnTo>
                <a:lnTo>
                  <a:pt x="2004764" y="3530915"/>
                </a:lnTo>
                <a:lnTo>
                  <a:pt x="0" y="3530915"/>
                </a:lnTo>
                <a:lnTo>
                  <a:pt x="0" y="0"/>
                </a:lnTo>
                <a:close/>
              </a:path>
            </a:pathLst>
          </a:custGeom>
        </p:spPr>
        <p:style>
          <a:lnRef idx="2">
            <a:schemeClr val="accent5">
              <a:tint val="40000"/>
              <a:alpha val="90000"/>
              <a:hueOff val="-1268733"/>
              <a:satOff val="-15196"/>
              <a:lumOff val="-1429"/>
              <a:alphaOff val="0"/>
            </a:schemeClr>
          </a:lnRef>
          <a:fillRef idx="1">
            <a:schemeClr val="accent5">
              <a:tint val="40000"/>
              <a:alpha val="90000"/>
              <a:hueOff val="-1268733"/>
              <a:satOff val="-15196"/>
              <a:lumOff val="-1429"/>
              <a:alphaOff val="0"/>
            </a:schemeClr>
          </a:fillRef>
          <a:effectRef idx="0">
            <a:schemeClr val="accent5">
              <a:tint val="40000"/>
              <a:alpha val="90000"/>
              <a:hueOff val="-1268733"/>
              <a:satOff val="-15196"/>
              <a:lumOff val="-1429"/>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solidFill>
                  <a:schemeClr val="tx1"/>
                </a:solidFill>
              </a:rPr>
              <a:t>Ordinal variables have values in a logical order. However, the relative distance between two data values is not clear.</a:t>
            </a:r>
          </a:p>
          <a:p>
            <a:pPr marL="0" lvl="1" indent="-171450" algn="l" defTabSz="711200">
              <a:lnSpc>
                <a:spcPct val="100000"/>
              </a:lnSpc>
              <a:spcBef>
                <a:spcPct val="0"/>
              </a:spcBef>
              <a:spcAft>
                <a:spcPct val="15000"/>
              </a:spcAft>
              <a:buFont typeface="Arial" panose="020B0604020202020204" pitchFamily="34" charset="0"/>
              <a:buNone/>
            </a:pPr>
            <a:r>
              <a:rPr lang="en-US" sz="1600" kern="1200" dirty="0">
                <a:solidFill>
                  <a:schemeClr val="tx1"/>
                </a:solidFill>
              </a:rPr>
              <a:t>For example the size of a coffee cup.</a:t>
            </a:r>
          </a:p>
        </p:txBody>
      </p:sp>
      <p:sp>
        <p:nvSpPr>
          <p:cNvPr id="11" name="Freeform: Shape 10">
            <a:extLst>
              <a:ext uri="{FF2B5EF4-FFF2-40B4-BE49-F238E27FC236}">
                <a16:creationId xmlns:a16="http://schemas.microsoft.com/office/drawing/2014/main" id="{FDA0E208-F6E2-5A57-CC7C-0E8C4D0C17DE}"/>
              </a:ext>
            </a:extLst>
          </p:cNvPr>
          <p:cNvSpPr/>
          <p:nvPr/>
        </p:nvSpPr>
        <p:spPr>
          <a:xfrm>
            <a:off x="5076798" y="178680"/>
            <a:ext cx="2004764" cy="646513"/>
          </a:xfrm>
          <a:custGeom>
            <a:avLst/>
            <a:gdLst>
              <a:gd name="connsiteX0" fmla="*/ 0 w 2004764"/>
              <a:gd name="connsiteY0" fmla="*/ 0 h 801905"/>
              <a:gd name="connsiteX1" fmla="*/ 2004764 w 2004764"/>
              <a:gd name="connsiteY1" fmla="*/ 0 h 801905"/>
              <a:gd name="connsiteX2" fmla="*/ 2004764 w 2004764"/>
              <a:gd name="connsiteY2" fmla="*/ 801905 h 801905"/>
              <a:gd name="connsiteX3" fmla="*/ 0 w 2004764"/>
              <a:gd name="connsiteY3" fmla="*/ 801905 h 801905"/>
              <a:gd name="connsiteX4" fmla="*/ 0 w 2004764"/>
              <a:gd name="connsiteY4" fmla="*/ 0 h 80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801905">
                <a:moveTo>
                  <a:pt x="0" y="0"/>
                </a:moveTo>
                <a:lnTo>
                  <a:pt x="2004764" y="0"/>
                </a:lnTo>
                <a:lnTo>
                  <a:pt x="2004764" y="801905"/>
                </a:lnTo>
                <a:lnTo>
                  <a:pt x="0" y="801905"/>
                </a:lnTo>
                <a:lnTo>
                  <a:pt x="0" y="0"/>
                </a:lnTo>
                <a:close/>
              </a:path>
            </a:pathLst>
          </a:custGeom>
          <a:solidFill>
            <a:schemeClr val="accent3"/>
          </a:solidFill>
          <a:ln w="19050">
            <a:noFill/>
          </a:ln>
        </p:spPr>
        <p:style>
          <a:lnRef idx="2">
            <a:scrgbClr r="0" g="0" b="0"/>
          </a:lnRef>
          <a:fillRef idx="1">
            <a:scrgbClr r="0" g="0" b="0"/>
          </a:fillRef>
          <a:effectRef idx="0">
            <a:schemeClr val="accent5">
              <a:hueOff val="-2366803"/>
              <a:satOff val="-13001"/>
              <a:lumOff val="-12942"/>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Interval variables</a:t>
            </a:r>
          </a:p>
        </p:txBody>
      </p:sp>
      <p:sp>
        <p:nvSpPr>
          <p:cNvPr id="12" name="Freeform: Shape 11">
            <a:extLst>
              <a:ext uri="{FF2B5EF4-FFF2-40B4-BE49-F238E27FC236}">
                <a16:creationId xmlns:a16="http://schemas.microsoft.com/office/drawing/2014/main" id="{2BA3EE75-1308-C4FD-4E4A-D3425074C59A}"/>
              </a:ext>
            </a:extLst>
          </p:cNvPr>
          <p:cNvSpPr/>
          <p:nvPr/>
        </p:nvSpPr>
        <p:spPr>
          <a:xfrm>
            <a:off x="5068375" y="825193"/>
            <a:ext cx="2004764" cy="3755142"/>
          </a:xfrm>
          <a:custGeom>
            <a:avLst/>
            <a:gdLst>
              <a:gd name="connsiteX0" fmla="*/ 0 w 2004764"/>
              <a:gd name="connsiteY0" fmla="*/ 0 h 3328391"/>
              <a:gd name="connsiteX1" fmla="*/ 2004764 w 2004764"/>
              <a:gd name="connsiteY1" fmla="*/ 0 h 3328391"/>
              <a:gd name="connsiteX2" fmla="*/ 2004764 w 2004764"/>
              <a:gd name="connsiteY2" fmla="*/ 3328391 h 3328391"/>
              <a:gd name="connsiteX3" fmla="*/ 0 w 2004764"/>
              <a:gd name="connsiteY3" fmla="*/ 3328391 h 3328391"/>
              <a:gd name="connsiteX4" fmla="*/ 0 w 2004764"/>
              <a:gd name="connsiteY4" fmla="*/ 0 h 3328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3328391">
                <a:moveTo>
                  <a:pt x="0" y="0"/>
                </a:moveTo>
                <a:lnTo>
                  <a:pt x="2004764" y="0"/>
                </a:lnTo>
                <a:lnTo>
                  <a:pt x="2004764" y="3328391"/>
                </a:lnTo>
                <a:lnTo>
                  <a:pt x="0" y="3328391"/>
                </a:lnTo>
                <a:lnTo>
                  <a:pt x="0" y="0"/>
                </a:lnTo>
                <a:close/>
              </a:path>
            </a:pathLst>
          </a:custGeom>
        </p:spPr>
        <p:style>
          <a:lnRef idx="2">
            <a:schemeClr val="accent5">
              <a:tint val="40000"/>
              <a:alpha val="90000"/>
              <a:hueOff val="-2537466"/>
              <a:satOff val="-30391"/>
              <a:lumOff val="-2858"/>
              <a:alphaOff val="0"/>
            </a:schemeClr>
          </a:lnRef>
          <a:fillRef idx="1">
            <a:schemeClr val="accent5">
              <a:tint val="40000"/>
              <a:alpha val="90000"/>
              <a:hueOff val="-2537466"/>
              <a:satOff val="-30391"/>
              <a:lumOff val="-2858"/>
              <a:alphaOff val="0"/>
            </a:schemeClr>
          </a:fillRef>
          <a:effectRef idx="0">
            <a:schemeClr val="accent5">
              <a:tint val="40000"/>
              <a:alpha val="90000"/>
              <a:hueOff val="-2537466"/>
              <a:satOff val="-30391"/>
              <a:lumOff val="-2858"/>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t>With an interval scale, equal differences between scale values do have equal quantitative meaning. An interval scale provides more quantitative information than the ordinal scale. </a:t>
            </a:r>
            <a:r>
              <a:rPr lang="en-US" sz="1600" dirty="0"/>
              <a:t>T</a:t>
            </a:r>
            <a:r>
              <a:rPr lang="en-US" sz="1600" kern="1200" dirty="0"/>
              <a:t>he interval scale does not have a true zero point</a:t>
            </a:r>
          </a:p>
        </p:txBody>
      </p:sp>
      <p:sp>
        <p:nvSpPr>
          <p:cNvPr id="13" name="Freeform: Shape 12">
            <a:extLst>
              <a:ext uri="{FF2B5EF4-FFF2-40B4-BE49-F238E27FC236}">
                <a16:creationId xmlns:a16="http://schemas.microsoft.com/office/drawing/2014/main" id="{0927D268-9CBA-8A7B-92D8-CDBB62083649}"/>
              </a:ext>
            </a:extLst>
          </p:cNvPr>
          <p:cNvSpPr/>
          <p:nvPr/>
        </p:nvSpPr>
        <p:spPr>
          <a:xfrm>
            <a:off x="7345410" y="205873"/>
            <a:ext cx="2004764" cy="64651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3">
              <a:alpha val="20000"/>
            </a:schemeClr>
          </a:solidFill>
          <a:ln w="19050">
            <a:noFill/>
          </a:ln>
        </p:spPr>
        <p:style>
          <a:lnRef idx="2">
            <a:scrgbClr r="0" g="0" b="0"/>
          </a:lnRef>
          <a:fillRef idx="1">
            <a:scrgbClr r="0" g="0" b="0"/>
          </a:fillRef>
          <a:effectRef idx="0">
            <a:schemeClr val="accent5">
              <a:hueOff val="-3550204"/>
              <a:satOff val="-19502"/>
              <a:lumOff val="-19413"/>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Ratio</a:t>
            </a:r>
            <a:r>
              <a:rPr lang="en-US" sz="2800" b="1" kern="1200" dirty="0">
                <a:solidFill>
                  <a:schemeClr val="tx1"/>
                </a:solidFill>
                <a:latin typeface="+mj-lt"/>
              </a:rPr>
              <a:t> </a:t>
            </a:r>
            <a:r>
              <a:rPr lang="en-US" sz="2000" b="1" kern="1200" dirty="0">
                <a:solidFill>
                  <a:schemeClr val="tx1"/>
                </a:solidFill>
                <a:latin typeface="+mj-lt"/>
              </a:rPr>
              <a:t>Variables</a:t>
            </a:r>
          </a:p>
        </p:txBody>
      </p:sp>
      <p:sp>
        <p:nvSpPr>
          <p:cNvPr id="14" name="Freeform: Shape 13">
            <a:extLst>
              <a:ext uri="{FF2B5EF4-FFF2-40B4-BE49-F238E27FC236}">
                <a16:creationId xmlns:a16="http://schemas.microsoft.com/office/drawing/2014/main" id="{8F80E0DD-4015-9C5C-7135-6345BBFEA98B}"/>
              </a:ext>
            </a:extLst>
          </p:cNvPr>
          <p:cNvSpPr/>
          <p:nvPr/>
        </p:nvSpPr>
        <p:spPr>
          <a:xfrm>
            <a:off x="7348569" y="840432"/>
            <a:ext cx="2004764" cy="3755142"/>
          </a:xfrm>
          <a:custGeom>
            <a:avLst/>
            <a:gdLst>
              <a:gd name="connsiteX0" fmla="*/ 0 w 2004764"/>
              <a:gd name="connsiteY0" fmla="*/ 0 h 2810880"/>
              <a:gd name="connsiteX1" fmla="*/ 2004764 w 2004764"/>
              <a:gd name="connsiteY1" fmla="*/ 0 h 2810880"/>
              <a:gd name="connsiteX2" fmla="*/ 2004764 w 2004764"/>
              <a:gd name="connsiteY2" fmla="*/ 2810880 h 2810880"/>
              <a:gd name="connsiteX3" fmla="*/ 0 w 2004764"/>
              <a:gd name="connsiteY3" fmla="*/ 2810880 h 2810880"/>
              <a:gd name="connsiteX4" fmla="*/ 0 w 2004764"/>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2810880">
                <a:moveTo>
                  <a:pt x="0" y="0"/>
                </a:moveTo>
                <a:lnTo>
                  <a:pt x="2004764" y="0"/>
                </a:lnTo>
                <a:lnTo>
                  <a:pt x="2004764" y="2810880"/>
                </a:lnTo>
                <a:lnTo>
                  <a:pt x="0" y="2810880"/>
                </a:lnTo>
                <a:lnTo>
                  <a:pt x="0" y="0"/>
                </a:lnTo>
                <a:close/>
              </a:path>
            </a:pathLst>
          </a:custGeom>
        </p:spPr>
        <p:style>
          <a:lnRef idx="2">
            <a:schemeClr val="accent5">
              <a:tint val="40000"/>
              <a:alpha val="90000"/>
              <a:hueOff val="-3806200"/>
              <a:satOff val="-45587"/>
              <a:lumOff val="-4287"/>
              <a:alphaOff val="0"/>
            </a:schemeClr>
          </a:lnRef>
          <a:fillRef idx="1">
            <a:schemeClr val="accent5">
              <a:tint val="40000"/>
              <a:alpha val="90000"/>
              <a:hueOff val="-3806200"/>
              <a:satOff val="-45587"/>
              <a:lumOff val="-4287"/>
              <a:alphaOff val="0"/>
            </a:schemeClr>
          </a:fillRef>
          <a:effectRef idx="0">
            <a:schemeClr val="accent5">
              <a:tint val="40000"/>
              <a:alpha val="90000"/>
              <a:hueOff val="-3806200"/>
              <a:satOff val="-45587"/>
              <a:lumOff val="-4287"/>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solidFill>
                  <a:schemeClr val="tx1"/>
                </a:solidFill>
              </a:rPr>
              <a:t>Ratio scales are similar to interval skills index equal differences between skill values have equal quantitative meaning. It has a true zero point</a:t>
            </a:r>
          </a:p>
        </p:txBody>
      </p:sp>
    </p:spTree>
    <p:extLst>
      <p:ext uri="{BB962C8B-B14F-4D97-AF65-F5344CB8AC3E}">
        <p14:creationId xmlns:p14="http://schemas.microsoft.com/office/powerpoint/2010/main" val="4100504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Statistical Measures - Types</a:t>
            </a:r>
          </a:p>
        </p:txBody>
      </p:sp>
      <p:sp>
        <p:nvSpPr>
          <p:cNvPr id="5" name="Footer Placeholder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24</a:t>
            </a:fld>
            <a:endParaRPr lang="en-US" dirty="0"/>
          </a:p>
        </p:txBody>
      </p:sp>
      <p:sp>
        <p:nvSpPr>
          <p:cNvPr id="7" name="Freeform: Shape 6">
            <a:extLst>
              <a:ext uri="{FF2B5EF4-FFF2-40B4-BE49-F238E27FC236}">
                <a16:creationId xmlns:a16="http://schemas.microsoft.com/office/drawing/2014/main" id="{15318CE8-FAFE-0633-1013-80C7CC59326C}"/>
              </a:ext>
            </a:extLst>
          </p:cNvPr>
          <p:cNvSpPr/>
          <p:nvPr/>
        </p:nvSpPr>
        <p:spPr>
          <a:xfrm>
            <a:off x="517525" y="205873"/>
            <a:ext cx="2004764" cy="63772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1"/>
          </a:solidFill>
          <a:ln w="19050">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Measures of frequency</a:t>
            </a:r>
          </a:p>
        </p:txBody>
      </p:sp>
      <p:sp>
        <p:nvSpPr>
          <p:cNvPr id="8" name="Freeform: Shape 7">
            <a:extLst>
              <a:ext uri="{FF2B5EF4-FFF2-40B4-BE49-F238E27FC236}">
                <a16:creationId xmlns:a16="http://schemas.microsoft.com/office/drawing/2014/main" id="{D61FCFB3-122C-C03F-F2A8-21C108617048}"/>
              </a:ext>
            </a:extLst>
          </p:cNvPr>
          <p:cNvSpPr/>
          <p:nvPr/>
        </p:nvSpPr>
        <p:spPr>
          <a:xfrm>
            <a:off x="502285" y="843596"/>
            <a:ext cx="2004764" cy="3814260"/>
          </a:xfrm>
          <a:custGeom>
            <a:avLst/>
            <a:gdLst>
              <a:gd name="connsiteX0" fmla="*/ 0 w 2004764"/>
              <a:gd name="connsiteY0" fmla="*/ 0 h 2810880"/>
              <a:gd name="connsiteX1" fmla="*/ 2004764 w 2004764"/>
              <a:gd name="connsiteY1" fmla="*/ 0 h 2810880"/>
              <a:gd name="connsiteX2" fmla="*/ 2004764 w 2004764"/>
              <a:gd name="connsiteY2" fmla="*/ 2810880 h 2810880"/>
              <a:gd name="connsiteX3" fmla="*/ 0 w 2004764"/>
              <a:gd name="connsiteY3" fmla="*/ 2810880 h 2810880"/>
              <a:gd name="connsiteX4" fmla="*/ 0 w 2004764"/>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2810880">
                <a:moveTo>
                  <a:pt x="0" y="0"/>
                </a:moveTo>
                <a:lnTo>
                  <a:pt x="2004764" y="0"/>
                </a:lnTo>
                <a:lnTo>
                  <a:pt x="2004764" y="2810880"/>
                </a:lnTo>
                <a:lnTo>
                  <a:pt x="0" y="2810880"/>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spcBef>
                <a:spcPct val="0"/>
              </a:spcBef>
              <a:spcAft>
                <a:spcPct val="15000"/>
              </a:spcAft>
              <a:buFont typeface="Arial" panose="020B0604020202020204" pitchFamily="34" charset="0"/>
              <a:buNone/>
            </a:pPr>
            <a:r>
              <a:rPr lang="en-US" sz="1600" kern="1200" dirty="0"/>
              <a:t>Frequency of the data indicates the number of occurrences of any particular data value in the given data set. The measures of frequency are number and percentage.</a:t>
            </a:r>
          </a:p>
        </p:txBody>
      </p:sp>
      <p:grpSp>
        <p:nvGrpSpPr>
          <p:cNvPr id="17" name="Group 16">
            <a:extLst>
              <a:ext uri="{FF2B5EF4-FFF2-40B4-BE49-F238E27FC236}">
                <a16:creationId xmlns:a16="http://schemas.microsoft.com/office/drawing/2014/main" id="{4AB16A19-D260-E458-3114-EB9B29633E8F}"/>
              </a:ext>
            </a:extLst>
          </p:cNvPr>
          <p:cNvGrpSpPr/>
          <p:nvPr/>
        </p:nvGrpSpPr>
        <p:grpSpPr>
          <a:xfrm>
            <a:off x="3599846" y="286558"/>
            <a:ext cx="2004768" cy="4479176"/>
            <a:chOff x="2792946" y="197083"/>
            <a:chExt cx="2004768" cy="4479176"/>
          </a:xfrm>
        </p:grpSpPr>
        <p:sp>
          <p:nvSpPr>
            <p:cNvPr id="9" name="Freeform: Shape 8">
              <a:extLst>
                <a:ext uri="{FF2B5EF4-FFF2-40B4-BE49-F238E27FC236}">
                  <a16:creationId xmlns:a16="http://schemas.microsoft.com/office/drawing/2014/main" id="{4610B6BF-43D3-BB35-CF6C-D5A20B08E3A7}"/>
                </a:ext>
              </a:extLst>
            </p:cNvPr>
            <p:cNvSpPr/>
            <p:nvPr/>
          </p:nvSpPr>
          <p:spPr>
            <a:xfrm>
              <a:off x="2792950" y="197083"/>
              <a:ext cx="2004764" cy="64651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1">
                <a:alpha val="20000"/>
              </a:schemeClr>
            </a:solidFill>
            <a:ln w="19050">
              <a:noFill/>
            </a:ln>
          </p:spPr>
          <p:style>
            <a:lnRef idx="2">
              <a:scrgbClr r="0" g="0" b="0"/>
            </a:lnRef>
            <a:fillRef idx="1">
              <a:scrgbClr r="0" g="0" b="0"/>
            </a:fillRef>
            <a:effectRef idx="0">
              <a:schemeClr val="accent5">
                <a:hueOff val="-1183401"/>
                <a:satOff val="-6501"/>
                <a:lumOff val="-6471"/>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700" b="1" kern="1200" dirty="0">
                  <a:solidFill>
                    <a:schemeClr val="tx1"/>
                  </a:solidFill>
                  <a:latin typeface="+mj-lt"/>
                </a:rPr>
                <a:t>Measures of central tendency</a:t>
              </a:r>
            </a:p>
          </p:txBody>
        </p:sp>
        <p:sp>
          <p:nvSpPr>
            <p:cNvPr id="10" name="Freeform: Shape 9">
              <a:extLst>
                <a:ext uri="{FF2B5EF4-FFF2-40B4-BE49-F238E27FC236}">
                  <a16:creationId xmlns:a16="http://schemas.microsoft.com/office/drawing/2014/main" id="{03FBEE6C-F7EE-CC55-5100-A40834FDE13B}"/>
                </a:ext>
              </a:extLst>
            </p:cNvPr>
            <p:cNvSpPr/>
            <p:nvPr/>
          </p:nvSpPr>
          <p:spPr>
            <a:xfrm>
              <a:off x="2792946" y="825193"/>
              <a:ext cx="2004764" cy="3851066"/>
            </a:xfrm>
            <a:custGeom>
              <a:avLst/>
              <a:gdLst>
                <a:gd name="connsiteX0" fmla="*/ 0 w 2004764"/>
                <a:gd name="connsiteY0" fmla="*/ 0 h 3530915"/>
                <a:gd name="connsiteX1" fmla="*/ 2004764 w 2004764"/>
                <a:gd name="connsiteY1" fmla="*/ 0 h 3530915"/>
                <a:gd name="connsiteX2" fmla="*/ 2004764 w 2004764"/>
                <a:gd name="connsiteY2" fmla="*/ 3530915 h 3530915"/>
                <a:gd name="connsiteX3" fmla="*/ 0 w 2004764"/>
                <a:gd name="connsiteY3" fmla="*/ 3530915 h 3530915"/>
                <a:gd name="connsiteX4" fmla="*/ 0 w 2004764"/>
                <a:gd name="connsiteY4" fmla="*/ 0 h 35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3530915">
                  <a:moveTo>
                    <a:pt x="0" y="0"/>
                  </a:moveTo>
                  <a:lnTo>
                    <a:pt x="2004764" y="0"/>
                  </a:lnTo>
                  <a:lnTo>
                    <a:pt x="2004764" y="3530915"/>
                  </a:lnTo>
                  <a:lnTo>
                    <a:pt x="0" y="3530915"/>
                  </a:lnTo>
                  <a:lnTo>
                    <a:pt x="0" y="0"/>
                  </a:lnTo>
                  <a:close/>
                </a:path>
              </a:pathLst>
            </a:custGeom>
          </p:spPr>
          <p:style>
            <a:lnRef idx="2">
              <a:schemeClr val="accent5">
                <a:tint val="40000"/>
                <a:alpha val="90000"/>
                <a:hueOff val="-1268733"/>
                <a:satOff val="-15196"/>
                <a:lumOff val="-1429"/>
                <a:alphaOff val="0"/>
              </a:schemeClr>
            </a:lnRef>
            <a:fillRef idx="1">
              <a:schemeClr val="accent5">
                <a:tint val="40000"/>
                <a:alpha val="90000"/>
                <a:hueOff val="-1268733"/>
                <a:satOff val="-15196"/>
                <a:lumOff val="-1429"/>
                <a:alphaOff val="0"/>
              </a:schemeClr>
            </a:fillRef>
            <a:effectRef idx="0">
              <a:schemeClr val="accent5">
                <a:tint val="40000"/>
                <a:alpha val="90000"/>
                <a:hueOff val="-1268733"/>
                <a:satOff val="-15196"/>
                <a:lumOff val="-1429"/>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solidFill>
                    <a:schemeClr val="tx1"/>
                  </a:solidFill>
                </a:rPr>
                <a:t>Central tendency indicates whether the data values accumulate in the middle of distribution or towards the end. The measures of central tendency are mean median and mode.</a:t>
              </a:r>
            </a:p>
          </p:txBody>
        </p:sp>
      </p:grpSp>
      <p:grpSp>
        <p:nvGrpSpPr>
          <p:cNvPr id="4" name="Group 3">
            <a:extLst>
              <a:ext uri="{FF2B5EF4-FFF2-40B4-BE49-F238E27FC236}">
                <a16:creationId xmlns:a16="http://schemas.microsoft.com/office/drawing/2014/main" id="{E79D2E6D-4302-8C97-1CF7-077EF878AD59}"/>
              </a:ext>
            </a:extLst>
          </p:cNvPr>
          <p:cNvGrpSpPr/>
          <p:nvPr/>
        </p:nvGrpSpPr>
        <p:grpSpPr>
          <a:xfrm>
            <a:off x="6587387" y="286559"/>
            <a:ext cx="2013187" cy="4479175"/>
            <a:chOff x="5068375" y="178680"/>
            <a:chExt cx="2013187" cy="4479175"/>
          </a:xfrm>
        </p:grpSpPr>
        <p:sp>
          <p:nvSpPr>
            <p:cNvPr id="11" name="Freeform: Shape 10">
              <a:extLst>
                <a:ext uri="{FF2B5EF4-FFF2-40B4-BE49-F238E27FC236}">
                  <a16:creationId xmlns:a16="http://schemas.microsoft.com/office/drawing/2014/main" id="{FDA0E208-F6E2-5A57-CC7C-0E8C4D0C17DE}"/>
                </a:ext>
              </a:extLst>
            </p:cNvPr>
            <p:cNvSpPr/>
            <p:nvPr/>
          </p:nvSpPr>
          <p:spPr>
            <a:xfrm>
              <a:off x="5076798" y="178680"/>
              <a:ext cx="2004764" cy="646513"/>
            </a:xfrm>
            <a:custGeom>
              <a:avLst/>
              <a:gdLst>
                <a:gd name="connsiteX0" fmla="*/ 0 w 2004764"/>
                <a:gd name="connsiteY0" fmla="*/ 0 h 801905"/>
                <a:gd name="connsiteX1" fmla="*/ 2004764 w 2004764"/>
                <a:gd name="connsiteY1" fmla="*/ 0 h 801905"/>
                <a:gd name="connsiteX2" fmla="*/ 2004764 w 2004764"/>
                <a:gd name="connsiteY2" fmla="*/ 801905 h 801905"/>
                <a:gd name="connsiteX3" fmla="*/ 0 w 2004764"/>
                <a:gd name="connsiteY3" fmla="*/ 801905 h 801905"/>
                <a:gd name="connsiteX4" fmla="*/ 0 w 2004764"/>
                <a:gd name="connsiteY4" fmla="*/ 0 h 80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801905">
                  <a:moveTo>
                    <a:pt x="0" y="0"/>
                  </a:moveTo>
                  <a:lnTo>
                    <a:pt x="2004764" y="0"/>
                  </a:lnTo>
                  <a:lnTo>
                    <a:pt x="2004764" y="801905"/>
                  </a:lnTo>
                  <a:lnTo>
                    <a:pt x="0" y="801905"/>
                  </a:lnTo>
                  <a:lnTo>
                    <a:pt x="0" y="0"/>
                  </a:lnTo>
                  <a:close/>
                </a:path>
              </a:pathLst>
            </a:custGeom>
            <a:solidFill>
              <a:schemeClr val="accent3"/>
            </a:solidFill>
            <a:ln w="19050">
              <a:noFill/>
            </a:ln>
          </p:spPr>
          <p:style>
            <a:lnRef idx="2">
              <a:scrgbClr r="0" g="0" b="0"/>
            </a:lnRef>
            <a:fillRef idx="1">
              <a:scrgbClr r="0" g="0" b="0"/>
            </a:fillRef>
            <a:effectRef idx="0">
              <a:schemeClr val="accent5">
                <a:hueOff val="-2366803"/>
                <a:satOff val="-13001"/>
                <a:lumOff val="-12942"/>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Measures of spread</a:t>
              </a:r>
            </a:p>
          </p:txBody>
        </p:sp>
        <p:sp>
          <p:nvSpPr>
            <p:cNvPr id="12" name="Freeform: Shape 11">
              <a:extLst>
                <a:ext uri="{FF2B5EF4-FFF2-40B4-BE49-F238E27FC236}">
                  <a16:creationId xmlns:a16="http://schemas.microsoft.com/office/drawing/2014/main" id="{2BA3EE75-1308-C4FD-4E4A-D3425074C59A}"/>
                </a:ext>
              </a:extLst>
            </p:cNvPr>
            <p:cNvSpPr/>
            <p:nvPr/>
          </p:nvSpPr>
          <p:spPr>
            <a:xfrm>
              <a:off x="5068375" y="825192"/>
              <a:ext cx="2004764" cy="3832663"/>
            </a:xfrm>
            <a:custGeom>
              <a:avLst/>
              <a:gdLst>
                <a:gd name="connsiteX0" fmla="*/ 0 w 2004764"/>
                <a:gd name="connsiteY0" fmla="*/ 0 h 3328391"/>
                <a:gd name="connsiteX1" fmla="*/ 2004764 w 2004764"/>
                <a:gd name="connsiteY1" fmla="*/ 0 h 3328391"/>
                <a:gd name="connsiteX2" fmla="*/ 2004764 w 2004764"/>
                <a:gd name="connsiteY2" fmla="*/ 3328391 h 3328391"/>
                <a:gd name="connsiteX3" fmla="*/ 0 w 2004764"/>
                <a:gd name="connsiteY3" fmla="*/ 3328391 h 3328391"/>
                <a:gd name="connsiteX4" fmla="*/ 0 w 2004764"/>
                <a:gd name="connsiteY4" fmla="*/ 0 h 3328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3328391">
                  <a:moveTo>
                    <a:pt x="0" y="0"/>
                  </a:moveTo>
                  <a:lnTo>
                    <a:pt x="2004764" y="0"/>
                  </a:lnTo>
                  <a:lnTo>
                    <a:pt x="2004764" y="3328391"/>
                  </a:lnTo>
                  <a:lnTo>
                    <a:pt x="0" y="3328391"/>
                  </a:lnTo>
                  <a:lnTo>
                    <a:pt x="0" y="0"/>
                  </a:lnTo>
                  <a:close/>
                </a:path>
              </a:pathLst>
            </a:custGeom>
          </p:spPr>
          <p:style>
            <a:lnRef idx="2">
              <a:schemeClr val="accent5">
                <a:tint val="40000"/>
                <a:alpha val="90000"/>
                <a:hueOff val="-2537466"/>
                <a:satOff val="-30391"/>
                <a:lumOff val="-2858"/>
                <a:alphaOff val="0"/>
              </a:schemeClr>
            </a:lnRef>
            <a:fillRef idx="1">
              <a:schemeClr val="accent5">
                <a:tint val="40000"/>
                <a:alpha val="90000"/>
                <a:hueOff val="-2537466"/>
                <a:satOff val="-30391"/>
                <a:lumOff val="-2858"/>
                <a:alphaOff val="0"/>
              </a:schemeClr>
            </a:fillRef>
            <a:effectRef idx="0">
              <a:schemeClr val="accent5">
                <a:tint val="40000"/>
                <a:alpha val="90000"/>
                <a:hueOff val="-2537466"/>
                <a:satOff val="-30391"/>
                <a:lumOff val="-2858"/>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t>Spread describes how similar or varied the set of observed values are for a particular variable. The measures of spread are standard deviation, variance and quartiles. The measures of spread are also called measures of dispersion.</a:t>
              </a:r>
            </a:p>
          </p:txBody>
        </p:sp>
      </p:grpSp>
      <p:grpSp>
        <p:nvGrpSpPr>
          <p:cNvPr id="2" name="Group 1">
            <a:extLst>
              <a:ext uri="{FF2B5EF4-FFF2-40B4-BE49-F238E27FC236}">
                <a16:creationId xmlns:a16="http://schemas.microsoft.com/office/drawing/2014/main" id="{3456CD12-7DCB-263F-0881-25E8B6AD9A98}"/>
              </a:ext>
            </a:extLst>
          </p:cNvPr>
          <p:cNvGrpSpPr/>
          <p:nvPr/>
        </p:nvGrpSpPr>
        <p:grpSpPr>
          <a:xfrm>
            <a:off x="9483796" y="286558"/>
            <a:ext cx="2007923" cy="4389701"/>
            <a:chOff x="7345410" y="205873"/>
            <a:chExt cx="2007923" cy="4389701"/>
          </a:xfrm>
        </p:grpSpPr>
        <p:sp>
          <p:nvSpPr>
            <p:cNvPr id="13" name="Freeform: Shape 12">
              <a:extLst>
                <a:ext uri="{FF2B5EF4-FFF2-40B4-BE49-F238E27FC236}">
                  <a16:creationId xmlns:a16="http://schemas.microsoft.com/office/drawing/2014/main" id="{0927D268-9CBA-8A7B-92D8-CDBB62083649}"/>
                </a:ext>
              </a:extLst>
            </p:cNvPr>
            <p:cNvSpPr/>
            <p:nvPr/>
          </p:nvSpPr>
          <p:spPr>
            <a:xfrm>
              <a:off x="7345410" y="205873"/>
              <a:ext cx="2004764" cy="646513"/>
            </a:xfrm>
            <a:custGeom>
              <a:avLst/>
              <a:gdLst>
                <a:gd name="connsiteX0" fmla="*/ 0 w 2004764"/>
                <a:gd name="connsiteY0" fmla="*/ 0 h 566918"/>
                <a:gd name="connsiteX1" fmla="*/ 2004764 w 2004764"/>
                <a:gd name="connsiteY1" fmla="*/ 0 h 566918"/>
                <a:gd name="connsiteX2" fmla="*/ 2004764 w 2004764"/>
                <a:gd name="connsiteY2" fmla="*/ 566918 h 566918"/>
                <a:gd name="connsiteX3" fmla="*/ 0 w 2004764"/>
                <a:gd name="connsiteY3" fmla="*/ 566918 h 566918"/>
                <a:gd name="connsiteX4" fmla="*/ 0 w 2004764"/>
                <a:gd name="connsiteY4" fmla="*/ 0 h 566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566918">
                  <a:moveTo>
                    <a:pt x="0" y="0"/>
                  </a:moveTo>
                  <a:lnTo>
                    <a:pt x="2004764" y="0"/>
                  </a:lnTo>
                  <a:lnTo>
                    <a:pt x="2004764" y="566918"/>
                  </a:lnTo>
                  <a:lnTo>
                    <a:pt x="0" y="566918"/>
                  </a:lnTo>
                  <a:lnTo>
                    <a:pt x="0" y="0"/>
                  </a:lnTo>
                  <a:close/>
                </a:path>
              </a:pathLst>
            </a:custGeom>
            <a:solidFill>
              <a:schemeClr val="accent3">
                <a:alpha val="20000"/>
              </a:schemeClr>
            </a:solidFill>
            <a:ln w="19050">
              <a:noFill/>
            </a:ln>
          </p:spPr>
          <p:style>
            <a:lnRef idx="2">
              <a:scrgbClr r="0" g="0" b="0"/>
            </a:lnRef>
            <a:fillRef idx="1">
              <a:scrgbClr r="0" g="0" b="0"/>
            </a:fillRef>
            <a:effectRef idx="0">
              <a:schemeClr val="accent5">
                <a:hueOff val="-3550204"/>
                <a:satOff val="-19502"/>
                <a:lumOff val="-19413"/>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Measures of position</a:t>
              </a:r>
            </a:p>
          </p:txBody>
        </p:sp>
        <p:sp>
          <p:nvSpPr>
            <p:cNvPr id="14" name="Freeform: Shape 13">
              <a:extLst>
                <a:ext uri="{FF2B5EF4-FFF2-40B4-BE49-F238E27FC236}">
                  <a16:creationId xmlns:a16="http://schemas.microsoft.com/office/drawing/2014/main" id="{8F80E0DD-4015-9C5C-7135-6345BBFEA98B}"/>
                </a:ext>
              </a:extLst>
            </p:cNvPr>
            <p:cNvSpPr/>
            <p:nvPr/>
          </p:nvSpPr>
          <p:spPr>
            <a:xfrm>
              <a:off x="7348569" y="840432"/>
              <a:ext cx="2004764" cy="3755142"/>
            </a:xfrm>
            <a:custGeom>
              <a:avLst/>
              <a:gdLst>
                <a:gd name="connsiteX0" fmla="*/ 0 w 2004764"/>
                <a:gd name="connsiteY0" fmla="*/ 0 h 2810880"/>
                <a:gd name="connsiteX1" fmla="*/ 2004764 w 2004764"/>
                <a:gd name="connsiteY1" fmla="*/ 0 h 2810880"/>
                <a:gd name="connsiteX2" fmla="*/ 2004764 w 2004764"/>
                <a:gd name="connsiteY2" fmla="*/ 2810880 h 2810880"/>
                <a:gd name="connsiteX3" fmla="*/ 0 w 2004764"/>
                <a:gd name="connsiteY3" fmla="*/ 2810880 h 2810880"/>
                <a:gd name="connsiteX4" fmla="*/ 0 w 2004764"/>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764" h="2810880">
                  <a:moveTo>
                    <a:pt x="0" y="0"/>
                  </a:moveTo>
                  <a:lnTo>
                    <a:pt x="2004764" y="0"/>
                  </a:lnTo>
                  <a:lnTo>
                    <a:pt x="2004764" y="2810880"/>
                  </a:lnTo>
                  <a:lnTo>
                    <a:pt x="0" y="2810880"/>
                  </a:lnTo>
                  <a:lnTo>
                    <a:pt x="0" y="0"/>
                  </a:lnTo>
                  <a:close/>
                </a:path>
              </a:pathLst>
            </a:custGeom>
          </p:spPr>
          <p:style>
            <a:lnRef idx="2">
              <a:schemeClr val="accent5">
                <a:tint val="40000"/>
                <a:alpha val="90000"/>
                <a:hueOff val="-3806200"/>
                <a:satOff val="-45587"/>
                <a:lumOff val="-4287"/>
                <a:alphaOff val="0"/>
              </a:schemeClr>
            </a:lnRef>
            <a:fillRef idx="1">
              <a:schemeClr val="accent5">
                <a:tint val="40000"/>
                <a:alpha val="90000"/>
                <a:hueOff val="-3806200"/>
                <a:satOff val="-45587"/>
                <a:lumOff val="-4287"/>
                <a:alphaOff val="0"/>
              </a:schemeClr>
            </a:fillRef>
            <a:effectRef idx="0">
              <a:schemeClr val="accent5">
                <a:tint val="40000"/>
                <a:alpha val="90000"/>
                <a:hueOff val="-3806200"/>
                <a:satOff val="-45587"/>
                <a:lumOff val="-4287"/>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solidFill>
                    <a:schemeClr val="tx1"/>
                  </a:solidFill>
                </a:rPr>
                <a:t>Position identifies the exact location of a particular data value in the given data set. The measures of position are percentiles, quartiles in standard scores.</a:t>
              </a:r>
            </a:p>
          </p:txBody>
        </p:sp>
      </p:grpSp>
    </p:spTree>
    <p:extLst>
      <p:ext uri="{BB962C8B-B14F-4D97-AF65-F5344CB8AC3E}">
        <p14:creationId xmlns:p14="http://schemas.microsoft.com/office/powerpoint/2010/main" val="3592249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1162258"/>
          </a:xfrm>
        </p:spPr>
        <p:txBody>
          <a:bodyPr/>
          <a:lstStyle/>
          <a:p>
            <a:r>
              <a:rPr lang="en-US" dirty="0"/>
              <a:t>Measures of central tendency </a:t>
            </a:r>
          </a:p>
        </p:txBody>
      </p:sp>
      <p:sp>
        <p:nvSpPr>
          <p:cNvPr id="8" name="Text Placeholder 7">
            <a:extLst>
              <a:ext uri="{FF2B5EF4-FFF2-40B4-BE49-F238E27FC236}">
                <a16:creationId xmlns:a16="http://schemas.microsoft.com/office/drawing/2014/main" id="{C79A8E3F-93D9-4537-8EDE-FDC549A23D6F}"/>
              </a:ext>
            </a:extLst>
          </p:cNvPr>
          <p:cNvSpPr>
            <a:spLocks noGrp="1"/>
          </p:cNvSpPr>
          <p:nvPr>
            <p:ph type="body" sz="quarter" idx="13"/>
          </p:nvPr>
        </p:nvSpPr>
        <p:spPr>
          <a:xfrm>
            <a:off x="319757" y="1816398"/>
            <a:ext cx="3661357" cy="772972"/>
          </a:xfrm>
        </p:spPr>
        <p:txBody>
          <a:bodyPr/>
          <a:lstStyle/>
          <a:p>
            <a:r>
              <a:rPr lang="en-US" dirty="0"/>
              <a:t>Mean</a:t>
            </a:r>
          </a:p>
        </p:txBody>
      </p:sp>
      <p:sp>
        <p:nvSpPr>
          <p:cNvPr id="9" name="Text Placeholder 8">
            <a:extLst>
              <a:ext uri="{FF2B5EF4-FFF2-40B4-BE49-F238E27FC236}">
                <a16:creationId xmlns:a16="http://schemas.microsoft.com/office/drawing/2014/main" id="{C1B07174-78A3-4D00-8D26-99F6F12FA3EA}"/>
              </a:ext>
            </a:extLst>
          </p:cNvPr>
          <p:cNvSpPr>
            <a:spLocks noGrp="1"/>
          </p:cNvSpPr>
          <p:nvPr>
            <p:ph type="body" sz="quarter" idx="15"/>
          </p:nvPr>
        </p:nvSpPr>
        <p:spPr>
          <a:xfrm>
            <a:off x="319280" y="2595913"/>
            <a:ext cx="3661357" cy="3119437"/>
          </a:xfrm>
        </p:spPr>
        <p:txBody>
          <a:bodyPr/>
          <a:lstStyle/>
          <a:p>
            <a:pPr marL="0" indent="0">
              <a:buNone/>
            </a:pPr>
            <a:r>
              <a:rPr lang="en-US" dirty="0"/>
              <a:t>The mean also known as the average, is calculated by summing up all the values in a data set and dividing by the number of values. It is sensitive to outliers, as extreme values can greatly influence the mean.</a:t>
            </a:r>
          </a:p>
        </p:txBody>
      </p:sp>
      <p:sp>
        <p:nvSpPr>
          <p:cNvPr id="10" name="Text Placeholder 9">
            <a:extLst>
              <a:ext uri="{FF2B5EF4-FFF2-40B4-BE49-F238E27FC236}">
                <a16:creationId xmlns:a16="http://schemas.microsoft.com/office/drawing/2014/main" id="{815D0413-8CFE-4718-93F3-67A88B326583}"/>
              </a:ext>
            </a:extLst>
          </p:cNvPr>
          <p:cNvSpPr>
            <a:spLocks noGrp="1"/>
          </p:cNvSpPr>
          <p:nvPr>
            <p:ph type="body" sz="quarter" idx="16"/>
          </p:nvPr>
        </p:nvSpPr>
        <p:spPr>
          <a:xfrm>
            <a:off x="4251938" y="1822941"/>
            <a:ext cx="3661357" cy="772972"/>
          </a:xfrm>
        </p:spPr>
        <p:txBody>
          <a:bodyPr/>
          <a:lstStyle/>
          <a:p>
            <a:r>
              <a:rPr lang="en-US" dirty="0"/>
              <a:t>Median</a:t>
            </a:r>
          </a:p>
        </p:txBody>
      </p:sp>
      <p:sp>
        <p:nvSpPr>
          <p:cNvPr id="11" name="Text Placeholder 10">
            <a:extLst>
              <a:ext uri="{FF2B5EF4-FFF2-40B4-BE49-F238E27FC236}">
                <a16:creationId xmlns:a16="http://schemas.microsoft.com/office/drawing/2014/main" id="{00F6764E-3DD5-4D12-BA53-FB91854AED2E}"/>
              </a:ext>
            </a:extLst>
          </p:cNvPr>
          <p:cNvSpPr>
            <a:spLocks noGrp="1"/>
          </p:cNvSpPr>
          <p:nvPr>
            <p:ph type="body" sz="quarter" idx="17"/>
          </p:nvPr>
        </p:nvSpPr>
        <p:spPr>
          <a:xfrm>
            <a:off x="4251461" y="2602456"/>
            <a:ext cx="3661357" cy="3119437"/>
          </a:xfrm>
        </p:spPr>
        <p:txBody>
          <a:bodyPr/>
          <a:lstStyle/>
          <a:p>
            <a:pPr marL="0" indent="0">
              <a:buNone/>
            </a:pPr>
            <a:r>
              <a:rPr lang="en-US" dirty="0"/>
              <a:t>The median is the middle value in a data set when the values are arranged in ascending or descending order. If the data set has an odd number of values, the median is the middle value. If the data set has an even number of values, the median is the average of the two middle values. The median is less affected by outliers compared to the mean.</a:t>
            </a:r>
          </a:p>
        </p:txBody>
      </p:sp>
      <p:sp>
        <p:nvSpPr>
          <p:cNvPr id="12" name="Text Placeholder 11">
            <a:extLst>
              <a:ext uri="{FF2B5EF4-FFF2-40B4-BE49-F238E27FC236}">
                <a16:creationId xmlns:a16="http://schemas.microsoft.com/office/drawing/2014/main" id="{F148212B-3F38-4450-B9E5-E053B8E897C6}"/>
              </a:ext>
            </a:extLst>
          </p:cNvPr>
          <p:cNvSpPr>
            <a:spLocks noGrp="1"/>
          </p:cNvSpPr>
          <p:nvPr>
            <p:ph type="body" sz="quarter" idx="18"/>
          </p:nvPr>
        </p:nvSpPr>
        <p:spPr>
          <a:xfrm>
            <a:off x="8183642" y="1822661"/>
            <a:ext cx="3661357" cy="772972"/>
          </a:xfrm>
        </p:spPr>
        <p:txBody>
          <a:bodyPr/>
          <a:lstStyle/>
          <a:p>
            <a:r>
              <a:rPr lang="en-US" dirty="0"/>
              <a:t>Mode</a:t>
            </a:r>
          </a:p>
        </p:txBody>
      </p:sp>
      <p:sp>
        <p:nvSpPr>
          <p:cNvPr id="13" name="Text Placeholder 12">
            <a:extLst>
              <a:ext uri="{FF2B5EF4-FFF2-40B4-BE49-F238E27FC236}">
                <a16:creationId xmlns:a16="http://schemas.microsoft.com/office/drawing/2014/main" id="{4933DB9E-3E01-4933-946A-0088A2E6FF19}"/>
              </a:ext>
            </a:extLst>
          </p:cNvPr>
          <p:cNvSpPr>
            <a:spLocks noGrp="1"/>
          </p:cNvSpPr>
          <p:nvPr>
            <p:ph type="body" sz="quarter" idx="19"/>
          </p:nvPr>
        </p:nvSpPr>
        <p:spPr>
          <a:xfrm>
            <a:off x="8183165" y="2602176"/>
            <a:ext cx="3661357" cy="3119437"/>
          </a:xfrm>
        </p:spPr>
        <p:txBody>
          <a:bodyPr/>
          <a:lstStyle/>
          <a:p>
            <a:pPr marL="0" indent="0">
              <a:buNone/>
            </a:pPr>
            <a:r>
              <a:rPr lang="en-US" dirty="0"/>
              <a:t>The mode is the value that occurs most frequently in a data set. A data set can have one mode, more than one mode (multimodal), or no mode if all values occur with the same frequency. The mode is useful for categorical or nominal data.</a:t>
            </a:r>
          </a:p>
        </p:txBody>
      </p:sp>
      <p:sp>
        <p:nvSpPr>
          <p:cNvPr id="15" name="Footer Placeholder 14">
            <a:extLst>
              <a:ext uri="{FF2B5EF4-FFF2-40B4-BE49-F238E27FC236}">
                <a16:creationId xmlns:a16="http://schemas.microsoft.com/office/drawing/2014/main" id="{E7E9BD92-2F31-46B3-921D-C94FFF43558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25</a:t>
            </a:fld>
            <a:endParaRPr lang="en-US" dirty="0"/>
          </a:p>
        </p:txBody>
      </p:sp>
    </p:spTree>
    <p:extLst>
      <p:ext uri="{BB962C8B-B14F-4D97-AF65-F5344CB8AC3E}">
        <p14:creationId xmlns:p14="http://schemas.microsoft.com/office/powerpoint/2010/main" val="4039246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1162258"/>
          </a:xfrm>
        </p:spPr>
        <p:txBody>
          <a:bodyPr/>
          <a:lstStyle/>
          <a:p>
            <a:r>
              <a:rPr lang="en-US" dirty="0"/>
              <a:t>Measures of central tendency </a:t>
            </a:r>
          </a:p>
        </p:txBody>
      </p:sp>
      <p:sp>
        <p:nvSpPr>
          <p:cNvPr id="8" name="Text Placeholder 7">
            <a:extLst>
              <a:ext uri="{FF2B5EF4-FFF2-40B4-BE49-F238E27FC236}">
                <a16:creationId xmlns:a16="http://schemas.microsoft.com/office/drawing/2014/main" id="{C79A8E3F-93D9-4537-8EDE-FDC549A23D6F}"/>
              </a:ext>
            </a:extLst>
          </p:cNvPr>
          <p:cNvSpPr>
            <a:spLocks noGrp="1"/>
          </p:cNvSpPr>
          <p:nvPr>
            <p:ph type="body" sz="quarter" idx="13"/>
          </p:nvPr>
        </p:nvSpPr>
        <p:spPr>
          <a:xfrm>
            <a:off x="319757" y="1816398"/>
            <a:ext cx="3661357" cy="772972"/>
          </a:xfrm>
        </p:spPr>
        <p:txBody>
          <a:bodyPr/>
          <a:lstStyle/>
          <a:p>
            <a:r>
              <a:rPr lang="en-US" dirty="0"/>
              <a:t>Mean</a:t>
            </a:r>
          </a:p>
        </p:txBody>
      </p:sp>
      <mc:AlternateContent xmlns:mc="http://schemas.openxmlformats.org/markup-compatibility/2006">
        <mc:Choice xmlns:a14="http://schemas.microsoft.com/office/drawing/2010/main" Requires="a14">
          <p:sp>
            <p:nvSpPr>
              <p:cNvPr id="9" name="Text Placeholder 8">
                <a:extLst>
                  <a:ext uri="{FF2B5EF4-FFF2-40B4-BE49-F238E27FC236}">
                    <a16:creationId xmlns:a16="http://schemas.microsoft.com/office/drawing/2014/main" id="{C1B07174-78A3-4D00-8D26-99F6F12FA3EA}"/>
                  </a:ext>
                </a:extLst>
              </p:cNvPr>
              <p:cNvSpPr>
                <a:spLocks noGrp="1"/>
              </p:cNvSpPr>
              <p:nvPr>
                <p:ph type="body" sz="quarter" idx="15"/>
              </p:nvPr>
            </p:nvSpPr>
            <p:spPr>
              <a:xfrm>
                <a:off x="319280" y="2595913"/>
                <a:ext cx="3661357" cy="3119437"/>
              </a:xfrm>
            </p:spPr>
            <p:txBody>
              <a:bodyPr/>
              <a:lstStyle/>
              <a:p>
                <a:pPr marL="0" indent="0">
                  <a:buNone/>
                </a:pPr>
                <a:r>
                  <a:rPr lang="en-US" sz="2400" dirty="0"/>
                  <a:t>Formula for Population Mean: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rPr>
                        <m:t>= </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e>
                          </m:nary>
                        </m:e>
                      </m:box>
                    </m:oMath>
                  </m:oMathPara>
                </a14:m>
                <a:endParaRPr lang="en-US" sz="2400" dirty="0"/>
              </a:p>
              <a:p>
                <a:pPr marL="0" indent="0">
                  <a:buNone/>
                </a:pPr>
                <a:r>
                  <a:rPr lang="en-US" sz="2400" dirty="0"/>
                  <a:t>Formula for Sample Mean:</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 </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e>
                          </m:nary>
                        </m:e>
                      </m:box>
                    </m:oMath>
                  </m:oMathPara>
                </a14:m>
                <a:endParaRPr lang="en-US" sz="2400" dirty="0"/>
              </a:p>
            </p:txBody>
          </p:sp>
        </mc:Choice>
        <mc:Fallback>
          <p:sp>
            <p:nvSpPr>
              <p:cNvPr id="9" name="Text Placeholder 8">
                <a:extLst>
                  <a:ext uri="{FF2B5EF4-FFF2-40B4-BE49-F238E27FC236}">
                    <a16:creationId xmlns:a16="http://schemas.microsoft.com/office/drawing/2014/main" id="{C1B07174-78A3-4D00-8D26-99F6F12FA3EA}"/>
                  </a:ext>
                </a:extLst>
              </p:cNvPr>
              <p:cNvSpPr>
                <a:spLocks noGrp="1" noRot="1" noChangeAspect="1" noMove="1" noResize="1" noEditPoints="1" noAdjustHandles="1" noChangeArrowheads="1" noChangeShapeType="1" noTextEdit="1"/>
              </p:cNvSpPr>
              <p:nvPr>
                <p:ph type="body" sz="quarter" idx="15"/>
              </p:nvPr>
            </p:nvSpPr>
            <p:spPr>
              <a:xfrm>
                <a:off x="319280" y="2595913"/>
                <a:ext cx="3661357" cy="3119437"/>
              </a:xfrm>
              <a:blipFill>
                <a:blip r:embed="rId2"/>
                <a:stretch>
                  <a:fillRect l="-2496" t="-1367"/>
                </a:stretch>
              </a:blipFill>
            </p:spPr>
            <p:txBody>
              <a:bodyPr/>
              <a:lstStyle/>
              <a:p>
                <a:r>
                  <a:rPr lang="en-US">
                    <a:noFill/>
                  </a:rPr>
                  <a:t> </a:t>
                </a:r>
              </a:p>
            </p:txBody>
          </p:sp>
        </mc:Fallback>
      </mc:AlternateContent>
      <p:sp>
        <p:nvSpPr>
          <p:cNvPr id="10" name="Text Placeholder 9">
            <a:extLst>
              <a:ext uri="{FF2B5EF4-FFF2-40B4-BE49-F238E27FC236}">
                <a16:creationId xmlns:a16="http://schemas.microsoft.com/office/drawing/2014/main" id="{815D0413-8CFE-4718-93F3-67A88B326583}"/>
              </a:ext>
            </a:extLst>
          </p:cNvPr>
          <p:cNvSpPr>
            <a:spLocks noGrp="1"/>
          </p:cNvSpPr>
          <p:nvPr>
            <p:ph type="body" sz="quarter" idx="16"/>
          </p:nvPr>
        </p:nvSpPr>
        <p:spPr>
          <a:xfrm>
            <a:off x="4251938" y="1822941"/>
            <a:ext cx="3661357" cy="772972"/>
          </a:xfrm>
        </p:spPr>
        <p:txBody>
          <a:bodyPr/>
          <a:lstStyle/>
          <a:p>
            <a:r>
              <a:rPr lang="en-US" dirty="0"/>
              <a:t>Median</a:t>
            </a:r>
          </a:p>
        </p:txBody>
      </p:sp>
      <p:sp>
        <p:nvSpPr>
          <p:cNvPr id="11" name="Text Placeholder 10">
            <a:extLst>
              <a:ext uri="{FF2B5EF4-FFF2-40B4-BE49-F238E27FC236}">
                <a16:creationId xmlns:a16="http://schemas.microsoft.com/office/drawing/2014/main" id="{00F6764E-3DD5-4D12-BA53-FB91854AED2E}"/>
              </a:ext>
            </a:extLst>
          </p:cNvPr>
          <p:cNvSpPr>
            <a:spLocks noGrp="1"/>
          </p:cNvSpPr>
          <p:nvPr>
            <p:ph type="body" sz="quarter" idx="17"/>
          </p:nvPr>
        </p:nvSpPr>
        <p:spPr>
          <a:xfrm>
            <a:off x="4251461" y="2602456"/>
            <a:ext cx="3661357" cy="3119437"/>
          </a:xfrm>
        </p:spPr>
        <p:txBody>
          <a:bodyPr/>
          <a:lstStyle/>
          <a:p>
            <a:pPr marL="0" indent="0">
              <a:buNone/>
            </a:pPr>
            <a:r>
              <a:rPr lang="en-US" dirty="0"/>
              <a:t>Formula: Median = Middle Value (or Average of Middle Two Values)</a:t>
            </a:r>
          </a:p>
        </p:txBody>
      </p:sp>
      <p:sp>
        <p:nvSpPr>
          <p:cNvPr id="12" name="Text Placeholder 11">
            <a:extLst>
              <a:ext uri="{FF2B5EF4-FFF2-40B4-BE49-F238E27FC236}">
                <a16:creationId xmlns:a16="http://schemas.microsoft.com/office/drawing/2014/main" id="{F148212B-3F38-4450-B9E5-E053B8E897C6}"/>
              </a:ext>
            </a:extLst>
          </p:cNvPr>
          <p:cNvSpPr>
            <a:spLocks noGrp="1"/>
          </p:cNvSpPr>
          <p:nvPr>
            <p:ph type="body" sz="quarter" idx="18"/>
          </p:nvPr>
        </p:nvSpPr>
        <p:spPr>
          <a:xfrm>
            <a:off x="8183642" y="1822661"/>
            <a:ext cx="3661357" cy="772972"/>
          </a:xfrm>
        </p:spPr>
        <p:txBody>
          <a:bodyPr/>
          <a:lstStyle/>
          <a:p>
            <a:r>
              <a:rPr lang="en-US" dirty="0"/>
              <a:t>Mode</a:t>
            </a:r>
          </a:p>
        </p:txBody>
      </p:sp>
      <p:sp>
        <p:nvSpPr>
          <p:cNvPr id="13" name="Text Placeholder 12">
            <a:extLst>
              <a:ext uri="{FF2B5EF4-FFF2-40B4-BE49-F238E27FC236}">
                <a16:creationId xmlns:a16="http://schemas.microsoft.com/office/drawing/2014/main" id="{4933DB9E-3E01-4933-946A-0088A2E6FF19}"/>
              </a:ext>
            </a:extLst>
          </p:cNvPr>
          <p:cNvSpPr>
            <a:spLocks noGrp="1"/>
          </p:cNvSpPr>
          <p:nvPr>
            <p:ph type="body" sz="quarter" idx="19"/>
          </p:nvPr>
        </p:nvSpPr>
        <p:spPr>
          <a:xfrm>
            <a:off x="8183165" y="2602176"/>
            <a:ext cx="3661357" cy="3119437"/>
          </a:xfrm>
        </p:spPr>
        <p:txBody>
          <a:bodyPr/>
          <a:lstStyle/>
          <a:p>
            <a:pPr marL="0" indent="0">
              <a:buNone/>
            </a:pPr>
            <a:r>
              <a:rPr lang="en-US" dirty="0"/>
              <a:t>Formula: No specific mathematical formula; it is determined by observing the frequency distribution of the data.</a:t>
            </a:r>
          </a:p>
        </p:txBody>
      </p:sp>
      <p:sp>
        <p:nvSpPr>
          <p:cNvPr id="15" name="Footer Placeholder 14">
            <a:extLst>
              <a:ext uri="{FF2B5EF4-FFF2-40B4-BE49-F238E27FC236}">
                <a16:creationId xmlns:a16="http://schemas.microsoft.com/office/drawing/2014/main" id="{E7E9BD92-2F31-46B3-921D-C94FFF43558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26</a:t>
            </a:fld>
            <a:endParaRPr lang="en-US" dirty="0"/>
          </a:p>
        </p:txBody>
      </p:sp>
    </p:spTree>
    <p:extLst>
      <p:ext uri="{BB962C8B-B14F-4D97-AF65-F5344CB8AC3E}">
        <p14:creationId xmlns:p14="http://schemas.microsoft.com/office/powerpoint/2010/main" val="938765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Measures of spread / Dispersion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Variance</a:t>
            </a:r>
          </a:p>
        </p:txBody>
      </p:sp>
      <mc:AlternateContent xmlns:mc="http://schemas.openxmlformats.org/markup-compatibility/2006">
        <mc:Choice xmlns:a14="http://schemas.microsoft.com/office/drawing/2010/main" Requires="a14">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5164137" cy="3317632"/>
              </a:xfrm>
            </p:spPr>
            <p:txBody>
              <a:bodyPr/>
              <a:lstStyle/>
              <a:p>
                <a:pPr marL="0" indent="0">
                  <a:buNone/>
                </a:pPr>
                <a:r>
                  <a:rPr lang="en-US" sz="2000" dirty="0"/>
                  <a:t>Variance measures the average squared deviation of each data point from the mean of the dataset. It indicates how much the data points differ from the mean on average.</a:t>
                </a:r>
              </a:p>
              <a:p>
                <a:pPr marL="0" indent="0">
                  <a:buNone/>
                </a:pPr>
                <a:r>
                  <a:rPr lang="en-US" sz="2000" dirty="0"/>
                  <a:t>Formula for Population Variance:</a:t>
                </a:r>
              </a:p>
              <a:p>
                <a:pPr marL="0" indent="0">
                  <a:buNone/>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𝜎</m:t>
                          </m:r>
                        </m:e>
                        <m:sup>
                          <m:r>
                            <a:rPr lang="en-US" sz="2000" i="1" smtClean="0">
                              <a:latin typeface="Cambria Math" panose="02040503050406030204" pitchFamily="18" charset="0"/>
                            </a:rPr>
                            <m:t>2</m:t>
                          </m:r>
                        </m:sup>
                      </m:sSup>
                      <m:r>
                        <a:rPr lang="en-US" sz="2000" b="0" i="1" smtClean="0">
                          <a:latin typeface="Cambria Math" panose="02040503050406030204" pitchFamily="18" charset="0"/>
                        </a:rPr>
                        <m:t>= </m:t>
                      </m:r>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𝑁</m:t>
                              </m:r>
                            </m:sup>
                            <m:e>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 </m:t>
                                  </m:r>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e>
                          </m:nary>
                        </m:e>
                      </m:box>
                    </m:oMath>
                  </m:oMathPara>
                </a14:m>
                <a:endParaRPr lang="en-US" sz="2000" dirty="0"/>
              </a:p>
              <a:p>
                <a:pPr marL="0" indent="0">
                  <a:buNone/>
                </a:pPr>
                <a:r>
                  <a:rPr lang="en-US" sz="2000" dirty="0"/>
                  <a:t>Formula for Sample Variance:</a:t>
                </a:r>
              </a:p>
              <a:p>
                <a:pPr marL="0" indent="0">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 </m:t>
                      </m:r>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nary>
                            <m:naryPr>
                              <m:chr m:val="∑"/>
                              <m:limLoc m:val="subSup"/>
                              <m:ctrlPr>
                                <a:rPr lang="en-US" sz="2000" i="1" smtClean="0">
                                  <a:latin typeface="Cambria Math" panose="02040503050406030204" pitchFamily="18" charset="0"/>
                                  <a:ea typeface="Cambria Math" panose="02040503050406030204" pitchFamily="18" charset="0"/>
                                </a:rPr>
                              </m:ctrlPr>
                            </m:naryPr>
                            <m:sub>
                              <m:r>
                                <m:rPr>
                                  <m:brk m:alnAt="25"/>
                                </m:rP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 </m:t>
                                  </m:r>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𝑥</m:t>
                                      </m:r>
                                    </m:e>
                                  </m:acc>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e>
                          </m:nary>
                        </m:e>
                      </m:box>
                    </m:oMath>
                  </m:oMathPara>
                </a14:m>
                <a:endParaRPr lang="en-US" sz="2000" dirty="0"/>
              </a:p>
            </p:txBody>
          </p:sp>
        </mc:Choice>
        <mc:Fallback>
          <p:sp>
            <p:nvSpPr>
              <p:cNvPr id="44" name="Text Placeholder 43">
                <a:extLst>
                  <a:ext uri="{FF2B5EF4-FFF2-40B4-BE49-F238E27FC236}">
                    <a16:creationId xmlns:a16="http://schemas.microsoft.com/office/drawing/2014/main" id="{8FEB7A15-271E-42F1-9E4A-638A8DA06BB4}"/>
                  </a:ext>
                </a:extLst>
              </p:cNvPr>
              <p:cNvSpPr>
                <a:spLocks noGrp="1" noRot="1" noChangeAspect="1" noMove="1" noResize="1" noEditPoints="1" noAdjustHandles="1" noChangeArrowheads="1" noChangeShapeType="1" noTextEdit="1"/>
              </p:cNvSpPr>
              <p:nvPr>
                <p:ph type="body" sz="quarter" idx="15"/>
              </p:nvPr>
            </p:nvSpPr>
            <p:spPr>
              <a:xfrm>
                <a:off x="696913" y="2597976"/>
                <a:ext cx="5164137" cy="3317632"/>
              </a:xfrm>
              <a:blipFill>
                <a:blip r:embed="rId3"/>
                <a:stretch>
                  <a:fillRect l="-1181" t="-735" r="-1535" b="-11949"/>
                </a:stretch>
              </a:blipFill>
            </p:spPr>
            <p:txBody>
              <a:bodyPr/>
              <a:lstStyle/>
              <a:p>
                <a:r>
                  <a:rPr lang="en-US">
                    <a:noFill/>
                  </a:rPr>
                  <a:t> </a:t>
                </a:r>
              </a:p>
            </p:txBody>
          </p:sp>
        </mc:Fallback>
      </mc:AlternateContent>
      <p:sp>
        <p:nvSpPr>
          <p:cNvPr id="43" name="Text Placeholder 42">
            <a:extLst>
              <a:ext uri="{FF2B5EF4-FFF2-40B4-BE49-F238E27FC236}">
                <a16:creationId xmlns:a16="http://schemas.microsoft.com/office/drawing/2014/main" id="{0081D526-4177-4B8A-BFEE-9EDD07F3FF05}"/>
              </a:ext>
            </a:extLst>
          </p:cNvPr>
          <p:cNvSpPr>
            <a:spLocks noGrp="1"/>
          </p:cNvSpPr>
          <p:nvPr>
            <p:ph type="body" sz="quarter" idx="14"/>
          </p:nvPr>
        </p:nvSpPr>
        <p:spPr>
          <a:xfrm>
            <a:off x="6189156" y="1816398"/>
            <a:ext cx="5164137" cy="772972"/>
          </a:xfrm>
        </p:spPr>
        <p:txBody>
          <a:bodyPr/>
          <a:lstStyle/>
          <a:p>
            <a:r>
              <a:rPr lang="en-US" dirty="0"/>
              <a:t>Standard Deviation</a:t>
            </a:r>
          </a:p>
        </p:txBody>
      </p:sp>
      <mc:AlternateContent xmlns:mc="http://schemas.openxmlformats.org/markup-compatibility/2006">
        <mc:Choice xmlns:a14="http://schemas.microsoft.com/office/drawing/2010/main" Requires="a14">
          <p:sp>
            <p:nvSpPr>
              <p:cNvPr id="45" name="Text Placeholder 44">
                <a:extLst>
                  <a:ext uri="{FF2B5EF4-FFF2-40B4-BE49-F238E27FC236}">
                    <a16:creationId xmlns:a16="http://schemas.microsoft.com/office/drawing/2014/main" id="{7530F620-758C-46A4-9813-E184D78F3EBD}"/>
                  </a:ext>
                </a:extLst>
              </p:cNvPr>
              <p:cNvSpPr>
                <a:spLocks noGrp="1"/>
              </p:cNvSpPr>
              <p:nvPr>
                <p:ph type="body" sz="quarter" idx="16"/>
              </p:nvPr>
            </p:nvSpPr>
            <p:spPr>
              <a:xfrm>
                <a:off x="6189156" y="2530409"/>
                <a:ext cx="5164137" cy="3119437"/>
              </a:xfrm>
            </p:spPr>
            <p:txBody>
              <a:bodyPr/>
              <a:lstStyle/>
              <a:p>
                <a:pPr marL="0" indent="0">
                  <a:buNone/>
                </a:pPr>
                <a:r>
                  <a:rPr lang="en-US" dirty="0"/>
                  <a:t>The standard deviation is the square root of the variance. It measures the average distance of data points from the mean.</a:t>
                </a:r>
              </a:p>
              <a:p>
                <a:pPr marL="0" indent="0">
                  <a:buNone/>
                </a:pPr>
                <a:r>
                  <a:rPr lang="en-US" dirty="0"/>
                  <a:t>Formula for Population Standard Deviation:</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𝜎</m:t>
                          </m:r>
                        </m:e>
                        <m:sup>
                          <m:r>
                            <a:rPr lang="en-US" sz="1800" i="1" smtClean="0">
                              <a:latin typeface="Cambria Math" panose="02040503050406030204" pitchFamily="18" charset="0"/>
                            </a:rPr>
                            <m:t>2</m:t>
                          </m:r>
                        </m:sup>
                      </m:sSup>
                      <m:r>
                        <a:rPr lang="en-US" sz="1800" b="0" i="1" smtClean="0">
                          <a:latin typeface="Cambria Math" panose="02040503050406030204" pitchFamily="18" charset="0"/>
                        </a:rPr>
                        <m:t>=</m:t>
                      </m:r>
                      <m:rad>
                        <m:radPr>
                          <m:degHide m:val="on"/>
                          <m:ctrlPr>
                            <a:rPr lang="en-US" sz="1800" b="0" i="1" smtClean="0">
                              <a:solidFill>
                                <a:srgbClr val="836967"/>
                              </a:solidFill>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e>
                          </m:nary>
                        </m:e>
                      </m:rad>
                    </m:oMath>
                  </m:oMathPara>
                </a14:m>
                <a:endParaRPr lang="en-US" sz="1800" dirty="0"/>
              </a:p>
              <a:p>
                <a:pPr marL="0" indent="0">
                  <a:buNone/>
                </a:pPr>
                <a:r>
                  <a:rPr lang="en-US" dirty="0"/>
                  <a:t>Formula for Sample Standard Deviation:</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i="1">
                              <a:latin typeface="Cambria Math" panose="02040503050406030204" pitchFamily="18" charset="0"/>
                            </a:rPr>
                            <m:t>2</m:t>
                          </m:r>
                        </m:sup>
                      </m:sSup>
                      <m:r>
                        <a:rPr lang="en-US" sz="1800" i="1">
                          <a:latin typeface="Cambria Math" panose="02040503050406030204" pitchFamily="18" charset="0"/>
                        </a:rPr>
                        <m:t>=</m:t>
                      </m:r>
                      <m:rad>
                        <m:radPr>
                          <m:degHide m:val="on"/>
                          <m:ctrlPr>
                            <a:rPr lang="en-US" sz="1800" i="1" smtClean="0">
                              <a:solidFill>
                                <a:srgbClr val="836967"/>
                              </a:solidFill>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e>
                          </m:nary>
                        </m:e>
                      </m:rad>
                    </m:oMath>
                  </m:oMathPara>
                </a14:m>
                <a:endParaRPr lang="en-US" dirty="0"/>
              </a:p>
            </p:txBody>
          </p:sp>
        </mc:Choice>
        <mc:Fallback>
          <p:sp>
            <p:nvSpPr>
              <p:cNvPr id="45" name="Text Placeholder 44">
                <a:extLst>
                  <a:ext uri="{FF2B5EF4-FFF2-40B4-BE49-F238E27FC236}">
                    <a16:creationId xmlns:a16="http://schemas.microsoft.com/office/drawing/2014/main" id="{7530F620-758C-46A4-9813-E184D78F3EBD}"/>
                  </a:ext>
                </a:extLst>
              </p:cNvPr>
              <p:cNvSpPr>
                <a:spLocks noGrp="1" noRot="1" noChangeAspect="1" noMove="1" noResize="1" noEditPoints="1" noAdjustHandles="1" noChangeArrowheads="1" noChangeShapeType="1" noTextEdit="1"/>
              </p:cNvSpPr>
              <p:nvPr>
                <p:ph type="body" sz="quarter" idx="16"/>
              </p:nvPr>
            </p:nvSpPr>
            <p:spPr>
              <a:xfrm>
                <a:off x="6189156" y="2530409"/>
                <a:ext cx="5164137" cy="3119437"/>
              </a:xfrm>
              <a:blipFill>
                <a:blip r:embed="rId4"/>
                <a:stretch>
                  <a:fillRect l="-945" t="-781" r="-1063" b="-5859"/>
                </a:stretch>
              </a:blipFill>
            </p:spPr>
            <p:txBody>
              <a:bodyPr/>
              <a:lstStyle/>
              <a:p>
                <a:r>
                  <a:rPr lang="en-US">
                    <a:noFill/>
                  </a:rPr>
                  <a:t> </a:t>
                </a:r>
              </a:p>
            </p:txBody>
          </p:sp>
        </mc:Fallback>
      </mc:AlternateContent>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r>
              <a:rPr lang="en-US" dirty="0"/>
              <a:t>2/2/20XX</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27</a:t>
            </a:fld>
            <a:endParaRPr lang="en-US" dirty="0"/>
          </a:p>
        </p:txBody>
      </p:sp>
    </p:spTree>
    <p:extLst>
      <p:ext uri="{BB962C8B-B14F-4D97-AF65-F5344CB8AC3E}">
        <p14:creationId xmlns:p14="http://schemas.microsoft.com/office/powerpoint/2010/main" val="3344101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Measures of Position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Percentiles</a:t>
            </a:r>
          </a:p>
        </p:txBody>
      </p:sp>
      <mc:AlternateContent xmlns:mc="http://schemas.openxmlformats.org/markup-compatibility/2006">
        <mc:Choice xmlns:a14="http://schemas.microsoft.com/office/drawing/2010/main" Requires="a14">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5164137" cy="3317632"/>
              </a:xfrm>
            </p:spPr>
            <p:txBody>
              <a:bodyPr/>
              <a:lstStyle/>
              <a:p>
                <a:pPr marL="0" indent="0">
                  <a:buNone/>
                </a:pPr>
                <a:r>
                  <a:rPr lang="en-US" sz="2200" dirty="0"/>
                  <a:t>Percentiles divide a dataset into 100 equal parts, indicating the percentage of data points that are below a certain value. </a:t>
                </a:r>
              </a:p>
              <a:p>
                <a:pPr marL="0" indent="0">
                  <a:buNone/>
                </a:pPr>
                <a:r>
                  <a:rPr lang="en-US" sz="2200" dirty="0"/>
                  <a:t>Formula: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𝑛</m:t>
                            </m:r>
                          </m:num>
                          <m:den>
                            <m:r>
                              <a:rPr lang="en-US" sz="2200" b="0" i="1" smtClean="0">
                                <a:latin typeface="Cambria Math" panose="02040503050406030204" pitchFamily="18" charset="0"/>
                              </a:rPr>
                              <m:t>100</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𝑁𝑢𝑚𝑏𝑒𝑟</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𝑜𝑓</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𝐷𝑎𝑡𝑎</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𝑃𝑜𝑖𝑛𝑡𝑠</m:t>
                        </m:r>
                        <m:r>
                          <a:rPr lang="en-US" sz="2200" b="0" i="1" smtClean="0">
                            <a:latin typeface="Cambria Math" panose="02040503050406030204" pitchFamily="18" charset="0"/>
                            <a:ea typeface="Cambria Math" panose="02040503050406030204" pitchFamily="18" charset="0"/>
                          </a:rPr>
                          <m:t>+1)</m:t>
                        </m:r>
                      </m:e>
                    </m:box>
                  </m:oMath>
                </a14:m>
                <a:endParaRPr lang="en-US" sz="2200" dirty="0"/>
              </a:p>
              <a:p>
                <a:pPr marL="0" indent="0">
                  <a:buNone/>
                </a:pPr>
                <a:r>
                  <a:rPr lang="en-US" sz="2200" dirty="0"/>
                  <a:t>For example, the 50th percentile (also known as the median) divides the dataset into two equal parts.</a:t>
                </a:r>
                <a:endParaRPr lang="en-US" sz="2200" i="1" dirty="0">
                  <a:latin typeface="Cambria Math" panose="02040503050406030204" pitchFamily="18" charset="0"/>
                </a:endParaRPr>
              </a:p>
              <a:p>
                <a:pPr marL="0" indent="0">
                  <a:buNone/>
                </a:pPr>
                <a:endParaRPr lang="en-US" sz="2200" i="1" dirty="0">
                  <a:latin typeface="Cambria Math" panose="02040503050406030204" pitchFamily="18" charset="0"/>
                </a:endParaRPr>
              </a:p>
            </p:txBody>
          </p:sp>
        </mc:Choice>
        <mc:Fallback>
          <p:sp>
            <p:nvSpPr>
              <p:cNvPr id="44" name="Text Placeholder 43">
                <a:extLst>
                  <a:ext uri="{FF2B5EF4-FFF2-40B4-BE49-F238E27FC236}">
                    <a16:creationId xmlns:a16="http://schemas.microsoft.com/office/drawing/2014/main" id="{8FEB7A15-271E-42F1-9E4A-638A8DA06BB4}"/>
                  </a:ext>
                </a:extLst>
              </p:cNvPr>
              <p:cNvSpPr>
                <a:spLocks noGrp="1" noRot="1" noChangeAspect="1" noMove="1" noResize="1" noEditPoints="1" noAdjustHandles="1" noChangeArrowheads="1" noChangeShapeType="1" noTextEdit="1"/>
              </p:cNvSpPr>
              <p:nvPr>
                <p:ph type="body" sz="quarter" idx="15"/>
              </p:nvPr>
            </p:nvSpPr>
            <p:spPr>
              <a:xfrm>
                <a:off x="696913" y="2597976"/>
                <a:ext cx="5164137" cy="3317632"/>
              </a:xfrm>
              <a:blipFill>
                <a:blip r:embed="rId3"/>
                <a:stretch>
                  <a:fillRect l="-1535" t="-1103" r="-236" b="-6434"/>
                </a:stretch>
              </a:blipFill>
            </p:spPr>
            <p:txBody>
              <a:bodyPr/>
              <a:lstStyle/>
              <a:p>
                <a:r>
                  <a:rPr lang="en-US">
                    <a:noFill/>
                  </a:rPr>
                  <a:t> </a:t>
                </a:r>
              </a:p>
            </p:txBody>
          </p:sp>
        </mc:Fallback>
      </mc:AlternateContent>
      <p:sp>
        <p:nvSpPr>
          <p:cNvPr id="43" name="Text Placeholder 42">
            <a:extLst>
              <a:ext uri="{FF2B5EF4-FFF2-40B4-BE49-F238E27FC236}">
                <a16:creationId xmlns:a16="http://schemas.microsoft.com/office/drawing/2014/main" id="{0081D526-4177-4B8A-BFEE-9EDD07F3FF05}"/>
              </a:ext>
            </a:extLst>
          </p:cNvPr>
          <p:cNvSpPr>
            <a:spLocks noGrp="1"/>
          </p:cNvSpPr>
          <p:nvPr>
            <p:ph type="body" sz="quarter" idx="14"/>
          </p:nvPr>
        </p:nvSpPr>
        <p:spPr>
          <a:xfrm>
            <a:off x="6189156" y="1816398"/>
            <a:ext cx="5164137" cy="772972"/>
          </a:xfrm>
        </p:spPr>
        <p:txBody>
          <a:bodyPr/>
          <a:lstStyle/>
          <a:p>
            <a:r>
              <a:rPr lang="en-US" dirty="0"/>
              <a:t>Quartiles</a:t>
            </a:r>
          </a:p>
        </p:txBody>
      </p:sp>
      <mc:AlternateContent xmlns:mc="http://schemas.openxmlformats.org/markup-compatibility/2006">
        <mc:Choice xmlns:a14="http://schemas.microsoft.com/office/drawing/2010/main" Requires="a14">
          <p:sp>
            <p:nvSpPr>
              <p:cNvPr id="45" name="Text Placeholder 44">
                <a:extLst>
                  <a:ext uri="{FF2B5EF4-FFF2-40B4-BE49-F238E27FC236}">
                    <a16:creationId xmlns:a16="http://schemas.microsoft.com/office/drawing/2014/main" id="{7530F620-758C-46A4-9813-E184D78F3EBD}"/>
                  </a:ext>
                </a:extLst>
              </p:cNvPr>
              <p:cNvSpPr>
                <a:spLocks noGrp="1"/>
              </p:cNvSpPr>
              <p:nvPr>
                <p:ph type="body" sz="quarter" idx="16"/>
              </p:nvPr>
            </p:nvSpPr>
            <p:spPr>
              <a:xfrm>
                <a:off x="6189156" y="2530409"/>
                <a:ext cx="5164137" cy="3119437"/>
              </a:xfrm>
            </p:spPr>
            <p:txBody>
              <a:bodyPr/>
              <a:lstStyle/>
              <a:p>
                <a:pPr marL="0" indent="0">
                  <a:buNone/>
                </a:pPr>
                <a:r>
                  <a:rPr lang="en-US" sz="2000" dirty="0"/>
                  <a:t>Quartiles divide a dataset into four equal parts, representing the values that divide the data into quarters.</a:t>
                </a:r>
              </a:p>
              <a:p>
                <a:pPr marL="0" indent="0">
                  <a:buNone/>
                </a:pPr>
                <a:r>
                  <a:rPr lang="en-US" sz="2000" dirty="0"/>
                  <a:t>The first quartile (Q1) represents the 25th percentile, the second quartile (Q2) represents the median (50th percentile), and the third quartile (Q3) represents the 75th percentile.</a:t>
                </a:r>
              </a:p>
              <a:p>
                <a:pPr marL="0" indent="0">
                  <a:buNone/>
                </a:pPr>
                <a:r>
                  <a:rPr lang="en-US" sz="2000" dirty="0"/>
                  <a:t>Formula:</a:t>
                </a:r>
                <a:r>
                  <a:rPr lang="en-US" sz="2000" dirty="0">
                    <a:effectLst/>
                  </a:rPr>
                  <a:t>Q1 = </a:t>
                </a:r>
                <a14:m>
                  <m:oMath xmlns:m="http://schemas.openxmlformats.org/officeDocument/2006/math">
                    <m:sSub>
                      <m:sSubPr>
                        <m:ctrlPr>
                          <a:rPr lang="en-US" sz="200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𝑃</m:t>
                        </m:r>
                      </m:e>
                      <m:sub>
                        <m:r>
                          <a:rPr lang="en-US" sz="2000" b="0" i="1" dirty="0" smtClean="0">
                            <a:effectLst/>
                            <a:latin typeface="Cambria Math" panose="02040503050406030204" pitchFamily="18" charset="0"/>
                          </a:rPr>
                          <m:t>25</m:t>
                        </m:r>
                      </m:sub>
                    </m:sSub>
                    <m:r>
                      <a:rPr lang="en-US" sz="2000" i="1" dirty="0" smtClean="0">
                        <a:effectLst/>
                        <a:latin typeface="Cambria Math" panose="02040503050406030204" pitchFamily="18" charset="0"/>
                      </a:rPr>
                      <m:t>​</m:t>
                    </m:r>
                  </m:oMath>
                </a14:m>
                <a:endParaRPr lang="en-US" sz="2000" dirty="0">
                  <a:effectLst/>
                </a:endParaRPr>
              </a:p>
              <a:p>
                <a:pPr marL="0" indent="0">
                  <a:buNone/>
                </a:pPr>
                <a:r>
                  <a:rPr lang="en-US" sz="2000" dirty="0">
                    <a:effectLst/>
                  </a:rPr>
                  <a:t>Q2 = </a:t>
                </a:r>
                <a14:m>
                  <m:oMath xmlns:m="http://schemas.openxmlformats.org/officeDocument/2006/math">
                    <m:sSub>
                      <m:sSubPr>
                        <m:ctrlPr>
                          <a:rPr lang="en-US" sz="200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𝑃</m:t>
                        </m:r>
                      </m:e>
                      <m:sub>
                        <m:r>
                          <a:rPr lang="en-US" sz="2000" b="0" i="1" dirty="0" smtClean="0">
                            <a:effectLst/>
                            <a:latin typeface="Cambria Math" panose="02040503050406030204" pitchFamily="18" charset="0"/>
                          </a:rPr>
                          <m:t>50</m:t>
                        </m:r>
                      </m:sub>
                    </m:sSub>
                    <m:r>
                      <a:rPr lang="en-US" sz="2000" i="1" dirty="0" smtClean="0">
                        <a:effectLst/>
                        <a:latin typeface="Cambria Math" panose="02040503050406030204" pitchFamily="18" charset="0"/>
                      </a:rPr>
                      <m:t>​</m:t>
                    </m:r>
                  </m:oMath>
                </a14:m>
                <a:endParaRPr lang="en-US" sz="2000" dirty="0">
                  <a:effectLst/>
                </a:endParaRPr>
              </a:p>
              <a:p>
                <a:pPr marL="0" indent="0">
                  <a:buNone/>
                </a:pPr>
                <a:r>
                  <a:rPr lang="en-US" sz="2000" dirty="0">
                    <a:effectLst/>
                  </a:rPr>
                  <a:t>Q3 = </a:t>
                </a:r>
                <a:r>
                  <a:rPr lang="en-US" sz="2000" b="0" i="0" dirty="0">
                    <a:solidFill>
                      <a:srgbClr val="ECECEC"/>
                    </a:solidFill>
                    <a:effectLst/>
                    <a:latin typeface="KaTeX_Main"/>
                  </a:rPr>
                  <a:t>75​</a:t>
                </a:r>
                <a14:m>
                  <m:oMath xmlns:m="http://schemas.openxmlformats.org/officeDocument/2006/math">
                    <m:sSub>
                      <m:sSubPr>
                        <m:ctrlPr>
                          <a:rPr lang="en-US" sz="200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𝑃</m:t>
                        </m:r>
                      </m:e>
                      <m:sub>
                        <m:r>
                          <a:rPr lang="en-US" sz="2000" b="0" i="1" dirty="0" smtClean="0">
                            <a:effectLst/>
                            <a:latin typeface="Cambria Math" panose="02040503050406030204" pitchFamily="18" charset="0"/>
                          </a:rPr>
                          <m:t>75</m:t>
                        </m:r>
                      </m:sub>
                    </m:sSub>
                    <m:r>
                      <a:rPr lang="en-US" sz="2000" i="1" dirty="0" smtClean="0">
                        <a:effectLst/>
                        <a:latin typeface="Cambria Math" panose="02040503050406030204" pitchFamily="18" charset="0"/>
                      </a:rPr>
                      <m:t>​</m:t>
                    </m:r>
                  </m:oMath>
                </a14:m>
                <a:endParaRPr lang="en-US" sz="2000" dirty="0">
                  <a:effectLst/>
                </a:endParaRPr>
              </a:p>
              <a:p>
                <a:br>
                  <a:rPr lang="en-US" sz="2000" b="0" i="0" dirty="0">
                    <a:solidFill>
                      <a:srgbClr val="ECECEC"/>
                    </a:solidFill>
                    <a:effectLst/>
                    <a:latin typeface="KaTeX_Main"/>
                  </a:rPr>
                </a:br>
                <a:endParaRPr lang="en-US" sz="2000" dirty="0"/>
              </a:p>
            </p:txBody>
          </p:sp>
        </mc:Choice>
        <mc:Fallback>
          <p:sp>
            <p:nvSpPr>
              <p:cNvPr id="45" name="Text Placeholder 44">
                <a:extLst>
                  <a:ext uri="{FF2B5EF4-FFF2-40B4-BE49-F238E27FC236}">
                    <a16:creationId xmlns:a16="http://schemas.microsoft.com/office/drawing/2014/main" id="{7530F620-758C-46A4-9813-E184D78F3EBD}"/>
                  </a:ext>
                </a:extLst>
              </p:cNvPr>
              <p:cNvSpPr>
                <a:spLocks noGrp="1" noRot="1" noChangeAspect="1" noMove="1" noResize="1" noEditPoints="1" noAdjustHandles="1" noChangeArrowheads="1" noChangeShapeType="1" noTextEdit="1"/>
              </p:cNvSpPr>
              <p:nvPr>
                <p:ph type="body" sz="quarter" idx="16"/>
              </p:nvPr>
            </p:nvSpPr>
            <p:spPr>
              <a:xfrm>
                <a:off x="6189156" y="2530409"/>
                <a:ext cx="5164137" cy="3119437"/>
              </a:xfrm>
              <a:blipFill>
                <a:blip r:embed="rId4"/>
                <a:stretch>
                  <a:fillRect l="-1181" t="-781" b="-42188"/>
                </a:stretch>
              </a:blipFill>
            </p:spPr>
            <p:txBody>
              <a:bodyPr/>
              <a:lstStyle/>
              <a:p>
                <a:r>
                  <a:rPr lang="en-US">
                    <a:noFill/>
                  </a:rPr>
                  <a:t> </a:t>
                </a:r>
              </a:p>
            </p:txBody>
          </p:sp>
        </mc:Fallback>
      </mc:AlternateContent>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r>
              <a:rPr lang="en-US" dirty="0"/>
              <a:t>2/2/20XX</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28</a:t>
            </a:fld>
            <a:endParaRPr lang="en-US" dirty="0"/>
          </a:p>
        </p:txBody>
      </p:sp>
    </p:spTree>
    <p:extLst>
      <p:ext uri="{BB962C8B-B14F-4D97-AF65-F5344CB8AC3E}">
        <p14:creationId xmlns:p14="http://schemas.microsoft.com/office/powerpoint/2010/main" val="3733027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2887800"/>
            <a:ext cx="6028339" cy="2942987"/>
          </a:xfrm>
        </p:spPr>
        <p:txBody>
          <a:bodyPr/>
          <a:lstStyle/>
          <a:p>
            <a:r>
              <a:rPr lang="en-US" b="0" i="0" dirty="0">
                <a:solidFill>
                  <a:srgbClr val="ECECEC"/>
                </a:solidFill>
                <a:effectLst/>
                <a:latin typeface="Söhne"/>
              </a:rPr>
              <a:t>This brief introduction to statistics provides the necessary tools and concepts for understanding and interpreting data, making it a crucial foundation for various fields</a:t>
            </a:r>
            <a:endParaRPr lang="en-US" dirty="0"/>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29</a:t>
            </a:fld>
            <a:endParaRPr lang="en-US" dirty="0"/>
          </a:p>
        </p:txBody>
      </p:sp>
    </p:spTree>
    <p:extLst>
      <p:ext uri="{BB962C8B-B14F-4D97-AF65-F5344CB8AC3E}">
        <p14:creationId xmlns:p14="http://schemas.microsoft.com/office/powerpoint/2010/main" val="638530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1"/>
            <a:ext cx="5410197" cy="1982171"/>
          </a:xfrm>
        </p:spPr>
        <p:txBody>
          <a:bodyPr/>
          <a:lstStyle/>
          <a:p>
            <a:r>
              <a:rPr lang="en-US" dirty="0"/>
              <a:t>Introduction to Statistics</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1797079"/>
            <a:ext cx="5543524" cy="1418393"/>
          </a:xfrm>
        </p:spPr>
        <p:txBody>
          <a:bodyPr>
            <a:normAutofit/>
          </a:bodyPr>
          <a:lstStyle/>
          <a:p>
            <a:r>
              <a:rPr lang="en-US" sz="2000" dirty="0"/>
              <a:t>Statistics is a mathematical science pertaining to the collection, presentation, analysis and interpretation of data.</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
        <p:nvSpPr>
          <p:cNvPr id="4" name="Title 10">
            <a:extLst>
              <a:ext uri="{FF2B5EF4-FFF2-40B4-BE49-F238E27FC236}">
                <a16:creationId xmlns:a16="http://schemas.microsoft.com/office/drawing/2014/main" id="{02A36093-F264-E7A8-E3A5-B60DC6A99039}"/>
              </a:ext>
            </a:extLst>
          </p:cNvPr>
          <p:cNvSpPr txBox="1">
            <a:spLocks/>
          </p:cNvSpPr>
          <p:nvPr/>
        </p:nvSpPr>
        <p:spPr>
          <a:xfrm>
            <a:off x="523863" y="3309141"/>
            <a:ext cx="6096012" cy="1099574"/>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3200" dirty="0"/>
              <a:t>Statistical and Non-Statistical Analysis</a:t>
            </a:r>
          </a:p>
        </p:txBody>
      </p:sp>
      <p:sp>
        <p:nvSpPr>
          <p:cNvPr id="5" name="Content Placeholder 11">
            <a:extLst>
              <a:ext uri="{FF2B5EF4-FFF2-40B4-BE49-F238E27FC236}">
                <a16:creationId xmlns:a16="http://schemas.microsoft.com/office/drawing/2014/main" id="{8B7E6341-26FA-A3E9-882A-B082157DCBF3}"/>
              </a:ext>
            </a:extLst>
          </p:cNvPr>
          <p:cNvSpPr txBox="1">
            <a:spLocks/>
          </p:cNvSpPr>
          <p:nvPr/>
        </p:nvSpPr>
        <p:spPr>
          <a:xfrm>
            <a:off x="523863" y="4342515"/>
            <a:ext cx="5543524" cy="1418393"/>
          </a:xfrm>
          <a:prstGeom prst="rect">
            <a:avLst/>
          </a:prstGeom>
        </p:spPr>
        <p:txBody>
          <a:bodyPr>
            <a:noAutofit/>
          </a:bodyPr>
          <a:lstStyle>
            <a:lvl1pPr marL="0" indent="0" algn="l" defTabSz="914400" rtl="0" eaLnBrk="1" latinLnBrk="0" hangingPunct="1">
              <a:lnSpc>
                <a:spcPct val="120000"/>
              </a:lnSpc>
              <a:spcBef>
                <a:spcPts val="1000"/>
              </a:spcBef>
              <a:buClr>
                <a:schemeClr val="bg1"/>
              </a:buClr>
              <a:buSzPct val="75000"/>
              <a:buFont typeface="+mj-lt"/>
              <a:buNone/>
              <a:defRPr sz="1800" kern="1200">
                <a:solidFill>
                  <a:schemeClr val="bg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analysis of any situation can be done in two ways:</a:t>
            </a:r>
          </a:p>
          <a:p>
            <a:pPr marL="342900" indent="-342900">
              <a:buFont typeface="Arial" panose="020B0604020202020204" pitchFamily="34" charset="0"/>
              <a:buChar char="•"/>
            </a:pPr>
            <a:r>
              <a:rPr lang="en-US" dirty="0"/>
              <a:t>Statistical analysis</a:t>
            </a:r>
          </a:p>
          <a:p>
            <a:pPr marL="342900" indent="-342900">
              <a:buFont typeface="Arial" panose="020B0604020202020204" pitchFamily="34" charset="0"/>
              <a:buChar char="•"/>
            </a:pPr>
            <a:r>
              <a:rPr lang="en-US" dirty="0"/>
              <a:t>Non- statistical analysis</a:t>
            </a:r>
          </a:p>
        </p:txBody>
      </p:sp>
    </p:spTree>
    <p:extLst>
      <p:ext uri="{BB962C8B-B14F-4D97-AF65-F5344CB8AC3E}">
        <p14:creationId xmlns:p14="http://schemas.microsoft.com/office/powerpoint/2010/main" val="3465617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30</a:t>
            </a:fld>
            <a:endParaRPr lang="en-US" dirty="0"/>
          </a:p>
        </p:txBody>
      </p:sp>
    </p:spTree>
    <p:extLst>
      <p:ext uri="{BB962C8B-B14F-4D97-AF65-F5344CB8AC3E}">
        <p14:creationId xmlns:p14="http://schemas.microsoft.com/office/powerpoint/2010/main" val="1833651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6325899-1383-0348-C05A-AD6BF3703904}"/>
              </a:ext>
            </a:extLst>
          </p:cNvPr>
          <p:cNvSpPr/>
          <p:nvPr/>
        </p:nvSpPr>
        <p:spPr>
          <a:xfrm>
            <a:off x="4669970" y="4147458"/>
            <a:ext cx="6770916" cy="186145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4</a:t>
            </a:fld>
            <a:endParaRPr lang="en-US" sz="2000" dirty="0"/>
          </a:p>
        </p:txBody>
      </p:sp>
      <p:sp>
        <p:nvSpPr>
          <p:cNvPr id="9" name="Flowchart: Terminator 8">
            <a:extLst>
              <a:ext uri="{FF2B5EF4-FFF2-40B4-BE49-F238E27FC236}">
                <a16:creationId xmlns:a16="http://schemas.microsoft.com/office/drawing/2014/main" id="{A6A5E6EC-5205-559A-E364-20E48782C8B1}"/>
              </a:ext>
            </a:extLst>
          </p:cNvPr>
          <p:cNvSpPr/>
          <p:nvPr/>
        </p:nvSpPr>
        <p:spPr>
          <a:xfrm>
            <a:off x="751114" y="4392387"/>
            <a:ext cx="4490357" cy="1257300"/>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Non-Statistical  Analysis</a:t>
            </a:r>
          </a:p>
        </p:txBody>
      </p:sp>
      <p:sp>
        <p:nvSpPr>
          <p:cNvPr id="10" name="Rectangle: Rounded Corners 9">
            <a:extLst>
              <a:ext uri="{FF2B5EF4-FFF2-40B4-BE49-F238E27FC236}">
                <a16:creationId xmlns:a16="http://schemas.microsoft.com/office/drawing/2014/main" id="{410690A1-18FD-20E7-F1E6-01F69686B697}"/>
              </a:ext>
            </a:extLst>
          </p:cNvPr>
          <p:cNvSpPr/>
          <p:nvPr/>
        </p:nvSpPr>
        <p:spPr>
          <a:xfrm>
            <a:off x="4669971" y="1567543"/>
            <a:ext cx="6770916" cy="186145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Flowchart: Terminator 7">
            <a:extLst>
              <a:ext uri="{FF2B5EF4-FFF2-40B4-BE49-F238E27FC236}">
                <a16:creationId xmlns:a16="http://schemas.microsoft.com/office/drawing/2014/main" id="{DFF613E3-7BCA-8B7E-91CD-7F9453DECB1B}"/>
              </a:ext>
            </a:extLst>
          </p:cNvPr>
          <p:cNvSpPr/>
          <p:nvPr/>
        </p:nvSpPr>
        <p:spPr>
          <a:xfrm>
            <a:off x="751113" y="1836963"/>
            <a:ext cx="4490357" cy="1257300"/>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Statistical Analysis</a:t>
            </a:r>
          </a:p>
        </p:txBody>
      </p:sp>
      <p:sp>
        <p:nvSpPr>
          <p:cNvPr id="13" name="TextBox 12">
            <a:extLst>
              <a:ext uri="{FF2B5EF4-FFF2-40B4-BE49-F238E27FC236}">
                <a16:creationId xmlns:a16="http://schemas.microsoft.com/office/drawing/2014/main" id="{1EE8E7BF-4FAB-7454-21CF-E320F56F34FA}"/>
              </a:ext>
            </a:extLst>
          </p:cNvPr>
          <p:cNvSpPr txBox="1"/>
          <p:nvPr/>
        </p:nvSpPr>
        <p:spPr>
          <a:xfrm>
            <a:off x="5241470" y="1881511"/>
            <a:ext cx="5400512" cy="1323439"/>
          </a:xfrm>
          <a:prstGeom prst="rect">
            <a:avLst/>
          </a:prstGeom>
          <a:noFill/>
        </p:spPr>
        <p:txBody>
          <a:bodyPr wrap="square" rtlCol="0">
            <a:spAutoFit/>
          </a:bodyPr>
          <a:lstStyle/>
          <a:p>
            <a:r>
              <a:rPr lang="en-US" sz="2000" dirty="0"/>
              <a:t>It is the science of collecting, exploring and presenting large amounts of data to identify patterns and trends.</a:t>
            </a:r>
          </a:p>
          <a:p>
            <a:r>
              <a:rPr lang="en-US" sz="2000" dirty="0"/>
              <a:t>It is also called quantitative analysis.</a:t>
            </a:r>
          </a:p>
        </p:txBody>
      </p:sp>
      <p:sp>
        <p:nvSpPr>
          <p:cNvPr id="18" name="TextBox 17">
            <a:extLst>
              <a:ext uri="{FF2B5EF4-FFF2-40B4-BE49-F238E27FC236}">
                <a16:creationId xmlns:a16="http://schemas.microsoft.com/office/drawing/2014/main" id="{F05461F8-074B-68F6-EBFD-650E17ED1F96}"/>
              </a:ext>
            </a:extLst>
          </p:cNvPr>
          <p:cNvSpPr txBox="1"/>
          <p:nvPr/>
        </p:nvSpPr>
        <p:spPr>
          <a:xfrm>
            <a:off x="5355172" y="4607934"/>
            <a:ext cx="5400512" cy="1015663"/>
          </a:xfrm>
          <a:prstGeom prst="rect">
            <a:avLst/>
          </a:prstGeom>
          <a:noFill/>
        </p:spPr>
        <p:txBody>
          <a:bodyPr wrap="square" rtlCol="0">
            <a:spAutoFit/>
          </a:bodyPr>
          <a:lstStyle/>
          <a:p>
            <a:r>
              <a:rPr lang="en-US" sz="2000" dirty="0"/>
              <a:t>It provides generic information and includes text, sound, still images and moving images.</a:t>
            </a:r>
          </a:p>
          <a:p>
            <a:r>
              <a:rPr lang="en-US" sz="2000" dirty="0"/>
              <a:t>It is also called qualitative analysis.</a:t>
            </a:r>
          </a:p>
        </p:txBody>
      </p:sp>
    </p:spTree>
    <p:extLst>
      <p:ext uri="{BB962C8B-B14F-4D97-AF65-F5344CB8AC3E}">
        <p14:creationId xmlns:p14="http://schemas.microsoft.com/office/powerpoint/2010/main" val="1668231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0"/>
            <a:ext cx="2935676" cy="7674425"/>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9891" y="1"/>
            <a:ext cx="11553137" cy="7674424"/>
          </a:xfrm>
        </p:spPr>
        <p:txBody>
          <a:bodyPr/>
          <a:lstStyle/>
          <a:p>
            <a:r>
              <a:rPr lang="en-US" sz="3200" b="1" dirty="0"/>
              <a:t>Major categories of statistics</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673026" y="1714678"/>
            <a:ext cx="8233606" cy="3591056"/>
          </a:xfrm>
        </p:spPr>
        <p:txBody>
          <a:bodyPr/>
          <a:lstStyle/>
          <a:p>
            <a:r>
              <a:rPr lang="en-US" dirty="0"/>
              <a:t>There are two major categories of statistics:</a:t>
            </a:r>
          </a:p>
          <a:p>
            <a:endParaRPr lang="en-US" dirty="0"/>
          </a:p>
          <a:p>
            <a:pPr marL="457200" indent="-457200">
              <a:buFont typeface="Arial" panose="020B0604020202020204" pitchFamily="34" charset="0"/>
              <a:buChar char="•"/>
            </a:pPr>
            <a:r>
              <a:rPr lang="en-US" dirty="0"/>
              <a:t>Descriptive Statistics</a:t>
            </a:r>
          </a:p>
          <a:p>
            <a:endParaRPr lang="en-US" dirty="0"/>
          </a:p>
          <a:p>
            <a:pPr marL="457200" indent="-457200">
              <a:buFont typeface="Arial" panose="020B0604020202020204" pitchFamily="34" charset="0"/>
              <a:buChar char="•"/>
            </a:pPr>
            <a:r>
              <a:rPr lang="en-US" dirty="0"/>
              <a:t>Inferential Statistics</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246161" y="-1"/>
            <a:ext cx="9419475" cy="767443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1616528"/>
            <a:ext cx="2935676" cy="8474528"/>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20583" y="-1616529"/>
            <a:ext cx="11553137" cy="8474529"/>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7" y="134471"/>
            <a:ext cx="9233847" cy="6045893"/>
          </a:xfrm>
        </p:spPr>
        <p:txBody>
          <a:bodyPr/>
          <a:lstStyle/>
          <a:p>
            <a:r>
              <a:rPr lang="en-US" sz="2400" b="1" dirty="0"/>
              <a:t>Major categories of statistics</a:t>
            </a:r>
          </a:p>
          <a:p>
            <a:r>
              <a:rPr lang="en-US" sz="2400" dirty="0"/>
              <a:t>Descriptive statistics helps organize data and focuses on the main characteristics of the data.</a:t>
            </a:r>
          </a:p>
          <a:p>
            <a:r>
              <a:rPr lang="en-US" sz="2400" dirty="0"/>
              <a:t>It provides a summary of the data numerically or graphically.</a:t>
            </a:r>
          </a:p>
          <a:p>
            <a:endParaRPr lang="en-US" sz="2400" dirty="0"/>
          </a:p>
        </p:txBody>
      </p:sp>
      <p:grpSp>
        <p:nvGrpSpPr>
          <p:cNvPr id="10" name="Group 9">
            <a:extLst>
              <a:ext uri="{FF2B5EF4-FFF2-40B4-BE49-F238E27FC236}">
                <a16:creationId xmlns:a16="http://schemas.microsoft.com/office/drawing/2014/main" id="{89014F1B-4280-181C-657C-B0E77CF20247}"/>
              </a:ext>
            </a:extLst>
          </p:cNvPr>
          <p:cNvGrpSpPr/>
          <p:nvPr/>
        </p:nvGrpSpPr>
        <p:grpSpPr>
          <a:xfrm>
            <a:off x="638863" y="2620736"/>
            <a:ext cx="1787634" cy="2032907"/>
            <a:chOff x="638863" y="2620736"/>
            <a:chExt cx="1787634" cy="2032907"/>
          </a:xfrm>
        </p:grpSpPr>
        <p:pic>
          <p:nvPicPr>
            <p:cNvPr id="4" name="Graphic 3" descr="Database">
              <a:extLst>
                <a:ext uri="{FF2B5EF4-FFF2-40B4-BE49-F238E27FC236}">
                  <a16:creationId xmlns:a16="http://schemas.microsoft.com/office/drawing/2014/main" id="{222BB46F-E78E-87E3-82A7-4CFE4734BC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63" y="2620736"/>
              <a:ext cx="914400" cy="914400"/>
            </a:xfrm>
            <a:prstGeom prst="rect">
              <a:avLst/>
            </a:prstGeom>
          </p:spPr>
        </p:pic>
        <p:pic>
          <p:nvPicPr>
            <p:cNvPr id="6" name="Graphic 5" descr="Database">
              <a:extLst>
                <a:ext uri="{FF2B5EF4-FFF2-40B4-BE49-F238E27FC236}">
                  <a16:creationId xmlns:a16="http://schemas.microsoft.com/office/drawing/2014/main" id="{2EFFF73A-FC90-7035-1420-42E9F1EA40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9457" y="2808514"/>
              <a:ext cx="914400" cy="914400"/>
            </a:xfrm>
            <a:prstGeom prst="rect">
              <a:avLst/>
            </a:prstGeom>
          </p:spPr>
        </p:pic>
        <p:pic>
          <p:nvPicPr>
            <p:cNvPr id="7" name="Graphic 6" descr="Database">
              <a:extLst>
                <a:ext uri="{FF2B5EF4-FFF2-40B4-BE49-F238E27FC236}">
                  <a16:creationId xmlns:a16="http://schemas.microsoft.com/office/drawing/2014/main" id="{DA0AA3C0-DC7D-14AF-F75B-E78A48A267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466" y="3551465"/>
              <a:ext cx="914400" cy="914400"/>
            </a:xfrm>
            <a:prstGeom prst="rect">
              <a:avLst/>
            </a:prstGeom>
          </p:spPr>
        </p:pic>
        <p:pic>
          <p:nvPicPr>
            <p:cNvPr id="8" name="Graphic 7" descr="Database">
              <a:extLst>
                <a:ext uri="{FF2B5EF4-FFF2-40B4-BE49-F238E27FC236}">
                  <a16:creationId xmlns:a16="http://schemas.microsoft.com/office/drawing/2014/main" id="{7DBBF804-7537-ECB7-EF7F-D9AC9C3974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2097" y="3739243"/>
              <a:ext cx="914400" cy="914400"/>
            </a:xfrm>
            <a:prstGeom prst="rect">
              <a:avLst/>
            </a:prstGeom>
          </p:spPr>
        </p:pic>
      </p:grpSp>
      <p:grpSp>
        <p:nvGrpSpPr>
          <p:cNvPr id="11" name="Group 10">
            <a:extLst>
              <a:ext uri="{FF2B5EF4-FFF2-40B4-BE49-F238E27FC236}">
                <a16:creationId xmlns:a16="http://schemas.microsoft.com/office/drawing/2014/main" id="{7B5B8442-7D0E-B87C-E59A-55BDDD40415E}"/>
              </a:ext>
            </a:extLst>
          </p:cNvPr>
          <p:cNvGrpSpPr/>
          <p:nvPr/>
        </p:nvGrpSpPr>
        <p:grpSpPr>
          <a:xfrm>
            <a:off x="5202183" y="2620736"/>
            <a:ext cx="1689323" cy="1853293"/>
            <a:chOff x="638863" y="2620736"/>
            <a:chExt cx="1689323" cy="1853293"/>
          </a:xfrm>
        </p:grpSpPr>
        <p:pic>
          <p:nvPicPr>
            <p:cNvPr id="12" name="Graphic 11" descr="Database">
              <a:extLst>
                <a:ext uri="{FF2B5EF4-FFF2-40B4-BE49-F238E27FC236}">
                  <a16:creationId xmlns:a16="http://schemas.microsoft.com/office/drawing/2014/main" id="{9854B7EC-F5B2-DED2-C8A9-0F2785F216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63" y="2620736"/>
              <a:ext cx="914400" cy="914400"/>
            </a:xfrm>
            <a:prstGeom prst="rect">
              <a:avLst/>
            </a:prstGeom>
          </p:spPr>
        </p:pic>
        <p:pic>
          <p:nvPicPr>
            <p:cNvPr id="13" name="Graphic 12" descr="Database">
              <a:extLst>
                <a:ext uri="{FF2B5EF4-FFF2-40B4-BE49-F238E27FC236}">
                  <a16:creationId xmlns:a16="http://schemas.microsoft.com/office/drawing/2014/main" id="{4F95A014-C843-57AA-7255-08EBD4E685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1868" y="2628901"/>
              <a:ext cx="914400" cy="914400"/>
            </a:xfrm>
            <a:prstGeom prst="rect">
              <a:avLst/>
            </a:prstGeom>
          </p:spPr>
        </p:pic>
        <p:pic>
          <p:nvPicPr>
            <p:cNvPr id="14" name="Graphic 13" descr="Database">
              <a:extLst>
                <a:ext uri="{FF2B5EF4-FFF2-40B4-BE49-F238E27FC236}">
                  <a16:creationId xmlns:a16="http://schemas.microsoft.com/office/drawing/2014/main" id="{77DAA8DA-C4DA-EE90-B62C-C240CBF621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466" y="3551465"/>
              <a:ext cx="914400" cy="914400"/>
            </a:xfrm>
            <a:prstGeom prst="rect">
              <a:avLst/>
            </a:prstGeom>
          </p:spPr>
        </p:pic>
        <p:pic>
          <p:nvPicPr>
            <p:cNvPr id="15" name="Graphic 14" descr="Database">
              <a:extLst>
                <a:ext uri="{FF2B5EF4-FFF2-40B4-BE49-F238E27FC236}">
                  <a16:creationId xmlns:a16="http://schemas.microsoft.com/office/drawing/2014/main" id="{D3EE6AF6-BD71-15FE-600E-21E25ADA76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3786" y="3559629"/>
              <a:ext cx="914400" cy="914400"/>
            </a:xfrm>
            <a:prstGeom prst="rect">
              <a:avLst/>
            </a:prstGeom>
          </p:spPr>
        </p:pic>
      </p:grpSp>
      <p:grpSp>
        <p:nvGrpSpPr>
          <p:cNvPr id="18" name="Group 17">
            <a:extLst>
              <a:ext uri="{FF2B5EF4-FFF2-40B4-BE49-F238E27FC236}">
                <a16:creationId xmlns:a16="http://schemas.microsoft.com/office/drawing/2014/main" id="{60AA12AF-2A7A-DC2A-F118-9FA962F86BD5}"/>
              </a:ext>
            </a:extLst>
          </p:cNvPr>
          <p:cNvGrpSpPr/>
          <p:nvPr/>
        </p:nvGrpSpPr>
        <p:grpSpPr>
          <a:xfrm>
            <a:off x="6989817" y="2706460"/>
            <a:ext cx="1691031" cy="1845129"/>
            <a:chOff x="638863" y="2620736"/>
            <a:chExt cx="1691031" cy="1845129"/>
          </a:xfrm>
        </p:grpSpPr>
        <p:pic>
          <p:nvPicPr>
            <p:cNvPr id="19" name="Graphic 18" descr="Database">
              <a:extLst>
                <a:ext uri="{FF2B5EF4-FFF2-40B4-BE49-F238E27FC236}">
                  <a16:creationId xmlns:a16="http://schemas.microsoft.com/office/drawing/2014/main" id="{D80A0D3A-7BD1-4A58-FFC8-024739E782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63" y="2620736"/>
              <a:ext cx="914400" cy="914400"/>
            </a:xfrm>
            <a:prstGeom prst="rect">
              <a:avLst/>
            </a:prstGeom>
          </p:spPr>
        </p:pic>
        <p:pic>
          <p:nvPicPr>
            <p:cNvPr id="20" name="Graphic 19" descr="Database">
              <a:extLst>
                <a:ext uri="{FF2B5EF4-FFF2-40B4-BE49-F238E27FC236}">
                  <a16:creationId xmlns:a16="http://schemas.microsoft.com/office/drawing/2014/main" id="{01A260E1-BFC3-F545-9216-F8D80C4AE2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8703" y="2637065"/>
              <a:ext cx="914400" cy="914400"/>
            </a:xfrm>
            <a:prstGeom prst="rect">
              <a:avLst/>
            </a:prstGeom>
          </p:spPr>
        </p:pic>
        <p:pic>
          <p:nvPicPr>
            <p:cNvPr id="21" name="Graphic 20" descr="Database">
              <a:extLst>
                <a:ext uri="{FF2B5EF4-FFF2-40B4-BE49-F238E27FC236}">
                  <a16:creationId xmlns:a16="http://schemas.microsoft.com/office/drawing/2014/main" id="{9D5191E9-B5F4-C0BC-934D-72307F2714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466" y="3551465"/>
              <a:ext cx="914400" cy="914400"/>
            </a:xfrm>
            <a:prstGeom prst="rect">
              <a:avLst/>
            </a:prstGeom>
          </p:spPr>
        </p:pic>
        <p:pic>
          <p:nvPicPr>
            <p:cNvPr id="22" name="Graphic 21" descr="Database">
              <a:extLst>
                <a:ext uri="{FF2B5EF4-FFF2-40B4-BE49-F238E27FC236}">
                  <a16:creationId xmlns:a16="http://schemas.microsoft.com/office/drawing/2014/main" id="{D47DBE09-EEAA-87CE-9583-6CD7C4DEDC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494" y="3551465"/>
              <a:ext cx="914400" cy="914400"/>
            </a:xfrm>
            <a:prstGeom prst="rect">
              <a:avLst/>
            </a:prstGeom>
          </p:spPr>
        </p:pic>
      </p:grpSp>
      <p:sp>
        <p:nvSpPr>
          <p:cNvPr id="23" name="Rectangle: Rounded Corners 22">
            <a:extLst>
              <a:ext uri="{FF2B5EF4-FFF2-40B4-BE49-F238E27FC236}">
                <a16:creationId xmlns:a16="http://schemas.microsoft.com/office/drawing/2014/main" id="{583B7896-2DEA-30DE-DD42-F7229DF6F3E5}"/>
              </a:ext>
            </a:extLst>
          </p:cNvPr>
          <p:cNvSpPr/>
          <p:nvPr/>
        </p:nvSpPr>
        <p:spPr>
          <a:xfrm>
            <a:off x="5198955" y="2620736"/>
            <a:ext cx="1664825" cy="1845129"/>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28575">
                <a:solidFill>
                  <a:schemeClr val="tx1"/>
                </a:solidFill>
              </a:ln>
            </a:endParaRPr>
          </a:p>
        </p:txBody>
      </p:sp>
      <p:sp>
        <p:nvSpPr>
          <p:cNvPr id="24" name="Rectangle: Rounded Corners 23">
            <a:extLst>
              <a:ext uri="{FF2B5EF4-FFF2-40B4-BE49-F238E27FC236}">
                <a16:creationId xmlns:a16="http://schemas.microsoft.com/office/drawing/2014/main" id="{0CDE32CB-FDF9-B330-E140-F8D143491FEF}"/>
              </a:ext>
            </a:extLst>
          </p:cNvPr>
          <p:cNvSpPr/>
          <p:nvPr/>
        </p:nvSpPr>
        <p:spPr>
          <a:xfrm>
            <a:off x="7054179" y="2679928"/>
            <a:ext cx="1664825" cy="1845129"/>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28575">
                <a:solidFill>
                  <a:schemeClr val="tx1"/>
                </a:solidFill>
              </a:ln>
            </a:endParaRPr>
          </a:p>
        </p:txBody>
      </p:sp>
      <p:sp>
        <p:nvSpPr>
          <p:cNvPr id="25" name="Arrow: Right 24">
            <a:extLst>
              <a:ext uri="{FF2B5EF4-FFF2-40B4-BE49-F238E27FC236}">
                <a16:creationId xmlns:a16="http://schemas.microsoft.com/office/drawing/2014/main" id="{A1BC01D9-2CA7-27E6-4B60-2449A3D875AF}"/>
              </a:ext>
            </a:extLst>
          </p:cNvPr>
          <p:cNvSpPr/>
          <p:nvPr/>
        </p:nvSpPr>
        <p:spPr>
          <a:xfrm>
            <a:off x="2628900" y="3429000"/>
            <a:ext cx="2250624" cy="310243"/>
          </a:xfrm>
          <a:prstGeom prst="rightArrow">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85CAAA6-7292-E2BF-E9BA-043EDA969A91}"/>
              </a:ext>
            </a:extLst>
          </p:cNvPr>
          <p:cNvSpPr txBox="1"/>
          <p:nvPr/>
        </p:nvSpPr>
        <p:spPr>
          <a:xfrm>
            <a:off x="2792186" y="2939143"/>
            <a:ext cx="1659572" cy="646331"/>
          </a:xfrm>
          <a:prstGeom prst="rect">
            <a:avLst/>
          </a:prstGeom>
          <a:noFill/>
        </p:spPr>
        <p:txBody>
          <a:bodyPr wrap="square" rtlCol="0">
            <a:spAutoFit/>
          </a:bodyPr>
          <a:lstStyle/>
          <a:p>
            <a:pPr algn="ctr"/>
            <a:r>
              <a:rPr lang="en-US" dirty="0"/>
              <a:t>Descriptive Statistics</a:t>
            </a:r>
          </a:p>
        </p:txBody>
      </p:sp>
      <p:sp>
        <p:nvSpPr>
          <p:cNvPr id="27" name="TextBox 26">
            <a:extLst>
              <a:ext uri="{FF2B5EF4-FFF2-40B4-BE49-F238E27FC236}">
                <a16:creationId xmlns:a16="http://schemas.microsoft.com/office/drawing/2014/main" id="{B789B596-85BA-58CA-4798-B669D669168C}"/>
              </a:ext>
            </a:extLst>
          </p:cNvPr>
          <p:cNvSpPr txBox="1"/>
          <p:nvPr/>
        </p:nvSpPr>
        <p:spPr>
          <a:xfrm>
            <a:off x="5424553" y="2222833"/>
            <a:ext cx="2935676" cy="369332"/>
          </a:xfrm>
          <a:prstGeom prst="rect">
            <a:avLst/>
          </a:prstGeom>
          <a:noFill/>
        </p:spPr>
        <p:txBody>
          <a:bodyPr wrap="square" rtlCol="0">
            <a:spAutoFit/>
          </a:bodyPr>
          <a:lstStyle/>
          <a:p>
            <a:pPr algn="ctr"/>
            <a:r>
              <a:rPr lang="en-US" dirty="0"/>
              <a:t>Characteristics of the data</a:t>
            </a:r>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5979728" y="4688521"/>
            <a:ext cx="2246542" cy="427735"/>
            <a:chOff x="5979728" y="4688521"/>
            <a:chExt cx="2246542" cy="427735"/>
          </a:xfrm>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28505" y="4715053"/>
              <a:ext cx="2023714" cy="369332"/>
            </a:xfrm>
            <a:prstGeom prst="rect">
              <a:avLst/>
            </a:prstGeom>
            <a:noFill/>
          </p:spPr>
          <p:txBody>
            <a:bodyPr wrap="square" rtlCol="0">
              <a:spAutoFit/>
            </a:bodyPr>
            <a:lstStyle/>
            <a:p>
              <a:pPr algn="ctr"/>
              <a:r>
                <a:rPr lang="en-US" dirty="0"/>
                <a:t>Average</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6028741" y="6375867"/>
            <a:ext cx="2246542" cy="427735"/>
            <a:chOff x="6028741" y="6375867"/>
            <a:chExt cx="2246542" cy="427735"/>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6028741" y="6375867"/>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6139919" y="6420010"/>
              <a:ext cx="2023714" cy="369332"/>
            </a:xfrm>
            <a:prstGeom prst="rect">
              <a:avLst/>
            </a:prstGeom>
            <a:noFill/>
          </p:spPr>
          <p:txBody>
            <a:bodyPr wrap="square" rtlCol="0">
              <a:spAutoFit/>
            </a:bodyPr>
            <a:lstStyle/>
            <a:p>
              <a:pPr algn="ctr"/>
              <a:r>
                <a:rPr lang="en-US" dirty="0"/>
                <a:t>Correlation</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6028505" y="5294895"/>
            <a:ext cx="2246542" cy="427735"/>
            <a:chOff x="6028505" y="5294895"/>
            <a:chExt cx="2246542" cy="427735"/>
          </a:xfrm>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199934" y="5339874"/>
              <a:ext cx="2023714" cy="369332"/>
            </a:xfrm>
            <a:prstGeom prst="rect">
              <a:avLst/>
            </a:prstGeom>
            <a:noFill/>
          </p:spPr>
          <p:txBody>
            <a:bodyPr wrap="square" rtlCol="0">
              <a:spAutoFit/>
            </a:bodyPr>
            <a:lstStyle/>
            <a:p>
              <a:pPr algn="ctr"/>
              <a:r>
                <a:rPr lang="en-US" dirty="0"/>
                <a:t>Mode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6034285" y="5832411"/>
            <a:ext cx="2246542" cy="427735"/>
            <a:chOff x="6034285" y="5832411"/>
            <a:chExt cx="2246542" cy="427735"/>
          </a:xfrm>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9816" y="5863663"/>
              <a:ext cx="2023714" cy="369332"/>
            </a:xfrm>
            <a:prstGeom prst="rect">
              <a:avLst/>
            </a:prstGeom>
            <a:noFill/>
          </p:spPr>
          <p:txBody>
            <a:bodyPr wrap="square" rtlCol="0">
              <a:spAutoFit/>
            </a:bodyPr>
            <a:lstStyle/>
            <a:p>
              <a:pPr algn="ctr"/>
              <a:r>
                <a:rPr lang="en-US" dirty="0"/>
                <a:t>SD</a:t>
              </a:r>
            </a:p>
          </p:txBody>
        </p:sp>
      </p:grpSp>
    </p:spTree>
    <p:extLst>
      <p:ext uri="{BB962C8B-B14F-4D97-AF65-F5344CB8AC3E}">
        <p14:creationId xmlns:p14="http://schemas.microsoft.com/office/powerpoint/2010/main" val="2048759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 descr="Close-up of a calculator ">
            <a:extLst>
              <a:ext uri="{FF2B5EF4-FFF2-40B4-BE49-F238E27FC236}">
                <a16:creationId xmlns:a16="http://schemas.microsoft.com/office/drawing/2014/main" id="{6D4ECE4F-C1A9-CF37-9C7A-2099F688B608}"/>
              </a:ext>
            </a:extLst>
          </p:cNvPr>
          <p:cNvPicPr>
            <a:picLocks noGrp="1" noChangeAspect="1"/>
          </p:cNvPicPr>
          <p:nvPr>
            <p:ph type="pic" sz="quarter" idx="10"/>
          </p:nvPr>
        </p:nvPicPr>
        <p:blipFill rotWithShape="1">
          <a:blip r:embed="rId3"/>
          <a:srcRect l="13604" r="13604"/>
          <a:stretch/>
        </p:blipFill>
        <p:spPr>
          <a:xfrm>
            <a:off x="4657725" y="-179613"/>
            <a:ext cx="7534275" cy="8213270"/>
          </a:xfrm>
        </p:spPr>
      </p:pic>
      <p:sp>
        <p:nvSpPr>
          <p:cNvPr id="10" name="Title 9">
            <a:extLst>
              <a:ext uri="{FF2B5EF4-FFF2-40B4-BE49-F238E27FC236}">
                <a16:creationId xmlns:a16="http://schemas.microsoft.com/office/drawing/2014/main" id="{B35C4458-8187-D063-A8BD-8A47385D80A8}"/>
              </a:ext>
            </a:extLst>
          </p:cNvPr>
          <p:cNvSpPr>
            <a:spLocks noGrp="1"/>
          </p:cNvSpPr>
          <p:nvPr>
            <p:ph type="ctrTitle"/>
          </p:nvPr>
        </p:nvSpPr>
        <p:spPr>
          <a:xfrm>
            <a:off x="-9891" y="-4229100"/>
            <a:ext cx="11407233" cy="12262757"/>
          </a:xfrm>
        </p:spPr>
        <p:txBody>
          <a:bodyPr/>
          <a:lstStyle/>
          <a:p>
            <a:r>
              <a:rPr lang="en-US" dirty="0"/>
              <a:t> </a:t>
            </a:r>
          </a:p>
        </p:txBody>
      </p:sp>
      <p:sp>
        <p:nvSpPr>
          <p:cNvPr id="12" name="Subtitle 11">
            <a:extLst>
              <a:ext uri="{FF2B5EF4-FFF2-40B4-BE49-F238E27FC236}">
                <a16:creationId xmlns:a16="http://schemas.microsoft.com/office/drawing/2014/main" id="{79F9EEE6-0C55-E255-317C-DDB12461CA9C}"/>
              </a:ext>
            </a:extLst>
          </p:cNvPr>
          <p:cNvSpPr>
            <a:spLocks noGrp="1"/>
          </p:cNvSpPr>
          <p:nvPr>
            <p:ph type="subTitle" idx="1"/>
          </p:nvPr>
        </p:nvSpPr>
        <p:spPr>
          <a:xfrm>
            <a:off x="537409" y="293914"/>
            <a:ext cx="9374034" cy="6564086"/>
          </a:xfrm>
        </p:spPr>
        <p:txBody>
          <a:bodyPr/>
          <a:lstStyle/>
          <a:p>
            <a:r>
              <a:rPr lang="en-US" sz="2400" b="1" dirty="0"/>
              <a:t>Major categories of statistics</a:t>
            </a:r>
          </a:p>
          <a:p>
            <a:r>
              <a:rPr lang="en-US" sz="2400" dirty="0"/>
              <a:t>Inferential Statistics generalizes the large dataset and applies probability theory to draw a conclusion.</a:t>
            </a:r>
          </a:p>
          <a:p>
            <a:r>
              <a:rPr lang="en-US" sz="2400" dirty="0"/>
              <a:t>It allows you to infer population parameters based on sample statistics and to model relationships within the data.</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Modelling allows you to develop mathematical equations which describe the interrelationships between two or more variables.</a:t>
            </a:r>
          </a:p>
          <a:p>
            <a:endParaRPr lang="en-US" sz="2400" dirty="0"/>
          </a:p>
          <a:p>
            <a:endParaRPr lang="en-US" sz="2400" dirty="0"/>
          </a:p>
          <a:p>
            <a:endParaRPr lang="en-US" sz="2400" dirty="0"/>
          </a:p>
        </p:txBody>
      </p:sp>
      <p:grpSp>
        <p:nvGrpSpPr>
          <p:cNvPr id="14" name="Group 13">
            <a:extLst>
              <a:ext uri="{FF2B5EF4-FFF2-40B4-BE49-F238E27FC236}">
                <a16:creationId xmlns:a16="http://schemas.microsoft.com/office/drawing/2014/main" id="{33D3D5C2-62F1-F29D-ED38-FB5477AF06C4}"/>
              </a:ext>
            </a:extLst>
          </p:cNvPr>
          <p:cNvGrpSpPr/>
          <p:nvPr/>
        </p:nvGrpSpPr>
        <p:grpSpPr>
          <a:xfrm>
            <a:off x="638863" y="2620736"/>
            <a:ext cx="1787634" cy="2032907"/>
            <a:chOff x="638863" y="2620736"/>
            <a:chExt cx="1787634" cy="2032907"/>
          </a:xfrm>
        </p:grpSpPr>
        <p:pic>
          <p:nvPicPr>
            <p:cNvPr id="15" name="Graphic 14" descr="Database">
              <a:extLst>
                <a:ext uri="{FF2B5EF4-FFF2-40B4-BE49-F238E27FC236}">
                  <a16:creationId xmlns:a16="http://schemas.microsoft.com/office/drawing/2014/main" id="{87BE092D-3D9D-B9C3-6153-188D37E34A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63" y="2620736"/>
              <a:ext cx="914400" cy="914400"/>
            </a:xfrm>
            <a:prstGeom prst="rect">
              <a:avLst/>
            </a:prstGeom>
          </p:spPr>
        </p:pic>
        <p:pic>
          <p:nvPicPr>
            <p:cNvPr id="16" name="Graphic 15" descr="Database">
              <a:extLst>
                <a:ext uri="{FF2B5EF4-FFF2-40B4-BE49-F238E27FC236}">
                  <a16:creationId xmlns:a16="http://schemas.microsoft.com/office/drawing/2014/main" id="{0DEEDEA4-4CED-0BF7-7316-FBF2DB6FEC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9457" y="2808514"/>
              <a:ext cx="914400" cy="914400"/>
            </a:xfrm>
            <a:prstGeom prst="rect">
              <a:avLst/>
            </a:prstGeom>
          </p:spPr>
        </p:pic>
        <p:pic>
          <p:nvPicPr>
            <p:cNvPr id="17" name="Graphic 16" descr="Database">
              <a:extLst>
                <a:ext uri="{FF2B5EF4-FFF2-40B4-BE49-F238E27FC236}">
                  <a16:creationId xmlns:a16="http://schemas.microsoft.com/office/drawing/2014/main" id="{ABA5B0E8-7492-8897-0797-54557EEA85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466" y="3551465"/>
              <a:ext cx="914400" cy="914400"/>
            </a:xfrm>
            <a:prstGeom prst="rect">
              <a:avLst/>
            </a:prstGeom>
          </p:spPr>
        </p:pic>
        <p:pic>
          <p:nvPicPr>
            <p:cNvPr id="18" name="Graphic 17" descr="Database">
              <a:extLst>
                <a:ext uri="{FF2B5EF4-FFF2-40B4-BE49-F238E27FC236}">
                  <a16:creationId xmlns:a16="http://schemas.microsoft.com/office/drawing/2014/main" id="{58BB778F-F198-9874-387C-4E9AF3A987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2097" y="3739243"/>
              <a:ext cx="914400" cy="914400"/>
            </a:xfrm>
            <a:prstGeom prst="rect">
              <a:avLst/>
            </a:prstGeom>
          </p:spPr>
        </p:pic>
      </p:grpSp>
      <p:pic>
        <p:nvPicPr>
          <p:cNvPr id="19" name="Graphic 18" descr="Database">
            <a:extLst>
              <a:ext uri="{FF2B5EF4-FFF2-40B4-BE49-F238E27FC236}">
                <a16:creationId xmlns:a16="http://schemas.microsoft.com/office/drawing/2014/main" id="{F1B40C89-5278-4348-AC1C-B4499088DA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4243" y="3179990"/>
            <a:ext cx="914400" cy="914400"/>
          </a:xfrm>
          <a:prstGeom prst="rect">
            <a:avLst/>
          </a:prstGeom>
        </p:spPr>
      </p:pic>
      <p:pic>
        <p:nvPicPr>
          <p:cNvPr id="20" name="Graphic 19" descr="Database">
            <a:extLst>
              <a:ext uri="{FF2B5EF4-FFF2-40B4-BE49-F238E27FC236}">
                <a16:creationId xmlns:a16="http://schemas.microsoft.com/office/drawing/2014/main" id="{E4485695-9FE3-32AB-7B20-77CEC82EC1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4897" y="4392387"/>
            <a:ext cx="914400" cy="914400"/>
          </a:xfrm>
          <a:prstGeom prst="rect">
            <a:avLst/>
          </a:prstGeom>
        </p:spPr>
      </p:pic>
      <p:sp>
        <p:nvSpPr>
          <p:cNvPr id="21" name="Arrow: Right 20">
            <a:extLst>
              <a:ext uri="{FF2B5EF4-FFF2-40B4-BE49-F238E27FC236}">
                <a16:creationId xmlns:a16="http://schemas.microsoft.com/office/drawing/2014/main" id="{E5FDF5EB-4FB6-23C1-CD3B-20340FB85830}"/>
              </a:ext>
            </a:extLst>
          </p:cNvPr>
          <p:cNvSpPr/>
          <p:nvPr/>
        </p:nvSpPr>
        <p:spPr>
          <a:xfrm>
            <a:off x="3215917" y="3823591"/>
            <a:ext cx="2250624" cy="310243"/>
          </a:xfrm>
          <a:prstGeom prst="rightArrow">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8DC72AC-F729-7D85-DC37-733BAD706BCC}"/>
              </a:ext>
            </a:extLst>
          </p:cNvPr>
          <p:cNvSpPr txBox="1"/>
          <p:nvPr/>
        </p:nvSpPr>
        <p:spPr>
          <a:xfrm>
            <a:off x="3382417" y="3294290"/>
            <a:ext cx="1659572" cy="646331"/>
          </a:xfrm>
          <a:prstGeom prst="rect">
            <a:avLst/>
          </a:prstGeom>
          <a:noFill/>
        </p:spPr>
        <p:txBody>
          <a:bodyPr wrap="square" rtlCol="0">
            <a:spAutoFit/>
          </a:bodyPr>
          <a:lstStyle/>
          <a:p>
            <a:pPr algn="ctr"/>
            <a:r>
              <a:rPr lang="en-US" dirty="0"/>
              <a:t>Probability Theory</a:t>
            </a:r>
          </a:p>
        </p:txBody>
      </p:sp>
      <p:cxnSp>
        <p:nvCxnSpPr>
          <p:cNvPr id="46" name="Straight Arrow Connector 45">
            <a:extLst>
              <a:ext uri="{FF2B5EF4-FFF2-40B4-BE49-F238E27FC236}">
                <a16:creationId xmlns:a16="http://schemas.microsoft.com/office/drawing/2014/main" id="{94FCCCED-8AEE-2647-2DD9-CA2EA19239F9}"/>
              </a:ext>
            </a:extLst>
          </p:cNvPr>
          <p:cNvCxnSpPr>
            <a:cxnSpLocks/>
          </p:cNvCxnSpPr>
          <p:nvPr/>
        </p:nvCxnSpPr>
        <p:spPr>
          <a:xfrm>
            <a:off x="7133461" y="4409469"/>
            <a:ext cx="0" cy="4735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CF33D10-6011-A01C-D4F7-26A70B62FC70}"/>
              </a:ext>
            </a:extLst>
          </p:cNvPr>
          <p:cNvSpPr txBox="1"/>
          <p:nvPr/>
        </p:nvSpPr>
        <p:spPr>
          <a:xfrm>
            <a:off x="6277383" y="2553380"/>
            <a:ext cx="1659572" cy="369332"/>
          </a:xfrm>
          <a:prstGeom prst="rect">
            <a:avLst/>
          </a:prstGeom>
          <a:noFill/>
        </p:spPr>
        <p:txBody>
          <a:bodyPr wrap="square" rtlCol="0">
            <a:spAutoFit/>
          </a:bodyPr>
          <a:lstStyle/>
          <a:p>
            <a:pPr algn="ctr"/>
            <a:r>
              <a:rPr lang="en-US" dirty="0"/>
              <a:t>Start</a:t>
            </a:r>
          </a:p>
        </p:txBody>
      </p:sp>
      <p:grpSp>
        <p:nvGrpSpPr>
          <p:cNvPr id="81" name="Group 80">
            <a:extLst>
              <a:ext uri="{FF2B5EF4-FFF2-40B4-BE49-F238E27FC236}">
                <a16:creationId xmlns:a16="http://schemas.microsoft.com/office/drawing/2014/main" id="{7D00062F-6733-66D5-3C2A-C2529B77EECB}"/>
              </a:ext>
            </a:extLst>
          </p:cNvPr>
          <p:cNvGrpSpPr/>
          <p:nvPr/>
        </p:nvGrpSpPr>
        <p:grpSpPr>
          <a:xfrm>
            <a:off x="5432661" y="2922712"/>
            <a:ext cx="4228328" cy="2608933"/>
            <a:chOff x="5428550" y="3077936"/>
            <a:chExt cx="4228328" cy="2608933"/>
          </a:xfrm>
        </p:grpSpPr>
        <p:sp>
          <p:nvSpPr>
            <p:cNvPr id="25" name="Flowchart: Connector 24">
              <a:extLst>
                <a:ext uri="{FF2B5EF4-FFF2-40B4-BE49-F238E27FC236}">
                  <a16:creationId xmlns:a16="http://schemas.microsoft.com/office/drawing/2014/main" id="{79013DCD-E012-4DAC-7942-8BCEAD8A18C3}"/>
                </a:ext>
              </a:extLst>
            </p:cNvPr>
            <p:cNvSpPr/>
            <p:nvPr/>
          </p:nvSpPr>
          <p:spPr>
            <a:xfrm>
              <a:off x="6673832" y="5064883"/>
              <a:ext cx="952360" cy="621986"/>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C353681-2B56-2FBA-49B9-5889F628A31A}"/>
                </a:ext>
              </a:extLst>
            </p:cNvPr>
            <p:cNvSpPr txBox="1"/>
            <p:nvPr/>
          </p:nvSpPr>
          <p:spPr>
            <a:xfrm>
              <a:off x="6299564" y="5212389"/>
              <a:ext cx="1659572" cy="369332"/>
            </a:xfrm>
            <a:prstGeom prst="rect">
              <a:avLst/>
            </a:prstGeom>
            <a:noFill/>
          </p:spPr>
          <p:txBody>
            <a:bodyPr wrap="square" rtlCol="0">
              <a:spAutoFit/>
            </a:bodyPr>
            <a:lstStyle/>
            <a:p>
              <a:pPr algn="ctr"/>
              <a:r>
                <a:rPr lang="en-US" dirty="0"/>
                <a:t>A</a:t>
              </a:r>
            </a:p>
          </p:txBody>
        </p:sp>
        <p:grpSp>
          <p:nvGrpSpPr>
            <p:cNvPr id="80" name="Group 79">
              <a:extLst>
                <a:ext uri="{FF2B5EF4-FFF2-40B4-BE49-F238E27FC236}">
                  <a16:creationId xmlns:a16="http://schemas.microsoft.com/office/drawing/2014/main" id="{30DDD550-2FFB-9DB6-0B9D-6EED1DE3D74D}"/>
                </a:ext>
              </a:extLst>
            </p:cNvPr>
            <p:cNvGrpSpPr/>
            <p:nvPr/>
          </p:nvGrpSpPr>
          <p:grpSpPr>
            <a:xfrm>
              <a:off x="5428550" y="3077936"/>
              <a:ext cx="4228328" cy="1966970"/>
              <a:chOff x="5428550" y="3077936"/>
              <a:chExt cx="4228328" cy="1966970"/>
            </a:xfrm>
          </p:grpSpPr>
          <p:sp>
            <p:nvSpPr>
              <p:cNvPr id="24" name="Flowchart: Decision 23">
                <a:extLst>
                  <a:ext uri="{FF2B5EF4-FFF2-40B4-BE49-F238E27FC236}">
                    <a16:creationId xmlns:a16="http://schemas.microsoft.com/office/drawing/2014/main" id="{C63C8AD2-8FD5-6943-4C8B-98332DAAE256}"/>
                  </a:ext>
                </a:extLst>
              </p:cNvPr>
              <p:cNvSpPr/>
              <p:nvPr/>
            </p:nvSpPr>
            <p:spPr>
              <a:xfrm>
                <a:off x="6275145" y="4023593"/>
                <a:ext cx="1800495" cy="655181"/>
              </a:xfrm>
              <a:prstGeom prst="flowChartDecision">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Connector: Elbow 26">
                <a:extLst>
                  <a:ext uri="{FF2B5EF4-FFF2-40B4-BE49-F238E27FC236}">
                    <a16:creationId xmlns:a16="http://schemas.microsoft.com/office/drawing/2014/main" id="{2653AC81-BA22-226D-802B-233A9D9CEBF3}"/>
                  </a:ext>
                </a:extLst>
              </p:cNvPr>
              <p:cNvCxnSpPr>
                <a:cxnSpLocks/>
                <a:stCxn id="24" idx="3"/>
              </p:cNvCxnSpPr>
              <p:nvPr/>
            </p:nvCxnSpPr>
            <p:spPr>
              <a:xfrm flipH="1" flipV="1">
                <a:off x="8008237" y="3400425"/>
                <a:ext cx="67403" cy="950759"/>
              </a:xfrm>
              <a:prstGeom prst="bentConnector4">
                <a:avLst>
                  <a:gd name="adj1" fmla="val -339154"/>
                  <a:gd name="adj2" fmla="val 99859"/>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EBEEEB54-4449-EF72-97EA-F003FEBFF6D0}"/>
                  </a:ext>
                </a:extLst>
              </p:cNvPr>
              <p:cNvCxnSpPr>
                <a:cxnSpLocks/>
                <a:endCxn id="24" idx="0"/>
              </p:cNvCxnSpPr>
              <p:nvPr/>
            </p:nvCxnSpPr>
            <p:spPr>
              <a:xfrm flipH="1">
                <a:off x="7175393" y="3550063"/>
                <a:ext cx="27617" cy="4735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DB5D169B-3951-7EAA-F6F8-6AF09B582A95}"/>
                  </a:ext>
                </a:extLst>
              </p:cNvPr>
              <p:cNvGrpSpPr/>
              <p:nvPr/>
            </p:nvGrpSpPr>
            <p:grpSpPr>
              <a:xfrm>
                <a:off x="6224386" y="3077936"/>
                <a:ext cx="1851253" cy="473529"/>
                <a:chOff x="6224386" y="3077936"/>
                <a:chExt cx="1851253" cy="473529"/>
              </a:xfrm>
            </p:grpSpPr>
            <p:sp>
              <p:nvSpPr>
                <p:cNvPr id="23" name="Rectangle 22">
                  <a:extLst>
                    <a:ext uri="{FF2B5EF4-FFF2-40B4-BE49-F238E27FC236}">
                      <a16:creationId xmlns:a16="http://schemas.microsoft.com/office/drawing/2014/main" id="{DA70EA35-0285-F77F-A283-9CCE19925ACF}"/>
                    </a:ext>
                  </a:extLst>
                </p:cNvPr>
                <p:cNvSpPr/>
                <p:nvPr/>
              </p:nvSpPr>
              <p:spPr>
                <a:xfrm>
                  <a:off x="6335486" y="3077936"/>
                  <a:ext cx="1659572" cy="473529"/>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72C4E6D-06FC-38FF-D851-377D4FB6667D}"/>
                    </a:ext>
                  </a:extLst>
                </p:cNvPr>
                <p:cNvSpPr txBox="1"/>
                <p:nvPr/>
              </p:nvSpPr>
              <p:spPr>
                <a:xfrm>
                  <a:off x="6224386" y="3113603"/>
                  <a:ext cx="1851253" cy="369332"/>
                </a:xfrm>
                <a:prstGeom prst="rect">
                  <a:avLst/>
                </a:prstGeom>
                <a:noFill/>
              </p:spPr>
              <p:txBody>
                <a:bodyPr wrap="square" rtlCol="0">
                  <a:spAutoFit/>
                </a:bodyPr>
                <a:lstStyle/>
                <a:p>
                  <a:pPr algn="ctr"/>
                  <a:r>
                    <a:rPr lang="en-US" dirty="0"/>
                    <a:t>Process step 1</a:t>
                  </a:r>
                </a:p>
              </p:txBody>
            </p:sp>
          </p:grpSp>
          <p:sp>
            <p:nvSpPr>
              <p:cNvPr id="49" name="TextBox 48">
                <a:extLst>
                  <a:ext uri="{FF2B5EF4-FFF2-40B4-BE49-F238E27FC236}">
                    <a16:creationId xmlns:a16="http://schemas.microsoft.com/office/drawing/2014/main" id="{6149EA9F-6A76-9152-6C45-BF6C0715FB7A}"/>
                  </a:ext>
                </a:extLst>
              </p:cNvPr>
              <p:cNvSpPr txBox="1"/>
              <p:nvPr/>
            </p:nvSpPr>
            <p:spPr>
              <a:xfrm>
                <a:off x="6373224" y="4143455"/>
                <a:ext cx="1659572" cy="369332"/>
              </a:xfrm>
              <a:prstGeom prst="rect">
                <a:avLst/>
              </a:prstGeom>
              <a:noFill/>
            </p:spPr>
            <p:txBody>
              <a:bodyPr wrap="square" rtlCol="0">
                <a:spAutoFit/>
              </a:bodyPr>
              <a:lstStyle/>
              <a:p>
                <a:pPr algn="ctr"/>
                <a:r>
                  <a:rPr lang="en-US" dirty="0"/>
                  <a:t>Decision</a:t>
                </a:r>
              </a:p>
            </p:txBody>
          </p:sp>
          <p:sp>
            <p:nvSpPr>
              <p:cNvPr id="75" name="TextBox 74">
                <a:extLst>
                  <a:ext uri="{FF2B5EF4-FFF2-40B4-BE49-F238E27FC236}">
                    <a16:creationId xmlns:a16="http://schemas.microsoft.com/office/drawing/2014/main" id="{68734827-ABE7-A353-589C-913B7FC6ED0E}"/>
                  </a:ext>
                </a:extLst>
              </p:cNvPr>
              <p:cNvSpPr txBox="1"/>
              <p:nvPr/>
            </p:nvSpPr>
            <p:spPr>
              <a:xfrm>
                <a:off x="7997306" y="3894093"/>
                <a:ext cx="1659572" cy="369332"/>
              </a:xfrm>
              <a:prstGeom prst="rect">
                <a:avLst/>
              </a:prstGeom>
              <a:noFill/>
            </p:spPr>
            <p:txBody>
              <a:bodyPr wrap="square" rtlCol="0">
                <a:spAutoFit/>
              </a:bodyPr>
              <a:lstStyle/>
              <a:p>
                <a:pPr algn="ctr"/>
                <a:r>
                  <a:rPr lang="en-US" dirty="0"/>
                  <a:t>Choice 2</a:t>
                </a:r>
              </a:p>
            </p:txBody>
          </p:sp>
          <p:sp>
            <p:nvSpPr>
              <p:cNvPr id="76" name="TextBox 75">
                <a:extLst>
                  <a:ext uri="{FF2B5EF4-FFF2-40B4-BE49-F238E27FC236}">
                    <a16:creationId xmlns:a16="http://schemas.microsoft.com/office/drawing/2014/main" id="{CA0E03C7-AA84-6410-2AC4-78E9246689A6}"/>
                  </a:ext>
                </a:extLst>
              </p:cNvPr>
              <p:cNvSpPr txBox="1"/>
              <p:nvPr/>
            </p:nvSpPr>
            <p:spPr>
              <a:xfrm>
                <a:off x="5428550" y="4675574"/>
                <a:ext cx="1659572" cy="369332"/>
              </a:xfrm>
              <a:prstGeom prst="rect">
                <a:avLst/>
              </a:prstGeom>
              <a:noFill/>
            </p:spPr>
            <p:txBody>
              <a:bodyPr wrap="square" rtlCol="0">
                <a:spAutoFit/>
              </a:bodyPr>
              <a:lstStyle/>
              <a:p>
                <a:pPr algn="ctr"/>
                <a:r>
                  <a:rPr lang="en-US" dirty="0"/>
                  <a:t>Choice 1</a:t>
                </a:r>
              </a:p>
            </p:txBody>
          </p:sp>
        </p:grpSp>
      </p:grpSp>
    </p:spTree>
    <p:extLst>
      <p:ext uri="{BB962C8B-B14F-4D97-AF65-F5344CB8AC3E}">
        <p14:creationId xmlns:p14="http://schemas.microsoft.com/office/powerpoint/2010/main" val="3747121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2726870"/>
            <a:ext cx="2935676" cy="9584870"/>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20583" y="-2726870"/>
            <a:ext cx="11553137" cy="9601200"/>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rgbClr val="C00000"/>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no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no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no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no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830997"/>
          </a:xfrm>
          <a:prstGeom prst="rect">
            <a:avLst/>
          </a:prstGeom>
          <a:noFill/>
        </p:spPr>
        <p:txBody>
          <a:bodyPr wrap="square" rtlCol="0">
            <a:spAutoFit/>
          </a:bodyPr>
          <a:lstStyle/>
          <a:p>
            <a:r>
              <a:rPr lang="en-US" sz="2400" dirty="0"/>
              <a:t>A population is the group from which data is to be collected</a:t>
            </a:r>
          </a:p>
        </p:txBody>
      </p:sp>
    </p:spTree>
    <p:extLst>
      <p:ext uri="{BB962C8B-B14F-4D97-AF65-F5344CB8AC3E}">
        <p14:creationId xmlns:p14="http://schemas.microsoft.com/office/powerpoint/2010/main" val="353576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8425543" y="-5439335"/>
            <a:ext cx="3766456" cy="12656563"/>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710333" y="-3755571"/>
            <a:ext cx="11553137" cy="10972799"/>
          </a:xfrm>
        </p:spPr>
        <p:txBody>
          <a:bodyPr/>
          <a:lstStyle/>
          <a:p>
            <a:r>
              <a:rPr lang="en-US" sz="3200" dirty="0"/>
              <a:t> </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65966" y="-359229"/>
            <a:ext cx="11149734" cy="6776358"/>
          </a:xfrm>
        </p:spPr>
        <p:txBody>
          <a:bodyPr/>
          <a:lstStyle/>
          <a:p>
            <a:r>
              <a:rPr lang="en-US" b="1" dirty="0"/>
              <a:t>Statistical terms</a:t>
            </a:r>
          </a:p>
          <a:p>
            <a:r>
              <a:rPr lang="en-US" sz="2400" dirty="0"/>
              <a:t>There are various statistical terms that one should be aware of while dealing with statistics, They include;</a:t>
            </a:r>
          </a:p>
          <a:p>
            <a:endParaRPr lang="en-US" dirty="0"/>
          </a:p>
        </p:txBody>
      </p:sp>
      <p:grpSp>
        <p:nvGrpSpPr>
          <p:cNvPr id="36" name="Group 35">
            <a:extLst>
              <a:ext uri="{FF2B5EF4-FFF2-40B4-BE49-F238E27FC236}">
                <a16:creationId xmlns:a16="http://schemas.microsoft.com/office/drawing/2014/main" id="{BFD88563-94F8-7EAD-AAC5-BD12B1532374}"/>
              </a:ext>
            </a:extLst>
          </p:cNvPr>
          <p:cNvGrpSpPr/>
          <p:nvPr/>
        </p:nvGrpSpPr>
        <p:grpSpPr>
          <a:xfrm>
            <a:off x="197528" y="1363784"/>
            <a:ext cx="2246542" cy="753831"/>
            <a:chOff x="5979728" y="4688521"/>
            <a:chExt cx="2246542" cy="427735"/>
          </a:xfrm>
          <a:solidFill>
            <a:schemeClr val="tx2">
              <a:lumMod val="75000"/>
              <a:lumOff val="25000"/>
            </a:schemeClr>
          </a:solidFill>
        </p:grpSpPr>
        <p:sp>
          <p:nvSpPr>
            <p:cNvPr id="28" name="Flowchart: Terminator 27">
              <a:extLst>
                <a:ext uri="{FF2B5EF4-FFF2-40B4-BE49-F238E27FC236}">
                  <a16:creationId xmlns:a16="http://schemas.microsoft.com/office/drawing/2014/main" id="{BD0C2963-4229-6CD7-6509-7455025498DB}"/>
                </a:ext>
              </a:extLst>
            </p:cNvPr>
            <p:cNvSpPr/>
            <p:nvPr/>
          </p:nvSpPr>
          <p:spPr>
            <a:xfrm>
              <a:off x="5979728" y="4688521"/>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3F048-D8BB-E48B-8E79-7EE1F94E301E}"/>
                </a:ext>
              </a:extLst>
            </p:cNvPr>
            <p:cNvSpPr txBox="1"/>
            <p:nvPr/>
          </p:nvSpPr>
          <p:spPr>
            <a:xfrm>
              <a:off x="6085026" y="4790484"/>
              <a:ext cx="2023714" cy="209565"/>
            </a:xfrm>
            <a:prstGeom prst="rect">
              <a:avLst/>
            </a:prstGeom>
            <a:grpFill/>
          </p:spPr>
          <p:txBody>
            <a:bodyPr wrap="square" rtlCol="0">
              <a:spAutoFit/>
            </a:bodyPr>
            <a:lstStyle/>
            <a:p>
              <a:pPr algn="ctr"/>
              <a:r>
                <a:rPr lang="en-US" dirty="0"/>
                <a:t>Population</a:t>
              </a:r>
            </a:p>
          </p:txBody>
        </p:sp>
      </p:grpSp>
      <p:grpSp>
        <p:nvGrpSpPr>
          <p:cNvPr id="39" name="Group 38">
            <a:extLst>
              <a:ext uri="{FF2B5EF4-FFF2-40B4-BE49-F238E27FC236}">
                <a16:creationId xmlns:a16="http://schemas.microsoft.com/office/drawing/2014/main" id="{CF0AADC8-4FB6-CE0D-6321-60768E0881F8}"/>
              </a:ext>
            </a:extLst>
          </p:cNvPr>
          <p:cNvGrpSpPr/>
          <p:nvPr/>
        </p:nvGrpSpPr>
        <p:grpSpPr>
          <a:xfrm>
            <a:off x="8003421" y="1315090"/>
            <a:ext cx="2246542" cy="753830"/>
            <a:chOff x="703919" y="2337867"/>
            <a:chExt cx="2246542" cy="444558"/>
          </a:xfrm>
        </p:grpSpPr>
        <p:sp>
          <p:nvSpPr>
            <p:cNvPr id="29" name="Flowchart: Terminator 28">
              <a:extLst>
                <a:ext uri="{FF2B5EF4-FFF2-40B4-BE49-F238E27FC236}">
                  <a16:creationId xmlns:a16="http://schemas.microsoft.com/office/drawing/2014/main" id="{CC32B0C0-74CB-56CF-5FE2-66B7680E4B58}"/>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FC7F184-B604-9307-271D-C5FD5116801C}"/>
                </a:ext>
              </a:extLst>
            </p:cNvPr>
            <p:cNvSpPr txBox="1"/>
            <p:nvPr/>
          </p:nvSpPr>
          <p:spPr>
            <a:xfrm>
              <a:off x="815333" y="2337867"/>
              <a:ext cx="2023714" cy="381162"/>
            </a:xfrm>
            <a:prstGeom prst="rect">
              <a:avLst/>
            </a:prstGeom>
            <a:noFill/>
          </p:spPr>
          <p:txBody>
            <a:bodyPr wrap="square" rtlCol="0">
              <a:spAutoFit/>
            </a:bodyPr>
            <a:lstStyle/>
            <a:p>
              <a:pPr algn="ctr"/>
              <a:r>
                <a:rPr lang="en-US" dirty="0"/>
                <a:t>Quantitative Variable</a:t>
              </a:r>
            </a:p>
          </p:txBody>
        </p:sp>
      </p:grpSp>
      <p:grpSp>
        <p:nvGrpSpPr>
          <p:cNvPr id="37" name="Group 36">
            <a:extLst>
              <a:ext uri="{FF2B5EF4-FFF2-40B4-BE49-F238E27FC236}">
                <a16:creationId xmlns:a16="http://schemas.microsoft.com/office/drawing/2014/main" id="{8980D862-9EAA-8DF7-403C-FC62C29B985D}"/>
              </a:ext>
            </a:extLst>
          </p:cNvPr>
          <p:cNvGrpSpPr/>
          <p:nvPr/>
        </p:nvGrpSpPr>
        <p:grpSpPr>
          <a:xfrm>
            <a:off x="2765758" y="1361114"/>
            <a:ext cx="2246542" cy="753831"/>
            <a:chOff x="6028505" y="5294895"/>
            <a:chExt cx="2246542" cy="427735"/>
          </a:xfrm>
          <a:solidFill>
            <a:srgbClr val="C00000"/>
          </a:solidFill>
        </p:grpSpPr>
        <p:sp>
          <p:nvSpPr>
            <p:cNvPr id="30" name="Flowchart: Terminator 29">
              <a:extLst>
                <a:ext uri="{FF2B5EF4-FFF2-40B4-BE49-F238E27FC236}">
                  <a16:creationId xmlns:a16="http://schemas.microsoft.com/office/drawing/2014/main" id="{649B7553-D50C-DB00-1C47-E9B2761B83CB}"/>
                </a:ext>
              </a:extLst>
            </p:cNvPr>
            <p:cNvSpPr/>
            <p:nvPr/>
          </p:nvSpPr>
          <p:spPr>
            <a:xfrm>
              <a:off x="6028505" y="5294895"/>
              <a:ext cx="2246542" cy="427735"/>
            </a:xfrm>
            <a:prstGeom prst="flowChartTerminator">
              <a:avLst/>
            </a:prstGeom>
            <a:gr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84B10E5-A45A-9035-59EA-924016D0F199}"/>
                </a:ext>
              </a:extLst>
            </p:cNvPr>
            <p:cNvSpPr txBox="1"/>
            <p:nvPr/>
          </p:nvSpPr>
          <p:spPr>
            <a:xfrm>
              <a:off x="6098134" y="5403979"/>
              <a:ext cx="2023714" cy="209565"/>
            </a:xfrm>
            <a:prstGeom prst="rect">
              <a:avLst/>
            </a:prstGeom>
            <a:grpFill/>
          </p:spPr>
          <p:txBody>
            <a:bodyPr wrap="square" rtlCol="0">
              <a:spAutoFit/>
            </a:bodyPr>
            <a:lstStyle/>
            <a:p>
              <a:pPr algn="ctr"/>
              <a:r>
                <a:rPr lang="en-US" dirty="0"/>
                <a:t>Sample</a:t>
              </a:r>
            </a:p>
          </p:txBody>
        </p:sp>
      </p:grpSp>
      <p:grpSp>
        <p:nvGrpSpPr>
          <p:cNvPr id="38" name="Group 37">
            <a:extLst>
              <a:ext uri="{FF2B5EF4-FFF2-40B4-BE49-F238E27FC236}">
                <a16:creationId xmlns:a16="http://schemas.microsoft.com/office/drawing/2014/main" id="{87613E9C-8215-2429-7F36-B40017364CE0}"/>
              </a:ext>
            </a:extLst>
          </p:cNvPr>
          <p:cNvGrpSpPr/>
          <p:nvPr/>
        </p:nvGrpSpPr>
        <p:grpSpPr>
          <a:xfrm>
            <a:off x="5451518" y="1375272"/>
            <a:ext cx="2246542" cy="753831"/>
            <a:chOff x="6034285" y="5832411"/>
            <a:chExt cx="2246542" cy="427735"/>
          </a:xfrm>
        </p:grpSpPr>
        <p:sp>
          <p:nvSpPr>
            <p:cNvPr id="31" name="Flowchart: Terminator 30">
              <a:extLst>
                <a:ext uri="{FF2B5EF4-FFF2-40B4-BE49-F238E27FC236}">
                  <a16:creationId xmlns:a16="http://schemas.microsoft.com/office/drawing/2014/main" id="{0D5927E5-374B-4466-806E-AF7BC55C9004}"/>
                </a:ext>
              </a:extLst>
            </p:cNvPr>
            <p:cNvSpPr/>
            <p:nvPr/>
          </p:nvSpPr>
          <p:spPr>
            <a:xfrm>
              <a:off x="6034285" y="5832411"/>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300050A-0E1B-9E86-922D-33728F1A1826}"/>
                </a:ext>
              </a:extLst>
            </p:cNvPr>
            <p:cNvSpPr txBox="1"/>
            <p:nvPr/>
          </p:nvSpPr>
          <p:spPr>
            <a:xfrm>
              <a:off x="6171145" y="5936251"/>
              <a:ext cx="2023714" cy="209565"/>
            </a:xfrm>
            <a:prstGeom prst="rect">
              <a:avLst/>
            </a:prstGeom>
            <a:noFill/>
          </p:spPr>
          <p:txBody>
            <a:bodyPr wrap="square" rtlCol="0">
              <a:spAutoFit/>
            </a:bodyPr>
            <a:lstStyle/>
            <a:p>
              <a:pPr algn="ctr"/>
              <a:r>
                <a:rPr lang="en-US" dirty="0"/>
                <a:t>Variable</a:t>
              </a:r>
            </a:p>
          </p:txBody>
        </p:sp>
      </p:grpSp>
      <p:grpSp>
        <p:nvGrpSpPr>
          <p:cNvPr id="3" name="Group 2">
            <a:extLst>
              <a:ext uri="{FF2B5EF4-FFF2-40B4-BE49-F238E27FC236}">
                <a16:creationId xmlns:a16="http://schemas.microsoft.com/office/drawing/2014/main" id="{B37E3E7F-80BD-9D18-715E-35DEAAD6EF9A}"/>
              </a:ext>
            </a:extLst>
          </p:cNvPr>
          <p:cNvGrpSpPr/>
          <p:nvPr/>
        </p:nvGrpSpPr>
        <p:grpSpPr>
          <a:xfrm>
            <a:off x="6916507" y="2448081"/>
            <a:ext cx="2246542" cy="725303"/>
            <a:chOff x="703919" y="2337867"/>
            <a:chExt cx="2246542" cy="444558"/>
          </a:xfrm>
        </p:grpSpPr>
        <p:sp>
          <p:nvSpPr>
            <p:cNvPr id="16" name="Flowchart: Terminator 15">
              <a:extLst>
                <a:ext uri="{FF2B5EF4-FFF2-40B4-BE49-F238E27FC236}">
                  <a16:creationId xmlns:a16="http://schemas.microsoft.com/office/drawing/2014/main" id="{FD64A9AA-E8BC-64CC-44BF-AFEA237F0602}"/>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375835-A1B7-6455-6D71-B55F1C2E10D0}"/>
                </a:ext>
              </a:extLst>
            </p:cNvPr>
            <p:cNvSpPr txBox="1"/>
            <p:nvPr/>
          </p:nvSpPr>
          <p:spPr>
            <a:xfrm>
              <a:off x="815333" y="2337867"/>
              <a:ext cx="2023714" cy="396154"/>
            </a:xfrm>
            <a:prstGeom prst="rect">
              <a:avLst/>
            </a:prstGeom>
            <a:noFill/>
          </p:spPr>
          <p:txBody>
            <a:bodyPr wrap="square" rtlCol="0">
              <a:spAutoFit/>
            </a:bodyPr>
            <a:lstStyle/>
            <a:p>
              <a:pPr algn="ctr"/>
              <a:r>
                <a:rPr lang="en-US" dirty="0"/>
                <a:t>Continuous Variable</a:t>
              </a:r>
            </a:p>
          </p:txBody>
        </p:sp>
      </p:grpSp>
      <p:grpSp>
        <p:nvGrpSpPr>
          <p:cNvPr id="40" name="Group 39">
            <a:extLst>
              <a:ext uri="{FF2B5EF4-FFF2-40B4-BE49-F238E27FC236}">
                <a16:creationId xmlns:a16="http://schemas.microsoft.com/office/drawing/2014/main" id="{959490CF-8F1D-2158-EE3E-3F9FCA015529}"/>
              </a:ext>
            </a:extLst>
          </p:cNvPr>
          <p:cNvGrpSpPr/>
          <p:nvPr/>
        </p:nvGrpSpPr>
        <p:grpSpPr>
          <a:xfrm>
            <a:off x="1054789" y="2392252"/>
            <a:ext cx="2846792" cy="725304"/>
            <a:chOff x="703919" y="2354690"/>
            <a:chExt cx="2246542" cy="427735"/>
          </a:xfrm>
        </p:grpSpPr>
        <p:sp>
          <p:nvSpPr>
            <p:cNvPr id="41" name="Flowchart: Terminator 40">
              <a:extLst>
                <a:ext uri="{FF2B5EF4-FFF2-40B4-BE49-F238E27FC236}">
                  <a16:creationId xmlns:a16="http://schemas.microsoft.com/office/drawing/2014/main" id="{B629E53B-D422-F302-8A88-73FAF53CD71E}"/>
                </a:ext>
              </a:extLst>
            </p:cNvPr>
            <p:cNvSpPr/>
            <p:nvPr/>
          </p:nvSpPr>
          <p:spPr>
            <a:xfrm>
              <a:off x="703919" y="2354690"/>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9A738AB-34DE-8B03-C91A-3AD562A37056}"/>
                </a:ext>
              </a:extLst>
            </p:cNvPr>
            <p:cNvSpPr txBox="1"/>
            <p:nvPr/>
          </p:nvSpPr>
          <p:spPr>
            <a:xfrm>
              <a:off x="815333" y="2463798"/>
              <a:ext cx="2023714" cy="217807"/>
            </a:xfrm>
            <a:prstGeom prst="rect">
              <a:avLst/>
            </a:prstGeom>
            <a:noFill/>
          </p:spPr>
          <p:txBody>
            <a:bodyPr wrap="square" rtlCol="0">
              <a:spAutoFit/>
            </a:bodyPr>
            <a:lstStyle/>
            <a:p>
              <a:pPr algn="ctr"/>
              <a:r>
                <a:rPr lang="en-US" dirty="0"/>
                <a:t>Qualitative Variable</a:t>
              </a:r>
            </a:p>
          </p:txBody>
        </p:sp>
      </p:grpSp>
      <p:grpSp>
        <p:nvGrpSpPr>
          <p:cNvPr id="43" name="Group 42">
            <a:extLst>
              <a:ext uri="{FF2B5EF4-FFF2-40B4-BE49-F238E27FC236}">
                <a16:creationId xmlns:a16="http://schemas.microsoft.com/office/drawing/2014/main" id="{526C9425-E508-4FC0-D178-71A093F83966}"/>
              </a:ext>
            </a:extLst>
          </p:cNvPr>
          <p:cNvGrpSpPr/>
          <p:nvPr/>
        </p:nvGrpSpPr>
        <p:grpSpPr>
          <a:xfrm>
            <a:off x="4300291" y="2392252"/>
            <a:ext cx="2246542" cy="753831"/>
            <a:chOff x="6028505" y="5294895"/>
            <a:chExt cx="2246542" cy="427735"/>
          </a:xfrm>
        </p:grpSpPr>
        <p:sp>
          <p:nvSpPr>
            <p:cNvPr id="44" name="Flowchart: Terminator 43">
              <a:extLst>
                <a:ext uri="{FF2B5EF4-FFF2-40B4-BE49-F238E27FC236}">
                  <a16:creationId xmlns:a16="http://schemas.microsoft.com/office/drawing/2014/main" id="{B086D1A8-9BCB-A04C-A3B3-D3541E8BCED1}"/>
                </a:ext>
              </a:extLst>
            </p:cNvPr>
            <p:cNvSpPr/>
            <p:nvPr/>
          </p:nvSpPr>
          <p:spPr>
            <a:xfrm>
              <a:off x="6028505" y="5294895"/>
              <a:ext cx="2246542" cy="427735"/>
            </a:xfrm>
            <a:prstGeom prst="flowChartTerminator">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0E6F100-A98B-5FCA-3077-072DDF2E1516}"/>
                </a:ext>
              </a:extLst>
            </p:cNvPr>
            <p:cNvSpPr txBox="1"/>
            <p:nvPr/>
          </p:nvSpPr>
          <p:spPr>
            <a:xfrm>
              <a:off x="6129410" y="5388114"/>
              <a:ext cx="2023714" cy="209565"/>
            </a:xfrm>
            <a:prstGeom prst="rect">
              <a:avLst/>
            </a:prstGeom>
            <a:noFill/>
          </p:spPr>
          <p:txBody>
            <a:bodyPr wrap="square" rtlCol="0">
              <a:spAutoFit/>
            </a:bodyPr>
            <a:lstStyle/>
            <a:p>
              <a:pPr algn="ctr"/>
              <a:r>
                <a:rPr lang="en-US" dirty="0"/>
                <a:t>Discreet Variable</a:t>
              </a:r>
            </a:p>
          </p:txBody>
        </p:sp>
      </p:grpSp>
      <p:sp>
        <p:nvSpPr>
          <p:cNvPr id="46" name="Rectangle: Rounded Corners 45">
            <a:extLst>
              <a:ext uri="{FF2B5EF4-FFF2-40B4-BE49-F238E27FC236}">
                <a16:creationId xmlns:a16="http://schemas.microsoft.com/office/drawing/2014/main" id="{FD55C1E8-F456-66C9-1183-93AC7FE126CE}"/>
              </a:ext>
            </a:extLst>
          </p:cNvPr>
          <p:cNvSpPr/>
          <p:nvPr/>
        </p:nvSpPr>
        <p:spPr>
          <a:xfrm>
            <a:off x="302826" y="4359729"/>
            <a:ext cx="10523017" cy="2084847"/>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0435EB-080B-84EA-CD4D-FCBF737835F0}"/>
              </a:ext>
            </a:extLst>
          </p:cNvPr>
          <p:cNvSpPr txBox="1"/>
          <p:nvPr/>
        </p:nvSpPr>
        <p:spPr>
          <a:xfrm>
            <a:off x="740627" y="4668499"/>
            <a:ext cx="8442934" cy="461665"/>
          </a:xfrm>
          <a:prstGeom prst="rect">
            <a:avLst/>
          </a:prstGeom>
          <a:noFill/>
        </p:spPr>
        <p:txBody>
          <a:bodyPr wrap="square" rtlCol="0">
            <a:spAutoFit/>
          </a:bodyPr>
          <a:lstStyle/>
          <a:p>
            <a:r>
              <a:rPr lang="en-US" sz="2400" dirty="0"/>
              <a:t>A sample is a subset of a population</a:t>
            </a:r>
          </a:p>
        </p:txBody>
      </p:sp>
    </p:spTree>
    <p:extLst>
      <p:ext uri="{BB962C8B-B14F-4D97-AF65-F5344CB8AC3E}">
        <p14:creationId xmlns:p14="http://schemas.microsoft.com/office/powerpoint/2010/main" val="4108901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5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116"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59CC3D-2301-4DD8-ABB5-562DFBC6C13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1291</TotalTime>
  <Words>2149</Words>
  <Application>Microsoft Office PowerPoint</Application>
  <PresentationFormat>Widescreen</PresentationFormat>
  <Paragraphs>317</Paragraphs>
  <Slides>30</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Cambria Math</vt:lpstr>
      <vt:lpstr>KaTeX_Main</vt:lpstr>
      <vt:lpstr>Poppins</vt:lpstr>
      <vt:lpstr>Posterama</vt:lpstr>
      <vt:lpstr>Söhne</vt:lpstr>
      <vt:lpstr>SineVTI</vt:lpstr>
      <vt:lpstr>1_Office Theme</vt:lpstr>
      <vt:lpstr>Statistics</vt:lpstr>
      <vt:lpstr>Topics</vt:lpstr>
      <vt:lpstr>Introduction to Statistics</vt:lpstr>
      <vt:lpstr>PowerPoint Presentation</vt:lpstr>
      <vt:lpstr>Major categories of statistics</vt:lpstr>
      <vt:lpstr> </vt:lpstr>
      <vt:lpstr> </vt:lpstr>
      <vt:lpstr> </vt:lpstr>
      <vt:lpstr> </vt:lpstr>
      <vt:lpstr> </vt:lpstr>
      <vt:lpstr> </vt:lpstr>
      <vt:lpstr> </vt:lpstr>
      <vt:lpstr> </vt:lpstr>
      <vt:lpstr> </vt:lpstr>
      <vt:lpstr>Sampling and Sampling Techniques</vt:lpstr>
      <vt:lpstr>Probability sampling</vt:lpstr>
      <vt:lpstr>Probability sampling</vt:lpstr>
      <vt:lpstr>Probability sampling</vt:lpstr>
      <vt:lpstr>Probability sampling</vt:lpstr>
      <vt:lpstr>Non-Probability sampling</vt:lpstr>
      <vt:lpstr>Non-Probability sampling</vt:lpstr>
      <vt:lpstr>Non-Probability sampling</vt:lpstr>
      <vt:lpstr>Variables</vt:lpstr>
      <vt:lpstr>Statistical Measures - Types</vt:lpstr>
      <vt:lpstr>Measures of central tendency </vt:lpstr>
      <vt:lpstr>Measures of central tendency </vt:lpstr>
      <vt:lpstr>Measures of spread / Dispersion</vt:lpstr>
      <vt:lpstr>Measures of Position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Wanjiru Mburu</dc:creator>
  <cp:lastModifiedBy>Wanjiru Mburu</cp:lastModifiedBy>
  <cp:revision>3</cp:revision>
  <dcterms:created xsi:type="dcterms:W3CDTF">2024-03-12T10:29:06Z</dcterms:created>
  <dcterms:modified xsi:type="dcterms:W3CDTF">2024-03-13T08:00:27Z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