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sldIdLst>
    <p:sldId id="257" r:id="rId2"/>
    <p:sldId id="258" r:id="rId3"/>
    <p:sldId id="259" r:id="rId4"/>
    <p:sldId id="260" r:id="rId5"/>
    <p:sldId id="261" r:id="rId6"/>
    <p:sldId id="269" r:id="rId7"/>
    <p:sldId id="270" r:id="rId8"/>
    <p:sldId id="271" r:id="rId9"/>
    <p:sldId id="272" r:id="rId10"/>
    <p:sldId id="266"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3341EE12-F28E-4B03-A404-A8FCAE0F6316}"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278545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8B8189-0D9C-48A6-9FA3-862227B094CE}" type="datetime1">
              <a:rPr lang="en-US" smtClean="0"/>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139777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ADDCAE-6443-42C3-9C19-F95985500186}" type="datetime1">
              <a:rPr lang="en-US" smtClean="0"/>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3220190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962799E-EB8E-4038-8063-81BB57C732D4}" type="datetime1">
              <a:rPr lang="en-US" smtClean="0"/>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402412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217A73C3-B243-44D3-809D-EF8FDFBD85D4}"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84776780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C9B6D3E3-28E2-4380-A113-67698215C5F8}" type="datetime1">
              <a:rPr lang="en-US" smtClean="0"/>
              <a:t>5/6/2024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62462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6989806E-8E94-473C-AEE7-BE6F15F85533}" type="datetime1">
              <a:rPr lang="en-US" smtClean="0"/>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A918BC-4D43-4B42-B3C0-E7EBE25E6AF0}"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65602364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535E0C-D585-492F-8146-7493F4086301}" type="datetime1">
              <a:rPr lang="en-US" smtClean="0"/>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41636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E48390-48B5-49AB-B019-A7C8FB8C31F6}" type="datetime1">
              <a:rPr lang="en-US" smtClean="0"/>
              <a:t>5/6/2024</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9028233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962E767E-8A14-4E70-91B9-2101CBC4D7BD}" type="datetime1">
              <a:rPr lang="en-US" smtClean="0"/>
              <a:t>5/6/2024</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2468190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1AF0C4B-5A4A-45CA-ABEC-10F107160D33}" type="datetime1">
              <a:rPr lang="en-US" smtClean="0"/>
              <a:t>5/6/2024</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B4A918BC-4D43-4B42-B3C0-E7EBE25E6AF0}" type="slidenum">
              <a:rPr lang="en-US" smtClean="0"/>
              <a:t>‹#›</a:t>
            </a:fld>
            <a:endParaRPr lang="en-US" dirty="0"/>
          </a:p>
        </p:txBody>
      </p:sp>
    </p:spTree>
    <p:extLst>
      <p:ext uri="{BB962C8B-B14F-4D97-AF65-F5344CB8AC3E}">
        <p14:creationId xmlns:p14="http://schemas.microsoft.com/office/powerpoint/2010/main" val="787767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989806E-8E94-473C-AEE7-BE6F15F85533}" type="datetime1">
              <a:rPr lang="en-US" smtClean="0"/>
              <a:t>5/6/2024</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A918BC-4D43-4B42-B3C0-E7EBE25E6AF0}" type="slidenum">
              <a:rPr lang="en-US" smtClean="0"/>
              <a:pPr/>
              <a:t>‹#›</a:t>
            </a:fld>
            <a:endParaRPr lang="en-US" dirty="0"/>
          </a:p>
        </p:txBody>
      </p:sp>
    </p:spTree>
    <p:extLst>
      <p:ext uri="{BB962C8B-B14F-4D97-AF65-F5344CB8AC3E}">
        <p14:creationId xmlns:p14="http://schemas.microsoft.com/office/powerpoint/2010/main" val="3001087902"/>
      </p:ext>
    </p:extLst>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microsoft.com/office/2011/relationships/webextension" Target="../webextensions/webextension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534649"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08E281-47E2-85EF-1AA7-2B72A25003BE}"/>
              </a:ext>
            </a:extLst>
          </p:cNvPr>
          <p:cNvSpPr>
            <a:spLocks noGrp="1"/>
          </p:cNvSpPr>
          <p:nvPr>
            <p:ph type="title"/>
          </p:nvPr>
        </p:nvSpPr>
        <p:spPr>
          <a:xfrm>
            <a:off x="790515" y="769545"/>
            <a:ext cx="5952765" cy="3263119"/>
          </a:xfrm>
          <a:prstGeom prst="flowChartDocument">
            <a:avLst/>
          </a:prstGeom>
          <a:noFill/>
          <a:ln>
            <a:solidFill>
              <a:schemeClr val="bg1"/>
            </a:solidFill>
          </a:ln>
        </p:spPr>
        <p:txBody>
          <a:bodyPr vert="horz" lIns="274320" tIns="182880" rIns="274320" bIns="182880" rtlCol="0" anchor="ctr" anchorCtr="1">
            <a:normAutofit fontScale="90000"/>
          </a:bodyPr>
          <a:lstStyle/>
          <a:p>
            <a:r>
              <a:rPr lang="en-US" sz="3600" dirty="0">
                <a:solidFill>
                  <a:schemeClr val="bg1"/>
                </a:solidFill>
              </a:rPr>
              <a:t>HOSPITAL EQUIPMENT PROCUREMENT ANALYSIS</a:t>
            </a: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br>
              <a:rPr lang="en-US" sz="1600" dirty="0">
                <a:solidFill>
                  <a:schemeClr val="bg1"/>
                </a:solidFill>
              </a:rPr>
            </a:br>
            <a:r>
              <a:rPr lang="en-US" sz="1600" dirty="0">
                <a:solidFill>
                  <a:schemeClr val="bg1"/>
                </a:solidFill>
              </a:rPr>
              <a:t>By: Ajagunna Ruth Omolara</a:t>
            </a:r>
            <a:br>
              <a:rPr lang="en-US" sz="1600" dirty="0">
                <a:solidFill>
                  <a:schemeClr val="bg1"/>
                </a:solidFill>
              </a:rPr>
            </a:br>
            <a:r>
              <a:rPr lang="en-US" sz="1600" dirty="0">
                <a:solidFill>
                  <a:schemeClr val="bg1"/>
                </a:solidFill>
              </a:rPr>
              <a:t>Date: 06/05/2024</a:t>
            </a:r>
            <a:br>
              <a:rPr lang="en-US" sz="1600" dirty="0">
                <a:solidFill>
                  <a:schemeClr val="bg1"/>
                </a:solidFill>
              </a:rPr>
            </a:br>
            <a:endParaRPr lang="en-US" sz="1600" dirty="0">
              <a:solidFill>
                <a:schemeClr val="bg1"/>
              </a:solidFill>
            </a:endParaRPr>
          </a:p>
        </p:txBody>
      </p:sp>
      <p:pic>
        <p:nvPicPr>
          <p:cNvPr id="5" name="Picture 4" descr="Stethoscope">
            <a:extLst>
              <a:ext uri="{FF2B5EF4-FFF2-40B4-BE49-F238E27FC236}">
                <a16:creationId xmlns:a16="http://schemas.microsoft.com/office/drawing/2014/main" id="{93493450-AB73-701C-04C0-F8D5D67A9DDA}"/>
              </a:ext>
            </a:extLst>
          </p:cNvPr>
          <p:cNvPicPr>
            <a:picLocks noChangeAspect="1"/>
          </p:cNvPicPr>
          <p:nvPr/>
        </p:nvPicPr>
        <p:blipFill rotWithShape="1">
          <a:blip r:embed="rId2"/>
          <a:srcRect t="20956" r="3" b="3"/>
          <a:stretch/>
        </p:blipFill>
        <p:spPr>
          <a:xfrm>
            <a:off x="8129008" y="1463942"/>
            <a:ext cx="3419524" cy="1804190"/>
          </a:xfrm>
          <a:prstGeom prst="rect">
            <a:avLst/>
          </a:prstGeom>
        </p:spPr>
      </p:pic>
      <p:pic>
        <p:nvPicPr>
          <p:cNvPr id="12" name="Picture 11" descr="A logo of a federal ministry of health&#10;&#10;Description automatically generated">
            <a:extLst>
              <a:ext uri="{FF2B5EF4-FFF2-40B4-BE49-F238E27FC236}">
                <a16:creationId xmlns:a16="http://schemas.microsoft.com/office/drawing/2014/main" id="{F27C3B6B-2DE9-9FF4-5B1D-9047B189AE0B}"/>
              </a:ext>
            </a:extLst>
          </p:cNvPr>
          <p:cNvPicPr>
            <a:picLocks noChangeAspect="1"/>
          </p:cNvPicPr>
          <p:nvPr/>
        </p:nvPicPr>
        <p:blipFill rotWithShape="1">
          <a:blip r:embed="rId3">
            <a:extLst>
              <a:ext uri="{28A0092B-C50C-407E-A947-70E740481C1C}">
                <a14:useLocalDpi xmlns:a14="http://schemas.microsoft.com/office/drawing/2010/main" val="0"/>
              </a:ext>
            </a:extLst>
          </a:blip>
          <a:srcRect l="16850" r="19841" b="2"/>
          <a:stretch/>
        </p:blipFill>
        <p:spPr>
          <a:xfrm>
            <a:off x="8129008" y="3589867"/>
            <a:ext cx="3419524" cy="1800403"/>
          </a:xfrm>
          <a:prstGeom prst="rect">
            <a:avLst/>
          </a:prstGeom>
        </p:spPr>
      </p:pic>
    </p:spTree>
    <p:extLst>
      <p:ext uri="{BB962C8B-B14F-4D97-AF65-F5344CB8AC3E}">
        <p14:creationId xmlns:p14="http://schemas.microsoft.com/office/powerpoint/2010/main" val="908021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A6045F-2C8D-FA72-0030-F91FC9431C5F}"/>
              </a:ext>
            </a:extLst>
          </p:cNvPr>
          <p:cNvSpPr>
            <a:spLocks noGrp="1"/>
          </p:cNvSpPr>
          <p:nvPr>
            <p:ph type="title"/>
          </p:nvPr>
        </p:nvSpPr>
        <p:spPr>
          <a:xfrm>
            <a:off x="1164121" y="1586484"/>
            <a:ext cx="3878536" cy="3685032"/>
          </a:xfrm>
          <a:prstGeom prst="ellipse">
            <a:avLst/>
          </a:prstGeom>
          <a:solidFill>
            <a:schemeClr val="accent2">
              <a:lumMod val="75000"/>
            </a:schemeClr>
          </a:solidFill>
          <a:ln>
            <a:noFill/>
          </a:ln>
        </p:spPr>
        <p:txBody>
          <a:bodyPr>
            <a:normAutofit/>
          </a:bodyPr>
          <a:lstStyle/>
          <a:p>
            <a:r>
              <a:rPr lang="en-US" sz="3000">
                <a:solidFill>
                  <a:srgbClr val="FFFFFF"/>
                </a:solidFill>
              </a:rPr>
              <a:t>SUMMARY</a:t>
            </a:r>
            <a:endParaRPr lang="en-US" sz="3000" dirty="0">
              <a:solidFill>
                <a:srgbClr val="FFFFFF"/>
              </a:solidFill>
            </a:endParaRPr>
          </a:p>
        </p:txBody>
      </p:sp>
      <p:sp>
        <p:nvSpPr>
          <p:cNvPr id="3" name="Content Placeholder 2">
            <a:extLst>
              <a:ext uri="{FF2B5EF4-FFF2-40B4-BE49-F238E27FC236}">
                <a16:creationId xmlns:a16="http://schemas.microsoft.com/office/drawing/2014/main" id="{6C346CF4-07D6-A78A-0A8E-E26F98803DBD}"/>
              </a:ext>
            </a:extLst>
          </p:cNvPr>
          <p:cNvSpPr>
            <a:spLocks noGrp="1"/>
          </p:cNvSpPr>
          <p:nvPr>
            <p:ph idx="1"/>
          </p:nvPr>
        </p:nvSpPr>
        <p:spPr>
          <a:xfrm>
            <a:off x="5282860" y="132735"/>
            <a:ext cx="6619088" cy="6459794"/>
          </a:xfrm>
        </p:spPr>
        <p:txBody>
          <a:bodyPr anchor="ctr">
            <a:normAutofit fontScale="85000" lnSpcReduction="20000"/>
          </a:bodyPr>
          <a:lstStyle/>
          <a:p>
            <a:pPr marL="0" indent="0" algn="just">
              <a:lnSpc>
                <a:spcPct val="90000"/>
              </a:lnSpc>
              <a:buNone/>
            </a:pPr>
            <a:endParaRPr lang="en-US" sz="1600" b="1" dirty="0"/>
          </a:p>
          <a:p>
            <a:pPr algn="just">
              <a:lnSpc>
                <a:spcPct val="90000"/>
              </a:lnSpc>
              <a:buFont typeface="Wingdings" panose="05000000000000000000" pitchFamily="2" charset="2"/>
              <a:buChar char="Ø"/>
            </a:pPr>
            <a:r>
              <a:rPr lang="en-US" sz="1600" b="1" dirty="0"/>
              <a:t>Equipment Distribution:</a:t>
            </a:r>
          </a:p>
          <a:p>
            <a:pPr marL="0" indent="0" algn="just">
              <a:lnSpc>
                <a:spcPct val="90000"/>
              </a:lnSpc>
              <a:buNone/>
            </a:pPr>
            <a:r>
              <a:rPr lang="en-US" sz="1500" b="1" dirty="0"/>
              <a:t>The most common equipment procured includes Defibrillators and Infant Incubators with 79 and 61 Units procured respectively. CT Scanner and Phototherapy Unit follow closely.</a:t>
            </a:r>
          </a:p>
          <a:p>
            <a:pPr algn="just">
              <a:lnSpc>
                <a:spcPct val="90000"/>
              </a:lnSpc>
              <a:buFont typeface="Wingdings" panose="05000000000000000000" pitchFamily="2" charset="2"/>
              <a:buChar char="Ø"/>
            </a:pPr>
            <a:r>
              <a:rPr lang="en-US" sz="1600" b="1" dirty="0"/>
              <a:t>Procurement Timelines:</a:t>
            </a:r>
          </a:p>
          <a:p>
            <a:pPr marL="0" indent="0">
              <a:lnSpc>
                <a:spcPct val="90000"/>
              </a:lnSpc>
              <a:buNone/>
            </a:pPr>
            <a:r>
              <a:rPr lang="en-US" sz="1500" b="1" dirty="0"/>
              <a:t>The average procurement timeline from order to delivery is approximately 25 days, with a standard deviation of about 1.5 days. The fastest delivery took 23 days, and the longest took 29 days.</a:t>
            </a:r>
            <a:br>
              <a:rPr lang="en-US" sz="1500" b="1" dirty="0"/>
            </a:br>
            <a:endParaRPr lang="en-US" sz="1500" b="1" dirty="0"/>
          </a:p>
          <a:p>
            <a:pPr algn="just">
              <a:lnSpc>
                <a:spcPct val="90000"/>
              </a:lnSpc>
              <a:buFont typeface="Wingdings" panose="05000000000000000000" pitchFamily="2" charset="2"/>
              <a:buChar char="Ø"/>
            </a:pPr>
            <a:r>
              <a:rPr lang="en-US" sz="1600" b="1" dirty="0"/>
              <a:t>Supplier Performance:</a:t>
            </a:r>
          </a:p>
          <a:p>
            <a:pPr marL="0" indent="0" algn="just">
              <a:lnSpc>
                <a:spcPct val="90000"/>
              </a:lnSpc>
              <a:buNone/>
            </a:pPr>
            <a:r>
              <a:rPr lang="en-US" sz="1500" b="1" dirty="0"/>
              <a:t>The performance varies by supplier, with some able to deliver as quickly as within 23 days of ordering, while others take up to 29 days. The Top Three Suppliers in Terms of Delivery Time and Cost-Effectiveness include ENT Solutions, Bio-Tech, and </a:t>
            </a:r>
            <a:r>
              <a:rPr lang="en-US" sz="1500" b="1" dirty="0" err="1"/>
              <a:t>Physicare</a:t>
            </a:r>
            <a:r>
              <a:rPr lang="en-US" sz="1500" b="1" dirty="0"/>
              <a:t>. The USA, Germany, and China are top Supplier Countries.</a:t>
            </a:r>
          </a:p>
          <a:p>
            <a:pPr marL="0" indent="0" algn="just">
              <a:lnSpc>
                <a:spcPct val="90000"/>
              </a:lnSpc>
              <a:buNone/>
            </a:pPr>
            <a:endParaRPr lang="en-US" sz="1500" b="1" dirty="0"/>
          </a:p>
          <a:p>
            <a:pPr algn="just">
              <a:lnSpc>
                <a:spcPct val="90000"/>
              </a:lnSpc>
              <a:buFont typeface="Wingdings" panose="05000000000000000000" pitchFamily="2" charset="2"/>
              <a:buChar char="Ø"/>
            </a:pPr>
            <a:r>
              <a:rPr lang="en-US" sz="1600" b="1" dirty="0"/>
              <a:t>Equipment Conditions:</a:t>
            </a:r>
          </a:p>
          <a:p>
            <a:pPr marL="0" indent="0" algn="just">
              <a:lnSpc>
                <a:spcPct val="90000"/>
              </a:lnSpc>
              <a:buNone/>
            </a:pPr>
            <a:r>
              <a:rPr lang="en-US" sz="1500" b="1" dirty="0"/>
              <a:t>Most of the equipment procured is new ( 295 units), followed by used but in good condition (222 units). There are also refurbished 77 units and 18 used units in fair condition.</a:t>
            </a:r>
          </a:p>
          <a:p>
            <a:pPr marL="0" indent="0" algn="just">
              <a:lnSpc>
                <a:spcPct val="90000"/>
              </a:lnSpc>
              <a:buNone/>
            </a:pPr>
            <a:endParaRPr lang="en-US" sz="1500" b="1" dirty="0"/>
          </a:p>
          <a:p>
            <a:pPr algn="just">
              <a:lnSpc>
                <a:spcPct val="90000"/>
              </a:lnSpc>
              <a:buFont typeface="Wingdings" panose="05000000000000000000" pitchFamily="2" charset="2"/>
              <a:buChar char="Ø"/>
            </a:pPr>
            <a:r>
              <a:rPr lang="en-US" sz="1600" b="1" dirty="0"/>
              <a:t>Cost Analysis:</a:t>
            </a:r>
          </a:p>
          <a:p>
            <a:pPr marL="0" indent="0" algn="just">
              <a:lnSpc>
                <a:spcPct val="90000"/>
              </a:lnSpc>
              <a:buNone/>
            </a:pPr>
            <a:r>
              <a:rPr lang="en-US" sz="1500" b="1" dirty="0"/>
              <a:t>Total Procurement Cost: The total procurement cost, including unit prices, installation costs, and maintenance expenses, amounts to $21,648,800. This highlights the significant financial investment in medical equipment procurement.</a:t>
            </a:r>
          </a:p>
          <a:p>
            <a:pPr marL="0" indent="0" algn="just">
              <a:lnSpc>
                <a:spcPct val="90000"/>
              </a:lnSpc>
              <a:buNone/>
            </a:pPr>
            <a:endParaRPr lang="en-US" sz="1500" b="1" dirty="0"/>
          </a:p>
          <a:p>
            <a:pPr algn="just">
              <a:buFont typeface="Wingdings" panose="05000000000000000000" pitchFamily="2" charset="2"/>
              <a:buChar char="Ø"/>
            </a:pPr>
            <a:r>
              <a:rPr lang="en-US" sz="1600" b="1" dirty="0"/>
              <a:t>Warranty Analysis:</a:t>
            </a:r>
          </a:p>
          <a:p>
            <a:pPr marL="0" indent="0" algn="just">
              <a:buNone/>
            </a:pPr>
            <a:r>
              <a:rPr lang="en-US" sz="1500" b="1" dirty="0"/>
              <a:t>Warranty Utilization: The average maintenance cost increases with the warranty period, indicating that longer warranties might be associated with more complex or higher-end equipment which could inherently have higher maintenance costs.</a:t>
            </a:r>
          </a:p>
          <a:p>
            <a:pPr marL="0" indent="0" algn="just">
              <a:lnSpc>
                <a:spcPct val="90000"/>
              </a:lnSpc>
              <a:buNone/>
            </a:pPr>
            <a:endParaRPr lang="en-US" sz="1500" b="1" dirty="0"/>
          </a:p>
          <a:p>
            <a:pPr marL="0" indent="0">
              <a:lnSpc>
                <a:spcPct val="90000"/>
              </a:lnSpc>
              <a:buNone/>
            </a:pPr>
            <a:endParaRPr lang="en-US" sz="1100" dirty="0"/>
          </a:p>
        </p:txBody>
      </p:sp>
    </p:spTree>
    <p:extLst>
      <p:ext uri="{BB962C8B-B14F-4D97-AF65-F5344CB8AC3E}">
        <p14:creationId xmlns:p14="http://schemas.microsoft.com/office/powerpoint/2010/main" val="3656070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Desk with productivity items">
            <a:extLst>
              <a:ext uri="{FF2B5EF4-FFF2-40B4-BE49-F238E27FC236}">
                <a16:creationId xmlns:a16="http://schemas.microsoft.com/office/drawing/2014/main" id="{23FDC2A7-D391-DCD1-5A7C-D9755D20B9B9}"/>
              </a:ext>
            </a:extLst>
          </p:cNvPr>
          <p:cNvPicPr>
            <a:picLocks noChangeAspect="1"/>
          </p:cNvPicPr>
          <p:nvPr/>
        </p:nvPicPr>
        <p:blipFill rotWithShape="1">
          <a:blip r:embed="rId2"/>
          <a:srcRect l="27958" r="12708" b="-1"/>
          <a:stretch/>
        </p:blipFill>
        <p:spPr>
          <a:xfrm>
            <a:off x="642" y="10"/>
            <a:ext cx="5447418" cy="6857990"/>
          </a:xfrm>
          <a:prstGeom prst="rect">
            <a:avLst/>
          </a:prstGeom>
        </p:spPr>
      </p:pic>
      <p:sp>
        <p:nvSpPr>
          <p:cNvPr id="2" name="Title 1">
            <a:extLst>
              <a:ext uri="{FF2B5EF4-FFF2-40B4-BE49-F238E27FC236}">
                <a16:creationId xmlns:a16="http://schemas.microsoft.com/office/drawing/2014/main" id="{BE0E7660-7BF0-B6E5-EE11-EB234BD8913B}"/>
              </a:ext>
            </a:extLst>
          </p:cNvPr>
          <p:cNvSpPr>
            <a:spLocks noGrp="1"/>
          </p:cNvSpPr>
          <p:nvPr>
            <p:ph type="title"/>
          </p:nvPr>
        </p:nvSpPr>
        <p:spPr>
          <a:xfrm>
            <a:off x="804672" y="2841505"/>
            <a:ext cx="4487298" cy="1174991"/>
          </a:xfrm>
          <a:solidFill>
            <a:schemeClr val="tx1">
              <a:alpha val="60000"/>
            </a:schemeClr>
          </a:solidFill>
          <a:ln>
            <a:solidFill>
              <a:schemeClr val="bg1"/>
            </a:solidFill>
          </a:ln>
        </p:spPr>
        <p:txBody>
          <a:bodyPr>
            <a:normAutofit/>
          </a:bodyPr>
          <a:lstStyle/>
          <a:p>
            <a:r>
              <a:rPr lang="en-US" sz="2400">
                <a:solidFill>
                  <a:schemeClr val="bg1"/>
                </a:solidFill>
              </a:rPr>
              <a:t>RECOMMENDATION TO HOSPITAL MANAGEMENT</a:t>
            </a:r>
          </a:p>
        </p:txBody>
      </p:sp>
      <p:sp>
        <p:nvSpPr>
          <p:cNvPr id="3" name="Content Placeholder 2">
            <a:extLst>
              <a:ext uri="{FF2B5EF4-FFF2-40B4-BE49-F238E27FC236}">
                <a16:creationId xmlns:a16="http://schemas.microsoft.com/office/drawing/2014/main" id="{035865DC-6B54-3551-7382-68BB48B92AA4}"/>
              </a:ext>
            </a:extLst>
          </p:cNvPr>
          <p:cNvSpPr>
            <a:spLocks noGrp="1"/>
          </p:cNvSpPr>
          <p:nvPr>
            <p:ph idx="1"/>
          </p:nvPr>
        </p:nvSpPr>
        <p:spPr>
          <a:xfrm>
            <a:off x="5707626" y="0"/>
            <a:ext cx="6483732" cy="6636775"/>
          </a:xfrm>
        </p:spPr>
        <p:txBody>
          <a:bodyPr anchor="ctr">
            <a:normAutofit lnSpcReduction="10000"/>
          </a:bodyPr>
          <a:lstStyle/>
          <a:p>
            <a:pPr>
              <a:lnSpc>
                <a:spcPct val="90000"/>
              </a:lnSpc>
              <a:buFont typeface="Wingdings" panose="05000000000000000000" pitchFamily="2" charset="2"/>
              <a:buChar char="Ø"/>
            </a:pPr>
            <a:endParaRPr lang="en-US" dirty="0"/>
          </a:p>
          <a:p>
            <a:pPr>
              <a:lnSpc>
                <a:spcPct val="90000"/>
              </a:lnSpc>
              <a:buFont typeface="Wingdings" panose="05000000000000000000" pitchFamily="2" charset="2"/>
              <a:buChar char="Ø"/>
            </a:pPr>
            <a:r>
              <a:rPr lang="en-US" dirty="0"/>
              <a:t>Optimize Procurement Costs:</a:t>
            </a:r>
          </a:p>
          <a:p>
            <a:pPr marL="0" indent="0">
              <a:lnSpc>
                <a:spcPct val="90000"/>
              </a:lnSpc>
              <a:buNone/>
            </a:pPr>
            <a:r>
              <a:rPr lang="en-US" dirty="0"/>
              <a:t>Consider a balanced procurement strategy that includes a mix of new, refurbished, and used equipment based on usage intensity and the critical need, to optimize both cost and reliability.</a:t>
            </a:r>
          </a:p>
          <a:p>
            <a:pPr marL="0" indent="0">
              <a:lnSpc>
                <a:spcPct val="90000"/>
              </a:lnSpc>
              <a:buNone/>
            </a:pPr>
            <a:endParaRPr lang="en-US" dirty="0"/>
          </a:p>
          <a:p>
            <a:pPr>
              <a:lnSpc>
                <a:spcPct val="90000"/>
              </a:lnSpc>
              <a:buFont typeface="Wingdings" panose="05000000000000000000" pitchFamily="2" charset="2"/>
              <a:buChar char="Ø"/>
            </a:pPr>
            <a:r>
              <a:rPr lang="en-US" dirty="0"/>
              <a:t>Enhance Warranty Utilization:</a:t>
            </a:r>
          </a:p>
          <a:p>
            <a:pPr marL="0" indent="0">
              <a:lnSpc>
                <a:spcPct val="90000"/>
              </a:lnSpc>
              <a:buNone/>
            </a:pPr>
            <a:r>
              <a:rPr lang="en-US" dirty="0"/>
              <a:t>Negotiate longer warranties for high-cost equipment to potentially reduce annual maintenance costs.  Also, Develop a maintenance schedule that aligns with warranty periods to maximize warranty claims and reduce out-of-pocket expenses.</a:t>
            </a:r>
          </a:p>
          <a:p>
            <a:pPr marL="0" indent="0">
              <a:lnSpc>
                <a:spcPct val="90000"/>
              </a:lnSpc>
              <a:buNone/>
            </a:pPr>
            <a:endParaRPr lang="en-US" dirty="0"/>
          </a:p>
          <a:p>
            <a:pPr>
              <a:lnSpc>
                <a:spcPct val="90000"/>
              </a:lnSpc>
              <a:buFont typeface="Wingdings" panose="05000000000000000000" pitchFamily="2" charset="2"/>
              <a:buChar char="Ø"/>
            </a:pPr>
            <a:r>
              <a:rPr lang="en-US" dirty="0"/>
              <a:t>Improve Equipment Quality and Reliability:</a:t>
            </a:r>
          </a:p>
          <a:p>
            <a:pPr marL="0" indent="0">
              <a:lnSpc>
                <a:spcPct val="90000"/>
              </a:lnSpc>
              <a:buNone/>
            </a:pPr>
            <a:r>
              <a:rPr lang="en-US" dirty="0"/>
              <a:t>Regularly review equipment performance metrics and maintenance records to identify equipment that frequently requires repairs or has high maintenance costs.  Also, Increase training for staff on the proper use and routine maintenance of equipment to extend its lifespan and performance.</a:t>
            </a:r>
          </a:p>
          <a:p>
            <a:pPr marL="0" indent="0">
              <a:lnSpc>
                <a:spcPct val="90000"/>
              </a:lnSpc>
              <a:buNone/>
            </a:pPr>
            <a:endParaRPr lang="en-US" dirty="0"/>
          </a:p>
          <a:p>
            <a:pPr>
              <a:lnSpc>
                <a:spcPct val="90000"/>
              </a:lnSpc>
              <a:buFont typeface="Wingdings" panose="05000000000000000000" pitchFamily="2" charset="2"/>
              <a:buChar char="Ø"/>
            </a:pPr>
            <a:r>
              <a:rPr lang="en-US" dirty="0"/>
              <a:t>Strategic Equipment Upgrades:</a:t>
            </a:r>
          </a:p>
          <a:p>
            <a:pPr marL="0" indent="0">
              <a:lnSpc>
                <a:spcPct val="90000"/>
              </a:lnSpc>
              <a:buNone/>
            </a:pPr>
            <a:r>
              <a:rPr lang="en-US" dirty="0"/>
              <a:t>Prioritize upgrading equipment that is consistently in the "Used - Fair" condition category to newer or refurbished models to reduce the frequency and cost of repairs.</a:t>
            </a:r>
            <a:endParaRPr lang="en-US" sz="1100" dirty="0"/>
          </a:p>
          <a:p>
            <a:pPr marL="0" indent="0">
              <a:lnSpc>
                <a:spcPct val="90000"/>
              </a:lnSpc>
              <a:buNone/>
            </a:pPr>
            <a:endParaRPr lang="en-US" sz="1100" dirty="0"/>
          </a:p>
          <a:p>
            <a:pPr marL="0" indent="0">
              <a:lnSpc>
                <a:spcPct val="90000"/>
              </a:lnSpc>
              <a:buNone/>
            </a:pPr>
            <a:endParaRPr lang="en-US" sz="1100" dirty="0"/>
          </a:p>
        </p:txBody>
      </p:sp>
    </p:spTree>
    <p:extLst>
      <p:ext uri="{BB962C8B-B14F-4D97-AF65-F5344CB8AC3E}">
        <p14:creationId xmlns:p14="http://schemas.microsoft.com/office/powerpoint/2010/main" val="2341730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CF4680D4-DEE2-49EE-AF90-EFEAF50AEC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876939"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CC481F-8585-E23B-50BF-CBA9C44AC668}"/>
              </a:ext>
            </a:extLst>
          </p:cNvPr>
          <p:cNvSpPr>
            <a:spLocks noGrp="1"/>
          </p:cNvSpPr>
          <p:nvPr>
            <p:ph type="title"/>
          </p:nvPr>
        </p:nvSpPr>
        <p:spPr>
          <a:xfrm>
            <a:off x="804671" y="640080"/>
            <a:ext cx="5291327" cy="952661"/>
          </a:xfrm>
          <a:solidFill>
            <a:srgbClr val="FFFFFF"/>
          </a:solidFill>
          <a:ln>
            <a:solidFill>
              <a:srgbClr val="404040"/>
            </a:solidFill>
          </a:ln>
        </p:spPr>
        <p:txBody>
          <a:bodyPr>
            <a:normAutofit/>
          </a:bodyPr>
          <a:lstStyle/>
          <a:p>
            <a:r>
              <a:rPr lang="en-US" dirty="0"/>
              <a:t>INTRODUCTION</a:t>
            </a:r>
          </a:p>
        </p:txBody>
      </p:sp>
      <p:sp>
        <p:nvSpPr>
          <p:cNvPr id="3" name="Content Placeholder 2">
            <a:extLst>
              <a:ext uri="{FF2B5EF4-FFF2-40B4-BE49-F238E27FC236}">
                <a16:creationId xmlns:a16="http://schemas.microsoft.com/office/drawing/2014/main" id="{4D634B59-21F5-FAC7-9C3E-10BDCE6C0AE0}"/>
              </a:ext>
            </a:extLst>
          </p:cNvPr>
          <p:cNvSpPr>
            <a:spLocks noGrp="1"/>
          </p:cNvSpPr>
          <p:nvPr>
            <p:ph idx="1"/>
          </p:nvPr>
        </p:nvSpPr>
        <p:spPr>
          <a:xfrm>
            <a:off x="804671" y="1740311"/>
            <a:ext cx="5285791" cy="4160940"/>
          </a:xfrm>
        </p:spPr>
        <p:txBody>
          <a:bodyPr>
            <a:normAutofit/>
          </a:bodyPr>
          <a:lstStyle/>
          <a:p>
            <a:r>
              <a:rPr lang="en-US" sz="2000" dirty="0">
                <a:solidFill>
                  <a:srgbClr val="FFFFFF"/>
                </a:solidFill>
              </a:rPr>
              <a:t>Efficient management of hospital equipment procurement is critical for ensuring optimal patient care. This project analyzes hospital procurement data to uncover insights into equipment distribution, procurement timelines, supplier performance, cost analysis, warranty utilization, and equipment conditions. By identifying patterns and opportunities for optimization, this analysis aims to provide actionable recommendations for enhancing procurement processes, reducing costs, and improving equipment quality and reliability in healthcare facilities.</a:t>
            </a:r>
          </a:p>
        </p:txBody>
      </p:sp>
      <p:sp>
        <p:nvSpPr>
          <p:cNvPr id="23" name="Rectangle 22">
            <a:extLst>
              <a:ext uri="{FF2B5EF4-FFF2-40B4-BE49-F238E27FC236}">
                <a16:creationId xmlns:a16="http://schemas.microsoft.com/office/drawing/2014/main" id="{50C52EE1-5085-4960-AD29-A926E62E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640080"/>
            <a:ext cx="4017264"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D15AA94-C237-4412-B37B-EB317D2B05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2" y="806357"/>
            <a:ext cx="3685032"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Doctor">
            <a:extLst>
              <a:ext uri="{FF2B5EF4-FFF2-40B4-BE49-F238E27FC236}">
                <a16:creationId xmlns:a16="http://schemas.microsoft.com/office/drawing/2014/main" id="{4CA6918F-C1B9-6894-4187-D106C4FA76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65364" y="1592741"/>
            <a:ext cx="3355848" cy="3355848"/>
          </a:xfrm>
          <a:prstGeom prst="rect">
            <a:avLst/>
          </a:prstGeom>
        </p:spPr>
      </p:pic>
    </p:spTree>
    <p:extLst>
      <p:ext uri="{BB962C8B-B14F-4D97-AF65-F5344CB8AC3E}">
        <p14:creationId xmlns:p14="http://schemas.microsoft.com/office/powerpoint/2010/main" val="3275617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205BC-2D02-D3C9-F638-27D543E22B33}"/>
              </a:ext>
            </a:extLst>
          </p:cNvPr>
          <p:cNvSpPr>
            <a:spLocks noGrp="1"/>
          </p:cNvSpPr>
          <p:nvPr>
            <p:ph type="title"/>
          </p:nvPr>
        </p:nvSpPr>
        <p:spPr>
          <a:xfrm>
            <a:off x="804672" y="640080"/>
            <a:ext cx="4475892" cy="1011739"/>
          </a:xfrm>
          <a:solidFill>
            <a:srgbClr val="FFFFFF"/>
          </a:solidFill>
          <a:ln>
            <a:solidFill>
              <a:srgbClr val="404040"/>
            </a:solidFill>
          </a:ln>
        </p:spPr>
        <p:txBody>
          <a:bodyPr>
            <a:normAutofit/>
          </a:bodyPr>
          <a:lstStyle/>
          <a:p>
            <a:r>
              <a:rPr lang="en-US"/>
              <a:t>OBJECTIVE</a:t>
            </a:r>
          </a:p>
        </p:txBody>
      </p:sp>
      <p:sp>
        <p:nvSpPr>
          <p:cNvPr id="3" name="Content Placeholder 2">
            <a:extLst>
              <a:ext uri="{FF2B5EF4-FFF2-40B4-BE49-F238E27FC236}">
                <a16:creationId xmlns:a16="http://schemas.microsoft.com/office/drawing/2014/main" id="{8D25C74A-0B51-58EF-14D4-88BAB21B75D3}"/>
              </a:ext>
            </a:extLst>
          </p:cNvPr>
          <p:cNvSpPr>
            <a:spLocks noGrp="1"/>
          </p:cNvSpPr>
          <p:nvPr>
            <p:ph idx="1"/>
          </p:nvPr>
        </p:nvSpPr>
        <p:spPr>
          <a:xfrm>
            <a:off x="804672" y="1858297"/>
            <a:ext cx="4475892" cy="4042953"/>
          </a:xfrm>
        </p:spPr>
        <p:txBody>
          <a:bodyPr>
            <a:normAutofit/>
          </a:bodyPr>
          <a:lstStyle/>
          <a:p>
            <a:pPr marL="0" indent="0">
              <a:buNone/>
            </a:pPr>
            <a:r>
              <a:rPr lang="en-US" sz="2000">
                <a:solidFill>
                  <a:srgbClr val="FFFFFF"/>
                </a:solidFill>
              </a:rPr>
              <a:t>The objective of this project is to analyze the procurement data of hospitals to identify patterns, trends, and opportunities for optimization in equipment procurement processes. The analysis will focus on understanding equipment procurement patterns, supplier performance, cost optimization opportunities, and equipment maintenance requirements.</a:t>
            </a:r>
          </a:p>
          <a:p>
            <a:pPr marL="0" indent="0">
              <a:buNone/>
            </a:pPr>
            <a:endParaRPr lang="en-US" dirty="0">
              <a:solidFill>
                <a:srgbClr val="FFFFFF"/>
              </a:solidFill>
            </a:endParaRPr>
          </a:p>
        </p:txBody>
      </p:sp>
      <p:sp>
        <p:nvSpPr>
          <p:cNvPr id="17" name="Rectangle 16">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Digital financial graph">
            <a:extLst>
              <a:ext uri="{FF2B5EF4-FFF2-40B4-BE49-F238E27FC236}">
                <a16:creationId xmlns:a16="http://schemas.microsoft.com/office/drawing/2014/main" id="{AE25BAF4-FB5F-B3C2-273F-E6C9D1ACA18B}"/>
              </a:ext>
            </a:extLst>
          </p:cNvPr>
          <p:cNvPicPr>
            <a:picLocks noChangeAspect="1"/>
          </p:cNvPicPr>
          <p:nvPr/>
        </p:nvPicPr>
        <p:blipFill rotWithShape="1">
          <a:blip r:embed="rId2"/>
          <a:srcRect l="29386" r="19880" b="-1"/>
          <a:stretch/>
        </p:blipFill>
        <p:spPr>
          <a:xfrm>
            <a:off x="7208520" y="1126397"/>
            <a:ext cx="3867912" cy="4288536"/>
          </a:xfrm>
          <a:prstGeom prst="rect">
            <a:avLst/>
          </a:prstGeom>
          <a:ln w="31750">
            <a:noFill/>
          </a:ln>
        </p:spPr>
      </p:pic>
    </p:spTree>
    <p:extLst>
      <p:ext uri="{BB962C8B-B14F-4D97-AF65-F5344CB8AC3E}">
        <p14:creationId xmlns:p14="http://schemas.microsoft.com/office/powerpoint/2010/main" val="410558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D01EBF-3296-4C92-8A2D-055600B38BB6}"/>
              </a:ext>
            </a:extLst>
          </p:cNvPr>
          <p:cNvSpPr>
            <a:spLocks noGrp="1"/>
          </p:cNvSpPr>
          <p:nvPr>
            <p:ph type="title"/>
          </p:nvPr>
        </p:nvSpPr>
        <p:spPr>
          <a:xfrm>
            <a:off x="643466" y="643467"/>
            <a:ext cx="6242719" cy="970786"/>
          </a:xfrm>
          <a:noFill/>
          <a:ln>
            <a:solidFill>
              <a:schemeClr val="bg1"/>
            </a:solidFill>
          </a:ln>
        </p:spPr>
        <p:txBody>
          <a:bodyPr wrap="square">
            <a:normAutofit/>
          </a:bodyPr>
          <a:lstStyle/>
          <a:p>
            <a:r>
              <a:rPr lang="en-US" dirty="0">
                <a:solidFill>
                  <a:schemeClr val="bg1"/>
                </a:solidFill>
              </a:rPr>
              <a:t>Data source</a:t>
            </a:r>
          </a:p>
        </p:txBody>
      </p:sp>
      <p:sp>
        <p:nvSpPr>
          <p:cNvPr id="3" name="Content Placeholder 2">
            <a:extLst>
              <a:ext uri="{FF2B5EF4-FFF2-40B4-BE49-F238E27FC236}">
                <a16:creationId xmlns:a16="http://schemas.microsoft.com/office/drawing/2014/main" id="{EF20CFD9-4817-599A-E49A-A57FC7EE8943}"/>
              </a:ext>
            </a:extLst>
          </p:cNvPr>
          <p:cNvSpPr>
            <a:spLocks noGrp="1"/>
          </p:cNvSpPr>
          <p:nvPr>
            <p:ph idx="1"/>
          </p:nvPr>
        </p:nvSpPr>
        <p:spPr>
          <a:xfrm>
            <a:off x="643467" y="1887794"/>
            <a:ext cx="6242715" cy="4165872"/>
          </a:xfrm>
        </p:spPr>
        <p:txBody>
          <a:bodyPr>
            <a:noAutofit/>
          </a:bodyPr>
          <a:lstStyle/>
          <a:p>
            <a:pPr marL="0" indent="0">
              <a:lnSpc>
                <a:spcPct val="90000"/>
              </a:lnSpc>
              <a:buNone/>
            </a:pPr>
            <a:r>
              <a:rPr lang="en-US" sz="2000" dirty="0">
                <a:solidFill>
                  <a:schemeClr val="bg1"/>
                </a:solidFill>
              </a:rPr>
              <a:t>The data source for this project is from the </a:t>
            </a:r>
            <a:r>
              <a:rPr lang="en-US" sz="2000" dirty="0" err="1">
                <a:solidFill>
                  <a:schemeClr val="bg1"/>
                </a:solidFill>
              </a:rPr>
              <a:t>Anietie</a:t>
            </a:r>
            <a:r>
              <a:rPr lang="en-US" sz="2000" dirty="0">
                <a:solidFill>
                  <a:schemeClr val="bg1"/>
                </a:solidFill>
              </a:rPr>
              <a:t> </a:t>
            </a:r>
            <a:r>
              <a:rPr lang="en-US" sz="2000" dirty="0" err="1">
                <a:solidFill>
                  <a:schemeClr val="bg1"/>
                </a:solidFill>
              </a:rPr>
              <a:t>Etuk</a:t>
            </a:r>
            <a:r>
              <a:rPr lang="en-US" sz="2000" dirty="0">
                <a:solidFill>
                  <a:schemeClr val="bg1"/>
                </a:solidFill>
              </a:rPr>
              <a:t> Data Analysis Challenge, April Edition, comprising a comprehensive dataset encompassing hospital equipment procurement information. This dataset includes crucial details such as the name and location of hospitals, specific departments where equipment is utilized, types of equipment procured, quantities, unit prices, supplier information including contact details and country of origin, order and delivery dates, warranty periods, maintenance costs, installation costs, and equipment conditions upon delivery. With a wide array of structured data fields, this dataset provides a rich foundation for conducting in-depth analyses and deriving actionable insights to optimize equipment procurement processes within healthcare institutions.</a:t>
            </a:r>
          </a:p>
        </p:txBody>
      </p:sp>
      <p:pic>
        <p:nvPicPr>
          <p:cNvPr id="7" name="Graphic 6" descr="Statistics">
            <a:extLst>
              <a:ext uri="{FF2B5EF4-FFF2-40B4-BE49-F238E27FC236}">
                <a16:creationId xmlns:a16="http://schemas.microsoft.com/office/drawing/2014/main" id="{03C2CA3F-58F7-0F32-FA92-0960044974A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80291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544653"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F11831-116B-6D83-305F-9CF9370E2216}"/>
              </a:ext>
            </a:extLst>
          </p:cNvPr>
          <p:cNvSpPr>
            <a:spLocks noGrp="1"/>
          </p:cNvSpPr>
          <p:nvPr>
            <p:ph type="title"/>
          </p:nvPr>
        </p:nvSpPr>
        <p:spPr>
          <a:xfrm>
            <a:off x="643466" y="643467"/>
            <a:ext cx="6242719" cy="1728044"/>
          </a:xfrm>
          <a:noFill/>
          <a:ln>
            <a:solidFill>
              <a:schemeClr val="bg1"/>
            </a:solidFill>
          </a:ln>
        </p:spPr>
        <p:txBody>
          <a:bodyPr wrap="square">
            <a:normAutofit/>
          </a:bodyPr>
          <a:lstStyle/>
          <a:p>
            <a:r>
              <a:rPr lang="en-US">
                <a:solidFill>
                  <a:schemeClr val="bg1"/>
                </a:solidFill>
              </a:rPr>
              <a:t>DATA CLEANING Process  AND MANIPULATION</a:t>
            </a:r>
            <a:endParaRPr lang="en-US" dirty="0">
              <a:solidFill>
                <a:schemeClr val="bg1"/>
              </a:solidFill>
            </a:endParaRPr>
          </a:p>
        </p:txBody>
      </p:sp>
      <p:sp>
        <p:nvSpPr>
          <p:cNvPr id="3" name="Content Placeholder 2">
            <a:extLst>
              <a:ext uri="{FF2B5EF4-FFF2-40B4-BE49-F238E27FC236}">
                <a16:creationId xmlns:a16="http://schemas.microsoft.com/office/drawing/2014/main" id="{99C8ED92-9CF1-3E13-2F15-DD31F1F960C2}"/>
              </a:ext>
            </a:extLst>
          </p:cNvPr>
          <p:cNvSpPr>
            <a:spLocks noGrp="1"/>
          </p:cNvSpPr>
          <p:nvPr>
            <p:ph idx="1"/>
          </p:nvPr>
        </p:nvSpPr>
        <p:spPr>
          <a:xfrm>
            <a:off x="643467" y="2638044"/>
            <a:ext cx="6242715" cy="3415622"/>
          </a:xfrm>
        </p:spPr>
        <p:txBody>
          <a:bodyPr>
            <a:normAutofit/>
          </a:bodyPr>
          <a:lstStyle/>
          <a:p>
            <a:pPr marL="0" indent="0">
              <a:lnSpc>
                <a:spcPct val="90000"/>
              </a:lnSpc>
              <a:buNone/>
            </a:pPr>
            <a:r>
              <a:rPr lang="en-US">
                <a:solidFill>
                  <a:schemeClr val="bg1"/>
                </a:solidFill>
              </a:rPr>
              <a:t>Irrelevant column headers were removed, and blanks were eliminated during the data cleaning process using Excel for data integrity.</a:t>
            </a:r>
          </a:p>
          <a:p>
            <a:pPr marL="0" indent="0">
              <a:lnSpc>
                <a:spcPct val="90000"/>
              </a:lnSpc>
              <a:buNone/>
            </a:pPr>
            <a:r>
              <a:rPr lang="en-US">
                <a:solidFill>
                  <a:schemeClr val="bg1"/>
                </a:solidFill>
              </a:rPr>
              <a:t>The data was loaded to Power BI.</a:t>
            </a:r>
          </a:p>
          <a:p>
            <a:pPr marL="0" indent="0">
              <a:lnSpc>
                <a:spcPct val="90000"/>
              </a:lnSpc>
              <a:buNone/>
            </a:pPr>
            <a:r>
              <a:rPr lang="en-US">
                <a:solidFill>
                  <a:schemeClr val="bg1"/>
                </a:solidFill>
              </a:rPr>
              <a:t>Power BI facilitated further validation and data structuring, optimizing the dataset for analysis.</a:t>
            </a:r>
          </a:p>
          <a:p>
            <a:pPr marL="0" indent="0">
              <a:lnSpc>
                <a:spcPct val="90000"/>
              </a:lnSpc>
              <a:buNone/>
            </a:pPr>
            <a:r>
              <a:rPr lang="en-US">
                <a:solidFill>
                  <a:schemeClr val="bg1"/>
                </a:solidFill>
              </a:rPr>
              <a:t>DAX calculations were employed to enhance the dataset, including measures for total cost, average delivery time, and supplier performance scores.</a:t>
            </a:r>
          </a:p>
          <a:p>
            <a:pPr marL="0" indent="0">
              <a:lnSpc>
                <a:spcPct val="90000"/>
              </a:lnSpc>
              <a:buNone/>
            </a:pPr>
            <a:r>
              <a:rPr lang="en-US">
                <a:solidFill>
                  <a:schemeClr val="bg1"/>
                </a:solidFill>
              </a:rPr>
              <a:t>The cleaned dataset is now primed for exploratory data analysis and actionable insights.</a:t>
            </a:r>
          </a:p>
        </p:txBody>
      </p:sp>
      <p:pic>
        <p:nvPicPr>
          <p:cNvPr id="7" name="Graphic 6" descr="Database">
            <a:extLst>
              <a:ext uri="{FF2B5EF4-FFF2-40B4-BE49-F238E27FC236}">
                <a16:creationId xmlns:a16="http://schemas.microsoft.com/office/drawing/2014/main" id="{BB41274A-E6BE-8065-E82B-528974F5395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9870" y="1614253"/>
            <a:ext cx="3428662" cy="3428662"/>
          </a:xfrm>
          <a:prstGeom prst="rect">
            <a:avLst/>
          </a:prstGeom>
        </p:spPr>
      </p:pic>
    </p:spTree>
    <p:extLst>
      <p:ext uri="{BB962C8B-B14F-4D97-AF65-F5344CB8AC3E}">
        <p14:creationId xmlns:p14="http://schemas.microsoft.com/office/powerpoint/2010/main" val="5994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Content Placeholder 6">
                <a:extLst>
                  <a:ext uri="{FF2B5EF4-FFF2-40B4-BE49-F238E27FC236}">
                    <a16:creationId xmlns:a16="http://schemas.microsoft.com/office/drawing/2014/main" id="{CA16C834-1CA7-8D0F-DE3B-0D24BC87C684}"/>
                  </a:ext>
                </a:extLst>
              </p:cNvPr>
              <p:cNvGraphicFramePr>
                <a:graphicFrameLocks noGrp="1"/>
              </p:cNvGraphicFramePr>
              <p:nvPr>
                <p:ph idx="1"/>
                <p:extLst>
                  <p:ext uri="{D42A27DB-BD31-4B8C-83A1-F6EECF244321}">
                    <p14:modId xmlns:p14="http://schemas.microsoft.com/office/powerpoint/2010/main" val="2002957069"/>
                  </p:ext>
                </p:extLst>
              </p:nvPr>
            </p:nvGraphicFramePr>
            <p:xfrm>
              <a:off x="221227" y="0"/>
              <a:ext cx="11665974" cy="653353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7" name="Content Placeholder 6">
                <a:extLst>
                  <a:ext uri="{FF2B5EF4-FFF2-40B4-BE49-F238E27FC236}">
                    <a16:creationId xmlns:a16="http://schemas.microsoft.com/office/drawing/2014/main" id="{CA16C834-1CA7-8D0F-DE3B-0D24BC87C684}"/>
                  </a:ext>
                </a:extLst>
              </p:cNvPr>
              <p:cNvPicPr>
                <a:picLocks noGrp="1" noRot="1" noChangeAspect="1" noMove="1" noResize="1" noEditPoints="1" noAdjustHandles="1" noChangeArrowheads="1" noChangeShapeType="1"/>
              </p:cNvPicPr>
              <p:nvPr/>
            </p:nvPicPr>
            <p:blipFill>
              <a:blip r:embed="rId3"/>
              <a:stretch>
                <a:fillRect/>
              </a:stretch>
            </p:blipFill>
            <p:spPr>
              <a:xfrm>
                <a:off x="221227" y="0"/>
                <a:ext cx="11665974" cy="6533535"/>
              </a:xfrm>
              <a:prstGeom prst="rect">
                <a:avLst/>
              </a:prstGeom>
            </p:spPr>
          </p:pic>
        </mc:Fallback>
      </mc:AlternateContent>
    </p:spTree>
    <p:extLst>
      <p:ext uri="{BB962C8B-B14F-4D97-AF65-F5344CB8AC3E}">
        <p14:creationId xmlns:p14="http://schemas.microsoft.com/office/powerpoint/2010/main" val="178627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69B98926-0B61-C0A8-C3A9-784D5F452CEB}"/>
                  </a:ext>
                </a:extLst>
              </p:cNvPr>
              <p:cNvGraphicFramePr>
                <a:graphicFrameLocks noGrp="1"/>
              </p:cNvGraphicFramePr>
              <p:nvPr>
                <p:ph idx="1"/>
                <p:extLst>
                  <p:ext uri="{D42A27DB-BD31-4B8C-83A1-F6EECF244321}">
                    <p14:modId xmlns:p14="http://schemas.microsoft.com/office/powerpoint/2010/main" val="1011485013"/>
                  </p:ext>
                </p:extLst>
              </p:nvPr>
            </p:nvGraphicFramePr>
            <p:xfrm>
              <a:off x="176981" y="206477"/>
              <a:ext cx="12015019" cy="6651523"/>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69B98926-0B61-C0A8-C3A9-784D5F452CEB}"/>
                  </a:ext>
                </a:extLst>
              </p:cNvPr>
              <p:cNvPicPr>
                <a:picLocks noGrp="1" noRot="1" noChangeAspect="1" noMove="1" noResize="1" noEditPoints="1" noAdjustHandles="1" noChangeArrowheads="1" noChangeShapeType="1"/>
              </p:cNvPicPr>
              <p:nvPr/>
            </p:nvPicPr>
            <p:blipFill>
              <a:blip r:embed="rId3"/>
              <a:stretch>
                <a:fillRect/>
              </a:stretch>
            </p:blipFill>
            <p:spPr>
              <a:xfrm>
                <a:off x="176981" y="206477"/>
                <a:ext cx="12015019" cy="6651523"/>
              </a:xfrm>
              <a:prstGeom prst="rect">
                <a:avLst/>
              </a:prstGeom>
            </p:spPr>
          </p:pic>
        </mc:Fallback>
      </mc:AlternateContent>
    </p:spTree>
    <p:extLst>
      <p:ext uri="{BB962C8B-B14F-4D97-AF65-F5344CB8AC3E}">
        <p14:creationId xmlns:p14="http://schemas.microsoft.com/office/powerpoint/2010/main" val="4207236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AA494CB4-86A4-6B72-37B7-B1D40A45358F}"/>
                  </a:ext>
                </a:extLst>
              </p:cNvPr>
              <p:cNvGraphicFramePr>
                <a:graphicFrameLocks noGrp="1"/>
              </p:cNvGraphicFramePr>
              <p:nvPr>
                <p:ph idx="1"/>
                <p:extLst>
                  <p:ext uri="{D42A27DB-BD31-4B8C-83A1-F6EECF244321}">
                    <p14:modId xmlns:p14="http://schemas.microsoft.com/office/powerpoint/2010/main" val="1786248238"/>
                  </p:ext>
                </p:extLst>
              </p:nvPr>
            </p:nvGraphicFramePr>
            <p:xfrm>
              <a:off x="0" y="0"/>
              <a:ext cx="12019936" cy="6857999"/>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AA494CB4-86A4-6B72-37B7-B1D40A45358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12019936" cy="6857999"/>
              </a:xfrm>
              <a:prstGeom prst="rect">
                <a:avLst/>
              </a:prstGeom>
            </p:spPr>
          </p:pic>
        </mc:Fallback>
      </mc:AlternateContent>
    </p:spTree>
    <p:extLst>
      <p:ext uri="{BB962C8B-B14F-4D97-AF65-F5344CB8AC3E}">
        <p14:creationId xmlns:p14="http://schemas.microsoft.com/office/powerpoint/2010/main" val="23761805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4" name="Content Placeholder 3">
                <a:extLst>
                  <a:ext uri="{FF2B5EF4-FFF2-40B4-BE49-F238E27FC236}">
                    <a16:creationId xmlns:a16="http://schemas.microsoft.com/office/drawing/2014/main" id="{A589DE93-B0C4-7735-5ACD-6BEF21C44838}"/>
                  </a:ext>
                </a:extLst>
              </p:cNvPr>
              <p:cNvGraphicFramePr>
                <a:graphicFrameLocks noGrp="1"/>
              </p:cNvGraphicFramePr>
              <p:nvPr>
                <p:ph idx="1"/>
                <p:extLst>
                  <p:ext uri="{D42A27DB-BD31-4B8C-83A1-F6EECF244321}">
                    <p14:modId xmlns:p14="http://schemas.microsoft.com/office/powerpoint/2010/main" val="3575817406"/>
                  </p:ext>
                </p:extLst>
              </p:nvPr>
            </p:nvGraphicFramePr>
            <p:xfrm>
              <a:off x="309716" y="147485"/>
              <a:ext cx="11695471" cy="6592528"/>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4" name="Content Placeholder 3">
                <a:extLst>
                  <a:ext uri="{FF2B5EF4-FFF2-40B4-BE49-F238E27FC236}">
                    <a16:creationId xmlns:a16="http://schemas.microsoft.com/office/drawing/2014/main" id="{A589DE93-B0C4-7735-5ACD-6BEF21C44838}"/>
                  </a:ext>
                </a:extLst>
              </p:cNvPr>
              <p:cNvPicPr>
                <a:picLocks noGrp="1" noRot="1" noChangeAspect="1" noMove="1" noResize="1" noEditPoints="1" noAdjustHandles="1" noChangeArrowheads="1" noChangeShapeType="1"/>
              </p:cNvPicPr>
              <p:nvPr/>
            </p:nvPicPr>
            <p:blipFill>
              <a:blip r:embed="rId3"/>
              <a:stretch>
                <a:fillRect/>
              </a:stretch>
            </p:blipFill>
            <p:spPr>
              <a:xfrm>
                <a:off x="309716" y="147485"/>
                <a:ext cx="11695471" cy="6592528"/>
              </a:xfrm>
              <a:prstGeom prst="rect">
                <a:avLst/>
              </a:prstGeom>
            </p:spPr>
          </p:pic>
        </mc:Fallback>
      </mc:AlternateContent>
    </p:spTree>
    <p:extLst>
      <p:ext uri="{BB962C8B-B14F-4D97-AF65-F5344CB8AC3E}">
        <p14:creationId xmlns:p14="http://schemas.microsoft.com/office/powerpoint/2010/main" val="42715914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webextensions/webextension1.xml><?xml version="1.0" encoding="utf-8"?>
<we:webextension xmlns:we="http://schemas.microsoft.com/office/webextensions/webextension/2010/11" id="{781A0703-7A72-40BA-8056-47DD1167B57E}">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0c3848e4c9432ec1827d?bookmarkGuid=c77499e9-5e00-465a-8b4f-3428a057fa51&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0c3848e4c9432ec1827d&quot;"/>
    <we:property name="pageDisplayName" value="&quot;Page 8&quot;"/>
    <we:property name="datasetId" value="&quot;d92718dd-8d97-470b-b28e-b2b7183bcad3&quot;"/>
    <we:property name="backgroundColor" value="&quot;#FFFFFF&quot;"/>
    <we:property name="bookmark" value="&quot;H4sIAAAAAAAAA+1Z3VPcNhD/V278kjDDtJZkWXbe4KCdzjQdmkvy0uFhLa0OB5/t2jLhyvC/dy0fQ4Arl/DR+Ep5AWvl/fr9drUyF4HJ27qA5W+wwOBNsF9VpwtoTics2A3KYU1EEedWcAkhC4XKrBSapFXt8qpsgzcXgYNmju5j3nZQ9Ipo8Y+AA9dWRbEQPIYwSuMU4uB4N4CiOIJ5v8dC0eJuUGPTViUU+V84qCCRazq83A3wvC6qBnpDMwcOe2NntJ2eyTH2gyA/QLv8DGeo3bD6DuuqcavnUIskSjDSaSQ4apZwZeiddpB65zfv7416x6ZV6SAvyYF+TXAtZKxUAjqSIkmykKl+vc3LebEK5frd98u6T2Z7AvSbspd9Iou9nstLCjRBSaliLLQstZFGG4rkobqEAEZwZVHCeSaySKDdrMvhucuq87vaUGnLkWXATMIlgwy4fLg2a7IkCdNMKAnKQgqp5v3bNi/cKq3Z8vC8bohBxKtB2545g1JjDxwRosF2wP8ieIvQdo1nxeENwazqGo3v0HpR6XK3JD1HTaVp+wJLZ8BB0DtEa8Q/L35fOSgm06p1XnJSfZ42SKQjAoSXx7Ryb8gaGrMS3YiaHhqDzf7SR3SQN1dE5bu3nH7GaMh9kkqVSZkoTDHiLNGKC8k2QpkvqFjvAhllqRJcGMZFJpDxjMfq4UDuzecNzsGtHm+GP62KbrFm/UFpmfxStpSYwtvy6Zm8/jA72Jn4jT915Qqd8LtQYJR5GMiDsRWokFHBMsmyWCc82QbA31LDdlj2blyH+eMSodl5YZB/UyYG0AUKE4WhlipFxVNprZJjadd7NAhQa5rcDqsdiPxf6OGbQxxgioW1kic2jMIsFRkYiMw21Obk9w781hfXfe8JfIB07fS8CdIpJWteNbn2ObiJ6s9N1dVXbj4+gsM/u7zuhUTI0uT+FHk97220O2TbW0MzJK31Pj5pAteYD1aZu0mb3e2aIuscpyfQuHH0n1sz5NVdi3Z8+uICtWLd4NwLodmxH4LDMBZSG2Ol1JxLaRJ8XJE+qfOzrq6LHJs1PNyyqsig2e6qeC5cBxoyrkPOmVKATKGxjEscDw0n10XU/zyMjaO8GI06jue99xR5iTMH+vSq+U6rRVY9qkhHCfF3KO+79TJUeWppqmeRpdMmTVisgZtwm6p8I6faItfU1b6kT7DAZu57mbfZB1YPNnMc5JXxYvRxXwS/5pSLQfdHKLpe7asDesNUn8tXfbv2iLZYXNHwjsbWUbbczDs68/s26PdfsVeq+6jX0sVvfoYB5Z/IQteHMJIpcEl/WECNiR4PWe6ZTEbDkn8dyjvHOqQ6A5naOIut1kliGGbjwfBJjvUxDZm66FrKK5r9/6fNr+gwGjEVXCtQsUpi6i9oNn8P3i52juN70Lgd/1DmbnJEiOLT/R9lu4fLr8jIaMrYV/K6g7TqXFuDxiMocc2BSnSD0qD5ptHo8vJv8xIeD24gAAA=&quot;"/>
    <we:property name="initialStateBookmark" value="&quot;H4sIAAAAAAAAA+1Z23LbNhD9FQ1fEs9oWgIgeMmbLbudTurEtZK8dDydJbCQGVMkS4KOVY/+vUtQruNLLdeXhqqrF4lYcG/n7GJJnXs6a6ocFu9gjt4bb6csT+ZQn4yYN/aK1dr792/3tw/f/vZue3+PlsvKZmXReG/OPQv1DO2nrGkh7zTQ4q9HYw/y/ABm3ZWBvMGxV2HdlAXk2R/YbyaRrVtcjj08q/Kyhk7l1ILFTu0pbadrss2+E2QRlM1OcYrK9quHWJW1XV37SsRBjIFKAsFRsZhHmu5peqlzc/3+zqhzbFIWFrKCHOjWBFdChlEUgwqkiOPUZ1G33mTFLF+Fcnnvh0XV5as5BvqmPKWfyWKnZ7mkQGOUURAy5huWmECh8UX8UF1CADOCp0HMeSrSQKBZr8vimU3Ls5vaMFKGI0uB6ZhLBilw+XBtRqdx7CepiCREBhJIFO/uNlluV2lNF3tnVU1cIQb12rb1KRQKO+CIEDU2Pf7n3j5C09aOFXtXBNOyrRUeonGiwmZ2QXoO6lLR9jkWVoMFr3OI1oh/TvyhtJCPJmVjneS4/DKpkUhHBPCXR7RyZ8gKar0SXYmaLmqN9c7CRbSb1RdE5eNrTj9jNOQ+SWWUShlHmGDAWawiLiRbC2U2p2K9CWSQJpHgQjMuUoGMpzyMHg7k9mxW4wzs6vJq+JMyb+e3rD8oLaOfioYSkztbLj2j1x+nu1sjt/GHtlih438TCgwyDz15MDQCI2RUsEyyNFQxjzcB8H1q2BaLzo3LML9fINRbLwzyf5SJHnSBQge+r2SUYMQTaUwkh9Kut2kQoNY0uh5W0xP5v9DD14fYwxQKYySPjR/4aSJS0BDoTajN0S8tuK0vrvveEXgPKQeuDI2EQvAQ/CAJEwjXQjqhZM3KOlMuB1dR/bEu2+rCzcdHsPd7m1WdkAhZ6MydIq9nnY1mi2w7a6j7pDXOxydN4C3mvVXmrtJmvFlTZJXh5BhqO4z+c22GvHjWoh2fv3qAWrGud+6F0OzIDcG+HwqptDZSKs6l1DE+rkif1PlpW1V5hvUtPNywqkih3uyqeC5cexoyrnzOWRQBsgi1YVzicGg4uiyi7vMwNg7ywWjQcTzvc0+eFTi1oE4umu+knKflo4p0kBB/g/K+WS99lSeGpnoWGDptkpiFCrj2N6nK13KqyTNFXe1r+nhzrGeulzmbXWBVbzPDXl5qJ0YX97n3c0a56HV/grzt1L7apTt0+aV41bVrh2iD+QUNb2hsLGXLTp2jU7dvjX73Fnuluov6Vrq4zc8woPwdWejxwQ9kAlzSDwOoMFbDIcsdk8lgWPKvQ3njWIdEpSATE6ahUSqONcN0OBg+ybE+pCFT5W1DeUW98/+0eY8OoxATwVUEURjFIfUX1OvfB28WO4fxPmjYjn8sMjs6IETx6f5H2ezh8h4ZGUwZu0q+7SAtW9tUoPAACrzlQCW6QaFR33c0GncAZ2m+7hTu/vb/6/xdLv8EyGvSBYEgAAA=&quot;"/>
    <we:property name="isFiltersActionButtonVisible" value="true"/>
    <we:property name="isVisualContainerHeaderHidden" value="false"/>
    <we:property name="reportEmbeddedTime" value="&quot;2024-05-06T11:08:36.089Z&quot;"/>
    <we:property name="creatorTenantId" value="&quot;ffcea58c-766b-4eea-9684-92cc7cb3c5e9&quot;"/>
    <we:property name="creatorUserId" value="&quot;100320029EE55867&quot;"/>
    <we:property name="creatorSessionId" value="&quot;b9bdc794-cba9-4755-96a6-c2c33dc501f8&quot;"/>
    <we:property name="artifactViewState" value="&quot;liv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CA4B6F99-D255-4629-9F5B-E781969E94BD}">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b6abf2969b3e7160be82?bookmarkGuid=0ce10727-aa1e-4712-8629-f056d24f5843&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b6abf2969b3e7160be82&quot;"/>
    <we:property name="pageDisplayName" value="&quot;Page 9&quot;"/>
    <we:property name="datasetId" value="&quot;d92718dd-8d97-470b-b28e-b2b7183bcad3&quot;"/>
    <we:property name="backgroundColor" value="&quot;#FFFFFF&quot;"/>
    <we:property name="bookmark" value="&quot;H4sIAAAAAAAAA+1aS3PbNhD+Kxpe0s5oOnyIr9xs2em4jlM3stNDxgcQWEhIKJIlQVuqR/+9C0CSbUWUXLuWGTW+WASWi/12vwV2Id1aTFRFSqYfyBist9Zhnn8dk/Jrx7G6VmbGeqELTkB57IR+AKHHOXCczQsp8qyy3t5akpRDkJ9EVZNUKcLBz1ddi6TpORmqJ07SCrpWAWWVZyQVf4MRxilZ1jDrWjAp0rwkSuVAEglK7TWK4zOa4Pzi4YqESnENA6DSjH6EIi/l/DkJSMLdOIgTD0InsBOIXHynMrPazO3yalFtWD/PJBEZGqDGerHHw4g73A2pGzs8ChOmxiuRDdM5lLt3L6aFcls1Ivgf/ZR8wRWVntkMgdoO+CyMbBYwGtnUDSBwn6or6gUAEDNKUF/suLHtOVt1SZjIJJ98qy2JIp8E1PFCFroJcI/5kXqbi1TOHZFMjydFidHFmBttfYzVMC8FxZV0FEuoTNBurX6e1mP96fjB+CCvSwofkUVqKpNCTlHTeZnTuoQxZJIRSSxlEo4hZ/T0oC6KVECpx0f5Tb8EXBrDYM+ucGSz+1JB8c37iK0xIGfVB72YQlSYxQSY+ZzpadCAb633Ap1gdH8iaa3UvjnCN1h+k71Bo/DvSplmSIqGf7nHPP1GpVd5Kadc6RjGLGTcoSGHmHLH58xnfnti2Dn+qxaFmu2ovx+h3OgbE9EwiZifJCyKe5z61I5Cx21RRI9wpc7vJYMSWKsCegjyBuBBPHNl5uFUKzwS5eIccbornnhZD82uds2sVQsMsTyfRk7su3HkBCH1GPW53TZiHUGKfvpBrUf76JXI9cAGQy/fjaLQpy5j1PaweqQ+i7fWJmKM9eKamonbPT/ueXGABZvrBEEQBu2h6obKpLu05oBdk4zi6KopB8NhCUMi548vSZc/aqJFTTK9q7M5S+0n5FZCyv6IlPJhsBoTwV1NhHbAbkyXOXmmOyjZQgfiEHhsUxsI40HkQosO+OeR+wxIhcr/I1sOcIvB/WGx20w7FwIb1BYZdoYto4RMLdnp55WsOj9dDo5+fsrZlWLziY0w/QrMxLOfj5P8WSm3a8xtSK6eDUHYs30eEFVBRz7l30dP+2ocvsglSXUkn0JbmtaVVIXA4TPPhx2AawU/IfTAtV2XcD+xfdvmNNzKz9Zut7vrDhaO7OiLOirX9QftKr4uMyE75+gbMBvkajXitOOQaJdHXiFF11LLJCt1XB77NqM9x/fsnuv2Yq89h8n2y7VXSNTn3NpKkqRwPHkkk1+41f7GuabvD+IgiTi1HQgCSkJscntxiyhxj8t1Jsvp979NrutVu+hjwxn08fxLq3c6ADb4xE18xOQzoupA/Izo5niPJ1iuMHXfYMKlDP20+M4Jd8Z3ZT7WOudfjhUo2QikaxkTtD1/jqCE+d6UMbFw3IdcfuunkxXf/YtLGvOgLXtM5NGw5TXQ5/VXW53L0zdasmn+AOs7HBRks9gFETck2yzzGym2iZzBRNB8s8ygwA5ks8gJxmCLwQNSM9E5KEmyTfJ4OC3kFmV5LUed0xw5qgWv5heFD5nbW/DuLsJnIIm5mLy9l4IvcW3XwA9K6AiYRnIiYWxWFgyUWjG/P6woqjlhJvfHBSlFtdgJFk+nIlOp2bXeA5e72tY+iuFIL/aYmJja4lpNn5FCidpa852U0rkn2JeUbUCt5/cI72oyNwX7ntgeoV/udg2w9fwe4V0eAE1hVvN7hPfuUGwAbAT2CPGyUmgArOf3CO9d9dQA2AjsEeIHZWUD6KXMHuE25XYD4MtTc/WwvVMuAcakWO2U196c/FrmdbGrglJfm7hJ4rk9sO2Y88gjoeNCm35o8Jge+X/8s6SmuOrQrkOLFXRVEArnJIM1qBEtyRiwLcj1L0aXoGezfwBnjOatqSoAAA==&quot;"/>
    <we:property name="initialStateBookmark" value="&quot;H4sIAAAAAAAAA+1abXPiNhD+K4y/XDvDdPyC3+4bIVwnzXGXhuT64SbTkaU16M7Yri0n0Az/vSsJSMJhSJOG+OjlS7C0Xu2z+6y0K7g1GC/zhMw+kAkYb42jLPs6IcXXlmW0jXQx9vHj6aB7fvrnh+6gj8NZLniWlsbbW0OQYgTiEy8rkkgNOPj5qm2QJDkjI/kUk6SEtpFDUWYpSfjfoIVxShQVzNsGTPMkK4hUORREgFR7jeL4jGtbvzi4IqGCX8MQqNCj55BnhVg8Rx6JYjv0wsgB3/LMCAIb3yn1rDJzt7xcVBnWy1JBeIoGyLFO6MR+EFux7VM7tOLAj5gcL3k6ShZQ7t69mOXSX+WY4H/0U/QFV5R65nMEalrgMj8wmcdoYFLbA89+qq6g4wFAyChBfaFlh6Zj7dQlYCqibPqttigIXOJRy/GZb0cQO8wN5NsxT8TCEdGsP80LjC7GXGvrYaxGWcEprqSiWECpg3Zr9LKkmqhP/Qfjw6wqKJxDrKZSwcUMNZ0VGa0KmEAqGBHEkCbhGHJGTQ+rPE84FGp8nN30CsClMQzm/ApHtrsv4RTfvI/YmAByVn5Qi0lEuV6Mg57PmJoGBfjWeM/RCVr3J5JUUu2bY3yDZTfpGzQK/66kaZqkaPiXe8xTb5RqlZdyypWKYch8FlvUjyGkseXGzGVuc2LY6v9V8VzOtuTfj1Bu9Y2OqB8FzI0iFoSdmLrUDHzLblBEj3Gl1seCQQGsUQE9AnED8CCemTTzaKYUHvNieY5Y7TVPvKyH5lf7Zta6BZpYjksDK3TtMLA8nzqMurHZNGIdQ4J++kGtR/volcj1wAZNL9cOAt+lNmPUdDyKexcLd9YmfIL14oaaKTY7bthxQg8LNtvyPM/3mkPVLZVJe2VNl12TlOLouind0aiAERGLx5eky+8VUaI6md5V6YKl5hNyKyJFb0wK8TBYtYlgrydCM2DXpsuCPLM9lGy+BaEPcWhSEwiLvcCGBh3wzyP3AEiJyv8jW7q4xeD+sNxtZq0Ljp1pgwwbYMsoIJVLtnpZKcrWT5fD45+fcnYl2HxiI0y/AtPx7GWTKHtWyu0bcxOSq2OC53dMN/aIrKADl8bfR0/7ahy+yARJVCSfQluaVKWQhcDRM8+HPYBrBD/Bd8A2bZvEbmS6phlTfyc/G7vd7q87WDqypS7qqNjUHzSr+LpMuWidoW9Ab5Dr1YjVjEOiWR55hRTdSC2drNSy49A1Ge1YrmN2bLsTOs05THZfrr1Coj7n1laQKIH+9JFMfuFW+xvn6r7fC70oiKlpgedR4mOT2wkbRIl7XK5SUcy+/21yU6/aRh9rzqCPF99WvVMBMMElduQiJpcRWQfiZ0S3wNufYrnC5H2DDpc09NPyOyfcGd8V2UTpXHwrlqNkLZC2oU1Q9vwxhgIWe1PK+NJxHzLxrZ9O1nz3Ly5p9IOy7DGRR8NW10CfN19ttS5P3yjJuvku1nc4yMl2sQvCb0i6XeY3ku8SGcCU02y7zDDHDmS7yAnGYIfBQ1Ix3uoWJNol2R/NcrFDWVaJces0Q44qwavFReFD5naWvLuL8AAE0ReTt/dS8CWu7Wr4QQkdA1NITgRM9MqcgVTLF/eHJUU1J0zn/iQnBS+XO8Hy6ZSnMjXbxnuIxb62tXM+GqvFHhMTXVtcy+kByaWoqTTfSUmdB4J9Rdka1Gr+gPCuJ3NdsO+JHRD61W5XA1vNHxDe1QFQF2Y5f0B47w7FGsBa4IAQryqFGsBq/oDw3lVPNYC1wAEhflBW1oBeyRwQbl1u1wC+PNVXD7s75QJgQvL1TnnjzcmvRVbl+yoo1bWJHUWO3QHTDOM4cIhv2dCkHxo8pkf+H/8sqS6uKrSb0GIFXeaEwhlJYQNqREtSBmwHcvWLUUMtgo7mUbLLVfJ3pCsnzef/AD27nGbSKgAA&quot;"/>
    <we:property name="isFiltersActionButtonVisible" value="true"/>
    <we:property name="isVisualContainerHeaderHidden" value="false"/>
    <we:property name="reportEmbeddedTime" value="&quot;2024-05-06T11:14:26.914Z&quot;"/>
    <we:property name="creatorTenantId" value="&quot;ffcea58c-766b-4eea-9684-92cc7cb3c5e9&quot;"/>
    <we:property name="creatorUserId" value="&quot;100320029EE55867&quot;"/>
    <we:property name="creatorSessionId" value="&quot;ffc95bad-1fcd-481d-b007-44da45893f49&quot;"/>
    <we:property name="artifactViewState" value="&quot;liv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BF75A57B-92D5-41CB-833D-890A9BCE5870}">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FFFFF&quot;"/>
    <we:property name="bookmark" value="&quot;H4sIAAAAAAAAA+0a227bNvRXDL20BbxN90vfWjsdgjVF1vQyoPDDIXlkq5UljaLSeIH/fYekXTd2EifNbCRr/GKTPDr3K+VzRxRtU8LsDUzRee68rOsvU5Bfep7Tdyq7l4R+xFzm+mmWJFGQQeIBndaNKuqqdZ6fOwrkGNWHou2g1Iho85PjhzEXbuhl4AZuzAEzZM6o70BZHsNYw+RQtth3GpRtXUFZ/IMWBR0p2eG87+BZU9YSNKETBQo1sVMCpzUx5v0aEB/AVXGKJ8iV3X2LTS3VYs0SLkIM/DxkniA+0jzUvLf21DC/HV4TNYwN6kpBUREDes9LoizmMc9TDDAUwBgwvd8W1bhciLJ69t2s0cpsJ0DfpD32mShqPPM5Ceoz5oY8ipOcIWMei0Tq/yiuOE4TF0jxeSA8EsR1ve18KTxTrD7bxOYhT1JBBozcQIhApJ6f6afzolQLRbDZwVkjyebkCRbbgGw1rmXBiZKxosTWGu3cGdRlNzW/Di7sn9Sd5PgWc3NUqULNCNOxrHkncYqVEqDA0SzRHvmMOe4d/N0VjT7t6Y85ntRfBxKJA+E8d+cj2rlei2XBUV4Q3JkiObT+YWhqwRpLs0B7XgtzjEbuc+d1QbqwuD9A2Wm0T4b0hKi/Vk+IKfqMNGvWV4n/z985oHmiNVR2rJuRsSjz/CjxySvQDYIoC0OWxVst+kKcQsVJpevmfDEeSxyDWiwPdmjrw6pVlD0Mrd6gblXv6fuT4TNr9VddtcgA7qYT9O+THEeUQhRWmo2VFL/NEOSz20hyXYz9LuuuWbJ1d45XjkQZUBRG/0/Hmkb7jGgbaiisknbgyJeQdxYBdctYLyl5UyHhX5bcDuopqwcTkOpi5qOFFChfzow0w0Iuy4vfX5PoXvr/fHRFrlk4jRXrJ/ESm/VyxlM/BxazNPIDz+cQ53eqYz+J9u51Ku392YEBvUEN2JocGMiHkgmuEfsx9DdC/9JJ5DH0dxH6RwgtkfqPOHtBsx6Nir31jqm1he9Hun1RV526U5jvW8THgN4IaC9mkZsE4HouzepBEiXh9gnmHs2kD7aG7j0DDLEkx5ez3rCz10C9p0OYtT8U+g+7+b9zyd/P3UIcpD5gnge5xzFyM8DwsdTuYJLd1a3VS2gLfpsrq5/EQNa9MwEY+b7AIEeWUuHhXvQwC89jzN0+5hSwEg/OblgsvPVisWNbW5FCyJM89APh+9yHIBf042oPXbzheWUOwyxIPJ6kbpxAxrKUGiz9FuhSh7HoTCpYvo6h4vhK1lODd/E2qSHIKwXqO1atri5fHyeoewZj+6WRCPnhmrpu4R52YZjYXrv6q4z26fK82Bu8651wqCqUT8wTV8ENMS+YLPQ1Xb0F9LDKqab3PoKkzN1eD3s8qVWtSEvQzHrvq0JdD/6BpCtuwMJfv0iY0fDBJ9Qc3Yjbw4p37BvikfG7e5PVHlg7TX7HZjYK1oMRMt+FJGWYQoYxZKkr/FUwHpzxshO4v0B8U6tN/dyj6LxNKK3FxmjR61w0TrhU7UqII1RgO6vz77xrPy/u+g6nGEVhpDhUOLVkC6Flsf0dLVtOOA6F9elpA7Jolx6+XP1RVNr1+s5rzNVeYvVtMZ6oq9rNNWPYWeZUnx5BoyFdjXUFpDH+H8Te9NcrRL8IuOxFH2+y9zvWpnHCeZAIxl3II+qTIjBj7bVWKKYw3vh7hkF32cxWd6ptgOMxVHjJ7EYJByqBYsv8Zv5S8216m8//BRSKoHPgIwAA&quot;"/>
    <we:property name="creatorSessionId" value="&quot;0e979e29-ac35-447c-8ee1-3cd6b728a16a&quot;"/>
    <we:property name="creatorTenantId" value="&quot;ffcea58c-766b-4eea-9684-92cc7cb3c5e9&quot;"/>
    <we:property name="creatorUserId" value="&quot;100320029EE55867&quot;"/>
    <we:property name="datasetId" value="&quot;d92718dd-8d97-470b-b28e-b2b7183bcad3&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initialStateBookmark" value="&quot;H4sIAAAAAAAAA+0a2W7bRvBXBL4kAdSW9+E3R1IKI3Hi2olTIBCK2d2hxIQi2eXSsWro3zu7lKJYsi07rgS7sV7EveY+l7ywRFZXOUzfwgStPetlWX6ZgPzScayuVczn3r17fbh//Pqvt/uHA5ouK5WVRW3tXVgK5AjVaVY3kGsINPlp2LUgz49gpEcp5DV2rQplXRaQZ/9gu5mWlGxw1rXwvMpLCRrkiQKFGuwZbacx4XZ+9QgjcJWd4Qly1c4eY1VKNR+ziAsfPTf1mSNsz45TH+hM3a4aMjfv10gNYb2yUJAVRICec6IgCXnI0xg99AUwBkzP11kxyuesLM++n1ZaXvUY6J/kxD4TRg1nNiNGXcZsnwdhlDJkzGGBiN0fhRWGcWSD7ySpJxxixLadzXQpPFesPF+H5iCPYmGHPLA9ITwRO26iT6dZruaCYNPBeSVJu6TzFlqPdDUqZcYJk9GixLpV2oXVK/NmYp4Gl+ZPykZyPMbULBUqU1OCdCRL3kicYKEEKLA0STRHNmOWO4O/m6zSqx39M8vj8mtPIlEgrD17NqSZm6WYZxzlJcatCZLp6geDUzNWtTgzbNdLYZbR8H1hvclIFi3sU8gbDfZZn06I8mvxjIii31CT1toq0f/5OwM0J2qDZcuyGRqNMscNIpesAm3PCxLfZ0m4UaP74gwKTiJdVef+aCRxBGo+HGxR1wdFrSh6GFydXlmrzvMPJ/0XrdZfNcU8AtjrRtB9SHwcUghRWGgyllz8NkWQL+7CyU0+9rssm2pB1v0pXhoSRUCRGfk/H2kc9QvCbbChaIW0BUO+Ar01d6g7+npOwZsSCf+yoLZXTljZG4NUlyMfDaRA+XJquOlncpFe3O4KRw/S/mfDa2LN3Ghatn4SK2mjXsp47KbAQhYHrue4HML0XnnsJ5Hegw6lnT8aMFtvkQM2BgcG8rFEghvYfnL9Ndd3/ZALmwpioIo+5IAJsifX34rrHyLUhOo/omyfej1qFTurFVPdJr4fqfZFWTTqXm6+axafHHrNoZ2QBXbkge3Y1Kt7URD5mzuYB9STPtocuvMI0MecDF9OO/2mvQbqPO/DtP4h13/cxf+9U/5u7hZCL3YB09RLHY6BnQD6T6l2C53stm6tXkKd8btcWf0kCmrNOxGAgesK9FJkMSUe7gSPM/E8+dzdfU4By3Fwfstk4awmiy3rumXJhzRKfdcTrstd8FJBD9db6Pwlziuz6Cde5PAotsMIEpbEVGDpFz1XGkwLzoSCxesYSo6vZDkxcOcvjCraeS1DXasVq63T18cx6prB6H6hJAJ+sCKuO5hHOzBEbM5d3WVE+3R1XOz03ndOOBQFymfmxHX7+phmTGb6mq7csPWgSCmndz6CpMhd37z3aFyqUpGUoJp2PhSZunn7KXGX3YKEP3+RMKXmg4+pOLoVtQcFb9g3wENjdw8mqj2ycprsjk1bL1h1RkhcG6KYYQwJhpDEtnCXzjg453kjcHeO+LZU6/J5QN55F1da8Y3hvNa5rBx/IdolE4eooK2sLr6zrt28uOtanHwUheHiQOGkRZsJzUtb39Gw5gTjQLQ2PalAZvXCwhej11mhTa9rvcFU7cRXj7PRWF1Xbq4oo+1lzvTqIVR6p62hLjdpiP8Httft9RrWL29c1KJPN9m7bWvjMOLciwTjNqQB1UkBmLb2Ri1kExitfZ5hwF3Vs5WNqivgeAQFXtG7UcCBQqDY0L+ZT2osg4Royahe3XBAf2jzrdubzf4FukgqG/MjAAA=&quot;"/>
    <we:property name="isFiltersActionButtonVisible" value="true"/>
    <we:property name="isVisualContainerHeaderHidden" value="false"/>
    <we:property name="pageDisplayName" value="&quot;Page 10&quot;"/>
    <we:property name="pageName" value="&quot;ReportSectionb7cd4e32f4b1d0308f4a&quot;"/>
    <we:property name="pptInsertionSessionID" value="&quot;14895EDC-15AA-4AE6-B19B-87FC5339B0DC&quot;"/>
    <we:property name="reportEmbeddedTime" value="&quot;2024-05-06T11:16:00.355Z&quot;"/>
    <we:property name="reportName" value="&quot;NEWHospital Equipment Procurement&quot;"/>
    <we:property name="reportState" value="&quot;CONNECTED&quot;"/>
    <we:property name="reportUrl" value="&quot;/groups/me/reports/2fe41ea0-83a8-455e-a354-29453020c677/ReportSectionb7cd4e32f4b1d0308f4a?bookmarkGuid=be49232f-5e4d-4fbb-8242-be41ec3b5b38&amp;bookmarkUsage=1&amp;ctid=ffcea58c-766b-4eea-9684-92cc7cb3c5e9&amp;fromEntryPoint=export&quot;"/>
  </we:properties>
  <we:bindings/>
  <we:snapshot xmlns:r="http://schemas.openxmlformats.org/officeDocument/2006/relationships"/>
</we:webextension>
</file>

<file path=ppt/webextensions/webextension4.xml><?xml version="1.0" encoding="utf-8"?>
<we:webextension xmlns:we="http://schemas.microsoft.com/office/webextensions/webextension/2010/11" id="{759CBAA8-E86C-47C7-9654-D1C8D9455CC0}">
  <we:reference id="wa200003233" version="2.0.0.3" store="en-US" storeType="OMEX"/>
  <we:alternateReferences>
    <we:reference id="WA200003233" version="2.0.0.3" store="WA200003233" storeType="OMEX"/>
  </we:alternateReferences>
  <we:properties>
    <we:property name="pptInsertionSessionID" value="&quot;14895EDC-15AA-4AE6-B19B-87FC5339B0DC&quot;"/>
    <we:property name="reportUrl" value="&quot;/groups/me/reports/2fe41ea0-83a8-455e-a354-29453020c677/ReportSection3c0ceac6fb068c74d22c?bookmarkGuid=308e9811-d7a0-4a5d-9b48-a05dbcfd6e03&amp;bookmarkUsage=1&amp;ctid=ffcea58c-766b-4eea-9684-92cc7cb3c5e9&amp;fromEntryPoint=export&quot;"/>
    <we:property name="reportName" value="&quot;NEWHospital Equipment Procurement&quot;"/>
    <we:property name="reportState" value="&quot;CONNECTED&quot;"/>
    <we:property name="embedUrl" value="&quot;/reportEmbed?reportId=2fe41ea0-83a8-455e-a354-29453020c677&amp;config=eyJjbHVzdGVyVXJsIjoiaHR0cHM6Ly9XQUJJLU5PUlRILUVVUk9QRS1JLVBSSU1BUlktcmVkaXJlY3QuYW5hbHlzaXMud2luZG93cy5uZXQiLCJlbWJlZEZlYXR1cmVzIjp7InVzYWdlTWV0cmljc1ZOZXh0Ijp0cnVlfX0%3D&amp;disableSensitivityBanner=true&quot;"/>
    <we:property name="pageName" value="&quot;ReportSection3c0ceac6fb068c74d22c&quot;"/>
    <we:property name="pageDisplayName" value="&quot;Page 2&quot;"/>
    <we:property name="datasetId" value="&quot;d92718dd-8d97-470b-b28e-b2b7183bcad3&quot;"/>
    <we:property name="backgroundColor" value="&quot;#FFFFFF&quot;"/>
    <we:property name="bookmark" value="&quot;H4sIAAAAAAAAA+1ZbW/bNhD+K4a+JAWMQaIsUeq3xEm2AUuXJV37ociHE3ly1MqiRlFtvMD/fUdKXpbEib3OmZ1uRoCYb/fy3MPjkb7xZNHUJczewBS9196hUp+moD8NAm/oVV1fkKexRMZkkMf0dcQTxmhU1aZQVeO9vvEM6Amad0XTQmkFUeeHy6EHZXkGE9vKoWxw6NWoG1VBWfyO3WQaMrrF+dDD67pUGqzICwMGrdjPNJ3a1oTvQtIIwhSf8QKF6XrPsVba9O1Q+AJBxHnmx4ngI8mYoDVNN+rMXD3fKnWGjVVloKjIANvHMJcY0FwJUSKSVMQQ2P6mqCZl78rt2rez2sLWXAH9J5yyj6TRypnPyVGexX4OIz/xOfdHQgZZFn6trByTBDLBeEZfkpxlLOIrZRm8Npm6figtkhnESYgpl4x8FShCuVJaMaUIP5SFzM9TyGQQE3QEde6nzrK8KE0PajY7vq41MYX408kaU9wnSheC9DhGaGw6Atx4Y1W2U/ft+E7/hWq1wHPM3VBlCjMjSWdaiVbjFCsjwYBnTaI+4p8bHhz/1ha1HR3Yjxu+Ul/GGskC8tmfD9cy6nut2nqh+5+b9R60hsrMBmeoCyVJnVOAsnO+cVhtFoh7Kgf7p0T8q+aVxeTyISyX1PM0uSAr8fgeuaihJerDmXPgqNCLHRwM7znxzFHuXMpFIBnngcCI5TFnWcLjldw8kJ+hEigfcOAUoSEjNmTzAeU82lCDU0o+BiurcjBWjWkG+79eHL36n6kbY2pJ2X1ctg2FfGH2WE0zNb4CbdbkL7vP33+bDPPLxalIyz7+5ajrudBZ/M0H/9KdORISiDMW+1EAgT/ikOer9/VOnjlbTjaD/QXeyxLOyp0lFrvqEPQL2E13vV1vRz0zMzo+RwzShNOfH6WhDGMQPNmVc+qtMlA6+L76SNoshj+opi6sTf3nGyLuHay3wc8l2PYMTWOepzzIGU8gyIEHXOxQxl2DE9ug6iYOgoPJROMETN98zir6lxbc1M7Sk7bqWe/vBJq3YNKVXRbOtJd+b1nC267Elfa9gqdRxJMooNuLYKNdqnA2kYObshCo78TBm6KeuGTqtFrX6k5rgd24km4Ynec33k8FodHJfgdla8XuHdEKqb5UexbMHs6ledSteI4a9tEsmvqjDEBEYoR5noYJD5m/Q1Fdma7+wzF9pHLLgjiFIBYJhpJlo0Cmo106F4+wpuJmJ0N6CE0hthfPh8j0V0tBRQ5P0zATkMogZhyfCGj/bn7iBjltbTYKk9xPoySFnIO076VLg96Jcx4unr6ptjzRaurk9m/0Nc181KOh10XIt4Xi+yu0VaiDaXE4kvAf7+H1N5DsGs6INbAb3kbqw/J4D95gqxUVyxPUsz235rGZP1dClWqyYtY5yGKNaRfraDx2jK7EbDAGjW7upePltrfn1l4Knrz2vdT71VLntnHPWp59XAJalmZVa5oaBJ5BhUvSLfEBKolyRcp1P839mXDn8z8AG2g+IhIcAAA=&quot;"/>
    <we:property name="initialStateBookmark" value="&quot;H4sIAAAAAAAAA+1ZW2/bNhT+K4ZemgLGoIslSn1LHGcbulyWdO1DYQxH5JGjVhY1ikrjBf7vO6TkZUmc2Ouc2elmBIh5O5fvfDw8pG8ckddVAbMTmKLzxjmQ8vMU1Oee5/Sdsus7PX17vH/+9teT/eMRdctK57KsnTc3jgY1Qf0+rxsojATq/DjuO1AUZzAxrQyKGvtOhaqWJRT579hOpiGtGpz3HbyuCqnAiLzQoNGIvaLp1Cbd3ncBaQSu8yu8QK7b3nOspNJdO+AuR+BRlrpRzNlA+D6nNXU7as1cPd8otYYNZakhL8kA0+djJtCjuQLCmMcJj8Az/XVeTorOldu172aVwau+BPpPOKWfSKORM5+ToyyN3AwGbuwy5g648NI0+FpZGcYxpNxnKX2JMz/1Q7ZSlsZrncrrh9JCkUIUB5gw4ZOvHHkgVkrLpxThh7LQd7MEUuFFBB1BnbmJtSzLC92Bms5G15UiphB/WllDivtEqpyTHssIhXVLgBtnKItmar+N7vRfyEZxPMfMDpU61zOSdKYkbxROsdQCNDjGJOoj/tnh3ui3Jq/MaM987PCl/DJUSBaQz+68v5ZR3yvZVAvd/9ysD6AUlHrWO0OVS0HqrAIUrfO1xWqzQNxT2ds7JuJf1q8NJuOHsIyp52lyQVrg6B65qKEEqoOZdeAwV4sd7PXvOfHMUW5dyrgnfMY8jqGfRcxPYxat5Oa+uIKSo3jAgWOEmozYkM37lPNoQ/WOKfloLI3K3lDWuu7t/XJx+Pp/pm6MqQVl92HR1BTyhdlDOU3l8BKUXpO//n3+/ttkmI8XpyIt+/SXo67jQmvxNx/8sT1zBMQQpX7khh547oBBlq3e1zt55mw52fT2FngvSzgrdxZf7KoDUC9gN931dr0d9czMaPkc+pDEjP7cMAlEEAFn8a6cU++khsLC99VH0mYx/EHWVW5s6j7fEHHvYL0Nfi7BtmNoErEsYV7msxi8DJjH+A5l3DU4sQ2qbuIg2J9MFE5Ad83nrKJ/bsBObS09asqO9e5OoHkLJl3ZRW5Ne+n3liW8bUtcYd4rWBKGLA49ur1wf7BLFc4mcnBd5BzVnTg4U1QTm0ytVuNa1WrNsR2Xwg6j9fzG+SknNFrZ76FojNhXh7RCyC/lKwNmB+fSPGpXPEcN+2gWTdxBCsBDPsAsS4KYBb67Q1Fdma7+wzF9pHJLvSgBL+IxBsJPB55IBrt0Lh5iRcXNTob0AOqcby+eD5HprpacihyWJEHKIRFe5DN8IqDdg/mRHWS0tf1BEGduEsYJZAyEeS9dGvRWnPVw8fRNteWRklMrt3ucr2jmox71nTZCrikUP1yiqUItTIvDkYT/eA+vv4Fk27BGrIFd/zZSH5fHu3eCjZJULE9QzV7ZNY/NPC25LORkxaxzEPka0y7W0TiyjC75rDcEhXbu2PJy29tzay8FT177Xur9aqlz27hnLc8+NgEtS7Oy0XUFHM+gxCXplvgApUCxIuXan+Ycq4SClVMZvGKB+cHuzwQ9n/8B4E0kkjscAAA=&quot;"/>
    <we:property name="isFiltersActionButtonVisible" value="true"/>
    <we:property name="isVisualContainerHeaderHidden" value="false"/>
    <we:property name="reportEmbeddedTime" value="&quot;2024-05-06T11:20:52.876Z&quot;"/>
    <we:property name="creatorTenantId" value="&quot;ffcea58c-766b-4eea-9684-92cc7cb3c5e9&quot;"/>
    <we:property name="creatorUserId" value="&quot;100320029EE55867&quot;"/>
    <we:property name="creatorSessionId" value="&quot;425d4f6f-2b86-4d12-b710-bd407ee58f54&quot;"/>
    <we:property name="artifactViewState" value="&quot;liv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HEPAPPT</Template>
  <TotalTime>6</TotalTime>
  <Words>766</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Wingdings</vt:lpstr>
      <vt:lpstr>Parcel</vt:lpstr>
      <vt:lpstr>HOSPITAL EQUIPMENT PROCUREMENT ANALYSIS      By: Ajagunna Ruth Omolara Date: 06/05/2024 </vt:lpstr>
      <vt:lpstr>INTRODUCTION</vt:lpstr>
      <vt:lpstr>OBJECTIVE</vt:lpstr>
      <vt:lpstr>Data source</vt:lpstr>
      <vt:lpstr>DATA CLEANING Process  AND MANIPULATION</vt:lpstr>
      <vt:lpstr>PowerPoint Presentation</vt:lpstr>
      <vt:lpstr>PowerPoint Presentation</vt:lpstr>
      <vt:lpstr>PowerPoint Presentation</vt:lpstr>
      <vt:lpstr>PowerPoint Presentation</vt:lpstr>
      <vt:lpstr>SUMMARY</vt:lpstr>
      <vt:lpstr>RECOMMENDATION TO HOSPITAL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EQUIPMENT PROCUREMENT ANALYSIS      By: Ajagunna Ruth Omolara Date: 06/05/2024 </dc:title>
  <dc:creator>Ruth Ajagunna</dc:creator>
  <cp:lastModifiedBy>Ruth Ajagunna</cp:lastModifiedBy>
  <cp:revision>2</cp:revision>
  <dcterms:created xsi:type="dcterms:W3CDTF">2024-05-06T11:58:18Z</dcterms:created>
  <dcterms:modified xsi:type="dcterms:W3CDTF">2024-05-06T12:05:13Z</dcterms:modified>
</cp:coreProperties>
</file>