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62" r:id="rId7"/>
    <p:sldId id="261"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2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7374-C32E-F288-92E8-855D0D8A0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166568-D729-885A-7B8A-E1F897D43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8737F-7F65-DE22-F7E7-65C80358BAC4}"/>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5" name="Footer Placeholder 4">
            <a:extLst>
              <a:ext uri="{FF2B5EF4-FFF2-40B4-BE49-F238E27FC236}">
                <a16:creationId xmlns:a16="http://schemas.microsoft.com/office/drawing/2014/main" id="{F62B297B-E405-4E6E-D59C-DB75F30D7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F632E-8BBC-A0C5-EFBE-B5A93CBFAD04}"/>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302428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621E-9A49-C937-9A33-1E1ABC8E9B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5408FD-7C5F-01F2-CDAA-292AE352D9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1B59A-8A0A-F6BF-BA37-E7E89FD6D939}"/>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5" name="Footer Placeholder 4">
            <a:extLst>
              <a:ext uri="{FF2B5EF4-FFF2-40B4-BE49-F238E27FC236}">
                <a16:creationId xmlns:a16="http://schemas.microsoft.com/office/drawing/2014/main" id="{EFDF1492-ECC9-4B7B-C7EF-C3368703A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63C85-C437-081B-E0D9-EE93324C622C}"/>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143798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C2042-A8E0-C5A8-092F-0F8A4729FD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143A94-85B8-19E2-4B38-F65962D9D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5802C-33CA-2B63-1C34-96C00E61456D}"/>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5" name="Footer Placeholder 4">
            <a:extLst>
              <a:ext uri="{FF2B5EF4-FFF2-40B4-BE49-F238E27FC236}">
                <a16:creationId xmlns:a16="http://schemas.microsoft.com/office/drawing/2014/main" id="{54A7B4B1-1888-CA1E-95F6-C041B6B1B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1EDBE-013D-9350-A842-AD1C5395C32E}"/>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286587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6A09-BC50-CDCB-371A-0C34DC4F74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73BC0E-CA96-4010-26B0-6CB1C74B2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67828-6783-4EC8-3853-CE7A63F832C9}"/>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5" name="Footer Placeholder 4">
            <a:extLst>
              <a:ext uri="{FF2B5EF4-FFF2-40B4-BE49-F238E27FC236}">
                <a16:creationId xmlns:a16="http://schemas.microsoft.com/office/drawing/2014/main" id="{C8EE5C8B-211C-1C95-6869-0581BDCF5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5B207-EC17-6BAB-6D43-0B6CD095030D}"/>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378649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8E7C-AB35-89A3-577A-C68F5BDBB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61FD70-9EFC-241C-D233-C8271A6B37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5D0E7-AD0A-4A51-14CB-E1091C6FFD57}"/>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5" name="Footer Placeholder 4">
            <a:extLst>
              <a:ext uri="{FF2B5EF4-FFF2-40B4-BE49-F238E27FC236}">
                <a16:creationId xmlns:a16="http://schemas.microsoft.com/office/drawing/2014/main" id="{3442C584-58D8-3F73-74D5-4B78AD474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CF65F-ED9F-A5DB-1A29-E1B669D5FEBD}"/>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385917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2250-E595-6708-095B-2F70F59DE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30F30-2BE4-1010-5E9D-11F982416B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16045-6E12-ADB5-9396-D573CD7F67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DDD967-E3D7-A6B3-1F33-2CE5EE7FC067}"/>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6" name="Footer Placeholder 5">
            <a:extLst>
              <a:ext uri="{FF2B5EF4-FFF2-40B4-BE49-F238E27FC236}">
                <a16:creationId xmlns:a16="http://schemas.microsoft.com/office/drawing/2014/main" id="{E4B43CD8-E06E-453B-C451-49E888328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DB84A-93C1-6028-D84A-ECF24FECC833}"/>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46900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8F1F-60C4-A7F0-B584-9EF69B75BD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74AA-8427-3C67-56BD-C0EFF1D55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7B690-D9CB-48B9-3BE5-F0ED2FECCB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DDCF3B-B385-2AC4-EE66-04ACA5424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437F7-5FEA-6871-150C-89C4B3EA35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ED7E39-1C9A-12F4-EBDE-3E0DE30A3193}"/>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8" name="Footer Placeholder 7">
            <a:extLst>
              <a:ext uri="{FF2B5EF4-FFF2-40B4-BE49-F238E27FC236}">
                <a16:creationId xmlns:a16="http://schemas.microsoft.com/office/drawing/2014/main" id="{EC56E2A8-2A2F-7C27-B34A-ECC06B1EB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0CE1A-AD68-9BE5-42D2-DBC0581BD224}"/>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269934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76C8-F819-3301-5207-17D38E4CA0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0D3C76-552C-0D99-904C-791A3A3759E0}"/>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4" name="Footer Placeholder 3">
            <a:extLst>
              <a:ext uri="{FF2B5EF4-FFF2-40B4-BE49-F238E27FC236}">
                <a16:creationId xmlns:a16="http://schemas.microsoft.com/office/drawing/2014/main" id="{AE129721-03EF-F21F-C902-87A92B5C9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681DD-2EB3-EAA4-1ECA-1F764842FC9C}"/>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70100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29DD5-3B87-0D0B-4364-B51E6A0A4F5D}"/>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3" name="Footer Placeholder 2">
            <a:extLst>
              <a:ext uri="{FF2B5EF4-FFF2-40B4-BE49-F238E27FC236}">
                <a16:creationId xmlns:a16="http://schemas.microsoft.com/office/drawing/2014/main" id="{E9C086B4-6D70-C98C-793D-39337C44B3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6DADB5-09D8-210C-03C2-4FA6E2FEE94E}"/>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177186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22F5-1F8C-4A01-BE20-1DFC920EA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FBF1DC-8225-DAF9-5F55-42E4E042E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130DCC-382E-0B07-F2DD-140861AD5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41DCD-1F84-6FB4-828E-482AC506C77E}"/>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6" name="Footer Placeholder 5">
            <a:extLst>
              <a:ext uri="{FF2B5EF4-FFF2-40B4-BE49-F238E27FC236}">
                <a16:creationId xmlns:a16="http://schemas.microsoft.com/office/drawing/2014/main" id="{C17090E2-5ADC-3773-1281-8B0451981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99D-E831-8632-60E2-985A784CC3D3}"/>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5430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9398-CAB4-6528-5B53-513884EA3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4EB122-E98B-3A08-27A6-448C82363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966ABB-5DF4-3BD8-8DF9-BBBF8D4AE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A9C0A-C78D-B29A-AF9C-3F1809EC2C83}"/>
              </a:ext>
            </a:extLst>
          </p:cNvPr>
          <p:cNvSpPr>
            <a:spLocks noGrp="1"/>
          </p:cNvSpPr>
          <p:nvPr>
            <p:ph type="dt" sz="half" idx="10"/>
          </p:nvPr>
        </p:nvSpPr>
        <p:spPr/>
        <p:txBody>
          <a:bodyPr/>
          <a:lstStyle/>
          <a:p>
            <a:fld id="{5C88B851-F23D-419A-A128-D0215264CB78}" type="datetimeFigureOut">
              <a:rPr lang="en-US" smtClean="0"/>
              <a:t>4/24/2024</a:t>
            </a:fld>
            <a:endParaRPr lang="en-US"/>
          </a:p>
        </p:txBody>
      </p:sp>
      <p:sp>
        <p:nvSpPr>
          <p:cNvPr id="6" name="Footer Placeholder 5">
            <a:extLst>
              <a:ext uri="{FF2B5EF4-FFF2-40B4-BE49-F238E27FC236}">
                <a16:creationId xmlns:a16="http://schemas.microsoft.com/office/drawing/2014/main" id="{6EDAD08B-9B6C-2893-C1B1-D9B37889A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3F699-F696-3655-5B06-6E5B072EF346}"/>
              </a:ext>
            </a:extLst>
          </p:cNvPr>
          <p:cNvSpPr>
            <a:spLocks noGrp="1"/>
          </p:cNvSpPr>
          <p:nvPr>
            <p:ph type="sldNum" sz="quarter" idx="12"/>
          </p:nvPr>
        </p:nvSpPr>
        <p:spPr/>
        <p:txBody>
          <a:bodyPr/>
          <a:lstStyle/>
          <a:p>
            <a:fld id="{6E4E6D1B-4AC8-479A-A8F3-F19B0DF56DA4}" type="slidenum">
              <a:rPr lang="en-US" smtClean="0"/>
              <a:t>‹#›</a:t>
            </a:fld>
            <a:endParaRPr lang="en-US"/>
          </a:p>
        </p:txBody>
      </p:sp>
    </p:spTree>
    <p:extLst>
      <p:ext uri="{BB962C8B-B14F-4D97-AF65-F5344CB8AC3E}">
        <p14:creationId xmlns:p14="http://schemas.microsoft.com/office/powerpoint/2010/main" val="335823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BC2F1F-FDED-4964-AA11-2648640BA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910D90-D69A-DC75-7FA1-EBDEA48BB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D618C-4A27-ED28-1C90-8245AB5BD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88B851-F23D-419A-A128-D0215264CB78}" type="datetimeFigureOut">
              <a:rPr lang="en-US" smtClean="0"/>
              <a:t>4/24/2024</a:t>
            </a:fld>
            <a:endParaRPr lang="en-US"/>
          </a:p>
        </p:txBody>
      </p:sp>
      <p:sp>
        <p:nvSpPr>
          <p:cNvPr id="5" name="Footer Placeholder 4">
            <a:extLst>
              <a:ext uri="{FF2B5EF4-FFF2-40B4-BE49-F238E27FC236}">
                <a16:creationId xmlns:a16="http://schemas.microsoft.com/office/drawing/2014/main" id="{5D3C5781-D1A5-5963-4556-43949C33C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F63856-940E-B574-4F57-DE18EC5AC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4E6D1B-4AC8-479A-A8F3-F19B0DF56DA4}" type="slidenum">
              <a:rPr lang="en-US" smtClean="0"/>
              <a:t>‹#›</a:t>
            </a:fld>
            <a:endParaRPr lang="en-US"/>
          </a:p>
        </p:txBody>
      </p:sp>
    </p:spTree>
    <p:extLst>
      <p:ext uri="{BB962C8B-B14F-4D97-AF65-F5344CB8AC3E}">
        <p14:creationId xmlns:p14="http://schemas.microsoft.com/office/powerpoint/2010/main" val="3824082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9" name="Freeform: Shape 118">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1" name="Freeform: Shape 120">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3" name="Freeform: Shape 122">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5" name="Rectangle 124">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F5824-CE20-165C-8319-444656595200}"/>
              </a:ext>
            </a:extLst>
          </p:cNvPr>
          <p:cNvSpPr>
            <a:spLocks noGrp="1"/>
          </p:cNvSpPr>
          <p:nvPr>
            <p:ph type="ctrTitle"/>
          </p:nvPr>
        </p:nvSpPr>
        <p:spPr>
          <a:xfrm>
            <a:off x="2006003" y="1018596"/>
            <a:ext cx="4184101" cy="2577893"/>
          </a:xfrm>
        </p:spPr>
        <p:txBody>
          <a:bodyPr>
            <a:normAutofit/>
          </a:bodyPr>
          <a:lstStyle/>
          <a:p>
            <a:r>
              <a:rPr lang="en-US" sz="4200" b="1" dirty="0">
                <a:solidFill>
                  <a:schemeClr val="bg1"/>
                </a:solidFill>
              </a:rPr>
              <a:t>AIRPLANE CRASHES ANALYSIS FROM 1980-2023</a:t>
            </a:r>
          </a:p>
        </p:txBody>
      </p:sp>
      <p:sp>
        <p:nvSpPr>
          <p:cNvPr id="3" name="Subtitle 2">
            <a:extLst>
              <a:ext uri="{FF2B5EF4-FFF2-40B4-BE49-F238E27FC236}">
                <a16:creationId xmlns:a16="http://schemas.microsoft.com/office/drawing/2014/main" id="{4EBC7B57-1022-3B61-3017-BC917642D931}"/>
              </a:ext>
            </a:extLst>
          </p:cNvPr>
          <p:cNvSpPr>
            <a:spLocks noGrp="1"/>
          </p:cNvSpPr>
          <p:nvPr>
            <p:ph type="subTitle" idx="1"/>
          </p:nvPr>
        </p:nvSpPr>
        <p:spPr>
          <a:xfrm>
            <a:off x="2006003" y="3645159"/>
            <a:ext cx="4184101" cy="853099"/>
          </a:xfrm>
        </p:spPr>
        <p:txBody>
          <a:bodyPr>
            <a:normAutofit/>
          </a:bodyPr>
          <a:lstStyle/>
          <a:p>
            <a:r>
              <a:rPr lang="en-US" sz="2000">
                <a:solidFill>
                  <a:schemeClr val="bg1"/>
                </a:solidFill>
              </a:rPr>
              <a:t>By: Ajagunna Ruth Omolara</a:t>
            </a:r>
          </a:p>
          <a:p>
            <a:r>
              <a:rPr lang="en-US" sz="2000">
                <a:solidFill>
                  <a:schemeClr val="bg1"/>
                </a:solidFill>
              </a:rPr>
              <a:t>Date: 24/04/2024</a:t>
            </a:r>
          </a:p>
        </p:txBody>
      </p:sp>
      <p:sp>
        <p:nvSpPr>
          <p:cNvPr id="127" name="Oval 126">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9" name="Oval 128">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Shape 130">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3" name="Freeform: Shape 132">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5"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136" name="Freeform: Shape 135">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Graphic 6" descr="Airplane">
            <a:extLst>
              <a:ext uri="{FF2B5EF4-FFF2-40B4-BE49-F238E27FC236}">
                <a16:creationId xmlns:a16="http://schemas.microsoft.com/office/drawing/2014/main" id="{5C58161A-FCA0-FEA7-F632-9DE86B918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2615" y="2580962"/>
            <a:ext cx="3217333" cy="3217333"/>
          </a:xfrm>
          <a:prstGeom prst="rect">
            <a:avLst/>
          </a:prstGeom>
        </p:spPr>
      </p:pic>
      <p:sp>
        <p:nvSpPr>
          <p:cNvPr id="142"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4"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26533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DBF9-92B0-012F-63B9-2950295647E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INTRODUCTION</a:t>
            </a:r>
          </a:p>
        </p:txBody>
      </p:sp>
      <p:sp>
        <p:nvSpPr>
          <p:cNvPr id="3" name="Content Placeholder 2">
            <a:extLst>
              <a:ext uri="{FF2B5EF4-FFF2-40B4-BE49-F238E27FC236}">
                <a16:creationId xmlns:a16="http://schemas.microsoft.com/office/drawing/2014/main" id="{5017D6A4-EE5F-3DED-D631-2EFAF36B597A}"/>
              </a:ext>
            </a:extLst>
          </p:cNvPr>
          <p:cNvSpPr>
            <a:spLocks noGrp="1"/>
          </p:cNvSpPr>
          <p:nvPr>
            <p:ph idx="1"/>
          </p:nvPr>
        </p:nvSpPr>
        <p:spPr>
          <a:xfrm>
            <a:off x="459350" y="1885279"/>
            <a:ext cx="11222898" cy="4468224"/>
          </a:xfrm>
        </p:spPr>
        <p:txBody>
          <a:bodyPr anchor="ctr">
            <a:normAutofit/>
          </a:bodyPr>
          <a:lstStyle/>
          <a:p>
            <a:pPr marL="0" indent="0" algn="just">
              <a:buNone/>
            </a:pPr>
            <a:r>
              <a:rPr lang="en-US" sz="3200" dirty="0">
                <a:latin typeface="Times New Roman" panose="02020603050405020304" pitchFamily="18" charset="0"/>
                <a:cs typeface="Times New Roman" panose="02020603050405020304" pitchFamily="18" charset="0"/>
              </a:rPr>
              <a:t>The Airplane Crashes Analysis delve into a comprehensive data spanning from 1980 to 2023, focusing on airplane crashes and fatalities. The objective is to leverage data-driven insights to enhance aviation safety and mitigate risks with the aim of exploring temporal trends, geospatial patterns, operator performance, aircraft analysis, fatality trends, and route analysis to provide valuable recommendations for improving aviation safety worldwide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612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DBF9-92B0-012F-63B9-2950295647EE}"/>
              </a:ext>
            </a:extLst>
          </p:cNvPr>
          <p:cNvSpPr>
            <a:spLocks noGrp="1"/>
          </p:cNvSpPr>
          <p:nvPr>
            <p:ph type="title"/>
          </p:nvPr>
        </p:nvSpPr>
        <p:spPr>
          <a:xfrm>
            <a:off x="1136397" y="502020"/>
            <a:ext cx="5323715" cy="986851"/>
          </a:xfrm>
        </p:spPr>
        <p:txBody>
          <a:bodyPr anchor="b">
            <a:normAutofit/>
          </a:bodyPr>
          <a:lstStyle/>
          <a:p>
            <a:r>
              <a:rPr lang="en-US" sz="4000" b="1" dirty="0"/>
              <a:t>DATA SOURCES</a:t>
            </a:r>
          </a:p>
        </p:txBody>
      </p:sp>
      <p:sp>
        <p:nvSpPr>
          <p:cNvPr id="3" name="Content Placeholder 2">
            <a:extLst>
              <a:ext uri="{FF2B5EF4-FFF2-40B4-BE49-F238E27FC236}">
                <a16:creationId xmlns:a16="http://schemas.microsoft.com/office/drawing/2014/main" id="{5017D6A4-EE5F-3DED-D631-2EFAF36B597A}"/>
              </a:ext>
            </a:extLst>
          </p:cNvPr>
          <p:cNvSpPr>
            <a:spLocks noGrp="1"/>
          </p:cNvSpPr>
          <p:nvPr>
            <p:ph idx="1"/>
          </p:nvPr>
        </p:nvSpPr>
        <p:spPr>
          <a:xfrm>
            <a:off x="1144923" y="1990892"/>
            <a:ext cx="5315189" cy="3950086"/>
          </a:xfrm>
        </p:spPr>
        <p:txBody>
          <a:bodyPr anchor="t">
            <a:noAutofit/>
          </a:bodyPr>
          <a:lstStyle/>
          <a:p>
            <a:pPr marL="0" indent="0">
              <a:buNone/>
            </a:pPr>
            <a:r>
              <a:rPr lang="en-US" sz="2400" dirty="0">
                <a:latin typeface="Times New Roman" panose="02020603050405020304" pitchFamily="18" charset="0"/>
                <a:cs typeface="Times New Roman" panose="02020603050405020304" pitchFamily="18" charset="0"/>
              </a:rPr>
              <a:t>This analysis is based on the dataset provided by the </a:t>
            </a:r>
            <a:r>
              <a:rPr lang="en-US" sz="2400" dirty="0" err="1">
                <a:latin typeface="Times New Roman" panose="02020603050405020304" pitchFamily="18" charset="0"/>
                <a:cs typeface="Times New Roman" panose="02020603050405020304" pitchFamily="18" charset="0"/>
              </a:rPr>
              <a:t>Mentorness</a:t>
            </a:r>
            <a:r>
              <a:rPr lang="en-US" sz="2400" dirty="0">
                <a:latin typeface="Times New Roman" panose="02020603050405020304" pitchFamily="18" charset="0"/>
                <a:cs typeface="Times New Roman" panose="02020603050405020304" pitchFamily="18" charset="0"/>
              </a:rPr>
              <a:t> internship program. This dataset contains comprehensive information on airplane crashes and fatalities spanning from 1980 to 2023. It includes essential details such as crash dates, locations, operators, flight details, aircraft types, and fatality statistics. The </a:t>
            </a:r>
            <a:r>
              <a:rPr lang="en-US" sz="2400" dirty="0" err="1">
                <a:latin typeface="Times New Roman" panose="02020603050405020304" pitchFamily="18" charset="0"/>
                <a:cs typeface="Times New Roman" panose="02020603050405020304" pitchFamily="18" charset="0"/>
              </a:rPr>
              <a:t>Mentorness</a:t>
            </a:r>
            <a:r>
              <a:rPr lang="en-US" sz="2400" dirty="0">
                <a:latin typeface="Times New Roman" panose="02020603050405020304" pitchFamily="18" charset="0"/>
                <a:cs typeface="Times New Roman" panose="02020603050405020304" pitchFamily="18" charset="0"/>
              </a:rPr>
              <a:t> internship program ensures the quality and reliability of the dataset, making it a credible source for this analysis.</a:t>
            </a:r>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descr="Pilot">
            <a:extLst>
              <a:ext uri="{FF2B5EF4-FFF2-40B4-BE49-F238E27FC236}">
                <a16:creationId xmlns:a16="http://schemas.microsoft.com/office/drawing/2014/main" id="{0DC9FF0E-3935-F2D5-8106-57CD710B3E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5067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DBF9-92B0-012F-63B9-2950295647EE}"/>
              </a:ext>
            </a:extLst>
          </p:cNvPr>
          <p:cNvSpPr>
            <a:spLocks noGrp="1"/>
          </p:cNvSpPr>
          <p:nvPr>
            <p:ph type="title"/>
          </p:nvPr>
        </p:nvSpPr>
        <p:spPr>
          <a:xfrm>
            <a:off x="1136397" y="502020"/>
            <a:ext cx="5323715" cy="986851"/>
          </a:xfrm>
        </p:spPr>
        <p:txBody>
          <a:bodyPr anchor="b">
            <a:normAutofit fontScale="90000"/>
          </a:bodyPr>
          <a:lstStyle/>
          <a:p>
            <a:r>
              <a:rPr lang="en-US" sz="4000" b="1" dirty="0"/>
              <a:t>DATA CLEANING AND MANIPULATION</a:t>
            </a:r>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descr="Pilot">
            <a:extLst>
              <a:ext uri="{FF2B5EF4-FFF2-40B4-BE49-F238E27FC236}">
                <a16:creationId xmlns:a16="http://schemas.microsoft.com/office/drawing/2014/main" id="{0DC9FF0E-3935-F2D5-8106-57CD710B3E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
        <p:nvSpPr>
          <p:cNvPr id="17" name="Content Placeholder 16">
            <a:extLst>
              <a:ext uri="{FF2B5EF4-FFF2-40B4-BE49-F238E27FC236}">
                <a16:creationId xmlns:a16="http://schemas.microsoft.com/office/drawing/2014/main" id="{115A8162-8F05-66DB-F338-82BE3C4FB8CA}"/>
              </a:ext>
            </a:extLst>
          </p:cNvPr>
          <p:cNvSpPr>
            <a:spLocks noGrp="1"/>
          </p:cNvSpPr>
          <p:nvPr>
            <p:ph idx="1"/>
          </p:nvPr>
        </p:nvSpPr>
        <p:spPr>
          <a:xfrm>
            <a:off x="838200" y="1825625"/>
            <a:ext cx="6366641" cy="4351338"/>
          </a:xfrm>
        </p:spPr>
        <p:txBody>
          <a:bodyPr/>
          <a:lstStyle/>
          <a:p>
            <a:pPr marL="0" marR="0" indent="0">
              <a:lnSpc>
                <a:spcPct val="107000"/>
              </a:lnSpc>
              <a:spcBef>
                <a:spcPts val="0"/>
              </a:spcBef>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Cleaning Process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Changed Time datatype from Text to Time</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Removed Empty</a:t>
            </a:r>
          </a:p>
          <a:p>
            <a:pPr marL="0" marR="0">
              <a:lnSpc>
                <a:spcPct val="107000"/>
              </a:lnSpc>
              <a:spcBef>
                <a:spcPts val="0"/>
              </a:spcBef>
              <a:spcAft>
                <a:spcPts val="800"/>
              </a:spcAft>
            </a:pPr>
            <a:r>
              <a:rPr lang="en-US" sz="1800" kern="100" dirty="0">
                <a:latin typeface="Aptos" panose="020B0004020202020204" pitchFamily="34" charset="0"/>
                <a:ea typeface="Aptos" panose="020B0004020202020204" pitchFamily="34" charset="0"/>
                <a:cs typeface="Times New Roman" panose="02020603050405020304" pitchFamily="18" charset="0"/>
              </a:rPr>
              <a:t>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emoved duplicates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Removed unnecessary column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/ln, flight#</a:t>
            </a: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Aptos" panose="020B0004020202020204" pitchFamily="34" charset="0"/>
              </a:rPr>
              <a:t>Changed Column Datatype from Text to whole number (Aboard, Aboard Passengers, Aboard Crew, Fatalities, Fatalities Passengers, Fatalities Crew, Ground)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Created New Measures</a:t>
            </a:r>
          </a:p>
          <a:p>
            <a:pPr marL="0" marR="0" indent="0">
              <a:lnSpc>
                <a:spcPct val="107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latin typeface="Aptos" panose="020B0004020202020204" pitchFamily="34" charset="0"/>
                <a:ea typeface="Aptos" panose="020B0004020202020204" pitchFamily="34" charset="0"/>
                <a:cs typeface="Times New Roman" panose="02020603050405020304" pitchFamily="18" charset="0"/>
              </a:rPr>
              <a:t>All these were carried out using the </a:t>
            </a:r>
            <a:r>
              <a:rPr lang="en-US" sz="1800" b="1" kern="100" dirty="0" err="1">
                <a:latin typeface="Aptos" panose="020B0004020202020204" pitchFamily="34" charset="0"/>
                <a:ea typeface="Aptos" panose="020B0004020202020204" pitchFamily="34" charset="0"/>
                <a:cs typeface="Times New Roman" panose="02020603050405020304" pitchFamily="18" charset="0"/>
              </a:rPr>
              <a:t>PowerBi</a:t>
            </a:r>
            <a:r>
              <a:rPr lang="en-US" sz="1800" b="1" kern="100" dirty="0">
                <a:latin typeface="Aptos" panose="020B0004020202020204" pitchFamily="34" charset="0"/>
                <a:ea typeface="Aptos" panose="020B0004020202020204" pitchFamily="34" charset="0"/>
                <a:cs typeface="Times New Roman" panose="02020603050405020304" pitchFamily="18" charset="0"/>
              </a:rPr>
              <a:t> Desktop</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7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DBF9-92B0-012F-63B9-2950295647E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SUMMARY OF THE ANALYSIS</a:t>
            </a:r>
          </a:p>
        </p:txBody>
      </p:sp>
      <p:sp>
        <p:nvSpPr>
          <p:cNvPr id="4" name="Content Placeholder 3">
            <a:extLst>
              <a:ext uri="{FF2B5EF4-FFF2-40B4-BE49-F238E27FC236}">
                <a16:creationId xmlns:a16="http://schemas.microsoft.com/office/drawing/2014/main" id="{04807DC4-DAB6-B2FD-1AEE-29BE77CCDECC}"/>
              </a:ext>
            </a:extLst>
          </p:cNvPr>
          <p:cNvSpPr>
            <a:spLocks noGrp="1"/>
          </p:cNvSpPr>
          <p:nvPr>
            <p:ph idx="1"/>
          </p:nvPr>
        </p:nvSpPr>
        <p:spPr>
          <a:xfrm>
            <a:off x="838200" y="1825624"/>
            <a:ext cx="10515600" cy="4590941"/>
          </a:xfrm>
        </p:spPr>
        <p:txBody>
          <a:bodyPr>
            <a:normAutofit fontScale="85000" lnSpcReduction="10000"/>
          </a:bodyPr>
          <a:lstStyle/>
          <a:p>
            <a:pPr marL="0" indent="0">
              <a:buNone/>
            </a:pPr>
            <a:r>
              <a:rPr lang="en-US" dirty="0"/>
              <a:t>This analysis of airplane crashes and fatalities from 1980 to 2023 focused on identifying trends and patterns to improve aviation safety. Through thorough data cleaning and analysis, insights were gained in key areas:</a:t>
            </a:r>
          </a:p>
          <a:p>
            <a:r>
              <a:rPr lang="en-US" dirty="0"/>
              <a:t>Temporal Trends: Understanding incident frequency and severity over time.</a:t>
            </a:r>
          </a:p>
          <a:p>
            <a:r>
              <a:rPr lang="en-US" dirty="0"/>
              <a:t>Geospatial Patterns: Identifying hotspots and regional incident distributions.</a:t>
            </a:r>
          </a:p>
          <a:p>
            <a:r>
              <a:rPr lang="en-US" dirty="0"/>
              <a:t>Operator and Aircraft Performance: Evaluating safety records and aircraft involvement.</a:t>
            </a:r>
          </a:p>
          <a:p>
            <a:r>
              <a:rPr lang="en-US" dirty="0"/>
              <a:t>Fatality Analysis: Investigating passenger and crew fatality trends.</a:t>
            </a:r>
          </a:p>
          <a:p>
            <a:r>
              <a:rPr lang="en-US" dirty="0"/>
              <a:t>Route Risk Assessment: Identifying routes with higher incident likelihood.</a:t>
            </a:r>
          </a:p>
          <a:p>
            <a:pPr marL="0" indent="0">
              <a:buNone/>
            </a:pPr>
            <a:endParaRPr lang="en-US" dirty="0"/>
          </a:p>
          <a:p>
            <a:pPr marL="0" indent="0">
              <a:buNone/>
            </a:pPr>
            <a:r>
              <a:rPr lang="en-US" dirty="0"/>
              <a:t>Actionable insights were provided through Interactive </a:t>
            </a:r>
            <a:r>
              <a:rPr lang="en-US" b="1" dirty="0" err="1"/>
              <a:t>PowerBI</a:t>
            </a:r>
            <a:r>
              <a:rPr lang="en-US" b="1" dirty="0"/>
              <a:t> </a:t>
            </a:r>
            <a:r>
              <a:rPr lang="en-US" dirty="0"/>
              <a:t>dashboards and detailed reports </a:t>
            </a:r>
          </a:p>
        </p:txBody>
      </p:sp>
    </p:spTree>
    <p:extLst>
      <p:ext uri="{BB962C8B-B14F-4D97-AF65-F5344CB8AC3E}">
        <p14:creationId xmlns:p14="http://schemas.microsoft.com/office/powerpoint/2010/main" val="223884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DBF9-92B0-012F-63B9-2950295647E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KEY FINDINGS</a:t>
            </a:r>
          </a:p>
        </p:txBody>
      </p:sp>
      <p:pic>
        <p:nvPicPr>
          <p:cNvPr id="11" name="Content Placeholder 10">
            <a:extLst>
              <a:ext uri="{FF2B5EF4-FFF2-40B4-BE49-F238E27FC236}">
                <a16:creationId xmlns:a16="http://schemas.microsoft.com/office/drawing/2014/main" id="{D18B29A1-6BF1-4B6B-BA0C-5AE676806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22744"/>
            <a:ext cx="12192000" cy="5235255"/>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8767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DBF9-92B0-012F-63B9-2950295647E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KEY FINDINGS</a:t>
            </a:r>
          </a:p>
        </p:txBody>
      </p:sp>
      <p:pic>
        <p:nvPicPr>
          <p:cNvPr id="5" name="Content Placeholder 4">
            <a:extLst>
              <a:ext uri="{FF2B5EF4-FFF2-40B4-BE49-F238E27FC236}">
                <a16:creationId xmlns:a16="http://schemas.microsoft.com/office/drawing/2014/main" id="{C0506B37-2220-07CA-E7EA-979EF2E7B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 y="1622746"/>
            <a:ext cx="12191999" cy="5235254"/>
          </a:xfrm>
        </p:spPr>
      </p:pic>
    </p:spTree>
    <p:extLst>
      <p:ext uri="{BB962C8B-B14F-4D97-AF65-F5344CB8AC3E}">
        <p14:creationId xmlns:p14="http://schemas.microsoft.com/office/powerpoint/2010/main" val="84150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DBF9-92B0-012F-63B9-2950295647E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KEY FINDINGS</a:t>
            </a:r>
          </a:p>
        </p:txBody>
      </p:sp>
      <p:pic>
        <p:nvPicPr>
          <p:cNvPr id="6" name="Content Placeholder 5">
            <a:extLst>
              <a:ext uri="{FF2B5EF4-FFF2-40B4-BE49-F238E27FC236}">
                <a16:creationId xmlns:a16="http://schemas.microsoft.com/office/drawing/2014/main" id="{901E309A-E96A-6E7A-1E26-2D6B6DBCD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22744"/>
            <a:ext cx="12192000" cy="5235255"/>
          </a:xfrm>
        </p:spPr>
      </p:pic>
    </p:spTree>
    <p:extLst>
      <p:ext uri="{BB962C8B-B14F-4D97-AF65-F5344CB8AC3E}">
        <p14:creationId xmlns:p14="http://schemas.microsoft.com/office/powerpoint/2010/main" val="275605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DBF9-92B0-012F-63B9-2950295647E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CONCLUSION</a:t>
            </a:r>
          </a:p>
        </p:txBody>
      </p:sp>
      <p:pic>
        <p:nvPicPr>
          <p:cNvPr id="15" name="Content Placeholder 14">
            <a:extLst>
              <a:ext uri="{FF2B5EF4-FFF2-40B4-BE49-F238E27FC236}">
                <a16:creationId xmlns:a16="http://schemas.microsoft.com/office/drawing/2014/main" id="{4C100C87-A5F9-FE4B-A3F1-9D454F095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59" y="1622744"/>
            <a:ext cx="12081637" cy="5235255"/>
          </a:xfrm>
        </p:spPr>
      </p:pic>
    </p:spTree>
    <p:extLst>
      <p:ext uri="{BB962C8B-B14F-4D97-AF65-F5344CB8AC3E}">
        <p14:creationId xmlns:p14="http://schemas.microsoft.com/office/powerpoint/2010/main" val="55584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338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Times New Roman</vt:lpstr>
      <vt:lpstr>Office Theme</vt:lpstr>
      <vt:lpstr>AIRPLANE CRASHES ANALYSIS FROM 1980-2023</vt:lpstr>
      <vt:lpstr>INTRODUCTION</vt:lpstr>
      <vt:lpstr>DATA SOURCES</vt:lpstr>
      <vt:lpstr>DATA CLEANING AND MANIPULATION</vt:lpstr>
      <vt:lpstr>SUMMARY OF THE ANALYSIS</vt:lpstr>
      <vt:lpstr>KEY FINDINGS</vt:lpstr>
      <vt:lpstr>KEY FINDINGS</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CRASHES ANALYSIS FROM 1980-2023</dc:title>
  <dc:creator>Daniel  Bayode</dc:creator>
  <cp:lastModifiedBy>Ruth Ajagunna</cp:lastModifiedBy>
  <cp:revision>1</cp:revision>
  <dcterms:created xsi:type="dcterms:W3CDTF">2024-04-24T11:51:49Z</dcterms:created>
  <dcterms:modified xsi:type="dcterms:W3CDTF">2024-04-24T13:51:45Z</dcterms:modified>
</cp:coreProperties>
</file>