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g"/>
  <Override PartName="/ppt/media/image11.jpg" ContentType="image/jpg"/>
  <Override PartName="/ppt/media/image13.jpg" ContentType="image/png"/>
  <Override PartName="/ppt/media/image14.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inethi%20s\Downloads\employee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nethi%20s\Downloads\employee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layout>
        <c:manualLayout>
          <c:xMode val="edge"/>
          <c:yMode val="edge"/>
          <c:x val="0.16853455818022747"/>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F34F-470E-97BC-6D8F5D293A99}"/>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F34F-470E-97BC-6D8F5D293A99}"/>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F34F-470E-97BC-6D8F5D293A99}"/>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F34F-470E-97BC-6D8F5D293A99}"/>
            </c:ext>
          </c:extLst>
        </c:ser>
        <c:dLbls>
          <c:showLegendKey val="0"/>
          <c:showVal val="0"/>
          <c:showCatName val="0"/>
          <c:showSerName val="0"/>
          <c:showPercent val="0"/>
          <c:showBubbleSize val="0"/>
        </c:dLbls>
        <c:gapWidth val="219"/>
        <c:overlap val="-27"/>
        <c:axId val="786735695"/>
        <c:axId val="786739535"/>
      </c:barChart>
      <c:catAx>
        <c:axId val="78673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6739535"/>
        <c:crosses val="autoZero"/>
        <c:auto val="1"/>
        <c:lblAlgn val="ctr"/>
        <c:lblOffset val="100"/>
        <c:noMultiLvlLbl val="0"/>
      </c:catAx>
      <c:valAx>
        <c:axId val="786739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6735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[employee_data.xlsx]Sheet2!PivotTable1</c:name>
    <c:fmtId val="12"/>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data analysis</a:t>
            </a:r>
            <a:endParaRPr lang="en-IN" dirty="0"/>
          </a:p>
        </c:rich>
      </c:tx>
      <c:layout>
        <c:manualLayout>
          <c:xMode val="edge"/>
          <c:yMode val="edge"/>
          <c:x val="0.28318840579710147"/>
          <c:y val="2.222222222222222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614457831325301E-2"/>
          <c:y val="0.1749047619047619"/>
          <c:w val="0.8518592480156848"/>
          <c:h val="0.74414285714285711"/>
        </c:manualLayout>
      </c:layout>
      <c:pie3DChart>
        <c:varyColors val="1"/>
        <c:ser>
          <c:idx val="0"/>
          <c:order val="0"/>
          <c:tx>
            <c:strRef>
              <c:f>Sheet2!$B$3:$B$4</c:f>
              <c:strCache>
                <c:ptCount val="1"/>
                <c:pt idx="0">
                  <c:v>HIGH</c:v>
                </c:pt>
              </c:strCache>
            </c:strRef>
          </c:tx>
          <c:explosion val="4"/>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E2E8-4EB2-87EE-D4FC66B1E4B0}"/>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E2E8-4EB2-87EE-D4FC66B1E4B0}"/>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E2E8-4EB2-87EE-D4FC66B1E4B0}"/>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E2E8-4EB2-87EE-D4FC66B1E4B0}"/>
            </c:ext>
          </c:extLst>
        </c:ser>
        <c:dLbls>
          <c:dLblPos val="ctr"/>
          <c:showLegendKey val="0"/>
          <c:showVal val="0"/>
          <c:showCatName val="1"/>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01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847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0983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23398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9530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24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0522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3601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781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9/7/2024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316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509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328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9/7/2024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64124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eoplematters.in/video/employee-engagement/10-ways-to-keep-your-remote-employees-engaged-25512" TargetMode="External"/><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hyperlink" Target="https://www.pngall.com/work-png/" TargetMode="Externa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pexels.com/photo/conclusion-word-formed-from-lettered-yellow-tiles-1888005/" TargetMode="External"/><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hyperlink" Target="https://www.pngall.com/employment-png/" TargetMode="External"/><Relationship Id="rId5" Type="http://schemas.openxmlformats.org/officeDocument/2006/relationships/image" Target="../media/image10.png"/><Relationship Id="rId4" Type="http://schemas.openxmlformats.org/officeDocument/2006/relationships/hyperlink" Target="https://www.pngall.com/employment-png/download/5387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Layout" Target="../slideLayouts/slideLayout6.xml"/><Relationship Id="rId5" Type="http://schemas.openxmlformats.org/officeDocument/2006/relationships/hyperlink" Target="https://www.pngall.com/solution-png/"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www.peoplematters.in/article/performance-management/how-to-maintain-employee-performance-during-covid-19-26788" TargetMode="External"/><Relationship Id="rId2" Type="http://schemas.openxmlformats.org/officeDocument/2006/relationships/image" Target="../media/image13.jpg"/><Relationship Id="rId1" Type="http://schemas.openxmlformats.org/officeDocument/2006/relationships/slideLayout" Target="../slideLayouts/slideLayout6.xml"/><Relationship Id="rId4" Type="http://schemas.openxmlformats.org/officeDocument/2006/relationships/hyperlink" Target="https://creativecommons.org/licenses/by-nc-sa/3.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493686"/>
            <a:ext cx="10020300" cy="962636"/>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mn-lt"/>
                <a:cs typeface="Times New Roman" panose="02020603050405020304" pitchFamily="18" charset="0"/>
              </a:rPr>
              <a:t>Employee Data Analysis using Excel</a:t>
            </a:r>
            <a:r>
              <a:rPr lang="en-US" sz="3600" b="1" i="0" dirty="0">
                <a:solidFill>
                  <a:srgbClr val="0F0F0F"/>
                </a:solidFill>
                <a:effectLst/>
                <a:latin typeface="+mn-lt"/>
                <a:cs typeface="Times New Roman" panose="02020603050405020304" pitchFamily="18" charset="0"/>
              </a:rPr>
              <a:t> </a:t>
            </a:r>
            <a:br>
              <a:rPr lang="en-US" sz="3600" b="1" i="0" dirty="0">
                <a:solidFill>
                  <a:srgbClr val="0F0F0F"/>
                </a:solidFill>
                <a:effectLst/>
                <a:latin typeface="+mn-lt"/>
              </a:rPr>
            </a:br>
            <a:endParaRPr sz="3600" spc="15" dirty="0">
              <a:latin typeface="+mn-lt"/>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90700" y="3052819"/>
            <a:ext cx="8610600" cy="1938992"/>
          </a:xfrm>
          <a:prstGeom prst="rect">
            <a:avLst/>
          </a:prstGeom>
          <a:noFill/>
        </p:spPr>
        <p:txBody>
          <a:bodyPr wrap="square" rtlCol="0">
            <a:spAutoFit/>
          </a:bodyPr>
          <a:lstStyle/>
          <a:p>
            <a:r>
              <a:rPr lang="en-US" sz="2400" dirty="0"/>
              <a:t>STUDENT NAME: RUTHRA Y</a:t>
            </a:r>
          </a:p>
          <a:p>
            <a:r>
              <a:rPr lang="en-US" sz="2400" dirty="0"/>
              <a:t>REGISTER NO: 722202076	</a:t>
            </a:r>
          </a:p>
          <a:p>
            <a:r>
              <a:rPr lang="en-US" sz="2400" dirty="0"/>
              <a:t>DEPARTMENT: B.COM CORPORATE SECTRETARYSHIP</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219200" y="932295"/>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mj-lt"/>
                <a:cs typeface="Trebuchet MS"/>
              </a:rPr>
              <a:t>M</a:t>
            </a:r>
            <a:r>
              <a:rPr sz="4800" b="1" u="sng" dirty="0">
                <a:latin typeface="+mj-lt"/>
                <a:cs typeface="Trebuchet MS"/>
              </a:rPr>
              <a:t>O</a:t>
            </a:r>
            <a:r>
              <a:rPr sz="4800" b="1" u="sng" spc="-15" dirty="0">
                <a:latin typeface="+mj-lt"/>
                <a:cs typeface="Trebuchet MS"/>
              </a:rPr>
              <a:t>D</a:t>
            </a:r>
            <a:r>
              <a:rPr sz="4800" b="1" u="sng" spc="-35" dirty="0">
                <a:latin typeface="+mj-lt"/>
                <a:cs typeface="Trebuchet MS"/>
              </a:rPr>
              <a:t>E</a:t>
            </a:r>
            <a:r>
              <a:rPr sz="4800" b="1" u="sng" spc="-30" dirty="0">
                <a:latin typeface="+mj-lt"/>
                <a:cs typeface="Trebuchet MS"/>
              </a:rPr>
              <a:t>LL</a:t>
            </a:r>
            <a:r>
              <a:rPr sz="4800" b="1" u="sng" spc="-5" dirty="0">
                <a:latin typeface="+mj-lt"/>
                <a:cs typeface="Trebuchet MS"/>
              </a:rPr>
              <a:t>I</a:t>
            </a:r>
            <a:r>
              <a:rPr sz="4800" b="1" u="sng" spc="30" dirty="0">
                <a:latin typeface="+mj-lt"/>
                <a:cs typeface="Trebuchet MS"/>
              </a:rPr>
              <a:t>N</a:t>
            </a:r>
            <a:r>
              <a:rPr sz="4800" b="1" u="sng" spc="5" dirty="0">
                <a:latin typeface="+mj-lt"/>
                <a:cs typeface="Trebuchet MS"/>
              </a:rPr>
              <a:t>G</a:t>
            </a:r>
            <a:endParaRPr sz="4800" u="sng" dirty="0">
              <a:latin typeface="+mj-lt"/>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D9D3A66-F7C5-9274-D097-6EC23D26DD6F}"/>
              </a:ext>
            </a:extLst>
          </p:cNvPr>
          <p:cNvSpPr txBox="1"/>
          <p:nvPr/>
        </p:nvSpPr>
        <p:spPr>
          <a:xfrm>
            <a:off x="1170039" y="1905000"/>
            <a:ext cx="6019800" cy="3785652"/>
          </a:xfrm>
          <a:prstGeom prst="rect">
            <a:avLst/>
          </a:prstGeom>
          <a:noFill/>
        </p:spPr>
        <p:txBody>
          <a:bodyPr wrap="square" rtlCol="0">
            <a:spAutoFit/>
          </a:bodyPr>
          <a:lstStyle/>
          <a:p>
            <a:r>
              <a:rPr lang="en-IN" sz="2000" dirty="0"/>
              <a:t>DATA COLLECTION: </a:t>
            </a:r>
          </a:p>
          <a:p>
            <a:pPr marL="342900" indent="-342900">
              <a:buFont typeface="+mj-lt"/>
              <a:buAutoNum type="arabicParenR"/>
            </a:pPr>
            <a:r>
              <a:rPr lang="en-IN" sz="2000" dirty="0"/>
              <a:t>Collected or downloaded data from edunet dash board.</a:t>
            </a:r>
          </a:p>
          <a:p>
            <a:endParaRPr lang="en-IN" sz="2000" dirty="0"/>
          </a:p>
          <a:p>
            <a:r>
              <a:rPr lang="en-IN" sz="2000" dirty="0"/>
              <a:t>FEATURE COLLECTION:</a:t>
            </a:r>
          </a:p>
          <a:p>
            <a:pPr marL="342900" indent="-342900">
              <a:buFont typeface="+mj-lt"/>
              <a:buAutoNum type="arabicParenR"/>
            </a:pPr>
            <a:r>
              <a:rPr lang="en-IN" sz="2000" dirty="0"/>
              <a:t>There were totally 26 features</a:t>
            </a:r>
          </a:p>
          <a:p>
            <a:pPr marL="342900" indent="-342900">
              <a:buFont typeface="+mj-lt"/>
              <a:buAutoNum type="arabicParenR"/>
            </a:pPr>
            <a:r>
              <a:rPr lang="en-IN" sz="2000" dirty="0"/>
              <a:t>9 feature were considered</a:t>
            </a:r>
          </a:p>
          <a:p>
            <a:endParaRPr lang="en-IN" sz="2000" dirty="0"/>
          </a:p>
          <a:p>
            <a:r>
              <a:rPr lang="en-IN" sz="2000" dirty="0"/>
              <a:t>DATA CLEANING:</a:t>
            </a:r>
          </a:p>
          <a:p>
            <a:pPr marL="342900" indent="-342900">
              <a:buFont typeface="+mj-lt"/>
              <a:buAutoNum type="arabicParenR"/>
            </a:pPr>
            <a:r>
              <a:rPr lang="en-IN" sz="2000" dirty="0"/>
              <a:t>Conditional formatting used to highlight the missing entries.</a:t>
            </a:r>
          </a:p>
          <a:p>
            <a:pPr marL="342900" indent="-342900">
              <a:buFont typeface="+mj-lt"/>
              <a:buAutoNum type="arabicParenR"/>
            </a:pPr>
            <a:r>
              <a:rPr lang="en-IN" sz="2000" dirty="0"/>
              <a:t>Filter is used to remove the missing entries.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D06F8-983C-1A12-3620-C6C6EE4FA9A2}"/>
              </a:ext>
            </a:extLst>
          </p:cNvPr>
          <p:cNvSpPr txBox="1"/>
          <p:nvPr/>
        </p:nvSpPr>
        <p:spPr>
          <a:xfrm>
            <a:off x="990600" y="685800"/>
            <a:ext cx="6096000" cy="4524315"/>
          </a:xfrm>
          <a:prstGeom prst="rect">
            <a:avLst/>
          </a:prstGeom>
          <a:noFill/>
        </p:spPr>
        <p:txBody>
          <a:bodyPr wrap="square">
            <a:spAutoFit/>
          </a:bodyPr>
          <a:lstStyle/>
          <a:p>
            <a:r>
              <a:rPr lang="en-IN" sz="2400" dirty="0"/>
              <a:t>PERFORMANCE LEVEL:</a:t>
            </a:r>
          </a:p>
          <a:p>
            <a:pPr marL="342900" indent="-342900">
              <a:buFont typeface="+mj-lt"/>
              <a:buAutoNum type="arabicParenR"/>
            </a:pPr>
            <a:r>
              <a:rPr lang="en-IN" sz="2400" dirty="0"/>
              <a:t>With the help of employee rating, performance level of an employee was calculated by using the formula  </a:t>
            </a:r>
            <a:r>
              <a:rPr lang="en-US" sz="2400" dirty="0"/>
              <a:t>=IFS(Z9&gt;=5,"VERY HIGH",Z9&gt;=4,"HIGH",Z9&gt;=3,"MED",TRUE,"LOW")</a:t>
            </a:r>
          </a:p>
          <a:p>
            <a:endParaRPr lang="en-US" sz="2400" dirty="0"/>
          </a:p>
          <a:p>
            <a:r>
              <a:rPr lang="en-US" sz="2400" dirty="0"/>
              <a:t>SUMMARY:</a:t>
            </a:r>
          </a:p>
          <a:p>
            <a:pPr marL="342900" indent="-342900">
              <a:buFont typeface="+mj-lt"/>
              <a:buAutoNum type="arabicParenR"/>
            </a:pPr>
            <a:r>
              <a:rPr lang="en-US" sz="2400" dirty="0"/>
              <a:t>Pivot table is used.</a:t>
            </a:r>
          </a:p>
          <a:p>
            <a:pPr marL="342900" indent="-342900">
              <a:buFont typeface="+mj-lt"/>
              <a:buAutoNum type="arabicParenR"/>
            </a:pPr>
            <a:r>
              <a:rPr lang="en-US" sz="2400" dirty="0"/>
              <a:t>Graph and charts are used for data visualization.</a:t>
            </a:r>
          </a:p>
        </p:txBody>
      </p:sp>
      <p:pic>
        <p:nvPicPr>
          <p:cNvPr id="5" name="Picture 4">
            <a:extLst>
              <a:ext uri="{FF2B5EF4-FFF2-40B4-BE49-F238E27FC236}">
                <a16:creationId xmlns:a16="http://schemas.microsoft.com/office/drawing/2014/main" id="{DC50EB10-C87E-1587-F3C6-A2BD92E887E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29800" y="4038600"/>
            <a:ext cx="1919835" cy="1941491"/>
          </a:xfrm>
          <a:prstGeom prst="rect">
            <a:avLst/>
          </a:prstGeom>
        </p:spPr>
      </p:pic>
      <p:sp>
        <p:nvSpPr>
          <p:cNvPr id="7" name="object 3">
            <a:extLst>
              <a:ext uri="{FF2B5EF4-FFF2-40B4-BE49-F238E27FC236}">
                <a16:creationId xmlns:a16="http://schemas.microsoft.com/office/drawing/2014/main" id="{9B585984-6217-6227-433E-B5BB3E394AA8}"/>
              </a:ext>
            </a:extLst>
          </p:cNvPr>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132842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19200" y="838200"/>
            <a:ext cx="2437130" cy="758190"/>
          </a:xfrm>
          <a:prstGeom prst="rect">
            <a:avLst/>
          </a:prstGeom>
        </p:spPr>
        <p:txBody>
          <a:bodyPr vert="horz" wrap="square" lIns="0" tIns="13335" rIns="0" bIns="0" rtlCol="0">
            <a:spAutoFit/>
          </a:bodyPr>
          <a:lstStyle/>
          <a:p>
            <a:pPr marL="12700">
              <a:lnSpc>
                <a:spcPct val="100000"/>
              </a:lnSpc>
              <a:spcBef>
                <a:spcPts val="105"/>
              </a:spcBef>
            </a:pPr>
            <a:r>
              <a:rPr b="1" u="sng" dirty="0"/>
              <a:t>R</a:t>
            </a:r>
            <a:r>
              <a:rPr b="1" u="sng" spc="-40" dirty="0"/>
              <a:t>E</a:t>
            </a:r>
            <a:r>
              <a:rPr b="1" u="sng" spc="15" dirty="0"/>
              <a:t>S</a:t>
            </a:r>
            <a:r>
              <a:rPr b="1" u="sng" spc="-30" dirty="0"/>
              <a:t>U</a:t>
            </a:r>
            <a:r>
              <a:rPr b="1" u="sng" spc="-405" dirty="0"/>
              <a:t>L</a:t>
            </a:r>
            <a:r>
              <a:rPr b="1"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EE78223-8EDE-098B-658C-76C675C637FC}"/>
              </a:ext>
            </a:extLst>
          </p:cNvPr>
          <p:cNvGraphicFramePr>
            <a:graphicFrameLocks/>
          </p:cNvGraphicFramePr>
          <p:nvPr>
            <p:extLst>
              <p:ext uri="{D42A27DB-BD31-4B8C-83A1-F6EECF244321}">
                <p14:modId xmlns:p14="http://schemas.microsoft.com/office/powerpoint/2010/main" val="2994220466"/>
              </p:ext>
            </p:extLst>
          </p:nvPr>
        </p:nvGraphicFramePr>
        <p:xfrm>
          <a:off x="1370330" y="2019300"/>
          <a:ext cx="8916670" cy="3771900"/>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482D9704-E3BC-A49F-9EFF-17BCA5F4F1F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287000" y="76200"/>
            <a:ext cx="1523618" cy="17889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2FA2A27-6743-B34F-914A-BED0401D605D}"/>
              </a:ext>
            </a:extLst>
          </p:cNvPr>
          <p:cNvGraphicFramePr>
            <a:graphicFrameLocks/>
          </p:cNvGraphicFramePr>
          <p:nvPr>
            <p:extLst>
              <p:ext uri="{D42A27DB-BD31-4B8C-83A1-F6EECF244321}">
                <p14:modId xmlns:p14="http://schemas.microsoft.com/office/powerpoint/2010/main" val="1352858999"/>
              </p:ext>
            </p:extLst>
          </p:nvPr>
        </p:nvGraphicFramePr>
        <p:xfrm>
          <a:off x="685800" y="685800"/>
          <a:ext cx="6324600" cy="2667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B35875AA-973B-B0A7-4BD5-1A95D42470BA}"/>
              </a:ext>
            </a:extLst>
          </p:cNvPr>
          <p:cNvGraphicFramePr>
            <a:graphicFrameLocks noGrp="1"/>
          </p:cNvGraphicFramePr>
          <p:nvPr>
            <p:extLst>
              <p:ext uri="{D42A27DB-BD31-4B8C-83A1-F6EECF244321}">
                <p14:modId xmlns:p14="http://schemas.microsoft.com/office/powerpoint/2010/main" val="3878040203"/>
              </p:ext>
            </p:extLst>
          </p:nvPr>
        </p:nvGraphicFramePr>
        <p:xfrm>
          <a:off x="7239000" y="3333135"/>
          <a:ext cx="4694904" cy="2802192"/>
        </p:xfrm>
        <a:graphic>
          <a:graphicData uri="http://schemas.openxmlformats.org/drawingml/2006/table">
            <a:tbl>
              <a:tblPr>
                <a:tableStyleId>{073A0DAA-6AF3-43AB-8588-CEC1D06C72B9}</a:tableStyleId>
              </a:tblPr>
              <a:tblGrid>
                <a:gridCol w="1263460">
                  <a:extLst>
                    <a:ext uri="{9D8B030D-6E8A-4147-A177-3AD203B41FA5}">
                      <a16:colId xmlns:a16="http://schemas.microsoft.com/office/drawing/2014/main" val="2727246957"/>
                    </a:ext>
                  </a:extLst>
                </a:gridCol>
                <a:gridCol w="1134243">
                  <a:extLst>
                    <a:ext uri="{9D8B030D-6E8A-4147-A177-3AD203B41FA5}">
                      <a16:colId xmlns:a16="http://schemas.microsoft.com/office/drawing/2014/main" val="669761968"/>
                    </a:ext>
                  </a:extLst>
                </a:gridCol>
                <a:gridCol w="373295">
                  <a:extLst>
                    <a:ext uri="{9D8B030D-6E8A-4147-A177-3AD203B41FA5}">
                      <a16:colId xmlns:a16="http://schemas.microsoft.com/office/drawing/2014/main" val="3029116154"/>
                    </a:ext>
                  </a:extLst>
                </a:gridCol>
                <a:gridCol w="373295">
                  <a:extLst>
                    <a:ext uri="{9D8B030D-6E8A-4147-A177-3AD203B41FA5}">
                      <a16:colId xmlns:a16="http://schemas.microsoft.com/office/drawing/2014/main" val="2263007226"/>
                    </a:ext>
                  </a:extLst>
                </a:gridCol>
                <a:gridCol w="760948">
                  <a:extLst>
                    <a:ext uri="{9D8B030D-6E8A-4147-A177-3AD203B41FA5}">
                      <a16:colId xmlns:a16="http://schemas.microsoft.com/office/drawing/2014/main" val="1344071722"/>
                    </a:ext>
                  </a:extLst>
                </a:gridCol>
                <a:gridCol w="789663">
                  <a:extLst>
                    <a:ext uri="{9D8B030D-6E8A-4147-A177-3AD203B41FA5}">
                      <a16:colId xmlns:a16="http://schemas.microsoft.com/office/drawing/2014/main" val="783620773"/>
                    </a:ext>
                  </a:extLst>
                </a:gridCol>
              </a:tblGrid>
              <a:tr h="233516">
                <a:tc>
                  <a:txBody>
                    <a:bodyPr/>
                    <a:lstStyle/>
                    <a:p>
                      <a:pPr algn="l" fontAlgn="b"/>
                      <a:r>
                        <a:rPr lang="en-IN" sz="1000" u="none" strike="noStrike" dirty="0">
                          <a:effectLst/>
                          <a:highlight>
                            <a:srgbClr val="D9E1F2"/>
                          </a:highlight>
                        </a:rPr>
                        <a:t>Row Labels</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HIGH</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LOW</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MED</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VERY HIGH</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Grand Total</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405419860"/>
                  </a:ext>
                </a:extLst>
              </a:tr>
              <a:tr h="233516">
                <a:tc>
                  <a:txBody>
                    <a:bodyPr/>
                    <a:lstStyle/>
                    <a:p>
                      <a:pPr algn="l" fontAlgn="b"/>
                      <a:r>
                        <a:rPr lang="en-IN" sz="1000" u="none" strike="noStrike" dirty="0">
                          <a:effectLst/>
                        </a:rPr>
                        <a:t>BPC</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85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150</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9053766"/>
                  </a:ext>
                </a:extLst>
              </a:tr>
              <a:tr h="233516">
                <a:tc>
                  <a:txBody>
                    <a:bodyPr/>
                    <a:lstStyle/>
                    <a:p>
                      <a:pPr algn="l" fontAlgn="b"/>
                      <a:r>
                        <a:rPr lang="en-IN" sz="1000" u="none" strike="noStrike" dirty="0">
                          <a:effectLst/>
                        </a:rPr>
                        <a:t>CCDR</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18</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47</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65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145</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3549665"/>
                  </a:ext>
                </a:extLst>
              </a:tr>
              <a:tr h="233516">
                <a:tc>
                  <a:txBody>
                    <a:bodyPr/>
                    <a:lstStyle/>
                    <a:p>
                      <a:pPr algn="l" fontAlgn="b"/>
                      <a:r>
                        <a:rPr lang="en-IN" sz="1000" u="none" strike="noStrike">
                          <a:effectLst/>
                        </a:rPr>
                        <a:t>EW</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21</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78</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154</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9347291"/>
                  </a:ext>
                </a:extLst>
              </a:tr>
              <a:tr h="233516">
                <a:tc>
                  <a:txBody>
                    <a:bodyPr/>
                    <a:lstStyle/>
                    <a:p>
                      <a:pPr algn="l" fontAlgn="b"/>
                      <a:r>
                        <a:rPr lang="en-IN" sz="1000" u="none" strike="noStrike" dirty="0">
                          <a:effectLst/>
                        </a:rPr>
                        <a:t>MSC</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17</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39</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92</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157</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1955603"/>
                  </a:ext>
                </a:extLst>
              </a:tr>
              <a:tr h="233516">
                <a:tc>
                  <a:txBody>
                    <a:bodyPr/>
                    <a:lstStyle/>
                    <a:p>
                      <a:pPr algn="l" fontAlgn="b"/>
                      <a:r>
                        <a:rPr lang="en-IN" sz="1000" u="none" strike="noStrike">
                          <a:effectLst/>
                        </a:rPr>
                        <a:t>NEL</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41</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77</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154</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4578708"/>
                  </a:ext>
                </a:extLst>
              </a:tr>
              <a:tr h="233516">
                <a:tc>
                  <a:txBody>
                    <a:bodyPr/>
                    <a:lstStyle/>
                    <a:p>
                      <a:pPr algn="l" fontAlgn="b"/>
                      <a:r>
                        <a:rPr lang="en-IN" sz="1000" u="none" strike="noStrike">
                          <a:effectLst/>
                        </a:rPr>
                        <a:t>PL</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29</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33</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69</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12</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143</a:t>
                      </a:r>
                      <a:endParaRPr lang="en-IN"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8038971"/>
                  </a:ext>
                </a:extLst>
              </a:tr>
              <a:tr h="233516">
                <a:tc>
                  <a:txBody>
                    <a:bodyPr/>
                    <a:lstStyle/>
                    <a:p>
                      <a:pPr algn="l" fontAlgn="b"/>
                      <a:r>
                        <a:rPr lang="en-IN" sz="1000" u="none" strike="noStrike">
                          <a:effectLst/>
                        </a:rPr>
                        <a:t>PYZ</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75</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15</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157</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8268333"/>
                  </a:ext>
                </a:extLst>
              </a:tr>
              <a:tr h="233516">
                <a:tc>
                  <a:txBody>
                    <a:bodyPr/>
                    <a:lstStyle/>
                    <a:p>
                      <a:pPr algn="l" fontAlgn="b"/>
                      <a:r>
                        <a:rPr lang="en-IN" sz="1000" u="none" strike="noStrike">
                          <a:effectLst/>
                        </a:rPr>
                        <a:t>SVG</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43</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82</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167</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274919"/>
                  </a:ext>
                </a:extLst>
              </a:tr>
              <a:tr h="233516">
                <a:tc>
                  <a:txBody>
                    <a:bodyPr/>
                    <a:lstStyle/>
                    <a:p>
                      <a:pPr algn="l" fontAlgn="b"/>
                      <a:r>
                        <a:rPr lang="en-IN" sz="1000" u="none" strike="noStrike">
                          <a:effectLst/>
                        </a:rPr>
                        <a:t>TNS</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71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13</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150</a:t>
                      </a:r>
                      <a:endParaRPr lang="en-IN"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2955457"/>
                  </a:ext>
                </a:extLst>
              </a:tr>
              <a:tr h="233516">
                <a:tc>
                  <a:txBody>
                    <a:bodyPr/>
                    <a:lstStyle/>
                    <a:p>
                      <a:pPr algn="l" fontAlgn="b"/>
                      <a:r>
                        <a:rPr lang="en-IN" sz="1000" u="none" strike="noStrike">
                          <a:effectLst/>
                        </a:rPr>
                        <a:t>WBL</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84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13</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156</a:t>
                      </a:r>
                      <a:endParaRPr lang="en-IN"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1123399"/>
                  </a:ext>
                </a:extLst>
              </a:tr>
              <a:tr h="233516">
                <a:tc>
                  <a:txBody>
                    <a:bodyPr/>
                    <a:lstStyle/>
                    <a:p>
                      <a:pPr algn="l" fontAlgn="b"/>
                      <a:r>
                        <a:rPr lang="en-IN" sz="1000" u="none" strike="noStrike">
                          <a:effectLst/>
                          <a:highlight>
                            <a:srgbClr val="D9E1F2"/>
                          </a:highlight>
                        </a:rPr>
                        <a:t>Grand Total</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dirty="0">
                          <a:effectLst/>
                          <a:highlight>
                            <a:srgbClr val="D9E1F2"/>
                          </a:highlight>
                        </a:rPr>
                        <a:t>220</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a:effectLst/>
                          <a:highlight>
                            <a:srgbClr val="D9E1F2"/>
                          </a:highlight>
                        </a:rPr>
                        <a:t>398</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a:effectLst/>
                          <a:highlight>
                            <a:srgbClr val="D9E1F2"/>
                          </a:highlight>
                        </a:rPr>
                        <a:t>778</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a:effectLst/>
                          <a:highlight>
                            <a:srgbClr val="D9E1F2"/>
                          </a:highlight>
                        </a:rPr>
                        <a:t>137</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dirty="0">
                          <a:effectLst/>
                          <a:highlight>
                            <a:srgbClr val="D9E1F2"/>
                          </a:highlight>
                        </a:rPr>
                        <a:t>1533</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4187831718"/>
                  </a:ext>
                </a:extLst>
              </a:tr>
            </a:tbl>
          </a:graphicData>
        </a:graphic>
      </p:graphicFrame>
    </p:spTree>
    <p:extLst>
      <p:ext uri="{BB962C8B-B14F-4D97-AF65-F5344CB8AC3E}">
        <p14:creationId xmlns:p14="http://schemas.microsoft.com/office/powerpoint/2010/main" val="334466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u="sng" dirty="0">
                <a:cs typeface="Times New Roman" panose="02020603050405020304" pitchFamily="18" charset="0"/>
              </a:rPr>
              <a:t>Conclusion</a:t>
            </a:r>
            <a:endParaRPr lang="en-IN" b="1" u="sng" dirty="0">
              <a:cs typeface="Times New Roman" panose="02020603050405020304" pitchFamily="18" charset="0"/>
            </a:endParaRPr>
          </a:p>
        </p:txBody>
      </p:sp>
      <p:sp>
        <p:nvSpPr>
          <p:cNvPr id="4" name="TextBox 3">
            <a:extLst>
              <a:ext uri="{FF2B5EF4-FFF2-40B4-BE49-F238E27FC236}">
                <a16:creationId xmlns:a16="http://schemas.microsoft.com/office/drawing/2014/main" id="{6D173C61-E358-500C-7549-7DA91A2F0055}"/>
              </a:ext>
            </a:extLst>
          </p:cNvPr>
          <p:cNvSpPr txBox="1"/>
          <p:nvPr/>
        </p:nvSpPr>
        <p:spPr>
          <a:xfrm>
            <a:off x="1097280" y="2438400"/>
            <a:ext cx="6858000"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t>While comparing the performance of the employee, it is found that the majority of the employees are the moderately performing employees.</a:t>
            </a:r>
          </a:p>
          <a:p>
            <a:pPr marL="285750" indent="-285750">
              <a:buFont typeface="Arial" panose="020B0604020202020204" pitchFamily="34" charset="0"/>
              <a:buChar char="•"/>
            </a:pPr>
            <a:r>
              <a:rPr lang="en-IN" sz="2400" dirty="0"/>
              <a:t>Then sincerely performing employees are comparatively low.</a:t>
            </a:r>
          </a:p>
          <a:p>
            <a:pPr marL="285750" indent="-285750">
              <a:buFont typeface="Arial" panose="020B0604020202020204" pitchFamily="34" charset="0"/>
              <a:buChar char="•"/>
            </a:pPr>
            <a:r>
              <a:rPr lang="en-IN" sz="2400" dirty="0"/>
              <a:t>We want to motivate the moderately performing employees by giving them different levels of tasks and providing increments in order to achieve the organisational goals.</a:t>
            </a:r>
          </a:p>
        </p:txBody>
      </p:sp>
      <p:pic>
        <p:nvPicPr>
          <p:cNvPr id="6" name="Picture 5">
            <a:extLst>
              <a:ext uri="{FF2B5EF4-FFF2-40B4-BE49-F238E27FC236}">
                <a16:creationId xmlns:a16="http://schemas.microsoft.com/office/drawing/2014/main" id="{ED9753A1-9742-0C20-9581-621AE0C4792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25000" y="4501680"/>
            <a:ext cx="2408257" cy="1450757"/>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309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62000" y="698627"/>
            <a:ext cx="3909695" cy="678180"/>
          </a:xfrm>
          <a:prstGeom prst="rect">
            <a:avLst/>
          </a:prstGeom>
        </p:spPr>
        <p:txBody>
          <a:bodyPr vert="horz" wrap="square" lIns="0" tIns="16510" rIns="0" bIns="0" rtlCol="0">
            <a:spAutoFit/>
          </a:bodyPr>
          <a:lstStyle/>
          <a:p>
            <a:pPr marL="12700">
              <a:lnSpc>
                <a:spcPct val="100000"/>
              </a:lnSpc>
              <a:spcBef>
                <a:spcPts val="130"/>
              </a:spcBef>
            </a:pPr>
            <a:r>
              <a:rPr sz="4250" b="1" spc="5" dirty="0"/>
              <a:t>PROJECT</a:t>
            </a:r>
            <a:r>
              <a:rPr sz="4250" b="1" spc="-85" dirty="0"/>
              <a:t> </a:t>
            </a:r>
            <a:r>
              <a:rPr sz="4250" b="1" spc="25" dirty="0"/>
              <a:t>TITLE</a:t>
            </a:r>
            <a:endParaRPr sz="4250" b="1"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b="1" u="sng" spc="25" dirty="0"/>
              <a:t>A</a:t>
            </a:r>
            <a:r>
              <a:rPr b="1" u="sng" spc="-5" dirty="0"/>
              <a:t>G</a:t>
            </a:r>
            <a:r>
              <a:rPr b="1" u="sng" spc="-35" dirty="0"/>
              <a:t>E</a:t>
            </a:r>
            <a:r>
              <a:rPr b="1" u="sng" spc="15" dirty="0"/>
              <a:t>N</a:t>
            </a:r>
            <a:r>
              <a:rPr b="1" u="sng"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6342" y="838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u="sng" spc="-20" dirty="0"/>
              <a:t>P</a:t>
            </a:r>
            <a:r>
              <a:rPr sz="4250" b="1" u="sng" spc="15" dirty="0"/>
              <a:t>ROB</a:t>
            </a:r>
            <a:r>
              <a:rPr sz="4250" b="1" u="sng" spc="55" dirty="0"/>
              <a:t>L</a:t>
            </a:r>
            <a:r>
              <a:rPr sz="4250" b="1" u="sng" spc="-20" dirty="0"/>
              <a:t>E</a:t>
            </a:r>
            <a:r>
              <a:rPr sz="4250" b="1" u="sng" spc="20" dirty="0"/>
              <a:t>M</a:t>
            </a:r>
            <a:r>
              <a:rPr lang="en-IN" sz="4250" b="1" u="sng" spc="20" dirty="0"/>
              <a:t> </a:t>
            </a:r>
            <a:r>
              <a:rPr sz="4250" b="1" u="sng" spc="10" dirty="0"/>
              <a:t>S</a:t>
            </a:r>
            <a:r>
              <a:rPr sz="4250" b="1" u="sng" spc="-370" dirty="0"/>
              <a:t>T</a:t>
            </a:r>
            <a:r>
              <a:rPr sz="4250" b="1" u="sng" spc="-375" dirty="0"/>
              <a:t>A</a:t>
            </a:r>
            <a:r>
              <a:rPr sz="4250" b="1" u="sng" spc="15" dirty="0"/>
              <a:t>T</a:t>
            </a:r>
            <a:r>
              <a:rPr sz="4250" b="1" u="sng" spc="-10" dirty="0"/>
              <a:t>E</a:t>
            </a:r>
            <a:r>
              <a:rPr sz="4250" b="1" u="sng" spc="-20" dirty="0"/>
              <a:t>ME</a:t>
            </a:r>
            <a:r>
              <a:rPr sz="4250" b="1" u="sng" spc="10" dirty="0"/>
              <a:t>NT</a:t>
            </a:r>
            <a:endParaRPr sz="4250" b="1"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8FD7A59F-0476-44A9-ABB8-3438F0DAA5D5}"/>
              </a:ext>
            </a:extLst>
          </p:cNvPr>
          <p:cNvSpPr txBox="1"/>
          <p:nvPr/>
        </p:nvSpPr>
        <p:spPr>
          <a:xfrm>
            <a:off x="1216342" y="2362200"/>
            <a:ext cx="5794058" cy="3046988"/>
          </a:xfrm>
          <a:prstGeom prst="rect">
            <a:avLst/>
          </a:prstGeom>
          <a:noFill/>
        </p:spPr>
        <p:txBody>
          <a:bodyPr wrap="square" rtlCol="0">
            <a:spAutoFit/>
          </a:bodyPr>
          <a:lstStyle/>
          <a:p>
            <a:pPr algn="just"/>
            <a:r>
              <a:rPr lang="en-IN" sz="2400" dirty="0"/>
              <a:t>The purpose of Employee performance analysis is to track the employee growth as well as organisation growth, then to make note of his achievements, tracking their performance, motivating all the employees to do in better manner, also appreciating them by providing increments, promotions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48393" y="264978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9200" y="914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u="sng" spc="5" dirty="0"/>
              <a:t>PROJECT</a:t>
            </a:r>
            <a:r>
              <a:rPr lang="en-IN" sz="4250" b="1" u="sng" spc="5" dirty="0"/>
              <a:t> </a:t>
            </a:r>
            <a:r>
              <a:rPr sz="4250" b="1" u="sng" spc="-20" dirty="0"/>
              <a:t>OVERVIEW</a:t>
            </a:r>
            <a:endParaRPr sz="4250" b="1"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CE3BA262-8C44-E8EC-63E8-EAE75A690B8E}"/>
              </a:ext>
            </a:extLst>
          </p:cNvPr>
          <p:cNvSpPr txBox="1"/>
          <p:nvPr/>
        </p:nvSpPr>
        <p:spPr>
          <a:xfrm>
            <a:off x="1257299" y="2271858"/>
            <a:ext cx="5438776" cy="3754874"/>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b="0" i="0" dirty="0">
                <a:solidFill>
                  <a:srgbClr val="001D35"/>
                </a:solidFill>
                <a:effectLst/>
                <a:highlight>
                  <a:srgbClr val="FFFFFF"/>
                </a:highlight>
              </a:rPr>
              <a:t>Employee data analysis is the process of gathering, analyzing, and interpreting data about employees to improve decision-making, productivity, and the workplace environment. </a:t>
            </a:r>
          </a:p>
          <a:p>
            <a:pPr marL="285750" indent="-285750" algn="just">
              <a:buFont typeface="Wingdings" panose="05000000000000000000" pitchFamily="2" charset="2"/>
              <a:buChar char="q"/>
            </a:pPr>
            <a:r>
              <a:rPr lang="en-US" sz="2000" b="0" i="0" dirty="0">
                <a:solidFill>
                  <a:srgbClr val="001D35"/>
                </a:solidFill>
                <a:effectLst/>
                <a:highlight>
                  <a:srgbClr val="FFFFFF"/>
                </a:highlight>
              </a:rPr>
              <a:t>It involves using data analysis tools and metrics to measure and improve workforce performance.</a:t>
            </a:r>
          </a:p>
          <a:p>
            <a:pPr marL="285750" indent="-285750" algn="just">
              <a:buFont typeface="Wingdings" panose="05000000000000000000" pitchFamily="2" charset="2"/>
              <a:buChar char="q"/>
            </a:pPr>
            <a:r>
              <a:rPr lang="en-US" sz="2000" b="0" i="0" dirty="0">
                <a:solidFill>
                  <a:srgbClr val="001D35"/>
                </a:solidFill>
                <a:effectLst/>
                <a:highlight>
                  <a:srgbClr val="FFFFFF"/>
                </a:highlight>
              </a:rPr>
              <a:t>It invol</a:t>
            </a:r>
            <a:r>
              <a:rPr lang="en-US" sz="2000" dirty="0">
                <a:solidFill>
                  <a:srgbClr val="001D35"/>
                </a:solidFill>
                <a:highlight>
                  <a:srgbClr val="FFFFFF"/>
                </a:highlight>
              </a:rPr>
              <a:t>ves the step of analyzing the performance of employee by various factors like gender, performance core, ratings, achievements etc. </a:t>
            </a:r>
            <a:endParaRPr lang="en-US" sz="2000" b="0" i="0" dirty="0">
              <a:solidFill>
                <a:srgbClr val="001D35"/>
              </a:solidFill>
              <a:effectLst/>
              <a:highlight>
                <a:srgbClr val="FFFFFF"/>
              </a:highlight>
            </a:endParaRPr>
          </a:p>
          <a:p>
            <a:pPr marL="285750" indent="-285750" algn="just">
              <a:buFont typeface="Wingdings" panose="05000000000000000000" pitchFamily="2" charset="2"/>
              <a:buChar char="q"/>
            </a:pPr>
            <a:endParaRPr lang="en-US" b="0" i="0" dirty="0">
              <a:solidFill>
                <a:srgbClr val="001D35"/>
              </a:solidFill>
              <a:effectLst/>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876535"/>
            <a:ext cx="6096000" cy="632224"/>
          </a:xfrm>
          <a:prstGeom prst="rect">
            <a:avLst/>
          </a:prstGeom>
        </p:spPr>
        <p:txBody>
          <a:bodyPr vert="horz" wrap="square" lIns="0" tIns="16510" rIns="0" bIns="0" rtlCol="0">
            <a:spAutoFit/>
          </a:bodyPr>
          <a:lstStyle/>
          <a:p>
            <a:pPr marL="12700">
              <a:lnSpc>
                <a:spcPct val="100000"/>
              </a:lnSpc>
              <a:spcBef>
                <a:spcPts val="130"/>
              </a:spcBef>
            </a:pPr>
            <a:r>
              <a:rPr sz="4000" b="1" u="sng" spc="25" dirty="0"/>
              <a:t>W</a:t>
            </a:r>
            <a:r>
              <a:rPr sz="4000" b="1" u="sng" spc="-20" dirty="0"/>
              <a:t>H</a:t>
            </a:r>
            <a:r>
              <a:rPr sz="4000" b="1" u="sng" spc="20" dirty="0"/>
              <a:t>O</a:t>
            </a:r>
            <a:r>
              <a:rPr sz="4000" b="1" u="sng" spc="-235" dirty="0"/>
              <a:t> </a:t>
            </a:r>
            <a:r>
              <a:rPr sz="4000" b="1" u="sng" spc="-10" dirty="0"/>
              <a:t>AR</a:t>
            </a:r>
            <a:r>
              <a:rPr sz="4000" b="1" u="sng" spc="15" dirty="0"/>
              <a:t>E</a:t>
            </a:r>
            <a:r>
              <a:rPr sz="4000" b="1" u="sng" spc="-35" dirty="0"/>
              <a:t> </a:t>
            </a:r>
            <a:r>
              <a:rPr sz="4000" b="1" u="sng" spc="-10" dirty="0"/>
              <a:t>T</a:t>
            </a:r>
            <a:r>
              <a:rPr sz="4000" b="1" u="sng" spc="-15" dirty="0"/>
              <a:t>H</a:t>
            </a:r>
            <a:r>
              <a:rPr sz="4000" b="1" u="sng" spc="15" dirty="0"/>
              <a:t>E</a:t>
            </a:r>
            <a:r>
              <a:rPr sz="4000" b="1" u="sng" spc="-35" dirty="0"/>
              <a:t> </a:t>
            </a:r>
            <a:r>
              <a:rPr sz="4000" b="1" u="sng" spc="-20" dirty="0"/>
              <a:t>E</a:t>
            </a:r>
            <a:r>
              <a:rPr sz="4000" b="1" u="sng" spc="30" dirty="0"/>
              <a:t>N</a:t>
            </a:r>
            <a:r>
              <a:rPr sz="4000" b="1" u="sng" spc="15" dirty="0"/>
              <a:t>D</a:t>
            </a:r>
            <a:r>
              <a:rPr sz="4000" b="1" u="sng" spc="-45" dirty="0"/>
              <a:t> </a:t>
            </a:r>
            <a:r>
              <a:rPr sz="4000" b="1" u="sng" dirty="0"/>
              <a:t>U</a:t>
            </a:r>
            <a:r>
              <a:rPr sz="4000" b="1" u="sng" spc="10" dirty="0"/>
              <a:t>S</a:t>
            </a:r>
            <a:r>
              <a:rPr sz="4000" b="1" u="sng" spc="-25" dirty="0"/>
              <a:t>E</a:t>
            </a:r>
            <a:r>
              <a:rPr sz="4000" b="1" u="sng" spc="-10" dirty="0"/>
              <a:t>R</a:t>
            </a:r>
            <a:r>
              <a:rPr sz="4000" b="1" u="sng" spc="5" dirty="0"/>
              <a:t>S?</a:t>
            </a:r>
            <a:endParaRPr sz="4000" b="1" u="sng"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4552FD26-9C4E-DE6C-972C-A3C11B267C6F}"/>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2748" y="2038965"/>
            <a:ext cx="1600200" cy="1676400"/>
          </a:xfrm>
          <a:prstGeom prst="rect">
            <a:avLst/>
          </a:prstGeom>
        </p:spPr>
      </p:pic>
      <p:pic>
        <p:nvPicPr>
          <p:cNvPr id="13" name="Picture 12">
            <a:extLst>
              <a:ext uri="{FF2B5EF4-FFF2-40B4-BE49-F238E27FC236}">
                <a16:creationId xmlns:a16="http://schemas.microsoft.com/office/drawing/2014/main" id="{E04649E9-8B51-6956-55B7-5201DB2B70C7}"/>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37847" y="5174310"/>
            <a:ext cx="1953329" cy="1447800"/>
          </a:xfrm>
          <a:prstGeom prst="rect">
            <a:avLst/>
          </a:prstGeom>
        </p:spPr>
      </p:pic>
      <p:sp>
        <p:nvSpPr>
          <p:cNvPr id="15" name="TextBox 14">
            <a:extLst>
              <a:ext uri="{FF2B5EF4-FFF2-40B4-BE49-F238E27FC236}">
                <a16:creationId xmlns:a16="http://schemas.microsoft.com/office/drawing/2014/main" id="{4A8A6666-CC71-DAE2-A418-900DDEB3A23A}"/>
              </a:ext>
            </a:extLst>
          </p:cNvPr>
          <p:cNvSpPr txBox="1"/>
          <p:nvPr/>
        </p:nvSpPr>
        <p:spPr>
          <a:xfrm>
            <a:off x="1219200" y="2321983"/>
            <a:ext cx="4724400" cy="1569660"/>
          </a:xfrm>
          <a:prstGeom prst="rect">
            <a:avLst/>
          </a:prstGeom>
          <a:noFill/>
        </p:spPr>
        <p:txBody>
          <a:bodyPr wrap="square" rtlCol="0">
            <a:spAutoFit/>
          </a:bodyPr>
          <a:lstStyle/>
          <a:p>
            <a:r>
              <a:rPr lang="en-IN" sz="2400" dirty="0"/>
              <a:t>Managers,</a:t>
            </a:r>
          </a:p>
          <a:p>
            <a:r>
              <a:rPr lang="en-IN" sz="2400" dirty="0"/>
              <a:t>Employees,</a:t>
            </a:r>
          </a:p>
          <a:p>
            <a:r>
              <a:rPr lang="en-IN" sz="2400" dirty="0"/>
              <a:t>Employers,</a:t>
            </a:r>
          </a:p>
          <a:p>
            <a:r>
              <a:rPr lang="en-IN" sz="2400" dirty="0"/>
              <a:t>Clerks etc,.  are the end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804987"/>
            <a:ext cx="2495550" cy="299561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04177"/>
            <a:ext cx="9763125" cy="629018"/>
          </a:xfrm>
          <a:prstGeom prst="rect">
            <a:avLst/>
          </a:prstGeom>
        </p:spPr>
        <p:txBody>
          <a:bodyPr vert="horz" wrap="square" lIns="0" tIns="13335" rIns="0" bIns="0" rtlCol="0">
            <a:spAutoFit/>
          </a:bodyPr>
          <a:lstStyle/>
          <a:p>
            <a:pPr marL="12700">
              <a:lnSpc>
                <a:spcPct val="100000"/>
              </a:lnSpc>
              <a:spcBef>
                <a:spcPts val="105"/>
              </a:spcBef>
            </a:pPr>
            <a:r>
              <a:rPr sz="4000" b="1" u="sng" spc="10" dirty="0"/>
              <a:t>O</a:t>
            </a:r>
            <a:r>
              <a:rPr sz="4000" b="1" u="sng" spc="25" dirty="0"/>
              <a:t>U</a:t>
            </a:r>
            <a:r>
              <a:rPr sz="4000" b="1" u="sng" dirty="0"/>
              <a:t>R</a:t>
            </a:r>
            <a:r>
              <a:rPr sz="4000" b="1" u="sng" spc="5" dirty="0"/>
              <a:t> </a:t>
            </a:r>
            <a:r>
              <a:rPr sz="4000" b="1" u="sng" spc="25" dirty="0"/>
              <a:t>S</a:t>
            </a:r>
            <a:r>
              <a:rPr sz="4000" b="1" u="sng" spc="10" dirty="0"/>
              <a:t>O</a:t>
            </a:r>
            <a:r>
              <a:rPr sz="4000" b="1" u="sng" spc="25" dirty="0"/>
              <a:t>LU</a:t>
            </a:r>
            <a:r>
              <a:rPr sz="4000" b="1" u="sng" spc="-35" dirty="0"/>
              <a:t>T</a:t>
            </a:r>
            <a:r>
              <a:rPr sz="4000" b="1" u="sng" spc="-30" dirty="0"/>
              <a:t>I</a:t>
            </a:r>
            <a:r>
              <a:rPr sz="4000" b="1" u="sng" spc="10" dirty="0"/>
              <a:t>O</a:t>
            </a:r>
            <a:r>
              <a:rPr sz="4000" b="1" u="sng" dirty="0"/>
              <a:t>N</a:t>
            </a:r>
            <a:r>
              <a:rPr sz="4000" b="1" u="sng" spc="-345" dirty="0"/>
              <a:t> </a:t>
            </a:r>
            <a:r>
              <a:rPr sz="4000" b="1" u="sng" spc="-35" dirty="0"/>
              <a:t>A</a:t>
            </a:r>
            <a:r>
              <a:rPr sz="4000" b="1" u="sng" spc="-5" dirty="0"/>
              <a:t>N</a:t>
            </a:r>
            <a:r>
              <a:rPr sz="4000" b="1" u="sng" dirty="0"/>
              <a:t>D</a:t>
            </a:r>
            <a:r>
              <a:rPr sz="4000" b="1" u="sng" spc="35" dirty="0"/>
              <a:t> </a:t>
            </a:r>
            <a:r>
              <a:rPr sz="4000" b="1" u="sng" spc="-30" dirty="0"/>
              <a:t>I</a:t>
            </a:r>
            <a:r>
              <a:rPr sz="4000" b="1" u="sng" spc="-35" dirty="0"/>
              <a:t>T</a:t>
            </a:r>
            <a:r>
              <a:rPr sz="4000" b="1" u="sng" dirty="0"/>
              <a:t>S</a:t>
            </a:r>
            <a:r>
              <a:rPr sz="4000" b="1" u="sng" spc="60" dirty="0"/>
              <a:t> </a:t>
            </a:r>
            <a:r>
              <a:rPr sz="4000" b="1" u="sng" spc="-295" dirty="0"/>
              <a:t>V</a:t>
            </a:r>
            <a:r>
              <a:rPr sz="4000" b="1" u="sng" spc="-35" dirty="0"/>
              <a:t>A</a:t>
            </a:r>
            <a:r>
              <a:rPr sz="4000" b="1" u="sng" spc="25" dirty="0"/>
              <a:t>LU</a:t>
            </a:r>
            <a:r>
              <a:rPr sz="4000" b="1" u="sng" dirty="0"/>
              <a:t>E</a:t>
            </a:r>
            <a:r>
              <a:rPr sz="4000" b="1" u="sng" spc="-65" dirty="0"/>
              <a:t> </a:t>
            </a:r>
            <a:r>
              <a:rPr sz="4000" b="1" u="sng" spc="-15" dirty="0"/>
              <a:t>P</a:t>
            </a:r>
            <a:r>
              <a:rPr sz="4000" b="1" u="sng" spc="-30" dirty="0"/>
              <a:t>R</a:t>
            </a:r>
            <a:r>
              <a:rPr sz="4000" b="1" u="sng" spc="10" dirty="0"/>
              <a:t>O</a:t>
            </a:r>
            <a:r>
              <a:rPr sz="4000" b="1" u="sng" spc="-15" dirty="0"/>
              <a:t>P</a:t>
            </a:r>
            <a:r>
              <a:rPr sz="4000" b="1" u="sng" spc="10" dirty="0"/>
              <a:t>O</a:t>
            </a:r>
            <a:r>
              <a:rPr sz="4000" b="1" u="sng" spc="25" dirty="0"/>
              <a:t>S</a:t>
            </a:r>
            <a:r>
              <a:rPr sz="4000" b="1" u="sng" spc="-30" dirty="0"/>
              <a:t>I</a:t>
            </a:r>
            <a:r>
              <a:rPr sz="4000" b="1" u="sng" spc="-35" dirty="0"/>
              <a:t>T</a:t>
            </a:r>
            <a:r>
              <a:rPr sz="4000" b="1" u="sng" spc="-30" dirty="0"/>
              <a:t>I</a:t>
            </a:r>
            <a:r>
              <a:rPr sz="4000" b="1" u="sng" spc="10" dirty="0"/>
              <a:t>O</a:t>
            </a:r>
            <a:r>
              <a:rPr sz="4000" b="1" u="sng"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AAF858C5-1911-1880-AFC1-B62904B4246A}"/>
              </a:ext>
            </a:extLst>
          </p:cNvPr>
          <p:cNvSpPr txBox="1"/>
          <p:nvPr/>
        </p:nvSpPr>
        <p:spPr>
          <a:xfrm flipH="1">
            <a:off x="3505200" y="2095500"/>
            <a:ext cx="6553200" cy="3046988"/>
          </a:xfrm>
          <a:prstGeom prst="rect">
            <a:avLst/>
          </a:prstGeom>
          <a:noFill/>
        </p:spPr>
        <p:txBody>
          <a:bodyPr wrap="square" rtlCol="0">
            <a:spAutoFit/>
          </a:bodyPr>
          <a:lstStyle/>
          <a:p>
            <a:pPr marL="285750" indent="-285750">
              <a:buFont typeface="Wingdings" panose="05000000000000000000" pitchFamily="2" charset="2"/>
              <a:buChar char="§"/>
            </a:pPr>
            <a:r>
              <a:rPr lang="en-IN" sz="2400" dirty="0"/>
              <a:t>Conditional formatting used here to highlight the missing entries.</a:t>
            </a:r>
          </a:p>
          <a:p>
            <a:pPr marL="285750" indent="-285750">
              <a:buFont typeface="Wingdings" panose="05000000000000000000" pitchFamily="2" charset="2"/>
              <a:buChar char="§"/>
            </a:pPr>
            <a:r>
              <a:rPr lang="en-IN" sz="2400" dirty="0"/>
              <a:t>Then filter is used to remove the missing entries.</a:t>
            </a:r>
          </a:p>
          <a:p>
            <a:pPr marL="285750" indent="-285750">
              <a:buFont typeface="Wingdings" panose="05000000000000000000" pitchFamily="2" charset="2"/>
              <a:buChar char="§"/>
            </a:pPr>
            <a:r>
              <a:rPr lang="en-IN" sz="2400" dirty="0"/>
              <a:t>Formula is used (=IFS) to calculate the employee performance level.</a:t>
            </a:r>
          </a:p>
          <a:p>
            <a:pPr marL="285750" indent="-285750">
              <a:buFont typeface="Wingdings" panose="05000000000000000000" pitchFamily="2" charset="2"/>
              <a:buChar char="§"/>
            </a:pPr>
            <a:r>
              <a:rPr lang="en-IN" sz="2400" dirty="0"/>
              <a:t>Pivot table is used for showing the summary.</a:t>
            </a:r>
          </a:p>
          <a:p>
            <a:pPr marL="285750" indent="-285750">
              <a:buFont typeface="Wingdings" panose="05000000000000000000" pitchFamily="2" charset="2"/>
              <a:buChar char="§"/>
            </a:pPr>
            <a:r>
              <a:rPr lang="en-IN" sz="2400" dirty="0"/>
              <a:t>Graphs and charts are used for the data visualisation</a:t>
            </a:r>
            <a:r>
              <a:rPr lang="en-IN" dirty="0"/>
              <a:t>.</a:t>
            </a:r>
          </a:p>
        </p:txBody>
      </p:sp>
      <p:pic>
        <p:nvPicPr>
          <p:cNvPr id="11" name="Picture 10">
            <a:extLst>
              <a:ext uri="{FF2B5EF4-FFF2-40B4-BE49-F238E27FC236}">
                <a16:creationId xmlns:a16="http://schemas.microsoft.com/office/drawing/2014/main" id="{81207E68-EAC6-7A3D-0D40-99628042117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08169" y="2232124"/>
            <a:ext cx="2146125" cy="1427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normAutofit/>
          </a:bodyPr>
          <a:lstStyle/>
          <a:p>
            <a:r>
              <a:rPr lang="en-IN" sz="4400" b="1" u="sng" dirty="0"/>
              <a:t>Dataset Description</a:t>
            </a:r>
          </a:p>
        </p:txBody>
      </p:sp>
      <p:pic>
        <p:nvPicPr>
          <p:cNvPr id="4" name="Picture 3">
            <a:extLst>
              <a:ext uri="{FF2B5EF4-FFF2-40B4-BE49-F238E27FC236}">
                <a16:creationId xmlns:a16="http://schemas.microsoft.com/office/drawing/2014/main" id="{F318B271-A24C-0090-0048-11E94099C4F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87968" y="1981200"/>
            <a:ext cx="2267712" cy="1828800"/>
          </a:xfrm>
          <a:prstGeom prst="rect">
            <a:avLst/>
          </a:prstGeom>
        </p:spPr>
      </p:pic>
      <p:sp>
        <p:nvSpPr>
          <p:cNvPr id="5" name="TextBox 4">
            <a:extLst>
              <a:ext uri="{FF2B5EF4-FFF2-40B4-BE49-F238E27FC236}">
                <a16:creationId xmlns:a16="http://schemas.microsoft.com/office/drawing/2014/main" id="{EE6C5738-57D5-15DB-5C28-170F33B5149F}"/>
              </a:ext>
            </a:extLst>
          </p:cNvPr>
          <p:cNvSpPr txBox="1"/>
          <p:nvPr/>
        </p:nvSpPr>
        <p:spPr>
          <a:xfrm>
            <a:off x="0" y="6858000"/>
            <a:ext cx="6324600" cy="230832"/>
          </a:xfrm>
          <a:prstGeom prst="rect">
            <a:avLst/>
          </a:prstGeom>
          <a:noFill/>
        </p:spPr>
        <p:txBody>
          <a:bodyPr wrap="square" rtlCol="0">
            <a:spAutoFit/>
          </a:bodyPr>
          <a:lstStyle/>
          <a:p>
            <a:r>
              <a:rPr lang="en-IN" sz="900">
                <a:hlinkClick r:id="rId3" tooltip="https://www.peoplematters.in/article/performance-management/how-to-maintain-employee-performance-during-covid-19-26788"/>
              </a:rPr>
              <a:t>This Photo</a:t>
            </a:r>
            <a:r>
              <a:rPr lang="en-IN" sz="900"/>
              <a:t> by Unknown Author is licensed under </a:t>
            </a:r>
            <a:r>
              <a:rPr lang="en-IN" sz="900">
                <a:hlinkClick r:id="rId4" tooltip="https://creativecommons.org/licenses/by-nc-sa/3.0/"/>
              </a:rPr>
              <a:t>CC BY-SA-NC</a:t>
            </a:r>
            <a:endParaRPr lang="en-IN" sz="900"/>
          </a:p>
        </p:txBody>
      </p:sp>
      <p:sp>
        <p:nvSpPr>
          <p:cNvPr id="6" name="TextBox 5">
            <a:extLst>
              <a:ext uri="{FF2B5EF4-FFF2-40B4-BE49-F238E27FC236}">
                <a16:creationId xmlns:a16="http://schemas.microsoft.com/office/drawing/2014/main" id="{2C928998-4C38-F3B4-5B5B-A67A3897E548}"/>
              </a:ext>
            </a:extLst>
          </p:cNvPr>
          <p:cNvSpPr txBox="1"/>
          <p:nvPr/>
        </p:nvSpPr>
        <p:spPr>
          <a:xfrm>
            <a:off x="1219200" y="2362200"/>
            <a:ext cx="6172200" cy="3416320"/>
          </a:xfrm>
          <a:prstGeom prst="rect">
            <a:avLst/>
          </a:prstGeom>
          <a:noFill/>
        </p:spPr>
        <p:txBody>
          <a:bodyPr wrap="square" rtlCol="0">
            <a:spAutoFit/>
          </a:bodyPr>
          <a:lstStyle/>
          <a:p>
            <a:pPr marL="285750" indent="-285750">
              <a:buFont typeface="Arial" panose="020B0604020202020204" pitchFamily="34" charset="0"/>
              <a:buChar char="•"/>
            </a:pPr>
            <a:r>
              <a:rPr lang="en-IN" sz="2400" dirty="0"/>
              <a:t>First employee dataset was downloaded from edunet dash board.</a:t>
            </a:r>
          </a:p>
          <a:p>
            <a:pPr marL="285750" indent="-285750">
              <a:buFont typeface="Arial" panose="020B0604020202020204" pitchFamily="34" charset="0"/>
              <a:buChar char="•"/>
            </a:pPr>
            <a:r>
              <a:rPr lang="en-IN" sz="2400" dirty="0"/>
              <a:t>Then there were 26 features.</a:t>
            </a:r>
          </a:p>
          <a:p>
            <a:pPr marL="285750" indent="-285750">
              <a:buFont typeface="Arial" panose="020B0604020202020204" pitchFamily="34" charset="0"/>
              <a:buChar char="•"/>
            </a:pPr>
            <a:r>
              <a:rPr lang="en-IN" sz="2400" dirty="0"/>
              <a:t>Only 9 features were considered.</a:t>
            </a:r>
          </a:p>
          <a:p>
            <a:pPr marL="285750" indent="-285750">
              <a:buFont typeface="Arial" panose="020B0604020202020204" pitchFamily="34" charset="0"/>
              <a:buChar char="•"/>
            </a:pPr>
            <a:r>
              <a:rPr lang="en-IN" sz="2400" dirty="0"/>
              <a:t>Those 9 features were employee id, their first name, last name, business unit, employee status, type &amp; classification, gender, their performance score and ratings. </a:t>
            </a:r>
          </a:p>
          <a:p>
            <a:pPr marL="285750" indent="-285750">
              <a:buFont typeface="Arial" panose="020B0604020202020204" pitchFamily="34" charset="0"/>
              <a:buChar char="•"/>
            </a:pPr>
            <a:r>
              <a:rPr lang="en-IN" sz="2400" dirty="0"/>
              <a:t>Pivot table was also used.</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7617" y="3951611"/>
            <a:ext cx="2143125" cy="2686048"/>
          </a:xfrm>
          <a:prstGeom prst="rect">
            <a:avLst/>
          </a:prstGeom>
        </p:spPr>
      </p:pic>
      <p:sp>
        <p:nvSpPr>
          <p:cNvPr id="7" name="object 7"/>
          <p:cNvSpPr txBox="1">
            <a:spLocks noGrp="1"/>
          </p:cNvSpPr>
          <p:nvPr>
            <p:ph type="title"/>
          </p:nvPr>
        </p:nvSpPr>
        <p:spPr>
          <a:xfrm>
            <a:off x="1219200" y="948554"/>
            <a:ext cx="8480425" cy="670696"/>
          </a:xfrm>
          <a:prstGeom prst="rect">
            <a:avLst/>
          </a:prstGeom>
        </p:spPr>
        <p:txBody>
          <a:bodyPr vert="horz" wrap="square" lIns="0" tIns="16510" rIns="0" bIns="0" rtlCol="0">
            <a:spAutoFit/>
          </a:bodyPr>
          <a:lstStyle/>
          <a:p>
            <a:pPr marL="12700">
              <a:lnSpc>
                <a:spcPct val="100000"/>
              </a:lnSpc>
              <a:spcBef>
                <a:spcPts val="130"/>
              </a:spcBef>
            </a:pPr>
            <a:r>
              <a:rPr sz="4250" b="1" u="sng" spc="15" dirty="0"/>
              <a:t>THE</a:t>
            </a:r>
            <a:r>
              <a:rPr sz="4250" b="1" u="sng" spc="20" dirty="0"/>
              <a:t> </a:t>
            </a:r>
            <a:r>
              <a:rPr lang="en-US" sz="4250" b="1" u="sng" spc="20" dirty="0"/>
              <a:t>"</a:t>
            </a:r>
            <a:r>
              <a:rPr sz="4250" b="1" u="sng" spc="10" dirty="0"/>
              <a:t>WOW</a:t>
            </a:r>
            <a:r>
              <a:rPr lang="en-US" sz="4250" b="1" u="sng" spc="10" dirty="0"/>
              <a:t>"</a:t>
            </a:r>
            <a:r>
              <a:rPr sz="4250" b="1" u="sng" spc="85" dirty="0"/>
              <a:t> </a:t>
            </a:r>
            <a:r>
              <a:rPr sz="4250" b="1" u="sng" spc="10" dirty="0"/>
              <a:t>IN</a:t>
            </a:r>
            <a:r>
              <a:rPr sz="4250" b="1" u="sng" spc="-5" dirty="0"/>
              <a:t> </a:t>
            </a:r>
            <a:r>
              <a:rPr sz="4250" b="1" u="sng" spc="15" dirty="0"/>
              <a:t>OUR</a:t>
            </a:r>
            <a:r>
              <a:rPr sz="4250" b="1" u="sng" spc="-10" dirty="0"/>
              <a:t> </a:t>
            </a:r>
            <a:r>
              <a:rPr sz="4250" b="1" u="sng" spc="20" dirty="0"/>
              <a:t>SOLUTION</a:t>
            </a:r>
            <a:endParaRPr sz="4250" b="1"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4B732323-945F-8123-7859-A1F4B4C8F78A}"/>
              </a:ext>
            </a:extLst>
          </p:cNvPr>
          <p:cNvSpPr txBox="1"/>
          <p:nvPr/>
        </p:nvSpPr>
        <p:spPr>
          <a:xfrm>
            <a:off x="1219200" y="2185266"/>
            <a:ext cx="6629400" cy="1200329"/>
          </a:xfrm>
          <a:prstGeom prst="rect">
            <a:avLst/>
          </a:prstGeom>
          <a:noFill/>
        </p:spPr>
        <p:txBody>
          <a:bodyPr wrap="square" rtlCol="0">
            <a:spAutoFit/>
          </a:bodyPr>
          <a:lstStyle/>
          <a:p>
            <a:r>
              <a:rPr lang="en-IN" dirty="0"/>
              <a:t>With the help of employee rating, performance level of an employee was calculated by using the formula  </a:t>
            </a:r>
            <a:r>
              <a:rPr lang="en-US" dirty="0"/>
              <a:t>=IFS(Z9&gt;=5,"VERY HIGH",Z9&gt;=4,"HIGH",Z9&gt;=3,"MED",TRUE,"LOW")</a:t>
            </a:r>
          </a:p>
          <a:p>
            <a:endParaRPr lang="en-IN"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315</TotalTime>
  <Words>647</Words>
  <Application>Microsoft Office PowerPoint</Application>
  <PresentationFormat>Widescreen</PresentationFormat>
  <Paragraphs>153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Times New Roman</vt:lpstr>
      <vt:lpstr>Trebuchet MS</vt:lpstr>
      <vt:lpstr>Wingdings</vt:lpstr>
      <vt:lpstr>Retrospect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Abu zayeeth</cp:lastModifiedBy>
  <cp:revision>18</cp:revision>
  <dcterms:created xsi:type="dcterms:W3CDTF">2024-03-29T15:07:22Z</dcterms:created>
  <dcterms:modified xsi:type="dcterms:W3CDTF">2024-09-07T07:13:36Z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