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327" r:id="rId10"/>
    <p:sldId id="328" r:id="rId11"/>
    <p:sldId id="264" r:id="rId12"/>
    <p:sldId id="277" r:id="rId13"/>
    <p:sldId id="292" r:id="rId14"/>
    <p:sldId id="330" r:id="rId15"/>
    <p:sldId id="268" r:id="rId16"/>
    <p:sldId id="326" r:id="rId17"/>
    <p:sldId id="332" r:id="rId18"/>
    <p:sldId id="283" r:id="rId19"/>
    <p:sldId id="333" r:id="rId20"/>
    <p:sldId id="322" r:id="rId21"/>
    <p:sldId id="329" r:id="rId22"/>
    <p:sldId id="287" r:id="rId23"/>
    <p:sldId id="288" r:id="rId24"/>
    <p:sldId id="331"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4"/>
        <p:cNvGrpSpPr/>
        <p:nvPr/>
      </p:nvGrpSpPr>
      <p:grpSpPr>
        <a:xfrm>
          <a:off x="0" y="0"/>
          <a:ext cx="0" cy="0"/>
          <a:chOff x="0" y="0"/>
          <a:chExt cx="0" cy="0"/>
        </a:xfrm>
      </p:grpSpPr>
      <p:sp>
        <p:nvSpPr>
          <p:cNvPr id="345" name="Google Shape;345;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46" name="Google Shape;346;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47" name="Google Shape;347;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349" name="Google Shape;349;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50" name="Google Shape;350;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45" name="Google Shape;44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13</a:t>
            </a:fld>
            <a:endParaRPr lang="en-IN"/>
          </a:p>
        </p:txBody>
      </p:sp>
    </p:spTree>
    <p:extLst>
      <p:ext uri="{BB962C8B-B14F-4D97-AF65-F5344CB8AC3E}">
        <p14:creationId xmlns:p14="http://schemas.microsoft.com/office/powerpoint/2010/main" val="2993296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6" name="Google Shape;45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5130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43000" y="685800"/>
            <a:ext cx="4572000" cy="3429000"/>
          </a:xfrm>
        </p:spPr>
      </p:sp>
      <p:sp>
        <p:nvSpPr>
          <p:cNvPr id="3" name="Text Placeholder 2"/>
          <p:cNvSpPr>
            <a:spLocks noGrp="1"/>
          </p:cNvSpPr>
          <p:nvPr>
            <p:ph type="body" idx="3"/>
          </p:nvPr>
        </p:nvSpPr>
        <p:spPr/>
        <p:txBody>
          <a:bodyPr/>
          <a:lstStyle/>
          <a:p>
            <a:endParaRPr lang="en-IN" altLang="en-US"/>
          </a:p>
        </p:txBody>
      </p:sp>
      <p:sp>
        <p:nvSpPr>
          <p:cNvPr id="4" name="Slide Number Placeholder 3"/>
          <p:cNvSpPr>
            <a:spLocks noGrp="1"/>
          </p:cNvSpPr>
          <p:nvPr>
            <p:ph type="sldNum" sz="quarter" idx="5"/>
          </p:nvPr>
        </p:nvSpPr>
        <p:spPr/>
        <p:txBody>
          <a:bodyPr/>
          <a:lstStyle/>
          <a:p>
            <a:pPr>
              <a:defRPr/>
            </a:pPr>
            <a:fld id="{3D2A3619-0F3E-409F-8BBC-62CAA7C845C7}" type="slidenum">
              <a:rPr lang="en-IN"/>
              <a:pPr>
                <a:defRPr/>
              </a:pPr>
              <a:t>22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6" name="Google Shape;45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6" name="Google Shape;45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7727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6" name="Google Shape;45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2521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6" name="Google Shape;45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8585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6" name="Google Shape;45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5826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6" name="Google Shape;45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154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6" name="Google Shape;45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2283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6" name="Google Shape;45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9431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9"/>
        <p:cNvGrpSpPr/>
        <p:nvPr/>
      </p:nvGrpSpPr>
      <p:grpSpPr>
        <a:xfrm>
          <a:off x="0" y="0"/>
          <a:ext cx="0" cy="0"/>
          <a:chOff x="0" y="0"/>
          <a:chExt cx="0" cy="0"/>
        </a:xfrm>
      </p:grpSpPr>
      <p:sp>
        <p:nvSpPr>
          <p:cNvPr id="360" name="Google Shape;360;p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1" name="Google Shape;361;p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362" name="Google Shape;362;p2"/>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3" name="Google Shape;363;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4" name="Google Shape;364;p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4997" sy="54997" flip="none" algn="tl"/>
        </a:blipFill>
        <a:effectLst/>
      </p:bgPr>
    </p:bg>
    <p:spTree>
      <p:nvGrpSpPr>
        <p:cNvPr id="1" name="Shape 381"/>
        <p:cNvGrpSpPr/>
        <p:nvPr/>
      </p:nvGrpSpPr>
      <p:grpSpPr>
        <a:xfrm>
          <a:off x="0" y="0"/>
          <a:ext cx="0" cy="0"/>
          <a:chOff x="0" y="0"/>
          <a:chExt cx="0" cy="0"/>
        </a:xfrm>
      </p:grpSpPr>
      <p:sp>
        <p:nvSpPr>
          <p:cNvPr id="382" name="Google Shape;382;p5"/>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3" name="Google Shape;383;p5"/>
          <p:cNvSpPr/>
          <p:nvPr/>
        </p:nvSpPr>
        <p:spPr>
          <a:xfrm>
            <a:off x="65313" y="69755"/>
            <a:ext cx="9013500" cy="6692100"/>
          </a:xfrm>
          <a:prstGeom prst="roundRect">
            <a:avLst>
              <a:gd name="adj" fmla="val 4929"/>
            </a:avLst>
          </a:prstGeom>
          <a:blipFill rotWithShape="1">
            <a:blip r:embed="rId2">
              <a:alphaModFix/>
            </a:blip>
            <a:tile tx="0" ty="0" sx="54997" sy="54997"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4" name="Google Shape;384;p5"/>
          <p:cNvSpPr/>
          <p:nvPr/>
        </p:nvSpPr>
        <p:spPr>
          <a:xfrm rot="10800000" flipH="1">
            <a:off x="69850" y="2376463"/>
            <a:ext cx="9013800" cy="92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5" name="Google Shape;385;p5"/>
          <p:cNvSpPr/>
          <p:nvPr/>
        </p:nvSpPr>
        <p:spPr>
          <a:xfrm>
            <a:off x="69850" y="2341563"/>
            <a:ext cx="9013800" cy="4590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6" name="Google Shape;386;p5"/>
          <p:cNvSpPr/>
          <p:nvPr/>
        </p:nvSpPr>
        <p:spPr>
          <a:xfrm>
            <a:off x="68263" y="2468563"/>
            <a:ext cx="9015300" cy="459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7" name="Google Shape;387;p5"/>
          <p:cNvSpPr txBox="1">
            <a:spLocks noGrp="1"/>
          </p:cNvSpPr>
          <p:nvPr>
            <p:ph type="title"/>
          </p:nvPr>
        </p:nvSpPr>
        <p:spPr>
          <a:xfrm>
            <a:off x="722313" y="952500"/>
            <a:ext cx="7772400" cy="1362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Clr>
                <a:schemeClr val="dk2"/>
              </a:buClr>
              <a:buSzPts val="4000"/>
              <a:buFont typeface="Libre Franklin"/>
              <a:buNone/>
              <a:defRPr sz="40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8" name="Google Shape;388;p5"/>
          <p:cNvSpPr txBox="1">
            <a:spLocks noGrp="1"/>
          </p:cNvSpPr>
          <p:nvPr>
            <p:ph type="body" idx="1"/>
          </p:nvPr>
        </p:nvSpPr>
        <p:spPr>
          <a:xfrm>
            <a:off x="722313" y="2547938"/>
            <a:ext cx="7772400" cy="13383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575"/>
              </a:spcBef>
              <a:spcAft>
                <a:spcPts val="0"/>
              </a:spcAft>
              <a:buSzPts val="2040"/>
              <a:buNone/>
              <a:defRPr sz="2400">
                <a:solidFill>
                  <a:srgbClr val="888888"/>
                </a:solidFill>
              </a:defRPr>
            </a:lvl1pPr>
            <a:lvl2pPr marL="914400" lvl="1" indent="-228600" algn="l" rtl="0">
              <a:lnSpc>
                <a:spcPct val="100000"/>
              </a:lnSpc>
              <a:spcBef>
                <a:spcPts val="375"/>
              </a:spcBef>
              <a:spcAft>
                <a:spcPts val="0"/>
              </a:spcAft>
              <a:buSzPts val="1530"/>
              <a:buNone/>
              <a:defRPr sz="1800">
                <a:solidFill>
                  <a:srgbClr val="888888"/>
                </a:solidFill>
              </a:defRPr>
            </a:lvl2pPr>
            <a:lvl3pPr marL="1371600" lvl="2" indent="-228600" algn="l" rtl="0">
              <a:lnSpc>
                <a:spcPct val="100000"/>
              </a:lnSpc>
              <a:spcBef>
                <a:spcPts val="375"/>
              </a:spcBef>
              <a:spcAft>
                <a:spcPts val="0"/>
              </a:spcAft>
              <a:buSzPts val="1360"/>
              <a:buNone/>
              <a:defRPr sz="1600">
                <a:solidFill>
                  <a:srgbClr val="888888"/>
                </a:solidFill>
              </a:defRPr>
            </a:lvl3pPr>
            <a:lvl4pPr marL="1828800" lvl="3" indent="-228600" algn="l" rtl="0">
              <a:lnSpc>
                <a:spcPct val="100000"/>
              </a:lnSpc>
              <a:spcBef>
                <a:spcPts val="375"/>
              </a:spcBef>
              <a:spcAft>
                <a:spcPts val="0"/>
              </a:spcAft>
              <a:buSzPts val="1120"/>
              <a:buNone/>
              <a:defRPr sz="1400">
                <a:solidFill>
                  <a:srgbClr val="888888"/>
                </a:solidFill>
              </a:defRPr>
            </a:lvl4pPr>
            <a:lvl5pPr marL="2286000" lvl="4" indent="-228600" algn="l" rtl="0">
              <a:lnSpc>
                <a:spcPct val="100000"/>
              </a:lnSpc>
              <a:spcBef>
                <a:spcPts val="375"/>
              </a:spcBef>
              <a:spcAft>
                <a:spcPts val="0"/>
              </a:spcAft>
              <a:buSzPts val="1400"/>
              <a:buFont typeface="Libre Baskerville"/>
              <a:buNone/>
              <a:defRPr sz="1400">
                <a:solidFill>
                  <a:srgbClr val="888888"/>
                </a:solidFill>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389" name="Google Shape;389;p5"/>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0" name="Google Shape;390;p5"/>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1" name="Google Shape;391;p5"/>
          <p:cNvSpPr>
            <a:spLocks noGrp="1"/>
          </p:cNvSpPr>
          <p:nvPr>
            <p:ph type="sldNum" idx="12"/>
          </p:nvPr>
        </p:nvSpPr>
        <p:spPr>
          <a:xfrm>
            <a:off x="146050" y="6208713"/>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2"/>
        <p:cNvGrpSpPr/>
        <p:nvPr/>
      </p:nvGrpSpPr>
      <p:grpSpPr>
        <a:xfrm>
          <a:off x="0" y="0"/>
          <a:ext cx="0" cy="0"/>
          <a:chOff x="0" y="0"/>
          <a:chExt cx="0" cy="0"/>
        </a:xfrm>
      </p:grpSpPr>
      <p:sp>
        <p:nvSpPr>
          <p:cNvPr id="393" name="Google Shape;393;p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4" name="Google Shape;394;p6"/>
          <p:cNvSpPr txBox="1">
            <a:spLocks noGrp="1"/>
          </p:cNvSpPr>
          <p:nvPr>
            <p:ph type="body" idx="1"/>
          </p:nvPr>
        </p:nvSpPr>
        <p:spPr>
          <a:xfrm>
            <a:off x="914400" y="1447800"/>
            <a:ext cx="3749100" cy="45720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395" name="Google Shape;395;p6"/>
          <p:cNvSpPr txBox="1">
            <a:spLocks noGrp="1"/>
          </p:cNvSpPr>
          <p:nvPr>
            <p:ph type="body" idx="2"/>
          </p:nvPr>
        </p:nvSpPr>
        <p:spPr>
          <a:xfrm>
            <a:off x="4933950" y="1447800"/>
            <a:ext cx="3749100" cy="45720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396" name="Google Shape;396;p6"/>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7" name="Google Shape;397;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8" name="Google Shape;398;p6"/>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9"/>
        <p:cNvGrpSpPr/>
        <p:nvPr/>
      </p:nvGrpSpPr>
      <p:grpSpPr>
        <a:xfrm>
          <a:off x="0" y="0"/>
          <a:ext cx="0" cy="0"/>
          <a:chOff x="0" y="0"/>
          <a:chExt cx="0" cy="0"/>
        </a:xfrm>
      </p:grpSpPr>
      <p:sp>
        <p:nvSpPr>
          <p:cNvPr id="400" name="Google Shape;400;p7"/>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1" name="Google Shape;401;p7"/>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rtl="0">
              <a:lnSpc>
                <a:spcPct val="100000"/>
              </a:lnSpc>
              <a:spcBef>
                <a:spcPts val="375"/>
              </a:spcBef>
              <a:spcAft>
                <a:spcPts val="0"/>
              </a:spcAft>
              <a:buSzPts val="1700"/>
              <a:buNone/>
              <a:defRPr sz="2000" b="1"/>
            </a:lvl2pPr>
            <a:lvl3pPr marL="1371600" lvl="2" indent="-228600" algn="l" rtl="0">
              <a:lnSpc>
                <a:spcPct val="100000"/>
              </a:lnSpc>
              <a:spcBef>
                <a:spcPts val="375"/>
              </a:spcBef>
              <a:spcAft>
                <a:spcPts val="0"/>
              </a:spcAft>
              <a:buSzPts val="1530"/>
              <a:buNone/>
              <a:defRPr sz="1800" b="1"/>
            </a:lvl3pPr>
            <a:lvl4pPr marL="1828800" lvl="3" indent="-228600" algn="l" rtl="0">
              <a:lnSpc>
                <a:spcPct val="100000"/>
              </a:lnSpc>
              <a:spcBef>
                <a:spcPts val="375"/>
              </a:spcBef>
              <a:spcAft>
                <a:spcPts val="0"/>
              </a:spcAft>
              <a:buSzPts val="1280"/>
              <a:buNone/>
              <a:defRPr sz="1600" b="1"/>
            </a:lvl4pPr>
            <a:lvl5pPr marL="2286000" lvl="4" indent="-228600" algn="l" rtl="0">
              <a:lnSpc>
                <a:spcPct val="100000"/>
              </a:lnSpc>
              <a:spcBef>
                <a:spcPts val="375"/>
              </a:spcBef>
              <a:spcAft>
                <a:spcPts val="0"/>
              </a:spcAft>
              <a:buSzPts val="1600"/>
              <a:buFont typeface="Libre Baskerville"/>
              <a:buNone/>
              <a:defRPr sz="1600" b="1"/>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02" name="Google Shape;402;p7"/>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rtl="0">
              <a:lnSpc>
                <a:spcPct val="100000"/>
              </a:lnSpc>
              <a:spcBef>
                <a:spcPts val="375"/>
              </a:spcBef>
              <a:spcAft>
                <a:spcPts val="0"/>
              </a:spcAft>
              <a:buSzPts val="1700"/>
              <a:buNone/>
              <a:defRPr sz="2000" b="1"/>
            </a:lvl2pPr>
            <a:lvl3pPr marL="1371600" lvl="2" indent="-228600" algn="l" rtl="0">
              <a:lnSpc>
                <a:spcPct val="100000"/>
              </a:lnSpc>
              <a:spcBef>
                <a:spcPts val="375"/>
              </a:spcBef>
              <a:spcAft>
                <a:spcPts val="0"/>
              </a:spcAft>
              <a:buSzPts val="1530"/>
              <a:buNone/>
              <a:defRPr sz="1800" b="1"/>
            </a:lvl3pPr>
            <a:lvl4pPr marL="1828800" lvl="3" indent="-228600" algn="l" rtl="0">
              <a:lnSpc>
                <a:spcPct val="100000"/>
              </a:lnSpc>
              <a:spcBef>
                <a:spcPts val="375"/>
              </a:spcBef>
              <a:spcAft>
                <a:spcPts val="0"/>
              </a:spcAft>
              <a:buSzPts val="1280"/>
              <a:buNone/>
              <a:defRPr sz="1600" b="1"/>
            </a:lvl4pPr>
            <a:lvl5pPr marL="2286000" lvl="4" indent="-228600" algn="l" rtl="0">
              <a:lnSpc>
                <a:spcPct val="100000"/>
              </a:lnSpc>
              <a:spcBef>
                <a:spcPts val="375"/>
              </a:spcBef>
              <a:spcAft>
                <a:spcPts val="0"/>
              </a:spcAft>
              <a:buSzPts val="1600"/>
              <a:buFont typeface="Libre Baskerville"/>
              <a:buNone/>
              <a:defRPr sz="1600" b="1"/>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03" name="Google Shape;403;p7"/>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04" name="Google Shape;404;p7"/>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05" name="Google Shape;405;p7"/>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6" name="Google Shape;406;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7" name="Google Shape;407;p7"/>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8"/>
        <p:cNvGrpSpPr/>
        <p:nvPr/>
      </p:nvGrpSpPr>
      <p:grpSpPr>
        <a:xfrm>
          <a:off x="0" y="0"/>
          <a:ext cx="0" cy="0"/>
          <a:chOff x="0" y="0"/>
          <a:chExt cx="0" cy="0"/>
        </a:xfrm>
      </p:grpSpPr>
      <p:sp>
        <p:nvSpPr>
          <p:cNvPr id="409" name="Google Shape;409;p8"/>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0" name="Google Shape;410;p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1" name="Google Shape;411;p8"/>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12"/>
        <p:cNvGrpSpPr/>
        <p:nvPr/>
      </p:nvGrpSpPr>
      <p:grpSpPr>
        <a:xfrm>
          <a:off x="0" y="0"/>
          <a:ext cx="0" cy="0"/>
          <a:chOff x="0" y="0"/>
          <a:chExt cx="0" cy="0"/>
        </a:xfrm>
      </p:grpSpPr>
      <p:sp>
        <p:nvSpPr>
          <p:cNvPr id="413" name="Google Shape;413;p9"/>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4" name="Google Shape;414;p9"/>
          <p:cNvSpPr/>
          <p:nvPr/>
        </p:nvSpPr>
        <p:spPr>
          <a:xfrm>
            <a:off x="63500" y="69850"/>
            <a:ext cx="9013800" cy="66930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5" name="Google Shape;415;p9"/>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Clr>
                <a:schemeClr val="dk2"/>
              </a:buClr>
              <a:buSzPts val="4000"/>
              <a:buFont typeface="Libre Franklin"/>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6" name="Google Shape;416;p9"/>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575"/>
              </a:spcBef>
              <a:spcAft>
                <a:spcPts val="0"/>
              </a:spcAft>
              <a:buSzPts val="1530"/>
              <a:buNone/>
              <a:defRPr sz="1800"/>
            </a:lvl1pPr>
            <a:lvl2pPr marL="914400" lvl="1" indent="-228600" algn="l" rtl="0">
              <a:lnSpc>
                <a:spcPct val="100000"/>
              </a:lnSpc>
              <a:spcBef>
                <a:spcPts val="375"/>
              </a:spcBef>
              <a:spcAft>
                <a:spcPts val="0"/>
              </a:spcAft>
              <a:buSzPts val="1020"/>
              <a:buNone/>
              <a:defRPr sz="1200"/>
            </a:lvl2pPr>
            <a:lvl3pPr marL="1371600" lvl="2" indent="-228600" algn="l" rtl="0">
              <a:lnSpc>
                <a:spcPct val="100000"/>
              </a:lnSpc>
              <a:spcBef>
                <a:spcPts val="375"/>
              </a:spcBef>
              <a:spcAft>
                <a:spcPts val="0"/>
              </a:spcAft>
              <a:buSzPts val="850"/>
              <a:buNone/>
              <a:defRPr sz="1000"/>
            </a:lvl3pPr>
            <a:lvl4pPr marL="1828800" lvl="3" indent="-228600" algn="l" rtl="0">
              <a:lnSpc>
                <a:spcPct val="100000"/>
              </a:lnSpc>
              <a:spcBef>
                <a:spcPts val="375"/>
              </a:spcBef>
              <a:spcAft>
                <a:spcPts val="0"/>
              </a:spcAft>
              <a:buSzPts val="720"/>
              <a:buNone/>
              <a:defRPr sz="900"/>
            </a:lvl4pPr>
            <a:lvl5pPr marL="2286000" lvl="4" indent="-228600" algn="l" rtl="0">
              <a:lnSpc>
                <a:spcPct val="100000"/>
              </a:lnSpc>
              <a:spcBef>
                <a:spcPts val="375"/>
              </a:spcBef>
              <a:spcAft>
                <a:spcPts val="0"/>
              </a:spcAft>
              <a:buSzPts val="900"/>
              <a:buFont typeface="Libre Baskerville"/>
              <a:buNone/>
              <a:defRPr sz="900"/>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17" name="Google Shape;417;p9"/>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18" name="Google Shape;418;p9"/>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9" name="Google Shape;419;p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0" name="Google Shape;420;p9"/>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1"/>
        <p:cNvGrpSpPr/>
        <p:nvPr/>
      </p:nvGrpSpPr>
      <p:grpSpPr>
        <a:xfrm>
          <a:off x="0" y="0"/>
          <a:ext cx="0" cy="0"/>
          <a:chOff x="0" y="0"/>
          <a:chExt cx="0" cy="0"/>
        </a:xfrm>
      </p:grpSpPr>
      <p:sp>
        <p:nvSpPr>
          <p:cNvPr id="422" name="Google Shape;422;p10"/>
          <p:cNvSpPr/>
          <p:nvPr/>
        </p:nvSpPr>
        <p:spPr>
          <a:xfrm rot="10800000" flipH="1">
            <a:off x="68263" y="4683100"/>
            <a:ext cx="9007500" cy="92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3" name="Google Shape;423;p10"/>
          <p:cNvSpPr/>
          <p:nvPr/>
        </p:nvSpPr>
        <p:spPr>
          <a:xfrm>
            <a:off x="68263" y="4649788"/>
            <a:ext cx="9007500" cy="4590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4" name="Google Shape;424;p10"/>
          <p:cNvSpPr/>
          <p:nvPr/>
        </p:nvSpPr>
        <p:spPr>
          <a:xfrm>
            <a:off x="68263" y="4773613"/>
            <a:ext cx="9007500" cy="477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5" name="Google Shape;425;p10"/>
          <p:cNvSpPr txBox="1">
            <a:spLocks noGrp="1"/>
          </p:cNvSpPr>
          <p:nvPr>
            <p:ph type="title"/>
          </p:nvPr>
        </p:nvSpPr>
        <p:spPr>
          <a:xfrm>
            <a:off x="914400" y="4900550"/>
            <a:ext cx="7315200" cy="522300"/>
          </a:xfrm>
          <a:prstGeom prst="rect">
            <a:avLst/>
          </a:prstGeom>
          <a:noFill/>
          <a:ln>
            <a:noFill/>
          </a:ln>
        </p:spPr>
        <p:txBody>
          <a:bodyPr spcFirstLastPara="1" wrap="square" lIns="91425" tIns="45700" rIns="91425" bIns="91425" anchor="ctr" anchorCtr="0">
            <a:noAutofit/>
          </a:bodyPr>
          <a:lstStyle>
            <a:lvl1pPr lvl="0" algn="l" rtl="0">
              <a:lnSpc>
                <a:spcPct val="100000"/>
              </a:lnSpc>
              <a:spcBef>
                <a:spcPts val="0"/>
              </a:spcBef>
              <a:spcAft>
                <a:spcPts val="0"/>
              </a:spcAft>
              <a:buClr>
                <a:schemeClr val="dk2"/>
              </a:buClr>
              <a:buSzPts val="2800"/>
              <a:buFont typeface="Libre Franklin"/>
              <a:buNone/>
              <a:defRPr sz="28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6" name="Google Shape;426;p10"/>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575"/>
              </a:spcBef>
              <a:spcAft>
                <a:spcPts val="0"/>
              </a:spcAft>
              <a:buSzPts val="1360"/>
              <a:buFont typeface="Libre Baskerville"/>
              <a:buNone/>
              <a:defRPr sz="1600"/>
            </a:lvl1pPr>
            <a:lvl2pPr marL="914400" lvl="1" indent="-293369" algn="l" rtl="0">
              <a:lnSpc>
                <a:spcPct val="100000"/>
              </a:lnSpc>
              <a:spcBef>
                <a:spcPts val="375"/>
              </a:spcBef>
              <a:spcAft>
                <a:spcPts val="0"/>
              </a:spcAft>
              <a:buSzPts val="1020"/>
              <a:buChar char="⚫"/>
              <a:defRPr sz="1200"/>
            </a:lvl2pPr>
            <a:lvl3pPr marL="1371600" lvl="2" indent="-282575" algn="l" rtl="0">
              <a:lnSpc>
                <a:spcPct val="100000"/>
              </a:lnSpc>
              <a:spcBef>
                <a:spcPts val="375"/>
              </a:spcBef>
              <a:spcAft>
                <a:spcPts val="0"/>
              </a:spcAft>
              <a:buSzPts val="850"/>
              <a:buChar char="⚫"/>
              <a:defRPr sz="1000"/>
            </a:lvl3pPr>
            <a:lvl4pPr marL="1828800" lvl="3" indent="-274319" algn="l" rtl="0">
              <a:lnSpc>
                <a:spcPct val="100000"/>
              </a:lnSpc>
              <a:spcBef>
                <a:spcPts val="375"/>
              </a:spcBef>
              <a:spcAft>
                <a:spcPts val="0"/>
              </a:spcAft>
              <a:buSzPts val="720"/>
              <a:buChar char="⚫"/>
              <a:defRPr sz="900"/>
            </a:lvl4pPr>
            <a:lvl5pPr marL="2286000" lvl="4" indent="-285750" algn="l" rtl="0">
              <a:lnSpc>
                <a:spcPct val="100000"/>
              </a:lnSpc>
              <a:spcBef>
                <a:spcPts val="375"/>
              </a:spcBef>
              <a:spcAft>
                <a:spcPts val="0"/>
              </a:spcAft>
              <a:buSzPts val="900"/>
              <a:buFont typeface="Libre Baskerville"/>
              <a:buChar char="o"/>
              <a:defRPr sz="900"/>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27" name="Google Shape;427;p10"/>
          <p:cNvSpPr>
            <a:spLocks noGrp="1"/>
          </p:cNvSpPr>
          <p:nvPr>
            <p:ph type="pic" idx="2"/>
          </p:nvPr>
        </p:nvSpPr>
        <p:spPr>
          <a:xfrm>
            <a:off x="68308" y="66675"/>
            <a:ext cx="9001800" cy="4581600"/>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
        <p:nvSpPr>
          <p:cNvPr id="428" name="Google Shape;428;p10"/>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9" name="Google Shape;429;p10"/>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0" name="Google Shape;430;p10"/>
          <p:cNvSpPr>
            <a:spLocks noGrp="1"/>
          </p:cNvSpPr>
          <p:nvPr>
            <p:ph type="sldNum" idx="12"/>
          </p:nvPr>
        </p:nvSpPr>
        <p:spPr>
          <a:xfrm>
            <a:off x="146050" y="6208713"/>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31"/>
        <p:cNvGrpSpPr/>
        <p:nvPr/>
      </p:nvGrpSpPr>
      <p:grpSpPr>
        <a:xfrm>
          <a:off x="0" y="0"/>
          <a:ext cx="0" cy="0"/>
          <a:chOff x="0" y="0"/>
          <a:chExt cx="0" cy="0"/>
        </a:xfrm>
      </p:grpSpPr>
      <p:sp>
        <p:nvSpPr>
          <p:cNvPr id="432" name="Google Shape;432;p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3" name="Google Shape;433;p11"/>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34" name="Google Shape;434;p11"/>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5" name="Google Shape;435;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6" name="Google Shape;436;p1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37"/>
        <p:cNvGrpSpPr/>
        <p:nvPr/>
      </p:nvGrpSpPr>
      <p:grpSpPr>
        <a:xfrm>
          <a:off x="0" y="0"/>
          <a:ext cx="0" cy="0"/>
          <a:chOff x="0" y="0"/>
          <a:chExt cx="0" cy="0"/>
        </a:xfrm>
      </p:grpSpPr>
      <p:sp>
        <p:nvSpPr>
          <p:cNvPr id="438" name="Google Shape;438;p12"/>
          <p:cNvSpPr txBox="1">
            <a:spLocks noGrp="1"/>
          </p:cNvSpPr>
          <p:nvPr>
            <p:ph type="title"/>
          </p:nvPr>
        </p:nvSpPr>
        <p:spPr>
          <a:xfrm rot="5400000">
            <a:off x="4709430" y="2194492"/>
            <a:ext cx="5851500" cy="20118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9" name="Google Shape;439;p12"/>
          <p:cNvSpPr txBox="1">
            <a:spLocks noGrp="1"/>
          </p:cNvSpPr>
          <p:nvPr>
            <p:ph type="body" idx="1"/>
          </p:nvPr>
        </p:nvSpPr>
        <p:spPr>
          <a:xfrm rot="5400000">
            <a:off x="769950" y="419090"/>
            <a:ext cx="5851500" cy="55626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40" name="Google Shape;440;p12"/>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1" name="Google Shape;441;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2" name="Google Shape;442;p1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1"/>
        <p:cNvGrpSpPr/>
        <p:nvPr/>
      </p:nvGrpSpPr>
      <p:grpSpPr>
        <a:xfrm>
          <a:off x="0" y="0"/>
          <a:ext cx="0" cy="0"/>
          <a:chOff x="0" y="0"/>
          <a:chExt cx="0" cy="0"/>
        </a:xfrm>
      </p:grpSpPr>
      <p:sp>
        <p:nvSpPr>
          <p:cNvPr id="352" name="Google Shape;352;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3" name="Google Shape;353;p1"/>
          <p:cNvSpPr/>
          <p:nvPr/>
        </p:nvSpPr>
        <p:spPr>
          <a:xfrm>
            <a:off x="63500" y="69850"/>
            <a:ext cx="9013800" cy="66930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4" name="Google Shape;354;p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355" name="Google Shape;355;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5"/>
              </a:spcBef>
              <a:spcAft>
                <a:spcPts val="0"/>
              </a:spcAft>
              <a:buClr>
                <a:srgbClr val="A28E6A"/>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56" name="Google Shape;356;p1"/>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57" name="Google Shape;357;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58" name="Google Shape;358;p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13"/>
          <p:cNvSpPr txBox="1">
            <a:spLocks noGrp="1"/>
          </p:cNvSpPr>
          <p:nvPr>
            <p:ph type="title"/>
          </p:nvPr>
        </p:nvSpPr>
        <p:spPr>
          <a:xfrm>
            <a:off x="457200" y="457200"/>
            <a:ext cx="8458200" cy="6096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br>
              <a:rPr lang="en-IN" sz="3600" b="1">
                <a:solidFill>
                  <a:srgbClr val="0C0C0C"/>
                </a:solidFill>
                <a:latin typeface="Times New Roman"/>
                <a:ea typeface="Times New Roman"/>
                <a:cs typeface="Times New Roman"/>
                <a:sym typeface="Times New Roman"/>
              </a:rPr>
            </a:br>
            <a:br>
              <a:rPr lang="en-IN" sz="3600" b="1">
                <a:solidFill>
                  <a:srgbClr val="0C0C0C"/>
                </a:solidFill>
                <a:latin typeface="Times New Roman"/>
                <a:ea typeface="Times New Roman"/>
                <a:cs typeface="Times New Roman"/>
                <a:sym typeface="Times New Roman"/>
              </a:rPr>
            </a:br>
            <a:br>
              <a:rPr lang="en-IN" sz="3600" b="1">
                <a:solidFill>
                  <a:srgbClr val="0C0C0C"/>
                </a:solidFill>
                <a:latin typeface="Times New Roman"/>
                <a:ea typeface="Times New Roman"/>
                <a:cs typeface="Times New Roman"/>
                <a:sym typeface="Times New Roman"/>
              </a:rPr>
            </a:br>
            <a:endParaRPr sz="3600" b="1">
              <a:solidFill>
                <a:srgbClr val="0C0C0C"/>
              </a:solidFill>
              <a:latin typeface="Times New Roman"/>
              <a:ea typeface="Times New Roman"/>
              <a:cs typeface="Times New Roman"/>
              <a:sym typeface="Times New Roman"/>
            </a:endParaRPr>
          </a:p>
        </p:txBody>
      </p:sp>
      <p:sp>
        <p:nvSpPr>
          <p:cNvPr id="448" name="Google Shape;448;p13"/>
          <p:cNvSpPr txBox="1">
            <a:spLocks noGrp="1"/>
          </p:cNvSpPr>
          <p:nvPr>
            <p:ph type="body" idx="1"/>
          </p:nvPr>
        </p:nvSpPr>
        <p:spPr>
          <a:xfrm>
            <a:off x="416379" y="1442145"/>
            <a:ext cx="5082300" cy="46347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2044"/>
              <a:buFont typeface="Noto Sans Symbols"/>
              <a:buNone/>
            </a:pPr>
            <a:endParaRPr sz="2405">
              <a:solidFill>
                <a:srgbClr val="0C0C0C"/>
              </a:solidFill>
              <a:latin typeface="Times New Roman"/>
              <a:ea typeface="Times New Roman"/>
              <a:cs typeface="Times New Roman"/>
              <a:sym typeface="Times New Roman"/>
            </a:endParaRPr>
          </a:p>
          <a:p>
            <a:pPr marL="274320" lvl="0" indent="-144509" algn="l" rtl="0">
              <a:lnSpc>
                <a:spcPct val="80000"/>
              </a:lnSpc>
              <a:spcBef>
                <a:spcPts val="580"/>
              </a:spcBef>
              <a:spcAft>
                <a:spcPts val="0"/>
              </a:spcAft>
              <a:buSzPts val="2044"/>
              <a:buFont typeface="Noto Sans Symbols"/>
              <a:buNone/>
            </a:pPr>
            <a:endParaRPr sz="2405">
              <a:solidFill>
                <a:srgbClr val="0C0C0C"/>
              </a:solidFill>
              <a:latin typeface="Times New Roman"/>
              <a:ea typeface="Times New Roman"/>
              <a:cs typeface="Times New Roman"/>
              <a:sym typeface="Times New Roman"/>
            </a:endParaRPr>
          </a:p>
          <a:p>
            <a:pPr marL="0" lvl="0" indent="0" algn="l" rtl="0">
              <a:lnSpc>
                <a:spcPct val="80000"/>
              </a:lnSpc>
              <a:spcBef>
                <a:spcPts val="580"/>
              </a:spcBef>
              <a:spcAft>
                <a:spcPts val="0"/>
              </a:spcAft>
              <a:buSzPts val="2044"/>
              <a:buNone/>
            </a:pPr>
            <a:endParaRPr sz="2405">
              <a:solidFill>
                <a:srgbClr val="0C0C0C"/>
              </a:solidFill>
              <a:latin typeface="Times New Roman"/>
              <a:ea typeface="Times New Roman"/>
              <a:cs typeface="Times New Roman"/>
              <a:sym typeface="Times New Roman"/>
            </a:endParaRPr>
          </a:p>
          <a:p>
            <a:pPr marL="2468880" lvl="8" indent="-228600" algn="l" rtl="0">
              <a:lnSpc>
                <a:spcPct val="80000"/>
              </a:lnSpc>
              <a:spcBef>
                <a:spcPts val="370"/>
              </a:spcBef>
              <a:spcAft>
                <a:spcPts val="0"/>
              </a:spcAft>
              <a:buSzPts val="1665"/>
              <a:buFont typeface="Libre Baskerville"/>
              <a:buNone/>
            </a:pPr>
            <a:endParaRPr sz="1665">
              <a:solidFill>
                <a:srgbClr val="0C0C0C"/>
              </a:solidFill>
            </a:endParaRPr>
          </a:p>
          <a:p>
            <a:pPr marL="2468880" lvl="8" indent="-228600" algn="l" rtl="0">
              <a:lnSpc>
                <a:spcPct val="80000"/>
              </a:lnSpc>
              <a:spcBef>
                <a:spcPts val="370"/>
              </a:spcBef>
              <a:spcAft>
                <a:spcPts val="0"/>
              </a:spcAft>
              <a:buSzPts val="1665"/>
              <a:buFont typeface="Libre Baskerville"/>
              <a:buNone/>
            </a:pPr>
            <a:r>
              <a:rPr lang="en-IN" sz="1665">
                <a:solidFill>
                  <a:srgbClr val="0C0C0C"/>
                </a:solidFill>
              </a:rPr>
              <a:t>					</a:t>
            </a:r>
            <a:endParaRPr/>
          </a:p>
          <a:p>
            <a:pPr marL="2468880" lvl="8" indent="-228600" algn="l" rtl="0">
              <a:lnSpc>
                <a:spcPct val="80000"/>
              </a:lnSpc>
              <a:spcBef>
                <a:spcPts val="370"/>
              </a:spcBef>
              <a:spcAft>
                <a:spcPts val="0"/>
              </a:spcAft>
              <a:buSzPts val="1665"/>
              <a:buFont typeface="Libre Baskerville"/>
              <a:buNone/>
            </a:pPr>
            <a:endParaRPr sz="1665">
              <a:solidFill>
                <a:srgbClr val="0C0C0C"/>
              </a:solidFill>
            </a:endParaRPr>
          </a:p>
          <a:p>
            <a:pPr marL="274320" lvl="0" indent="-144509" algn="l" rtl="0">
              <a:lnSpc>
                <a:spcPct val="80000"/>
              </a:lnSpc>
              <a:spcBef>
                <a:spcPts val="580"/>
              </a:spcBef>
              <a:spcAft>
                <a:spcPts val="0"/>
              </a:spcAft>
              <a:buSzPts val="2044"/>
              <a:buFont typeface="Noto Sans Symbols"/>
              <a:buNone/>
            </a:pPr>
            <a:endParaRPr sz="2405">
              <a:solidFill>
                <a:srgbClr val="0C0C0C"/>
              </a:solidFill>
            </a:endParaRPr>
          </a:p>
        </p:txBody>
      </p:sp>
      <p:sp>
        <p:nvSpPr>
          <p:cNvPr id="449" name="Google Shape;449;p13"/>
          <p:cNvSpPr/>
          <p:nvPr/>
        </p:nvSpPr>
        <p:spPr>
          <a:xfrm>
            <a:off x="133350" y="152400"/>
            <a:ext cx="8705700" cy="13851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IN" sz="2000" b="1" i="0" u="none" strike="noStrike" cap="none" dirty="0">
                <a:solidFill>
                  <a:srgbClr val="0C0C0C"/>
                </a:solidFill>
                <a:latin typeface="Times New Roman"/>
                <a:ea typeface="Times New Roman"/>
                <a:cs typeface="Times New Roman"/>
                <a:sym typeface="Times New Roman"/>
              </a:rPr>
              <a:t>Dr Mahalingam College of Engineering &amp; Technology</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IN" sz="2000" b="1" i="0" u="none" strike="noStrike" cap="none" dirty="0">
                <a:solidFill>
                  <a:srgbClr val="0C0C0C"/>
                </a:solidFill>
                <a:latin typeface="Times New Roman"/>
                <a:ea typeface="Times New Roman"/>
                <a:cs typeface="Times New Roman"/>
                <a:sym typeface="Times New Roman"/>
              </a:rPr>
              <a:t>                                       Department of Artificial Intelligence and Data Science</a:t>
            </a:r>
            <a:br>
              <a:rPr lang="en-IN" sz="2000" b="1" i="0" u="none" strike="noStrike" cap="none" dirty="0">
                <a:solidFill>
                  <a:srgbClr val="0C0C0C"/>
                </a:solidFill>
                <a:latin typeface="Times New Roman"/>
                <a:ea typeface="Times New Roman"/>
                <a:cs typeface="Times New Roman"/>
                <a:sym typeface="Times New Roman"/>
              </a:rPr>
            </a:br>
            <a:r>
              <a:rPr lang="en-IN" sz="2000" b="1" i="0" u="none" strike="noStrike" cap="none" dirty="0">
                <a:solidFill>
                  <a:srgbClr val="0C0C0C"/>
                </a:solidFill>
                <a:latin typeface="Times New Roman"/>
                <a:ea typeface="Times New Roman"/>
                <a:cs typeface="Times New Roman"/>
                <a:sym typeface="Times New Roman"/>
              </a:rPr>
              <a:t>                             </a:t>
            </a:r>
            <a:r>
              <a:rPr lang="en-IN" sz="2000" b="1" i="0" u="none" strike="noStrike" cap="none" dirty="0">
                <a:solidFill>
                  <a:srgbClr val="00B0F0"/>
                </a:solidFill>
                <a:latin typeface="Times New Roman"/>
                <a:ea typeface="Times New Roman"/>
                <a:cs typeface="Times New Roman"/>
                <a:sym typeface="Times New Roman"/>
              </a:rPr>
              <a:t>19ADPN6401 Mini Project</a:t>
            </a:r>
            <a:endParaRPr dirty="0"/>
          </a:p>
          <a:p>
            <a:pPr marL="0" marR="0" lvl="0" indent="0" algn="ctr" rtl="0">
              <a:lnSpc>
                <a:spcPct val="100000"/>
              </a:lnSpc>
              <a:spcBef>
                <a:spcPts val="0"/>
              </a:spcBef>
              <a:spcAft>
                <a:spcPts val="0"/>
              </a:spcAft>
              <a:buNone/>
            </a:pPr>
            <a:r>
              <a:rPr lang="en-IN" sz="1600" b="1" i="0" u="none" strike="noStrike" cap="none" dirty="0">
                <a:solidFill>
                  <a:srgbClr val="0C0C0C"/>
                </a:solidFill>
                <a:latin typeface="Times New Roman"/>
                <a:ea typeface="Times New Roman"/>
                <a:cs typeface="Times New Roman"/>
                <a:sym typeface="Times New Roman"/>
              </a:rPr>
              <a:t>                              </a:t>
            </a:r>
            <a:r>
              <a:rPr lang="en-IN" sz="2000" b="1" i="0" u="none" strike="noStrike" cap="none" dirty="0">
                <a:solidFill>
                  <a:srgbClr val="FF0000"/>
                </a:solidFill>
                <a:latin typeface="Times New Roman"/>
                <a:ea typeface="Times New Roman"/>
                <a:cs typeface="Times New Roman"/>
                <a:sym typeface="Times New Roman"/>
              </a:rPr>
              <a:t> </a:t>
            </a:r>
            <a:r>
              <a:rPr lang="en-IN" sz="2000" b="1" dirty="0">
                <a:solidFill>
                  <a:srgbClr val="FF0000"/>
                </a:solidFill>
                <a:latin typeface="Times New Roman"/>
                <a:ea typeface="Times New Roman"/>
                <a:cs typeface="Times New Roman"/>
                <a:sym typeface="Times New Roman"/>
              </a:rPr>
              <a:t>FINAL REVIEW</a:t>
            </a:r>
            <a:endParaRPr sz="2000" b="1" i="0" u="none" strike="noStrike" cap="none" dirty="0">
              <a:solidFill>
                <a:srgbClr val="00B0F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rgbClr val="4B0FE1"/>
              </a:solidFill>
              <a:latin typeface="Times New Roman"/>
              <a:ea typeface="Times New Roman"/>
              <a:cs typeface="Times New Roman"/>
              <a:sym typeface="Times New Roman"/>
            </a:endParaRPr>
          </a:p>
        </p:txBody>
      </p:sp>
      <p:sp>
        <p:nvSpPr>
          <p:cNvPr id="450" name="Google Shape;450;p1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t>1</a:t>
            </a:fld>
            <a:endParaRPr/>
          </a:p>
        </p:txBody>
      </p:sp>
      <p:pic>
        <p:nvPicPr>
          <p:cNvPr id="451" name="Google Shape;451;p13" descr="C:\Users\STAFFS\Desktop\MCET LOGO NEW_1 (1).jpg"/>
          <p:cNvPicPr preferRelativeResize="0"/>
          <p:nvPr/>
        </p:nvPicPr>
        <p:blipFill rotWithShape="1">
          <a:blip r:embed="rId3">
            <a:alphaModFix/>
          </a:blip>
          <a:srcRect/>
          <a:stretch/>
        </p:blipFill>
        <p:spPr>
          <a:xfrm>
            <a:off x="304800" y="184641"/>
            <a:ext cx="2057400" cy="1066800"/>
          </a:xfrm>
          <a:prstGeom prst="rect">
            <a:avLst/>
          </a:prstGeom>
          <a:noFill/>
          <a:ln>
            <a:noFill/>
          </a:ln>
        </p:spPr>
      </p:pic>
      <p:sp>
        <p:nvSpPr>
          <p:cNvPr id="452" name="Google Shape;452;p13"/>
          <p:cNvSpPr txBox="1">
            <a:spLocks noGrp="1"/>
          </p:cNvSpPr>
          <p:nvPr>
            <p:ph type="body" idx="1"/>
          </p:nvPr>
        </p:nvSpPr>
        <p:spPr>
          <a:xfrm>
            <a:off x="476250" y="1537395"/>
            <a:ext cx="8839200" cy="4634700"/>
          </a:xfrm>
          <a:prstGeom prst="rect">
            <a:avLst/>
          </a:prstGeom>
          <a:noFill/>
          <a:ln>
            <a:noFill/>
          </a:ln>
        </p:spPr>
        <p:txBody>
          <a:bodyPr spcFirstLastPara="1" wrap="square" lIns="91425" tIns="45700" rIns="91425" bIns="45700" anchor="t" anchorCtr="0">
            <a:noAutofit/>
          </a:bodyPr>
          <a:lstStyle/>
          <a:p>
            <a:pPr marL="274320" indent="-274320" fontAlgn="auto">
              <a:spcBef>
                <a:spcPts val="580"/>
              </a:spcBef>
              <a:spcAft>
                <a:spcPts val="0"/>
              </a:spcAft>
              <a:buNone/>
              <a:defRPr/>
            </a:pPr>
            <a:r>
              <a:rPr lang="en-IN" sz="1800" b="1" dirty="0">
                <a:solidFill>
                  <a:srgbClr val="FF0000"/>
                </a:solidFill>
                <a:latin typeface="Helvetica" panose="020B0604020202020204" pitchFamily="34" charset="0"/>
                <a:cs typeface="Helvetica" panose="020B0604020202020204" pitchFamily="34" charset="0"/>
              </a:rPr>
              <a:t>TITLE: </a:t>
            </a:r>
            <a:r>
              <a:rPr lang="en-US" sz="1800" b="1" dirty="0">
                <a:solidFill>
                  <a:srgbClr val="FF0000"/>
                </a:solidFill>
                <a:latin typeface="Helvetica" panose="020B0604020202020204" pitchFamily="34" charset="0"/>
                <a:cs typeface="Helvetica" panose="020B0604020202020204" pitchFamily="34" charset="0"/>
                <a:sym typeface="Times New Roman"/>
              </a:rPr>
              <a:t>PROVENDER FEEDER USING AUDRINO</a:t>
            </a:r>
            <a:endParaRPr lang="en-US" sz="1800" b="1" dirty="0">
              <a:solidFill>
                <a:srgbClr val="FF0000"/>
              </a:solidFill>
              <a:latin typeface="Helvetica" panose="020B0604020202020204" pitchFamily="34" charset="0"/>
              <a:ea typeface="Times New Roman"/>
              <a:cs typeface="Helvetica" panose="020B0604020202020204" pitchFamily="34" charset="0"/>
              <a:sym typeface="Times New Roman"/>
            </a:endParaRPr>
          </a:p>
          <a:p>
            <a:pPr marL="0" indent="0" fontAlgn="auto">
              <a:spcBef>
                <a:spcPts val="580"/>
              </a:spcBef>
              <a:spcAft>
                <a:spcPts val="0"/>
              </a:spcAft>
              <a:buNone/>
              <a:defRPr/>
            </a:pPr>
            <a:r>
              <a:rPr lang="en-IN" sz="1600" b="1" dirty="0">
                <a:solidFill>
                  <a:schemeClr val="tx1">
                    <a:lumMod val="95000"/>
                    <a:lumOff val="5000"/>
                  </a:schemeClr>
                </a:solidFill>
                <a:latin typeface="Helvetica" panose="020B0604020202020204" pitchFamily="34" charset="0"/>
                <a:cs typeface="Helvetica" panose="020B0604020202020204" pitchFamily="34" charset="0"/>
              </a:rPr>
              <a:t>BATCH NUMBER</a:t>
            </a:r>
            <a:r>
              <a:rPr lang="en-IN" sz="1600" dirty="0">
                <a:solidFill>
                  <a:schemeClr val="tx1">
                    <a:lumMod val="95000"/>
                    <a:lumOff val="5000"/>
                  </a:schemeClr>
                </a:solidFill>
                <a:latin typeface="Helvetica" panose="020B0604020202020204" pitchFamily="34" charset="0"/>
                <a:cs typeface="Helvetica" panose="020B0604020202020204" pitchFamily="34" charset="0"/>
              </a:rPr>
              <a:t>: </a:t>
            </a:r>
            <a:r>
              <a:rPr lang="en-IN" sz="1600" b="1" dirty="0">
                <a:solidFill>
                  <a:schemeClr val="tx1">
                    <a:lumMod val="95000"/>
                    <a:lumOff val="5000"/>
                  </a:schemeClr>
                </a:solidFill>
                <a:latin typeface="Helvetica" panose="020B0604020202020204" pitchFamily="34" charset="0"/>
                <a:cs typeface="Helvetica" panose="020B0604020202020204" pitchFamily="34" charset="0"/>
              </a:rPr>
              <a:t>23BADA013</a:t>
            </a:r>
          </a:p>
          <a:p>
            <a:pPr marL="0" indent="0" fontAlgn="auto">
              <a:spcBef>
                <a:spcPts val="580"/>
              </a:spcBef>
              <a:spcAft>
                <a:spcPts val="0"/>
              </a:spcAft>
              <a:buNone/>
              <a:defRPr/>
            </a:pPr>
            <a:endParaRPr lang="en-IN" sz="1600" dirty="0">
              <a:solidFill>
                <a:schemeClr val="tx1">
                  <a:lumMod val="95000"/>
                  <a:lumOff val="5000"/>
                </a:schemeClr>
              </a:solidFill>
              <a:latin typeface="Helvetica" panose="020B0604020202020204" pitchFamily="34" charset="0"/>
              <a:cs typeface="Helvetica" panose="020B0604020202020204" pitchFamily="34" charset="0"/>
            </a:endParaRPr>
          </a:p>
          <a:p>
            <a:pPr marL="0" indent="0" fontAlgn="auto">
              <a:spcBef>
                <a:spcPts val="580"/>
              </a:spcBef>
              <a:spcAft>
                <a:spcPts val="0"/>
              </a:spcAft>
              <a:buNone/>
              <a:defRPr/>
            </a:pPr>
            <a:r>
              <a:rPr lang="en-IN" sz="1600" b="1" dirty="0">
                <a:solidFill>
                  <a:schemeClr val="tx1">
                    <a:lumMod val="95000"/>
                    <a:lumOff val="5000"/>
                  </a:schemeClr>
                </a:solidFill>
                <a:latin typeface="Helvetica" panose="020B0604020202020204" pitchFamily="34" charset="0"/>
                <a:cs typeface="Helvetica" panose="020B0604020202020204" pitchFamily="34" charset="0"/>
              </a:rPr>
              <a:t>DOMAIN:  INTERNET OF THINGS</a:t>
            </a:r>
          </a:p>
          <a:p>
            <a:pPr marL="0" indent="0" fontAlgn="auto">
              <a:spcBef>
                <a:spcPts val="580"/>
              </a:spcBef>
              <a:spcAft>
                <a:spcPts val="0"/>
              </a:spcAft>
              <a:buNone/>
              <a:defRPr/>
            </a:pPr>
            <a:endParaRPr lang="en-IN" sz="1600" dirty="0">
              <a:solidFill>
                <a:schemeClr val="tx1">
                  <a:lumMod val="95000"/>
                  <a:lumOff val="5000"/>
                </a:schemeClr>
              </a:solidFill>
              <a:latin typeface="Helvetica" panose="020B0604020202020204" pitchFamily="34" charset="0"/>
              <a:cs typeface="Helvetica" panose="020B0604020202020204" pitchFamily="34" charset="0"/>
            </a:endParaRPr>
          </a:p>
          <a:p>
            <a:pPr marL="0" indent="0" fontAlgn="auto">
              <a:spcBef>
                <a:spcPts val="580"/>
              </a:spcBef>
              <a:spcAft>
                <a:spcPts val="0"/>
              </a:spcAft>
              <a:buNone/>
              <a:defRPr/>
            </a:pPr>
            <a:r>
              <a:rPr lang="en-IN" sz="1600" b="1" dirty="0">
                <a:solidFill>
                  <a:schemeClr val="tx1">
                    <a:lumMod val="95000"/>
                    <a:lumOff val="5000"/>
                  </a:schemeClr>
                </a:solidFill>
                <a:latin typeface="Helvetica" panose="020B0604020202020204" pitchFamily="34" charset="0"/>
                <a:cs typeface="Helvetica" panose="020B0604020202020204" pitchFamily="34" charset="0"/>
              </a:rPr>
              <a:t>TEAM MEMBERS:</a:t>
            </a:r>
            <a:endParaRPr lang="en-IN" sz="1600" dirty="0">
              <a:solidFill>
                <a:schemeClr val="tx1">
                  <a:lumMod val="95000"/>
                  <a:lumOff val="5000"/>
                </a:schemeClr>
              </a:solidFill>
              <a:latin typeface="Helvetica" panose="020B0604020202020204" pitchFamily="34" charset="0"/>
              <a:cs typeface="Helvetica" panose="020B0604020202020204" pitchFamily="34" charset="0"/>
            </a:endParaRPr>
          </a:p>
          <a:p>
            <a:pPr marL="457200" indent="-457200" fontAlgn="auto">
              <a:spcBef>
                <a:spcPts val="580"/>
              </a:spcBef>
              <a:spcAft>
                <a:spcPts val="0"/>
              </a:spcAft>
              <a:buFont typeface="Wingdings 2" panose="05020102010507070707" pitchFamily="18" charset="2"/>
              <a:buAutoNum type="arabicPeriod"/>
              <a:defRPr/>
            </a:pPr>
            <a:r>
              <a:rPr lang="en-US" altLang="en-IN" sz="1600" b="1" dirty="0">
                <a:solidFill>
                  <a:schemeClr val="tx1">
                    <a:lumMod val="95000"/>
                    <a:lumOff val="5000"/>
                  </a:schemeClr>
                </a:solidFill>
                <a:latin typeface="Helvetica" panose="020B0604020202020204" pitchFamily="34" charset="0"/>
                <a:cs typeface="Helvetica" panose="020B0604020202020204" pitchFamily="34" charset="0"/>
              </a:rPr>
              <a:t>KIRTHIK.S                    (727621BAD023)</a:t>
            </a:r>
            <a:endParaRPr lang="x-none" altLang="en-IN" sz="1600" b="1" dirty="0">
              <a:solidFill>
                <a:schemeClr val="tx1">
                  <a:lumMod val="95000"/>
                  <a:lumOff val="5000"/>
                </a:schemeClr>
              </a:solidFill>
              <a:latin typeface="Helvetica" panose="020B0604020202020204" pitchFamily="34" charset="0"/>
              <a:cs typeface="Helvetica" panose="020B0604020202020204" pitchFamily="34" charset="0"/>
            </a:endParaRPr>
          </a:p>
          <a:p>
            <a:pPr marL="457200" indent="-457200" fontAlgn="auto">
              <a:spcBef>
                <a:spcPts val="580"/>
              </a:spcBef>
              <a:spcAft>
                <a:spcPts val="0"/>
              </a:spcAft>
              <a:buFont typeface="Wingdings 2" panose="05020102010507070707" pitchFamily="18" charset="2"/>
              <a:buAutoNum type="arabicPeriod"/>
              <a:defRPr/>
            </a:pPr>
            <a:r>
              <a:rPr lang="en-IN" sz="1600" b="1" dirty="0">
                <a:solidFill>
                  <a:srgbClr val="0C0C0C"/>
                </a:solidFill>
                <a:latin typeface="Helvetica" panose="020B0604020202020204" pitchFamily="34" charset="0"/>
                <a:ea typeface="Times New Roman"/>
                <a:cs typeface="Helvetica" panose="020B0604020202020204" pitchFamily="34" charset="0"/>
                <a:sym typeface="Times New Roman"/>
              </a:rPr>
              <a:t>VIGNESHWARI.K         (727621BAD008)</a:t>
            </a:r>
            <a:endParaRPr lang="x-none" altLang="en-IN" sz="1600" b="1" dirty="0">
              <a:solidFill>
                <a:schemeClr val="tx1">
                  <a:lumMod val="95000"/>
                  <a:lumOff val="5000"/>
                </a:schemeClr>
              </a:solidFill>
              <a:latin typeface="Helvetica" panose="020B0604020202020204" pitchFamily="34" charset="0"/>
              <a:cs typeface="Helvetica" panose="020B0604020202020204" pitchFamily="34" charset="0"/>
            </a:endParaRPr>
          </a:p>
          <a:p>
            <a:pPr marL="457200" indent="-457200" fontAlgn="auto">
              <a:spcBef>
                <a:spcPts val="580"/>
              </a:spcBef>
              <a:spcAft>
                <a:spcPts val="0"/>
              </a:spcAft>
              <a:buFont typeface="Wingdings 2" panose="05020102010507070707" pitchFamily="18" charset="2"/>
              <a:buAutoNum type="arabicPeriod"/>
              <a:defRPr/>
            </a:pPr>
            <a:r>
              <a:rPr lang="en-IN" sz="1600" b="1" dirty="0">
                <a:solidFill>
                  <a:srgbClr val="0C0C0C"/>
                </a:solidFill>
                <a:latin typeface="Helvetica" panose="020B0604020202020204" pitchFamily="34" charset="0"/>
                <a:ea typeface="Times New Roman"/>
                <a:cs typeface="Helvetica" panose="020B0604020202020204" pitchFamily="34" charset="0"/>
                <a:sym typeface="Times New Roman"/>
              </a:rPr>
              <a:t>RUTHRAPRIYAN.P      (727621BAD004)</a:t>
            </a:r>
          </a:p>
          <a:p>
            <a:pPr marL="457200" indent="-457200" fontAlgn="auto">
              <a:spcBef>
                <a:spcPts val="580"/>
              </a:spcBef>
              <a:spcAft>
                <a:spcPts val="0"/>
              </a:spcAft>
              <a:buFont typeface="Wingdings 2" panose="05020102010507070707" pitchFamily="18" charset="2"/>
              <a:buAutoNum type="arabicPeriod"/>
              <a:defRPr/>
            </a:pPr>
            <a:r>
              <a:rPr lang="en-IN" altLang="en-IN" sz="1600" b="1" dirty="0">
                <a:solidFill>
                  <a:srgbClr val="0C0C0C"/>
                </a:solidFill>
                <a:latin typeface="Helvetica" panose="020B0604020202020204" pitchFamily="34" charset="0"/>
                <a:cs typeface="Helvetica" panose="020B0604020202020204" pitchFamily="34" charset="0"/>
                <a:sym typeface="Times New Roman"/>
              </a:rPr>
              <a:t>MAHATHEESH.K          (727622BAD305</a:t>
            </a:r>
            <a:r>
              <a:rPr lang="en-IN" altLang="en-IN" sz="1600" dirty="0">
                <a:solidFill>
                  <a:srgbClr val="0C0C0C"/>
                </a:solidFill>
                <a:latin typeface="Helvetica" panose="020B0604020202020204" pitchFamily="34" charset="0"/>
                <a:cs typeface="Helvetica" panose="020B0604020202020204" pitchFamily="34" charset="0"/>
                <a:sym typeface="Times New Roman"/>
              </a:rPr>
              <a:t>)</a:t>
            </a:r>
          </a:p>
          <a:p>
            <a:pPr marL="457200" indent="-457200" fontAlgn="auto">
              <a:spcBef>
                <a:spcPts val="580"/>
              </a:spcBef>
              <a:spcAft>
                <a:spcPts val="0"/>
              </a:spcAft>
              <a:buFont typeface="Wingdings 2" panose="05020102010507070707" pitchFamily="18" charset="2"/>
              <a:buAutoNum type="arabicPeriod"/>
              <a:defRPr/>
            </a:pPr>
            <a:endParaRPr lang="x-none" altLang="en-IN" sz="1600" dirty="0">
              <a:solidFill>
                <a:schemeClr val="tx1">
                  <a:lumMod val="95000"/>
                  <a:lumOff val="5000"/>
                </a:schemeClr>
              </a:solidFill>
              <a:latin typeface="Helvetica" panose="020B0604020202020204" pitchFamily="34" charset="0"/>
              <a:cs typeface="Helvetica" panose="020B0604020202020204" pitchFamily="34" charset="0"/>
            </a:endParaRPr>
          </a:p>
          <a:p>
            <a:pPr marL="274320" indent="-274320" fontAlgn="auto">
              <a:spcBef>
                <a:spcPts val="580"/>
              </a:spcBef>
              <a:spcAft>
                <a:spcPts val="0"/>
              </a:spcAft>
              <a:buNone/>
              <a:defRPr/>
            </a:pPr>
            <a:r>
              <a:rPr lang="en-IN" sz="1600" b="1" dirty="0">
                <a:solidFill>
                  <a:srgbClr val="0C0C0C"/>
                </a:solidFill>
                <a:latin typeface="Helvetica" panose="020B0604020202020204" pitchFamily="34" charset="0"/>
                <a:ea typeface="Times New Roman"/>
                <a:cs typeface="Helvetica" panose="020B0604020202020204" pitchFamily="34" charset="0"/>
                <a:sym typeface="Times New Roman"/>
              </a:rPr>
              <a:t>GUIDE:   </a:t>
            </a:r>
            <a:r>
              <a:rPr lang="en-IN" sz="1600" b="1" dirty="0" err="1">
                <a:solidFill>
                  <a:srgbClr val="0C0C0C"/>
                </a:solidFill>
                <a:latin typeface="Helvetica" panose="020B0604020202020204" pitchFamily="34" charset="0"/>
                <a:ea typeface="Times New Roman"/>
                <a:cs typeface="Helvetica" panose="020B0604020202020204" pitchFamily="34" charset="0"/>
                <a:sym typeface="Times New Roman"/>
              </a:rPr>
              <a:t>Dr.N.SUBA</a:t>
            </a:r>
            <a:r>
              <a:rPr lang="en-IN" sz="1600" b="1" dirty="0">
                <a:solidFill>
                  <a:srgbClr val="0C0C0C"/>
                </a:solidFill>
                <a:latin typeface="Helvetica" panose="020B0604020202020204" pitchFamily="34" charset="0"/>
                <a:ea typeface="Times New Roman"/>
                <a:cs typeface="Helvetica" panose="020B0604020202020204" pitchFamily="34" charset="0"/>
                <a:sym typeface="Times New Roman"/>
              </a:rPr>
              <a:t> RANI</a:t>
            </a:r>
          </a:p>
          <a:p>
            <a:pPr marL="274320" lvl="0" indent="-144509" algn="l" rtl="0">
              <a:lnSpc>
                <a:spcPct val="80000"/>
              </a:lnSpc>
              <a:spcBef>
                <a:spcPts val="580"/>
              </a:spcBef>
              <a:spcAft>
                <a:spcPts val="0"/>
              </a:spcAft>
              <a:buSzPts val="2044"/>
              <a:buFont typeface="Noto Sans Symbols"/>
              <a:buNone/>
            </a:pPr>
            <a:endParaRPr sz="2405" dirty="0">
              <a:solidFill>
                <a:srgbClr val="0C0C0C"/>
              </a:solidFill>
              <a:latin typeface="Times New Roman"/>
              <a:ea typeface="Times New Roman"/>
              <a:cs typeface="Times New Roman"/>
              <a:sym typeface="Times New Roman"/>
            </a:endParaRPr>
          </a:p>
          <a:p>
            <a:pPr marL="0" lvl="0" indent="0" algn="l" rtl="0">
              <a:lnSpc>
                <a:spcPct val="80000"/>
              </a:lnSpc>
              <a:spcBef>
                <a:spcPts val="580"/>
              </a:spcBef>
              <a:spcAft>
                <a:spcPts val="0"/>
              </a:spcAft>
              <a:buSzPts val="2044"/>
              <a:buNone/>
            </a:pPr>
            <a:endParaRPr sz="2405" dirty="0">
              <a:solidFill>
                <a:srgbClr val="0C0C0C"/>
              </a:solidFill>
              <a:latin typeface="Times New Roman"/>
              <a:ea typeface="Times New Roman"/>
              <a:cs typeface="Times New Roman"/>
              <a:sym typeface="Times New Roman"/>
            </a:endParaRPr>
          </a:p>
          <a:p>
            <a:pPr marL="2468880" lvl="8" indent="-228600" algn="l" rtl="0">
              <a:lnSpc>
                <a:spcPct val="80000"/>
              </a:lnSpc>
              <a:spcBef>
                <a:spcPts val="370"/>
              </a:spcBef>
              <a:spcAft>
                <a:spcPts val="0"/>
              </a:spcAft>
              <a:buSzPts val="1665"/>
              <a:buFont typeface="Libre Baskerville"/>
              <a:buNone/>
            </a:pPr>
            <a:endParaRPr sz="1665" dirty="0">
              <a:solidFill>
                <a:srgbClr val="0C0C0C"/>
              </a:solidFill>
            </a:endParaRPr>
          </a:p>
          <a:p>
            <a:pPr marL="2468880" lvl="8" indent="-228600" algn="l" rtl="0">
              <a:lnSpc>
                <a:spcPct val="80000"/>
              </a:lnSpc>
              <a:spcBef>
                <a:spcPts val="370"/>
              </a:spcBef>
              <a:spcAft>
                <a:spcPts val="0"/>
              </a:spcAft>
              <a:buSzPts val="1665"/>
              <a:buFont typeface="Libre Baskerville"/>
              <a:buNone/>
            </a:pPr>
            <a:r>
              <a:rPr lang="en-IN" sz="1665" dirty="0">
                <a:solidFill>
                  <a:srgbClr val="0C0C0C"/>
                </a:solidFill>
              </a:rPr>
              <a:t>					</a:t>
            </a:r>
            <a:endParaRPr dirty="0"/>
          </a:p>
          <a:p>
            <a:pPr marL="2468880" lvl="8" indent="-228600" algn="l" rtl="0">
              <a:lnSpc>
                <a:spcPct val="80000"/>
              </a:lnSpc>
              <a:spcBef>
                <a:spcPts val="370"/>
              </a:spcBef>
              <a:spcAft>
                <a:spcPts val="0"/>
              </a:spcAft>
              <a:buSzPts val="1665"/>
              <a:buFont typeface="Libre Baskerville"/>
              <a:buNone/>
            </a:pPr>
            <a:endParaRPr sz="1665" dirty="0">
              <a:solidFill>
                <a:srgbClr val="0C0C0C"/>
              </a:solidFill>
            </a:endParaRPr>
          </a:p>
          <a:p>
            <a:pPr marL="274320" lvl="0" indent="-144509" algn="l" rtl="0">
              <a:lnSpc>
                <a:spcPct val="80000"/>
              </a:lnSpc>
              <a:spcBef>
                <a:spcPts val="580"/>
              </a:spcBef>
              <a:spcAft>
                <a:spcPts val="0"/>
              </a:spcAft>
              <a:buSzPts val="2044"/>
              <a:buFont typeface="Noto Sans Symbols"/>
              <a:buNone/>
            </a:pPr>
            <a:endParaRPr sz="2405" dirty="0">
              <a:solidFill>
                <a:srgbClr val="0C0C0C"/>
              </a:solidFill>
            </a:endParaRPr>
          </a:p>
        </p:txBody>
      </p:sp>
      <p:sp>
        <p:nvSpPr>
          <p:cNvPr id="453" name="Google Shape;453;p1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19ADPN6401 Mini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2729-40C9-39BC-7BDD-EDB06AD994CA}"/>
              </a:ext>
            </a:extLst>
          </p:cNvPr>
          <p:cNvSpPr>
            <a:spLocks noGrp="1"/>
          </p:cNvSpPr>
          <p:nvPr>
            <p:ph type="title"/>
          </p:nvPr>
        </p:nvSpPr>
        <p:spPr>
          <a:xfrm>
            <a:off x="374650" y="266700"/>
            <a:ext cx="7772400" cy="1143000"/>
          </a:xfrm>
        </p:spPr>
        <p:txBody>
          <a:bodyPr/>
          <a:lstStyle/>
          <a:p>
            <a:r>
              <a:rPr lang="en-IN" sz="3200" b="1" dirty="0">
                <a:solidFill>
                  <a:schemeClr val="tx1"/>
                </a:solidFill>
                <a:latin typeface="Times New Roman" panose="02020603050405020304" pitchFamily="18" charset="0"/>
                <a:cs typeface="Times New Roman" panose="02020603050405020304" pitchFamily="18" charset="0"/>
              </a:rPr>
              <a:t>IOT BASED PET FEEDER</a:t>
            </a:r>
            <a:r>
              <a:rPr lang="en-IN" sz="3200" b="1" dirty="0">
                <a:solidFill>
                  <a:schemeClr val="tx1"/>
                </a:solidFill>
              </a:rPr>
              <a:t>:</a:t>
            </a:r>
          </a:p>
        </p:txBody>
      </p:sp>
      <p:sp>
        <p:nvSpPr>
          <p:cNvPr id="3" name="Text Placeholder 2">
            <a:extLst>
              <a:ext uri="{FF2B5EF4-FFF2-40B4-BE49-F238E27FC236}">
                <a16:creationId xmlns:a16="http://schemas.microsoft.com/office/drawing/2014/main" id="{06E1539D-5981-5920-C0E4-835D1F2452A6}"/>
              </a:ext>
            </a:extLst>
          </p:cNvPr>
          <p:cNvSpPr>
            <a:spLocks noGrp="1"/>
          </p:cNvSpPr>
          <p:nvPr>
            <p:ph type="body" idx="1"/>
          </p:nvPr>
        </p:nvSpPr>
        <p:spPr/>
        <p:txBody>
          <a:bodyPr/>
          <a:lstStyle/>
          <a:p>
            <a:pPr marL="131445" indent="0">
              <a:buNone/>
            </a:pPr>
            <a:r>
              <a:rPr lang="en-IN" dirty="0">
                <a:latin typeface="Times New Roman" panose="02020603050405020304" pitchFamily="18" charset="0"/>
                <a:cs typeface="Times New Roman" panose="02020603050405020304" pitchFamily="18" charset="0"/>
              </a:rPr>
              <a:t>SMART MODE:</a:t>
            </a:r>
          </a:p>
          <a:p>
            <a:pPr marL="131445" indent="0">
              <a:buNone/>
            </a:pP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Smart Mode: User can define the energy fact of the food inside the tank and type of the cat. The </a:t>
            </a:r>
            <a:r>
              <a:rPr lang="en-US" sz="1800" dirty="0" err="1">
                <a:latin typeface="Times New Roman" panose="02020603050405020304" pitchFamily="18" charset="0"/>
                <a:cs typeface="Times New Roman" panose="02020603050405020304" pitchFamily="18" charset="0"/>
              </a:rPr>
              <a:t>cat‟s</a:t>
            </a:r>
            <a:r>
              <a:rPr lang="en-US" sz="1800" dirty="0">
                <a:latin typeface="Times New Roman" panose="02020603050405020304" pitchFamily="18" charset="0"/>
                <a:cs typeface="Times New Roman" panose="02020603050405020304" pitchFamily="18" charset="0"/>
              </a:rPr>
              <a:t> weight will be, further, measured and the system can compute the right amount of the food to be dispensed to cat.</a:t>
            </a:r>
          </a:p>
          <a:p>
            <a:pPr marL="131445" indent="0">
              <a:buNone/>
            </a:pPr>
            <a:r>
              <a:rPr lang="en-US" dirty="0">
                <a:latin typeface="Times New Roman" panose="02020603050405020304" pitchFamily="18" charset="0"/>
                <a:cs typeface="Times New Roman" panose="02020603050405020304" pitchFamily="18" charset="0"/>
              </a:rPr>
              <a:t>CONTROL MODE</a:t>
            </a:r>
            <a:r>
              <a:rPr lang="en-US" sz="3200" dirty="0">
                <a:latin typeface="Times New Roman" panose="02020603050405020304" pitchFamily="18" charset="0"/>
                <a:cs typeface="Times New Roman" panose="02020603050405020304" pitchFamily="18" charset="0"/>
              </a:rPr>
              <a:t>:</a:t>
            </a:r>
          </a:p>
          <a:p>
            <a:pPr marL="131445" indent="0">
              <a:buNone/>
            </a:pPr>
            <a:r>
              <a:rPr lang="en-US" sz="32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system can be set to control mode. Control mode allows user to dispense food with two different methods. The control mode can be run as:</a:t>
            </a:r>
          </a:p>
          <a:p>
            <a:pPr marL="131445" indent="0">
              <a:buNone/>
            </a:pPr>
            <a:r>
              <a:rPr lang="en-IN" sz="1800" dirty="0">
                <a:latin typeface="Times New Roman" panose="02020603050405020304" pitchFamily="18" charset="0"/>
                <a:cs typeface="Times New Roman" panose="02020603050405020304" pitchFamily="18" charset="0"/>
              </a:rPr>
              <a:t>                       1.AUTOMATIC MODE</a:t>
            </a:r>
          </a:p>
          <a:p>
            <a:pPr marL="131445" indent="0">
              <a:buNone/>
            </a:pPr>
            <a:r>
              <a:rPr lang="en-IN" sz="1800" dirty="0">
                <a:latin typeface="Times New Roman" panose="02020603050405020304" pitchFamily="18" charset="0"/>
                <a:cs typeface="Times New Roman" panose="02020603050405020304" pitchFamily="18" charset="0"/>
              </a:rPr>
              <a:t>                       2.CONTROL MODE</a:t>
            </a:r>
          </a:p>
        </p:txBody>
      </p:sp>
      <p:sp>
        <p:nvSpPr>
          <p:cNvPr id="4" name="Slide Number Placeholder 3">
            <a:extLst>
              <a:ext uri="{FF2B5EF4-FFF2-40B4-BE49-F238E27FC236}">
                <a16:creationId xmlns:a16="http://schemas.microsoft.com/office/drawing/2014/main" id="{B699B056-8AA9-A170-FE1E-4BE78B191EF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10</a:t>
            </a:fld>
            <a:endParaRPr lang="en-IN"/>
          </a:p>
        </p:txBody>
      </p:sp>
      <p:sp>
        <p:nvSpPr>
          <p:cNvPr id="5" name="Google Shape;488;p17">
            <a:extLst>
              <a:ext uri="{FF2B5EF4-FFF2-40B4-BE49-F238E27FC236}">
                <a16:creationId xmlns:a16="http://schemas.microsoft.com/office/drawing/2014/main" id="{A159E71F-0993-C566-6A9F-1829AE7307A4}"/>
              </a:ext>
            </a:extLst>
          </p:cNvPr>
          <p:cNvSpPr txBox="1"/>
          <p:nvPr/>
        </p:nvSpPr>
        <p:spPr>
          <a:xfrm>
            <a:off x="990600" y="5625651"/>
            <a:ext cx="7619999" cy="848622"/>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just">
              <a:buSzPts val="1400"/>
            </a:pPr>
            <a:r>
              <a:rPr lang="en-IN" sz="1200" b="1" dirty="0">
                <a:solidFill>
                  <a:schemeClr val="dk1"/>
                </a:solidFill>
              </a:rPr>
              <a:t>Reference</a:t>
            </a:r>
            <a:r>
              <a:rPr lang="en-IN" b="1" dirty="0">
                <a:solidFill>
                  <a:schemeClr val="dk1"/>
                </a:solidFill>
              </a:rPr>
              <a:t>: </a:t>
            </a:r>
            <a:r>
              <a:rPr lang="en-IN" b="1" dirty="0">
                <a:latin typeface="Times New Roman" panose="02020603050405020304" pitchFamily="18" charset="0"/>
                <a:cs typeface="Times New Roman" panose="02020603050405020304" pitchFamily="18" charset="0"/>
              </a:rPr>
              <a:t>IOT based Pet Feeder </a:t>
            </a:r>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Raed</a:t>
            </a:r>
            <a:r>
              <a:rPr lang="en-IN" dirty="0">
                <a:latin typeface="Times New Roman" panose="02020603050405020304" pitchFamily="18" charset="0"/>
                <a:cs typeface="Times New Roman" panose="02020603050405020304" pitchFamily="18" charset="0"/>
              </a:rPr>
              <a:t> Abdulla, [2] Ahmed </a:t>
            </a:r>
            <a:r>
              <a:rPr lang="en-IN" dirty="0" err="1">
                <a:latin typeface="Times New Roman" panose="02020603050405020304" pitchFamily="18" charset="0"/>
                <a:cs typeface="Times New Roman" panose="02020603050405020304" pitchFamily="18" charset="0"/>
              </a:rPr>
              <a:t>Abdlekader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Eldebani</a:t>
            </a:r>
            <a:r>
              <a:rPr lang="en-IN" dirty="0">
                <a:latin typeface="Times New Roman" panose="02020603050405020304" pitchFamily="18" charset="0"/>
                <a:cs typeface="Times New Roman" panose="02020603050405020304" pitchFamily="18" charset="0"/>
              </a:rPr>
              <a:t>, [3] Sathish Kumar </a:t>
            </a:r>
            <a:r>
              <a:rPr lang="en-IN" dirty="0" err="1">
                <a:latin typeface="Times New Roman" panose="02020603050405020304" pitchFamily="18" charset="0"/>
                <a:cs typeface="Times New Roman" panose="02020603050405020304" pitchFamily="18" charset="0"/>
              </a:rPr>
              <a:t>Selvaperumal</a:t>
            </a:r>
            <a:r>
              <a:rPr lang="en-IN" dirty="0">
                <a:latin typeface="Times New Roman" panose="02020603050405020304" pitchFamily="18" charset="0"/>
                <a:cs typeface="Times New Roman" panose="02020603050405020304" pitchFamily="18" charset="0"/>
              </a:rPr>
              <a:t>, [4]</a:t>
            </a:r>
            <a:r>
              <a:rPr lang="en-IN" dirty="0" err="1">
                <a:latin typeface="Times New Roman" panose="02020603050405020304" pitchFamily="18" charset="0"/>
                <a:cs typeface="Times New Roman" panose="02020603050405020304" pitchFamily="18" charset="0"/>
              </a:rPr>
              <a:t>Maythem</a:t>
            </a:r>
            <a:r>
              <a:rPr lang="en-IN" dirty="0">
                <a:latin typeface="Times New Roman" panose="02020603050405020304" pitchFamily="18" charset="0"/>
                <a:cs typeface="Times New Roman" panose="02020603050405020304" pitchFamily="18" charset="0"/>
              </a:rPr>
              <a:t> K. Abbas [1], [2], [3] School of Engineering, Asia Pacific University of Innovation and Technology </a:t>
            </a:r>
            <a:r>
              <a:rPr lang="en-IN" sz="1600" dirty="0">
                <a:latin typeface="Times New Roman" panose="02020603050405020304" pitchFamily="18" charset="0"/>
                <a:cs typeface="Times New Roman" panose="02020603050405020304" pitchFamily="18" charset="0"/>
              </a:rPr>
              <a:t>.</a:t>
            </a:r>
            <a:endParaRPr lang="en-US" sz="12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60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14"/>
          <p:cNvSpPr txBox="1">
            <a:spLocks noGrp="1"/>
          </p:cNvSpPr>
          <p:nvPr>
            <p:ph type="title"/>
          </p:nvPr>
        </p:nvSpPr>
        <p:spPr>
          <a:xfrm>
            <a:off x="914400" y="274638"/>
            <a:ext cx="7772400" cy="9447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IN" sz="3200" b="1" dirty="0">
                <a:solidFill>
                  <a:schemeClr val="tx1"/>
                </a:solidFill>
                <a:latin typeface="Times New Roman" panose="02020603050405020304" pitchFamily="18" charset="0"/>
                <a:cs typeface="Times New Roman" panose="02020603050405020304" pitchFamily="18" charset="0"/>
              </a:rPr>
              <a:t>OBJECTIVE</a:t>
            </a:r>
            <a:r>
              <a:rPr lang="en-IN" sz="3200" dirty="0">
                <a:solidFill>
                  <a:schemeClr val="tx1"/>
                </a:solidFill>
              </a:rPr>
              <a:t>:</a:t>
            </a:r>
            <a:endParaRPr sz="3200" dirty="0">
              <a:solidFill>
                <a:schemeClr val="tx1"/>
              </a:solidFill>
            </a:endParaRPr>
          </a:p>
        </p:txBody>
      </p:sp>
      <p:sp>
        <p:nvSpPr>
          <p:cNvPr id="459" name="Google Shape;459;p14"/>
          <p:cNvSpPr txBox="1">
            <a:spLocks noGrp="1"/>
          </p:cNvSpPr>
          <p:nvPr>
            <p:ph type="body" idx="1"/>
          </p:nvPr>
        </p:nvSpPr>
        <p:spPr>
          <a:xfrm>
            <a:off x="762000" y="1143000"/>
            <a:ext cx="7772400" cy="5029200"/>
          </a:xfrm>
          <a:prstGeom prst="rect">
            <a:avLst/>
          </a:prstGeom>
          <a:noFill/>
          <a:ln>
            <a:noFill/>
          </a:ln>
        </p:spPr>
        <p:txBody>
          <a:bodyPr spcFirstLastPara="1" wrap="square" lIns="91425" tIns="45700" rIns="91425" bIns="45700" anchor="t" anchorCtr="0">
            <a:noAutofit/>
          </a:bodyPr>
          <a:lstStyle/>
          <a:p>
            <a:pPr indent="-457200">
              <a:buSzPts val="2210"/>
              <a:buFont typeface="Wingdings" panose="05000000000000000000" pitchFamily="2" charset="2"/>
              <a:buChar char="Ø"/>
            </a:pPr>
            <a:r>
              <a:rPr lang="en-US" altLang="en-IN" sz="2800" dirty="0">
                <a:latin typeface="Times New Roman" pitchFamily="18" charset="0"/>
                <a:cs typeface="Times New Roman" pitchFamily="18" charset="0"/>
              </a:rPr>
              <a:t>Provide consistent and accurate feeding</a:t>
            </a:r>
          </a:p>
          <a:p>
            <a:pPr indent="-457200">
              <a:buSzPts val="2210"/>
              <a:buFont typeface="Wingdings" panose="05000000000000000000" pitchFamily="2" charset="2"/>
              <a:buChar char="Ø"/>
            </a:pPr>
            <a:r>
              <a:rPr lang="en-US" altLang="en-IN" sz="2800" dirty="0">
                <a:latin typeface="Times New Roman" pitchFamily="18" charset="0"/>
                <a:cs typeface="Times New Roman" pitchFamily="18" charset="0"/>
              </a:rPr>
              <a:t>Save time and effort for pet owners</a:t>
            </a:r>
          </a:p>
          <a:p>
            <a:pPr indent="-457200">
              <a:buSzPts val="2210"/>
              <a:buFont typeface="Wingdings" panose="05000000000000000000" pitchFamily="2" charset="2"/>
              <a:buChar char="Ø"/>
            </a:pPr>
            <a:r>
              <a:rPr lang="en-US" altLang="en-IN" sz="2800" dirty="0">
                <a:latin typeface="Times New Roman" pitchFamily="18" charset="0"/>
                <a:cs typeface="Times New Roman" pitchFamily="18" charset="0"/>
              </a:rPr>
              <a:t>Monitor pet feeding habits</a:t>
            </a:r>
          </a:p>
          <a:p>
            <a:pPr indent="-457200">
              <a:buSzPts val="2210"/>
              <a:buFont typeface="Wingdings" panose="05000000000000000000" pitchFamily="2" charset="2"/>
              <a:buChar char="Ø"/>
            </a:pPr>
            <a:r>
              <a:rPr lang="en-US" altLang="en-IN" sz="2800" dirty="0">
                <a:latin typeface="Times New Roman" pitchFamily="18" charset="0"/>
                <a:cs typeface="Times New Roman" pitchFamily="18" charset="0"/>
              </a:rPr>
              <a:t>Provides vaccination schedule charts for pets</a:t>
            </a:r>
          </a:p>
          <a:p>
            <a:pPr lvl="0" indent="-457200" algn="l" rtl="0">
              <a:lnSpc>
                <a:spcPct val="100000"/>
              </a:lnSpc>
              <a:spcBef>
                <a:spcPts val="575"/>
              </a:spcBef>
              <a:spcAft>
                <a:spcPts val="0"/>
              </a:spcAft>
              <a:buSzPts val="2210"/>
              <a:buFont typeface="Wingdings" panose="05000000000000000000" pitchFamily="2" charset="2"/>
              <a:buChar char="Ø"/>
            </a:pPr>
            <a:endParaRPr dirty="0"/>
          </a:p>
        </p:txBody>
      </p:sp>
      <p:sp>
        <p:nvSpPr>
          <p:cNvPr id="460" name="Google Shape;460;p1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t>11</a:t>
            </a:fld>
            <a:endParaRPr/>
          </a:p>
        </p:txBody>
      </p:sp>
      <p:sp>
        <p:nvSpPr>
          <p:cNvPr id="461" name="Google Shape;461;p1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19ADPN6401 Mini Project</a:t>
            </a:r>
            <a:endParaRPr/>
          </a:p>
        </p:txBody>
      </p:sp>
    </p:spTree>
    <p:extLst>
      <p:ext uri="{BB962C8B-B14F-4D97-AF65-F5344CB8AC3E}">
        <p14:creationId xmlns:p14="http://schemas.microsoft.com/office/powerpoint/2010/main" val="2091310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63129"/>
            <a:ext cx="7886700" cy="994172"/>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EXISTING </a:t>
            </a:r>
            <a:r>
              <a:rPr lang="en-IN" sz="3200" b="1" dirty="0">
                <a:solidFill>
                  <a:schemeClr val="tx1"/>
                </a:solidFill>
                <a:latin typeface="Times New Roman" panose="02020603050405020304" pitchFamily="18" charset="0"/>
                <a:cs typeface="Times New Roman" panose="02020603050405020304" pitchFamily="18" charset="0"/>
              </a:rPr>
              <a:t>SYSTEM BLOCK DIAGRAM</a:t>
            </a:r>
            <a:r>
              <a:rPr lang="en-IN" sz="3200" b="1" dirty="0">
                <a:solidFill>
                  <a:schemeClr val="tx1"/>
                </a:solidFill>
                <a:latin typeface="Helvetica" panose="020B0604020202020204" pitchFamily="34" charset="0"/>
                <a:cs typeface="Helvetica" panose="020B0604020202020204" pitchFamily="34" charset="0"/>
              </a:rPr>
              <a:t>:</a:t>
            </a:r>
          </a:p>
        </p:txBody>
      </p:sp>
      <p:sp>
        <p:nvSpPr>
          <p:cNvPr id="5" name="Date Placeholder 2">
            <a:extLst>
              <a:ext uri="{FF2B5EF4-FFF2-40B4-BE49-F238E27FC236}">
                <a16:creationId xmlns:a16="http://schemas.microsoft.com/office/drawing/2014/main" id="{00D93C6C-414A-2B2F-65D3-48B6375346EA}"/>
              </a:ext>
            </a:extLst>
          </p:cNvPr>
          <p:cNvSpPr>
            <a:spLocks noGrp="1"/>
          </p:cNvSpPr>
          <p:nvPr>
            <p:ph type="dt" sz="half" idx="10"/>
          </p:nvPr>
        </p:nvSpPr>
        <p:spPr>
          <a:xfrm>
            <a:off x="228600" y="5729160"/>
            <a:ext cx="2057400" cy="273844"/>
          </a:xfrm>
        </p:spPr>
        <p:txBody>
          <a:bodyPr/>
          <a:lstStyle/>
          <a:p>
            <a:pPr>
              <a:defRPr/>
            </a:pPr>
            <a:r>
              <a:rPr lang="en-US" dirty="0">
                <a:solidFill>
                  <a:schemeClr val="bg1"/>
                </a:solidFill>
              </a:rPr>
              <a:t>13/03/2023</a:t>
            </a:r>
          </a:p>
        </p:txBody>
      </p:sp>
      <p:sp>
        <p:nvSpPr>
          <p:cNvPr id="7" name="Footer Placeholder 7">
            <a:extLst>
              <a:ext uri="{FF2B5EF4-FFF2-40B4-BE49-F238E27FC236}">
                <a16:creationId xmlns:a16="http://schemas.microsoft.com/office/drawing/2014/main" id="{F89CAD3C-DFA5-3804-221E-54EC6209C02A}"/>
              </a:ext>
            </a:extLst>
          </p:cNvPr>
          <p:cNvSpPr>
            <a:spLocks noGrp="1"/>
          </p:cNvSpPr>
          <p:nvPr>
            <p:ph type="ftr" sz="quarter" idx="11"/>
          </p:nvPr>
        </p:nvSpPr>
        <p:spPr bwMode="auto">
          <a:xfrm>
            <a:off x="2983230" y="5803660"/>
            <a:ext cx="2971800" cy="406925"/>
          </a:xfrm>
          <a:noFill/>
          <a:ln>
            <a:miter lim="800000"/>
          </a:ln>
        </p:spPr>
        <p:txBody>
          <a:bodyPr spcFirstLastPara="1" vert="horz" wrap="square" lIns="68580" tIns="34290" rIns="68580" bIns="34290" numCol="1" anchor="ctr" anchorCtr="0" compatLnSpc="1">
            <a:noAutofit/>
          </a:bodyPr>
          <a:lstStyle/>
          <a:p>
            <a:pPr fontAlgn="base">
              <a:spcBef>
                <a:spcPct val="0"/>
              </a:spcBef>
              <a:spcAft>
                <a:spcPct val="0"/>
              </a:spcAft>
            </a:pPr>
            <a:r>
              <a:rPr lang="en-US" dirty="0">
                <a:solidFill>
                  <a:schemeClr val="bg1"/>
                </a:solidFill>
                <a:latin typeface="Times New Roman"/>
                <a:cs typeface="Times New Roman"/>
                <a:sym typeface="Times New Roman"/>
              </a:rPr>
              <a:t>PROVENDER FEEDER</a:t>
            </a:r>
            <a:endParaRPr lang="en-US" dirty="0">
              <a:solidFill>
                <a:schemeClr val="bg1"/>
              </a:solidFill>
            </a:endParaRPr>
          </a:p>
          <a:p>
            <a:pPr fontAlgn="base">
              <a:spcBef>
                <a:spcPct val="0"/>
              </a:spcBef>
              <a:spcAft>
                <a:spcPct val="0"/>
              </a:spcAft>
            </a:pPr>
            <a:endParaRPr lang="en-US" dirty="0">
              <a:solidFill>
                <a:schemeClr val="bg1"/>
              </a:solidFill>
            </a:endParaRPr>
          </a:p>
          <a:p>
            <a:pPr fontAlgn="base">
              <a:spcBef>
                <a:spcPct val="0"/>
              </a:spcBef>
              <a:spcAft>
                <a:spcPct val="0"/>
              </a:spcAft>
            </a:pPr>
            <a:endParaRPr lang="en-US" dirty="0">
              <a:solidFill>
                <a:schemeClr val="bg1"/>
              </a:solidFill>
            </a:endParaRPr>
          </a:p>
        </p:txBody>
      </p:sp>
      <p:sp>
        <p:nvSpPr>
          <p:cNvPr id="3" name="Rectangle 2">
            <a:extLst>
              <a:ext uri="{FF2B5EF4-FFF2-40B4-BE49-F238E27FC236}">
                <a16:creationId xmlns:a16="http://schemas.microsoft.com/office/drawing/2014/main" id="{D9065C31-7B79-32B3-21D7-3B18B1055DE3}"/>
              </a:ext>
            </a:extLst>
          </p:cNvPr>
          <p:cNvSpPr/>
          <p:nvPr/>
        </p:nvSpPr>
        <p:spPr>
          <a:xfrm>
            <a:off x="3143250" y="1771650"/>
            <a:ext cx="2811780" cy="377190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sz="1050"/>
          </a:p>
        </p:txBody>
      </p:sp>
      <p:sp>
        <p:nvSpPr>
          <p:cNvPr id="8" name="Rectangle 7">
            <a:extLst>
              <a:ext uri="{FF2B5EF4-FFF2-40B4-BE49-F238E27FC236}">
                <a16:creationId xmlns:a16="http://schemas.microsoft.com/office/drawing/2014/main" id="{B9A53728-B5CC-DB56-6BBF-DCBAD26BCF6D}"/>
              </a:ext>
            </a:extLst>
          </p:cNvPr>
          <p:cNvSpPr/>
          <p:nvPr/>
        </p:nvSpPr>
        <p:spPr>
          <a:xfrm>
            <a:off x="3943350" y="2089161"/>
            <a:ext cx="1143000" cy="131445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050" dirty="0">
                <a:ln w="0"/>
                <a:solidFill>
                  <a:schemeClr val="tx1"/>
                </a:solidFill>
                <a:effectLst>
                  <a:outerShdw blurRad="38100" dist="19050" dir="2700000" algn="tl" rotWithShape="0">
                    <a:schemeClr val="dk1">
                      <a:alpha val="40000"/>
                    </a:schemeClr>
                  </a:outerShdw>
                </a:effectLst>
              </a:rPr>
              <a:t>FEEDER</a:t>
            </a:r>
            <a:endParaRPr lang="en-IN" sz="1050" dirty="0"/>
          </a:p>
        </p:txBody>
      </p:sp>
      <p:sp>
        <p:nvSpPr>
          <p:cNvPr id="9" name="Rectangle 8">
            <a:extLst>
              <a:ext uri="{FF2B5EF4-FFF2-40B4-BE49-F238E27FC236}">
                <a16:creationId xmlns:a16="http://schemas.microsoft.com/office/drawing/2014/main" id="{4A62F712-0EF4-EEE2-19B8-669F7BD78D11}"/>
              </a:ext>
            </a:extLst>
          </p:cNvPr>
          <p:cNvSpPr/>
          <p:nvPr/>
        </p:nvSpPr>
        <p:spPr>
          <a:xfrm>
            <a:off x="4171950" y="3429000"/>
            <a:ext cx="800100" cy="3429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50" dirty="0"/>
              <a:t>MOTOR</a:t>
            </a:r>
          </a:p>
        </p:txBody>
      </p:sp>
      <p:sp>
        <p:nvSpPr>
          <p:cNvPr id="10" name="Rectangle: Rounded Corners 9">
            <a:extLst>
              <a:ext uri="{FF2B5EF4-FFF2-40B4-BE49-F238E27FC236}">
                <a16:creationId xmlns:a16="http://schemas.microsoft.com/office/drawing/2014/main" id="{83EF63A7-1682-0A7E-C726-9D0761116EAB}"/>
              </a:ext>
            </a:extLst>
          </p:cNvPr>
          <p:cNvSpPr/>
          <p:nvPr/>
        </p:nvSpPr>
        <p:spPr>
          <a:xfrm>
            <a:off x="3200400" y="3943350"/>
            <a:ext cx="914400" cy="51435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050" dirty="0"/>
              <a:t>WIFI</a:t>
            </a:r>
          </a:p>
          <a:p>
            <a:pPr algn="ctr"/>
            <a:r>
              <a:rPr lang="en-IN" sz="1050" dirty="0"/>
              <a:t>BOARD</a:t>
            </a:r>
          </a:p>
        </p:txBody>
      </p:sp>
      <p:sp>
        <p:nvSpPr>
          <p:cNvPr id="11" name="Rectangle 10">
            <a:extLst>
              <a:ext uri="{FF2B5EF4-FFF2-40B4-BE49-F238E27FC236}">
                <a16:creationId xmlns:a16="http://schemas.microsoft.com/office/drawing/2014/main" id="{11C861E8-891B-D753-C1C3-42B87322C0D7}"/>
              </a:ext>
            </a:extLst>
          </p:cNvPr>
          <p:cNvSpPr/>
          <p:nvPr/>
        </p:nvSpPr>
        <p:spPr>
          <a:xfrm>
            <a:off x="4057650" y="4972050"/>
            <a:ext cx="1028700" cy="5143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050" dirty="0"/>
              <a:t>BOWL</a:t>
            </a:r>
          </a:p>
        </p:txBody>
      </p:sp>
      <p:sp>
        <p:nvSpPr>
          <p:cNvPr id="12" name="Arrow: Down 11">
            <a:extLst>
              <a:ext uri="{FF2B5EF4-FFF2-40B4-BE49-F238E27FC236}">
                <a16:creationId xmlns:a16="http://schemas.microsoft.com/office/drawing/2014/main" id="{07D641DE-8325-844A-4FFB-AC8559842B9A}"/>
              </a:ext>
            </a:extLst>
          </p:cNvPr>
          <p:cNvSpPr/>
          <p:nvPr/>
        </p:nvSpPr>
        <p:spPr>
          <a:xfrm>
            <a:off x="4469130" y="3771900"/>
            <a:ext cx="160020" cy="120015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cxnSp>
        <p:nvCxnSpPr>
          <p:cNvPr id="14" name="Connector: Elbow 13">
            <a:extLst>
              <a:ext uri="{FF2B5EF4-FFF2-40B4-BE49-F238E27FC236}">
                <a16:creationId xmlns:a16="http://schemas.microsoft.com/office/drawing/2014/main" id="{566CC884-DD71-6E52-7304-08037C7AE9B4}"/>
              </a:ext>
            </a:extLst>
          </p:cNvPr>
          <p:cNvCxnSpPr>
            <a:cxnSpLocks/>
            <a:stCxn id="10" idx="0"/>
          </p:cNvCxnSpPr>
          <p:nvPr/>
        </p:nvCxnSpPr>
        <p:spPr>
          <a:xfrm rot="5400000" flipH="1" flipV="1">
            <a:off x="3756145" y="3527545"/>
            <a:ext cx="317261" cy="514350"/>
          </a:xfrm>
          <a:prstGeom prst="bentConnector2">
            <a:avLst/>
          </a:prstGeom>
          <a:ln w="76200">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5898752B-64F5-FF7B-5FD2-C92EDB722D3A}"/>
              </a:ext>
            </a:extLst>
          </p:cNvPr>
          <p:cNvSpPr/>
          <p:nvPr/>
        </p:nvSpPr>
        <p:spPr>
          <a:xfrm>
            <a:off x="1257300" y="3626090"/>
            <a:ext cx="617220" cy="99417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21" name="Oval 20">
            <a:extLst>
              <a:ext uri="{FF2B5EF4-FFF2-40B4-BE49-F238E27FC236}">
                <a16:creationId xmlns:a16="http://schemas.microsoft.com/office/drawing/2014/main" id="{38C42B5A-196A-FAA1-2DD5-52B16CFF88E5}"/>
              </a:ext>
            </a:extLst>
          </p:cNvPr>
          <p:cNvSpPr/>
          <p:nvPr/>
        </p:nvSpPr>
        <p:spPr>
          <a:xfrm>
            <a:off x="1485900" y="4457700"/>
            <a:ext cx="171450" cy="162562"/>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050"/>
          </a:p>
        </p:txBody>
      </p:sp>
      <p:sp>
        <p:nvSpPr>
          <p:cNvPr id="23" name="Rectangle: Rounded Corners 22">
            <a:extLst>
              <a:ext uri="{FF2B5EF4-FFF2-40B4-BE49-F238E27FC236}">
                <a16:creationId xmlns:a16="http://schemas.microsoft.com/office/drawing/2014/main" id="{59E626C6-3445-31D0-DC39-BC955912F148}"/>
              </a:ext>
            </a:extLst>
          </p:cNvPr>
          <p:cNvSpPr/>
          <p:nvPr/>
        </p:nvSpPr>
        <p:spPr>
          <a:xfrm>
            <a:off x="1314450" y="3714750"/>
            <a:ext cx="50292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050"/>
          </a:p>
        </p:txBody>
      </p:sp>
      <p:sp>
        <p:nvSpPr>
          <p:cNvPr id="24" name="Arc 23">
            <a:extLst>
              <a:ext uri="{FF2B5EF4-FFF2-40B4-BE49-F238E27FC236}">
                <a16:creationId xmlns:a16="http://schemas.microsoft.com/office/drawing/2014/main" id="{2F9CF599-6EDD-514B-1B24-CD85EAF29612}"/>
              </a:ext>
            </a:extLst>
          </p:cNvPr>
          <p:cNvSpPr/>
          <p:nvPr/>
        </p:nvSpPr>
        <p:spPr>
          <a:xfrm>
            <a:off x="1771650" y="3543300"/>
            <a:ext cx="171450" cy="17145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050"/>
          </a:p>
        </p:txBody>
      </p:sp>
      <p:sp>
        <p:nvSpPr>
          <p:cNvPr id="25" name="Arc 24">
            <a:extLst>
              <a:ext uri="{FF2B5EF4-FFF2-40B4-BE49-F238E27FC236}">
                <a16:creationId xmlns:a16="http://schemas.microsoft.com/office/drawing/2014/main" id="{94F5392A-244F-6EC4-213F-BDC273254A0B}"/>
              </a:ext>
            </a:extLst>
          </p:cNvPr>
          <p:cNvSpPr/>
          <p:nvPr/>
        </p:nvSpPr>
        <p:spPr>
          <a:xfrm>
            <a:off x="1725930" y="3472676"/>
            <a:ext cx="297180" cy="28575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050"/>
          </a:p>
        </p:txBody>
      </p:sp>
      <p:sp>
        <p:nvSpPr>
          <p:cNvPr id="26" name="Arc 25">
            <a:extLst>
              <a:ext uri="{FF2B5EF4-FFF2-40B4-BE49-F238E27FC236}">
                <a16:creationId xmlns:a16="http://schemas.microsoft.com/office/drawing/2014/main" id="{D7786F37-1998-1D4C-C8EA-61CD8346E0F9}"/>
              </a:ext>
            </a:extLst>
          </p:cNvPr>
          <p:cNvSpPr/>
          <p:nvPr/>
        </p:nvSpPr>
        <p:spPr>
          <a:xfrm>
            <a:off x="1695864" y="3384795"/>
            <a:ext cx="411480" cy="48258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050"/>
          </a:p>
        </p:txBody>
      </p:sp>
      <p:cxnSp>
        <p:nvCxnSpPr>
          <p:cNvPr id="28" name="Straight Arrow Connector 27">
            <a:extLst>
              <a:ext uri="{FF2B5EF4-FFF2-40B4-BE49-F238E27FC236}">
                <a16:creationId xmlns:a16="http://schemas.microsoft.com/office/drawing/2014/main" id="{921E89FA-EFE2-F587-BCF6-29B50F4800D2}"/>
              </a:ext>
            </a:extLst>
          </p:cNvPr>
          <p:cNvCxnSpPr/>
          <p:nvPr/>
        </p:nvCxnSpPr>
        <p:spPr>
          <a:xfrm>
            <a:off x="2228850" y="3714750"/>
            <a:ext cx="971550" cy="2286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50A11AFC-7FA9-F298-4A8C-338DAB4889C4}"/>
              </a:ext>
            </a:extLst>
          </p:cNvPr>
          <p:cNvSpPr/>
          <p:nvPr/>
        </p:nvSpPr>
        <p:spPr>
          <a:xfrm>
            <a:off x="1257300" y="4800600"/>
            <a:ext cx="765810" cy="1714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050" dirty="0"/>
              <a:t>MOBILE </a:t>
            </a:r>
          </a:p>
        </p:txBody>
      </p:sp>
      <p:sp>
        <p:nvSpPr>
          <p:cNvPr id="13" name="TextBox 12">
            <a:extLst>
              <a:ext uri="{FF2B5EF4-FFF2-40B4-BE49-F238E27FC236}">
                <a16:creationId xmlns:a16="http://schemas.microsoft.com/office/drawing/2014/main" id="{DB6382D8-6BEF-5768-B277-77F984077F94}"/>
              </a:ext>
            </a:extLst>
          </p:cNvPr>
          <p:cNvSpPr txBox="1"/>
          <p:nvPr/>
        </p:nvSpPr>
        <p:spPr>
          <a:xfrm>
            <a:off x="1314450" y="5924750"/>
            <a:ext cx="4572000" cy="523220"/>
          </a:xfrm>
          <a:prstGeom prst="rect">
            <a:avLst/>
          </a:prstGeom>
          <a:noFill/>
        </p:spPr>
        <p:txBody>
          <a:bodyPr wrap="square">
            <a:spAutoFit/>
          </a:bodyPr>
          <a:lstStyle/>
          <a:p>
            <a:r>
              <a:rPr lang="en-IN" dirty="0"/>
              <a:t>Reference:</a:t>
            </a:r>
          </a:p>
          <a:p>
            <a:r>
              <a:rPr lang="en-IN" dirty="0">
                <a:solidFill>
                  <a:srgbClr val="0070C0"/>
                </a:solidFill>
              </a:rPr>
              <a:t>https://youtu.be/imtcdl9jHVQ</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74932"/>
            <a:ext cx="8257594" cy="994172"/>
          </a:xfrm>
        </p:spPr>
        <p:txBody>
          <a:bodyPr/>
          <a:lstStyle/>
          <a:p>
            <a:r>
              <a:rPr lang="en-US" altLang="en-IN" sz="3200" b="1" dirty="0">
                <a:solidFill>
                  <a:schemeClr val="tx1"/>
                </a:solidFill>
                <a:latin typeface="Times New Roman" panose="02020603050405020304" pitchFamily="18" charset="0"/>
                <a:cs typeface="Times New Roman" panose="02020603050405020304" pitchFamily="18" charset="0"/>
              </a:rPr>
              <a:t>PROPOSED</a:t>
            </a:r>
            <a:r>
              <a:rPr lang="en-IN" sz="3200" b="1" dirty="0">
                <a:solidFill>
                  <a:schemeClr val="tx1"/>
                </a:solidFill>
                <a:latin typeface="Times New Roman" panose="02020603050405020304" pitchFamily="18" charset="0"/>
                <a:cs typeface="Times New Roman" panose="02020603050405020304" pitchFamily="18" charset="0"/>
              </a:rPr>
              <a:t> SYSTEM BLOCK DIAGRAM</a:t>
            </a:r>
            <a:r>
              <a:rPr lang="en-IN" sz="3200" b="1" dirty="0">
                <a:solidFill>
                  <a:schemeClr val="tx1"/>
                </a:solidFill>
                <a:latin typeface="Helvetica" panose="020B0604020202020204" pitchFamily="34" charset="0"/>
                <a:cs typeface="Helvetica" panose="020B0604020202020204" pitchFamily="34" charset="0"/>
              </a:rPr>
              <a:t>:</a:t>
            </a:r>
          </a:p>
        </p:txBody>
      </p:sp>
      <p:sp>
        <p:nvSpPr>
          <p:cNvPr id="39" name="Date Placeholder 2">
            <a:extLst>
              <a:ext uri="{FF2B5EF4-FFF2-40B4-BE49-F238E27FC236}">
                <a16:creationId xmlns:a16="http://schemas.microsoft.com/office/drawing/2014/main" id="{384E7883-15C3-641C-BB8F-D86942909E35}"/>
              </a:ext>
            </a:extLst>
          </p:cNvPr>
          <p:cNvSpPr>
            <a:spLocks noGrp="1"/>
          </p:cNvSpPr>
          <p:nvPr>
            <p:ph type="dt" sz="half" idx="10"/>
          </p:nvPr>
        </p:nvSpPr>
        <p:spPr>
          <a:xfrm>
            <a:off x="228600" y="5729160"/>
            <a:ext cx="2057400" cy="273844"/>
          </a:xfrm>
        </p:spPr>
        <p:txBody>
          <a:bodyPr/>
          <a:lstStyle/>
          <a:p>
            <a:pPr>
              <a:defRPr/>
            </a:pPr>
            <a:r>
              <a:rPr lang="en-US" dirty="0">
                <a:solidFill>
                  <a:schemeClr val="bg1"/>
                </a:solidFill>
              </a:rPr>
              <a:t>13/03/2023</a:t>
            </a:r>
          </a:p>
        </p:txBody>
      </p:sp>
      <p:sp>
        <p:nvSpPr>
          <p:cNvPr id="40" name="Footer Placeholder 7">
            <a:extLst>
              <a:ext uri="{FF2B5EF4-FFF2-40B4-BE49-F238E27FC236}">
                <a16:creationId xmlns:a16="http://schemas.microsoft.com/office/drawing/2014/main" id="{176D020B-947E-68AD-FAD0-454972C1FDC2}"/>
              </a:ext>
            </a:extLst>
          </p:cNvPr>
          <p:cNvSpPr>
            <a:spLocks noGrp="1"/>
          </p:cNvSpPr>
          <p:nvPr>
            <p:ph type="ftr" sz="quarter" idx="11"/>
          </p:nvPr>
        </p:nvSpPr>
        <p:spPr bwMode="auto">
          <a:xfrm>
            <a:off x="2971800" y="5865241"/>
            <a:ext cx="2971800" cy="342900"/>
          </a:xfrm>
          <a:noFill/>
          <a:ln>
            <a:miter lim="800000"/>
          </a:ln>
        </p:spPr>
        <p:txBody>
          <a:bodyPr spcFirstLastPara="1" vert="horz" wrap="square" lIns="68580" tIns="34290" rIns="68580" bIns="34290" numCol="1" anchor="ctr" anchorCtr="0" compatLnSpc="1">
            <a:noAutofit/>
          </a:bodyPr>
          <a:lstStyle/>
          <a:p>
            <a:pPr fontAlgn="base">
              <a:spcBef>
                <a:spcPct val="0"/>
              </a:spcBef>
              <a:spcAft>
                <a:spcPct val="0"/>
              </a:spcAft>
            </a:pPr>
            <a:r>
              <a:rPr lang="en-US" dirty="0">
                <a:solidFill>
                  <a:schemeClr val="bg1"/>
                </a:solidFill>
                <a:latin typeface="Times New Roman"/>
                <a:cs typeface="Times New Roman"/>
                <a:sym typeface="Times New Roman"/>
              </a:rPr>
              <a:t>PROVENDER FEEDER</a:t>
            </a:r>
            <a:endParaRPr lang="en-US" dirty="0">
              <a:solidFill>
                <a:schemeClr val="bg1"/>
              </a:solidFill>
            </a:endParaRPr>
          </a:p>
          <a:p>
            <a:pPr fontAlgn="base">
              <a:spcBef>
                <a:spcPct val="0"/>
              </a:spcBef>
              <a:spcAft>
                <a:spcPct val="0"/>
              </a:spcAft>
            </a:pPr>
            <a:endParaRPr lang="en-US" dirty="0">
              <a:solidFill>
                <a:schemeClr val="bg1"/>
              </a:solidFill>
            </a:endParaRPr>
          </a:p>
          <a:p>
            <a:pPr fontAlgn="base">
              <a:spcBef>
                <a:spcPct val="0"/>
              </a:spcBef>
              <a:spcAft>
                <a:spcPct val="0"/>
              </a:spcAft>
            </a:pPr>
            <a:endParaRPr lang="en-US" dirty="0">
              <a:solidFill>
                <a:schemeClr val="bg1"/>
              </a:solidFill>
            </a:endParaRPr>
          </a:p>
        </p:txBody>
      </p:sp>
      <p:pic>
        <p:nvPicPr>
          <p:cNvPr id="12" name="Picture 11">
            <a:extLst>
              <a:ext uri="{FF2B5EF4-FFF2-40B4-BE49-F238E27FC236}">
                <a16:creationId xmlns:a16="http://schemas.microsoft.com/office/drawing/2014/main" id="{DBCD6160-D04D-DB13-D778-E87DAD90A576}"/>
              </a:ext>
            </a:extLst>
          </p:cNvPr>
          <p:cNvPicPr>
            <a:picLocks noChangeAspect="1"/>
          </p:cNvPicPr>
          <p:nvPr/>
        </p:nvPicPr>
        <p:blipFill>
          <a:blip r:embed="rId3"/>
          <a:stretch>
            <a:fillRect/>
          </a:stretch>
        </p:blipFill>
        <p:spPr>
          <a:xfrm>
            <a:off x="1309397" y="1849168"/>
            <a:ext cx="6514958" cy="4533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1630-9A8C-3755-F4D6-90A76A76306D}"/>
              </a:ext>
            </a:extLst>
          </p:cNvPr>
          <p:cNvSpPr>
            <a:spLocks noGrp="1"/>
          </p:cNvSpPr>
          <p:nvPr>
            <p:ph type="title"/>
          </p:nvPr>
        </p:nvSpPr>
        <p:spPr>
          <a:xfrm>
            <a:off x="374650" y="190500"/>
            <a:ext cx="7772400" cy="1143000"/>
          </a:xfrm>
        </p:spPr>
        <p:txBody>
          <a:bodyPr/>
          <a:lstStyle/>
          <a:p>
            <a:r>
              <a:rPr lang="en-IN" sz="3200" b="1" dirty="0">
                <a:solidFill>
                  <a:schemeClr val="tx1"/>
                </a:solidFill>
                <a:latin typeface="Times New Roman" panose="02020603050405020304" pitchFamily="18" charset="0"/>
                <a:cs typeface="Times New Roman" panose="02020603050405020304" pitchFamily="18" charset="0"/>
              </a:rPr>
              <a:t>EXISTING VS PROPOSED SYSTEM :</a:t>
            </a:r>
          </a:p>
        </p:txBody>
      </p:sp>
      <p:sp>
        <p:nvSpPr>
          <p:cNvPr id="3" name="Text Placeholder 2">
            <a:extLst>
              <a:ext uri="{FF2B5EF4-FFF2-40B4-BE49-F238E27FC236}">
                <a16:creationId xmlns:a16="http://schemas.microsoft.com/office/drawing/2014/main" id="{94AF87BA-9129-48B5-9985-57134DB6CCFB}"/>
              </a:ext>
            </a:extLst>
          </p:cNvPr>
          <p:cNvSpPr>
            <a:spLocks noGrp="1"/>
          </p:cNvSpPr>
          <p:nvPr>
            <p:ph type="body" idx="1"/>
          </p:nvPr>
        </p:nvSpPr>
        <p:spPr>
          <a:xfrm>
            <a:off x="516835" y="1638300"/>
            <a:ext cx="7772400" cy="4572000"/>
          </a:xfrm>
        </p:spPr>
        <p:txBody>
          <a:body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EXISTING SYSTEM:</a:t>
            </a:r>
          </a:p>
          <a:p>
            <a:pPr marL="131445" indent="0">
              <a:buNone/>
            </a:pPr>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1.No device to sense the level of food and    water level.</a:t>
            </a:r>
          </a:p>
          <a:p>
            <a:pPr marL="131445" indent="0">
              <a:buNone/>
            </a:pPr>
            <a:r>
              <a:rPr lang="en-IN" sz="2400" dirty="0">
                <a:latin typeface="Times New Roman" panose="02020603050405020304" pitchFamily="18" charset="0"/>
                <a:cs typeface="Times New Roman" panose="02020603050405020304" pitchFamily="18" charset="0"/>
              </a:rPr>
              <a:t>        2.Does not contain any application                                                                          oriented device.</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PROPOSED SYSTEM:</a:t>
            </a:r>
          </a:p>
          <a:p>
            <a:pPr marL="131445" indent="0">
              <a:buNone/>
            </a:pPr>
            <a:r>
              <a:rPr lang="en-IN" sz="2400" dirty="0">
                <a:latin typeface="Times New Roman" panose="02020603050405020304" pitchFamily="18" charset="0"/>
                <a:cs typeface="Times New Roman" panose="02020603050405020304" pitchFamily="18" charset="0"/>
              </a:rPr>
              <a:t>       1. Contains device to monitor the food and water level.</a:t>
            </a:r>
          </a:p>
          <a:p>
            <a:pPr marL="131445" indent="0">
              <a:buNone/>
            </a:pPr>
            <a:r>
              <a:rPr lang="en-IN" sz="2400" dirty="0">
                <a:latin typeface="Times New Roman" panose="02020603050405020304" pitchFamily="18" charset="0"/>
                <a:cs typeface="Times New Roman" panose="02020603050405020304" pitchFamily="18" charset="0"/>
              </a:rPr>
              <a:t>       2.Application integrated device</a:t>
            </a:r>
            <a:r>
              <a:rPr lang="en-IN"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A0E0A0EE-7D91-CC8C-8F07-6C8D74569E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14</a:t>
            </a:fld>
            <a:endParaRPr lang="en-IN"/>
          </a:p>
        </p:txBody>
      </p:sp>
    </p:spTree>
    <p:extLst>
      <p:ext uri="{BB962C8B-B14F-4D97-AF65-F5344CB8AC3E}">
        <p14:creationId xmlns:p14="http://schemas.microsoft.com/office/powerpoint/2010/main" val="278388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14"/>
          <p:cNvSpPr txBox="1">
            <a:spLocks noGrp="1"/>
          </p:cNvSpPr>
          <p:nvPr>
            <p:ph type="title"/>
          </p:nvPr>
        </p:nvSpPr>
        <p:spPr>
          <a:xfrm>
            <a:off x="914400" y="274638"/>
            <a:ext cx="7772400" cy="9447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x-none" altLang="en-IN" sz="3200" b="1" dirty="0">
                <a:solidFill>
                  <a:schemeClr val="tx1"/>
                </a:solidFill>
                <a:latin typeface="Times New Roman" panose="02020603050405020304" pitchFamily="18" charset="0"/>
                <a:cs typeface="Times New Roman" panose="02020603050405020304" pitchFamily="18" charset="0"/>
              </a:rPr>
              <a:t>MODULE DESCRIPTION</a:t>
            </a:r>
            <a:r>
              <a:rPr lang="en-IN" altLang="en-IN" sz="3200" b="1" dirty="0">
                <a:solidFill>
                  <a:schemeClr val="tx1"/>
                </a:solidFill>
                <a:latin typeface="Times New Roman" panose="02020603050405020304" pitchFamily="18" charset="0"/>
                <a:cs typeface="Times New Roman" panose="02020603050405020304" pitchFamily="18" charset="0"/>
              </a:rPr>
              <a:t>  :</a:t>
            </a:r>
            <a:endParaRPr sz="3200" dirty="0">
              <a:solidFill>
                <a:schemeClr val="tx1"/>
              </a:solidFill>
              <a:latin typeface="Times New Roman" panose="02020603050405020304" pitchFamily="18" charset="0"/>
              <a:cs typeface="Times New Roman" panose="02020603050405020304" pitchFamily="18" charset="0"/>
            </a:endParaRPr>
          </a:p>
        </p:txBody>
      </p:sp>
      <p:sp>
        <p:nvSpPr>
          <p:cNvPr id="459" name="Google Shape;459;p14"/>
          <p:cNvSpPr txBox="1">
            <a:spLocks noGrp="1"/>
          </p:cNvSpPr>
          <p:nvPr>
            <p:ph type="body" idx="1"/>
          </p:nvPr>
        </p:nvSpPr>
        <p:spPr>
          <a:xfrm>
            <a:off x="762000" y="1143000"/>
            <a:ext cx="77724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75"/>
              </a:spcBef>
              <a:spcAft>
                <a:spcPts val="0"/>
              </a:spcAft>
              <a:buSzPts val="2210"/>
              <a:buNone/>
            </a:pPr>
            <a:r>
              <a:rPr lang="en-US" sz="2400" dirty="0">
                <a:latin typeface="+mj-lt"/>
              </a:rPr>
              <a:t>1</a:t>
            </a:r>
            <a:r>
              <a:rPr lang="en-US" sz="2400" dirty="0">
                <a:latin typeface="Times New Roman" panose="02020603050405020304" pitchFamily="18" charset="0"/>
                <a:cs typeface="Times New Roman" panose="02020603050405020304" pitchFamily="18" charset="0"/>
              </a:rPr>
              <a:t>.FEEDING MODULE:</a:t>
            </a:r>
          </a:p>
          <a:p>
            <a:pPr marL="0" lvl="0" indent="0" algn="l" rtl="0">
              <a:lnSpc>
                <a:spcPct val="150000"/>
              </a:lnSpc>
              <a:spcBef>
                <a:spcPts val="575"/>
              </a:spcBef>
              <a:spcAft>
                <a:spcPts val="0"/>
              </a:spcAft>
              <a:buSzPts val="2210"/>
              <a:buNone/>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Provide information on how to properly feed pets. It will cover the different types of pet  food  available, the  recommended   daily intake for pets based on their age, size, and activity level, as well as tips for maintaining a healthy diet for pets.</a:t>
            </a:r>
          </a:p>
          <a:p>
            <a:pPr marL="0" lvl="0" indent="0" algn="l" rtl="0">
              <a:lnSpc>
                <a:spcPct val="100000"/>
              </a:lnSpc>
              <a:spcBef>
                <a:spcPts val="575"/>
              </a:spcBef>
              <a:spcAft>
                <a:spcPts val="0"/>
              </a:spcAft>
              <a:buSzPts val="2210"/>
              <a:buNone/>
            </a:pPr>
            <a:endParaRPr lang="en-US" sz="1800" dirty="0">
              <a:latin typeface="Times New Roman" panose="02020603050405020304" pitchFamily="18" charset="0"/>
              <a:cs typeface="Times New Roman" panose="02020603050405020304" pitchFamily="18" charset="0"/>
            </a:endParaRPr>
          </a:p>
          <a:p>
            <a:pPr marL="0" lvl="0" indent="0" algn="l" rtl="0">
              <a:lnSpc>
                <a:spcPct val="100000"/>
              </a:lnSpc>
              <a:spcBef>
                <a:spcPts val="575"/>
              </a:spcBef>
              <a:spcAft>
                <a:spcPts val="0"/>
              </a:spcAft>
              <a:buSzPts val="2210"/>
              <a:buNone/>
            </a:pPr>
            <a:r>
              <a:rPr lang="en-US" sz="2400" dirty="0">
                <a:latin typeface="Times New Roman" panose="02020603050405020304" pitchFamily="18" charset="0"/>
                <a:cs typeface="Times New Roman" panose="02020603050405020304" pitchFamily="18" charset="0"/>
              </a:rPr>
              <a:t>2.VACCINATION MODULE:</a:t>
            </a:r>
          </a:p>
          <a:p>
            <a:pPr marL="0" lvl="0" indent="0" algn="l" rtl="0">
              <a:lnSpc>
                <a:spcPct val="150000"/>
              </a:lnSpc>
              <a:spcBef>
                <a:spcPts val="575"/>
              </a:spcBef>
              <a:spcAft>
                <a:spcPts val="0"/>
              </a:spcAft>
              <a:buSzPts val="2210"/>
              <a:buNone/>
            </a:pPr>
            <a:r>
              <a:rPr lang="en-US" sz="2400" dirty="0">
                <a:effectLst>
                  <a:glow>
                    <a:schemeClr val="accent1">
                      <a:alpha val="40000"/>
                    </a:schemeClr>
                  </a:glow>
                  <a:outerShdw dist="50800" sx="1000" sy="1000" algn="ctr" rotWithShape="0">
                    <a:srgbClr val="000000"/>
                  </a:outerShdw>
                </a:effectLst>
                <a:latin typeface="Times New Roman" panose="02020603050405020304" pitchFamily="18" charset="0"/>
                <a:cs typeface="Times New Roman" panose="02020603050405020304" pitchFamily="18" charset="0"/>
              </a:rPr>
              <a:t>                      </a:t>
            </a:r>
            <a:r>
              <a:rPr lang="en-US" sz="1800" dirty="0">
                <a:effectLst>
                  <a:glow>
                    <a:schemeClr val="accent1">
                      <a:alpha val="40000"/>
                    </a:schemeClr>
                  </a:glow>
                  <a:outerShdw dist="50800" sx="1000" sy="1000" algn="ctr" rotWithShape="0">
                    <a:srgbClr val="000000"/>
                  </a:outerShdw>
                </a:effectLst>
                <a:latin typeface="Times New Roman" panose="02020603050405020304" pitchFamily="18" charset="0"/>
                <a:cs typeface="Times New Roman" panose="02020603050405020304" pitchFamily="18" charset="0"/>
              </a:rPr>
              <a:t>Provide information on the importance of vaccinations for  pets  and  how  to  create  a  vaccination  chart  for  tracking  a  pet's immunizations. It will cover the recommended vaccines for different types of pets, the vaccination schedule, and potential side effects of vaccines.</a:t>
            </a:r>
            <a:endParaRPr sz="1800" dirty="0">
              <a:effectLst>
                <a:glow>
                  <a:schemeClr val="accent1">
                    <a:alpha val="40000"/>
                  </a:schemeClr>
                </a:glow>
                <a:outerShdw dist="50800" sx="1000" sy="1000" algn="ctr" rotWithShape="0">
                  <a:srgbClr val="000000"/>
                </a:outerShdw>
              </a:effectLst>
              <a:latin typeface="Times New Roman" panose="02020603050405020304" pitchFamily="18" charset="0"/>
              <a:cs typeface="Times New Roman" panose="02020603050405020304" pitchFamily="18" charset="0"/>
            </a:endParaRPr>
          </a:p>
        </p:txBody>
      </p:sp>
      <p:sp>
        <p:nvSpPr>
          <p:cNvPr id="460" name="Google Shape;460;p1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t>15</a:t>
            </a:fld>
            <a:endParaRPr/>
          </a:p>
        </p:txBody>
      </p:sp>
      <p:sp>
        <p:nvSpPr>
          <p:cNvPr id="461" name="Google Shape;461;p1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19ADPN6401 Mini Project</a:t>
            </a:r>
            <a:endParaRPr/>
          </a:p>
        </p:txBody>
      </p:sp>
    </p:spTree>
    <p:extLst>
      <p:ext uri="{BB962C8B-B14F-4D97-AF65-F5344CB8AC3E}">
        <p14:creationId xmlns:p14="http://schemas.microsoft.com/office/powerpoint/2010/main" val="3950113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IN" sz="1800" dirty="0">
              <a:latin typeface="Times New Roman" pitchFamily="18" charset="0"/>
              <a:cs typeface="Times New Roman" pitchFamily="18" charset="0"/>
            </a:endParaRPr>
          </a:p>
          <a:p>
            <a:endParaRPr lang="en-IN" dirty="0"/>
          </a:p>
        </p:txBody>
      </p:sp>
      <p:sp>
        <p:nvSpPr>
          <p:cNvPr id="5" name="Date Placeholder 2">
            <a:extLst>
              <a:ext uri="{FF2B5EF4-FFF2-40B4-BE49-F238E27FC236}">
                <a16:creationId xmlns:a16="http://schemas.microsoft.com/office/drawing/2014/main" id="{138C6ED4-64D9-5F3F-B8CF-6BA5DD970980}"/>
              </a:ext>
            </a:extLst>
          </p:cNvPr>
          <p:cNvSpPr>
            <a:spLocks noGrp="1"/>
          </p:cNvSpPr>
          <p:nvPr>
            <p:ph type="dt" sz="half" idx="10"/>
          </p:nvPr>
        </p:nvSpPr>
        <p:spPr>
          <a:xfrm>
            <a:off x="228600" y="5729160"/>
            <a:ext cx="2057400" cy="273844"/>
          </a:xfrm>
        </p:spPr>
        <p:txBody>
          <a:bodyPr/>
          <a:lstStyle/>
          <a:p>
            <a:pPr>
              <a:defRPr/>
            </a:pPr>
            <a:r>
              <a:rPr lang="en-US" dirty="0">
                <a:solidFill>
                  <a:schemeClr val="bg1"/>
                </a:solidFill>
              </a:rPr>
              <a:t>13/03/2023</a:t>
            </a:r>
          </a:p>
        </p:txBody>
      </p:sp>
      <p:sp>
        <p:nvSpPr>
          <p:cNvPr id="6" name="Footer Placeholder 7">
            <a:extLst>
              <a:ext uri="{FF2B5EF4-FFF2-40B4-BE49-F238E27FC236}">
                <a16:creationId xmlns:a16="http://schemas.microsoft.com/office/drawing/2014/main" id="{E31F56E5-912A-3853-1A39-75EB2A976FE8}"/>
              </a:ext>
            </a:extLst>
          </p:cNvPr>
          <p:cNvSpPr>
            <a:spLocks noGrp="1"/>
          </p:cNvSpPr>
          <p:nvPr>
            <p:ph type="ftr" sz="quarter" idx="11"/>
          </p:nvPr>
        </p:nvSpPr>
        <p:spPr bwMode="auto">
          <a:xfrm>
            <a:off x="2857500" y="5726906"/>
            <a:ext cx="2971800" cy="342900"/>
          </a:xfrm>
          <a:noFill/>
          <a:ln>
            <a:miter lim="800000"/>
          </a:ln>
        </p:spPr>
        <p:txBody>
          <a:bodyPr spcFirstLastPara="1" vert="horz" wrap="square" lIns="68580" tIns="34290" rIns="68580" bIns="34290" numCol="1" anchor="ctr" anchorCtr="0" compatLnSpc="1">
            <a:noAutofit/>
          </a:bodyPr>
          <a:lstStyle/>
          <a:p>
            <a:pPr fontAlgn="base">
              <a:spcBef>
                <a:spcPct val="0"/>
              </a:spcBef>
              <a:spcAft>
                <a:spcPct val="0"/>
              </a:spcAft>
            </a:pPr>
            <a:r>
              <a:rPr lang="en-US" dirty="0">
                <a:solidFill>
                  <a:schemeClr val="bg1"/>
                </a:solidFill>
                <a:latin typeface="Times New Roman"/>
                <a:cs typeface="Times New Roman"/>
                <a:sym typeface="Times New Roman"/>
              </a:rPr>
              <a:t>PROVENDER FEEDER</a:t>
            </a:r>
            <a:endParaRPr lang="en-US" dirty="0">
              <a:solidFill>
                <a:schemeClr val="bg1"/>
              </a:solidFill>
            </a:endParaRPr>
          </a:p>
          <a:p>
            <a:pPr fontAlgn="base">
              <a:spcBef>
                <a:spcPct val="0"/>
              </a:spcBef>
              <a:spcAft>
                <a:spcPct val="0"/>
              </a:spcAft>
            </a:pPr>
            <a:endParaRPr lang="en-US" dirty="0">
              <a:solidFill>
                <a:schemeClr val="bg1"/>
              </a:solidFill>
            </a:endParaRPr>
          </a:p>
        </p:txBody>
      </p:sp>
      <p:sp>
        <p:nvSpPr>
          <p:cNvPr id="9" name="Title 8">
            <a:extLst>
              <a:ext uri="{FF2B5EF4-FFF2-40B4-BE49-F238E27FC236}">
                <a16:creationId xmlns:a16="http://schemas.microsoft.com/office/drawing/2014/main" id="{349F63DF-8F7F-E36A-FAC2-5F0C91AD3C2E}"/>
              </a:ext>
            </a:extLst>
          </p:cNvPr>
          <p:cNvSpPr>
            <a:spLocks noGrp="1"/>
          </p:cNvSpPr>
          <p:nvPr>
            <p:ph type="title"/>
          </p:nvPr>
        </p:nvSpPr>
        <p:spPr>
          <a:xfrm>
            <a:off x="337931" y="242454"/>
            <a:ext cx="7772400" cy="1143000"/>
          </a:xfrm>
        </p:spPr>
        <p:txBody>
          <a:bodyPr/>
          <a:lstStyle/>
          <a:p>
            <a:r>
              <a:rPr lang="en-IN" dirty="0">
                <a:solidFill>
                  <a:schemeClr val="tx1"/>
                </a:solidFill>
                <a:latin typeface="Times New Roman" panose="02020603050405020304" pitchFamily="18" charset="0"/>
                <a:cs typeface="Times New Roman" panose="02020603050405020304" pitchFamily="18" charset="0"/>
              </a:rPr>
              <a:t>CODE AND IMPLEMENTATION:</a:t>
            </a:r>
          </a:p>
        </p:txBody>
      </p:sp>
      <p:pic>
        <p:nvPicPr>
          <p:cNvPr id="11" name="Picture 10">
            <a:extLst>
              <a:ext uri="{FF2B5EF4-FFF2-40B4-BE49-F238E27FC236}">
                <a16:creationId xmlns:a16="http://schemas.microsoft.com/office/drawing/2014/main" id="{D2968AF5-9C62-A208-1001-E5D12093EDF0}"/>
              </a:ext>
            </a:extLst>
          </p:cNvPr>
          <p:cNvPicPr>
            <a:picLocks noChangeAspect="1"/>
          </p:cNvPicPr>
          <p:nvPr/>
        </p:nvPicPr>
        <p:blipFill>
          <a:blip r:embed="rId2"/>
          <a:stretch>
            <a:fillRect/>
          </a:stretch>
        </p:blipFill>
        <p:spPr>
          <a:xfrm>
            <a:off x="616227" y="1828386"/>
            <a:ext cx="7921486" cy="419141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D844-4B7D-8F45-AEE9-B2494ACEE5F8}"/>
              </a:ext>
            </a:extLst>
          </p:cNvPr>
          <p:cNvSpPr>
            <a:spLocks noGrp="1"/>
          </p:cNvSpPr>
          <p:nvPr>
            <p:ph type="title"/>
          </p:nvPr>
        </p:nvSpPr>
        <p:spPr>
          <a:xfrm>
            <a:off x="447260" y="301691"/>
            <a:ext cx="7772400" cy="1143000"/>
          </a:xfrm>
        </p:spPr>
        <p:txBody>
          <a:bodyPr/>
          <a:lstStyle/>
          <a:p>
            <a:r>
              <a:rPr lang="en-IN" dirty="0">
                <a:solidFill>
                  <a:schemeClr val="tx1"/>
                </a:solidFill>
                <a:latin typeface="Times New Roman" panose="02020603050405020304" pitchFamily="18" charset="0"/>
                <a:cs typeface="Times New Roman" panose="02020603050405020304" pitchFamily="18" charset="0"/>
              </a:rPr>
              <a:t>SNAPSHOTS:</a:t>
            </a:r>
          </a:p>
        </p:txBody>
      </p:sp>
      <p:sp>
        <p:nvSpPr>
          <p:cNvPr id="4" name="Slide Number Placeholder 3">
            <a:extLst>
              <a:ext uri="{FF2B5EF4-FFF2-40B4-BE49-F238E27FC236}">
                <a16:creationId xmlns:a16="http://schemas.microsoft.com/office/drawing/2014/main" id="{999F7B8D-2350-507B-68C5-6067EE3F914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17</a:t>
            </a:fld>
            <a:endParaRPr lang="en-IN"/>
          </a:p>
        </p:txBody>
      </p:sp>
      <p:pic>
        <p:nvPicPr>
          <p:cNvPr id="5" name="Picture 4">
            <a:extLst>
              <a:ext uri="{FF2B5EF4-FFF2-40B4-BE49-F238E27FC236}">
                <a16:creationId xmlns:a16="http://schemas.microsoft.com/office/drawing/2014/main" id="{2625585B-3112-ADBA-0AF6-78A668D926FE}"/>
              </a:ext>
            </a:extLst>
          </p:cNvPr>
          <p:cNvPicPr>
            <a:picLocks noChangeAspect="1"/>
          </p:cNvPicPr>
          <p:nvPr/>
        </p:nvPicPr>
        <p:blipFill>
          <a:blip r:embed="rId2"/>
          <a:stretch>
            <a:fillRect/>
          </a:stretch>
        </p:blipFill>
        <p:spPr>
          <a:xfrm>
            <a:off x="447260" y="1554851"/>
            <a:ext cx="8080513" cy="4545289"/>
          </a:xfrm>
          <a:prstGeom prst="rect">
            <a:avLst/>
          </a:prstGeom>
        </p:spPr>
      </p:pic>
    </p:spTree>
    <p:extLst>
      <p:ext uri="{BB962C8B-B14F-4D97-AF65-F5344CB8AC3E}">
        <p14:creationId xmlns:p14="http://schemas.microsoft.com/office/powerpoint/2010/main" val="334501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3959"/>
            <a:ext cx="7886700" cy="343392"/>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SNAPSHOTS:</a:t>
            </a:r>
          </a:p>
        </p:txBody>
      </p:sp>
      <p:sp>
        <p:nvSpPr>
          <p:cNvPr id="6" name="Date Placeholder 2">
            <a:extLst>
              <a:ext uri="{FF2B5EF4-FFF2-40B4-BE49-F238E27FC236}">
                <a16:creationId xmlns:a16="http://schemas.microsoft.com/office/drawing/2014/main" id="{B95BD069-F200-E361-5A1D-38FB0C081877}"/>
              </a:ext>
            </a:extLst>
          </p:cNvPr>
          <p:cNvSpPr>
            <a:spLocks noGrp="1"/>
          </p:cNvSpPr>
          <p:nvPr>
            <p:ph type="dt" sz="half" idx="10"/>
          </p:nvPr>
        </p:nvSpPr>
        <p:spPr>
          <a:xfrm>
            <a:off x="228600" y="5729160"/>
            <a:ext cx="2057400" cy="273844"/>
          </a:xfrm>
        </p:spPr>
        <p:txBody>
          <a:bodyPr/>
          <a:lstStyle/>
          <a:p>
            <a:pPr>
              <a:defRPr/>
            </a:pPr>
            <a:r>
              <a:rPr lang="en-US" dirty="0">
                <a:solidFill>
                  <a:schemeClr val="bg1"/>
                </a:solidFill>
              </a:rPr>
              <a:t>13/03/2023</a:t>
            </a:r>
          </a:p>
        </p:txBody>
      </p:sp>
      <p:sp>
        <p:nvSpPr>
          <p:cNvPr id="7" name="Footer Placeholder 7">
            <a:extLst>
              <a:ext uri="{FF2B5EF4-FFF2-40B4-BE49-F238E27FC236}">
                <a16:creationId xmlns:a16="http://schemas.microsoft.com/office/drawing/2014/main" id="{BA845BF3-187F-794E-714C-179428DF1B34}"/>
              </a:ext>
            </a:extLst>
          </p:cNvPr>
          <p:cNvSpPr>
            <a:spLocks noGrp="1"/>
          </p:cNvSpPr>
          <p:nvPr>
            <p:ph type="ftr" sz="quarter" idx="11"/>
          </p:nvPr>
        </p:nvSpPr>
        <p:spPr bwMode="auto">
          <a:xfrm>
            <a:off x="2983230" y="5745702"/>
            <a:ext cx="2971800" cy="342900"/>
          </a:xfrm>
          <a:noFill/>
          <a:ln>
            <a:miter lim="800000"/>
          </a:ln>
        </p:spPr>
        <p:txBody>
          <a:bodyPr spcFirstLastPara="1" vert="horz" wrap="square" lIns="68580" tIns="34290" rIns="68580" bIns="34290" numCol="1" anchor="ctr" anchorCtr="0" compatLnSpc="1">
            <a:noAutofit/>
          </a:bodyPr>
          <a:lstStyle/>
          <a:p>
            <a:pPr fontAlgn="base">
              <a:spcBef>
                <a:spcPct val="0"/>
              </a:spcBef>
              <a:spcAft>
                <a:spcPct val="0"/>
              </a:spcAft>
            </a:pPr>
            <a:r>
              <a:rPr lang="en-US" dirty="0">
                <a:solidFill>
                  <a:schemeClr val="bg1"/>
                </a:solidFill>
                <a:latin typeface="Times New Roman"/>
                <a:cs typeface="Times New Roman"/>
                <a:sym typeface="Times New Roman"/>
              </a:rPr>
              <a:t>PROVENDER FEEDER</a:t>
            </a:r>
            <a:endParaRPr lang="en-US" dirty="0">
              <a:solidFill>
                <a:schemeClr val="bg1"/>
              </a:solidFill>
            </a:endParaRPr>
          </a:p>
          <a:p>
            <a:pPr fontAlgn="base">
              <a:spcBef>
                <a:spcPct val="0"/>
              </a:spcBef>
              <a:spcAft>
                <a:spcPct val="0"/>
              </a:spcAft>
            </a:pPr>
            <a:endParaRPr lang="en-US" dirty="0">
              <a:solidFill>
                <a:schemeClr val="bg1"/>
              </a:solidFill>
            </a:endParaRPr>
          </a:p>
        </p:txBody>
      </p:sp>
      <p:pic>
        <p:nvPicPr>
          <p:cNvPr id="5" name="Picture 4">
            <a:extLst>
              <a:ext uri="{FF2B5EF4-FFF2-40B4-BE49-F238E27FC236}">
                <a16:creationId xmlns:a16="http://schemas.microsoft.com/office/drawing/2014/main" id="{3D152DE2-1BFD-115D-5189-D2D52985AC75}"/>
              </a:ext>
            </a:extLst>
          </p:cNvPr>
          <p:cNvPicPr>
            <a:picLocks noChangeAspect="1"/>
          </p:cNvPicPr>
          <p:nvPr/>
        </p:nvPicPr>
        <p:blipFill>
          <a:blip r:embed="rId2"/>
          <a:stretch>
            <a:fillRect/>
          </a:stretch>
        </p:blipFill>
        <p:spPr>
          <a:xfrm>
            <a:off x="279786" y="1992048"/>
            <a:ext cx="8378687" cy="375450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D1C83-ADA5-C3D6-7E3C-72BDEE2BB0AE}"/>
              </a:ext>
            </a:extLst>
          </p:cNvPr>
          <p:cNvSpPr>
            <a:spLocks noGrp="1"/>
          </p:cNvSpPr>
          <p:nvPr>
            <p:ph type="title"/>
          </p:nvPr>
        </p:nvSpPr>
        <p:spPr>
          <a:xfrm>
            <a:off x="685800" y="236538"/>
            <a:ext cx="7772400" cy="1143000"/>
          </a:xfrm>
        </p:spPr>
        <p:txBody>
          <a:bodyPr/>
          <a:lstStyle/>
          <a:p>
            <a:r>
              <a:rPr lang="en-IN" dirty="0">
                <a:solidFill>
                  <a:schemeClr val="tx1"/>
                </a:solidFill>
                <a:latin typeface="Times New Roman" panose="02020603050405020304" pitchFamily="18" charset="0"/>
                <a:cs typeface="Times New Roman" panose="02020603050405020304" pitchFamily="18" charset="0"/>
              </a:rPr>
              <a:t>SNAPSHOTS:</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988784-C4E0-D06F-CC2D-DB10B6138C5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19</a:t>
            </a:fld>
            <a:endParaRPr lang="en-IN"/>
          </a:p>
        </p:txBody>
      </p:sp>
      <p:pic>
        <p:nvPicPr>
          <p:cNvPr id="6" name="Picture 5">
            <a:extLst>
              <a:ext uri="{FF2B5EF4-FFF2-40B4-BE49-F238E27FC236}">
                <a16:creationId xmlns:a16="http://schemas.microsoft.com/office/drawing/2014/main" id="{A2FAA246-E672-56FD-5DEC-7057171AD5E9}"/>
              </a:ext>
            </a:extLst>
          </p:cNvPr>
          <p:cNvPicPr>
            <a:picLocks noChangeAspect="1"/>
          </p:cNvPicPr>
          <p:nvPr/>
        </p:nvPicPr>
        <p:blipFill>
          <a:blip r:embed="rId2"/>
          <a:stretch>
            <a:fillRect/>
          </a:stretch>
        </p:blipFill>
        <p:spPr>
          <a:xfrm>
            <a:off x="2880880" y="1477962"/>
            <a:ext cx="3382240" cy="4572000"/>
          </a:xfrm>
          <a:prstGeom prst="rect">
            <a:avLst/>
          </a:prstGeom>
        </p:spPr>
      </p:pic>
    </p:spTree>
    <p:extLst>
      <p:ext uri="{BB962C8B-B14F-4D97-AF65-F5344CB8AC3E}">
        <p14:creationId xmlns:p14="http://schemas.microsoft.com/office/powerpoint/2010/main" val="2468766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14"/>
          <p:cNvSpPr txBox="1">
            <a:spLocks noGrp="1"/>
          </p:cNvSpPr>
          <p:nvPr>
            <p:ph type="title"/>
          </p:nvPr>
        </p:nvSpPr>
        <p:spPr>
          <a:xfrm>
            <a:off x="914400" y="274638"/>
            <a:ext cx="7772400" cy="9447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IN" sz="3200" dirty="0">
                <a:solidFill>
                  <a:schemeClr val="tx1"/>
                </a:solidFill>
                <a:latin typeface="Helvetica" panose="020B0604020202020204" pitchFamily="34" charset="0"/>
                <a:cs typeface="Helvetica" panose="020B0604020202020204" pitchFamily="34" charset="0"/>
              </a:rPr>
              <a:t>CONTENTS:</a:t>
            </a:r>
            <a:endParaRPr sz="3200" dirty="0">
              <a:solidFill>
                <a:schemeClr val="tx1"/>
              </a:solidFill>
            </a:endParaRPr>
          </a:p>
        </p:txBody>
      </p:sp>
      <p:sp>
        <p:nvSpPr>
          <p:cNvPr id="459" name="Google Shape;459;p14"/>
          <p:cNvSpPr txBox="1">
            <a:spLocks noGrp="1"/>
          </p:cNvSpPr>
          <p:nvPr>
            <p:ph type="body" idx="1"/>
          </p:nvPr>
        </p:nvSpPr>
        <p:spPr>
          <a:xfrm>
            <a:off x="762000" y="1143000"/>
            <a:ext cx="7772400" cy="5029200"/>
          </a:xfrm>
          <a:prstGeom prst="rect">
            <a:avLst/>
          </a:prstGeom>
          <a:noFill/>
          <a:ln>
            <a:noFill/>
          </a:ln>
        </p:spPr>
        <p:txBody>
          <a:bodyPr spcFirstLastPara="1" wrap="square" lIns="91425" tIns="45700" rIns="91425" bIns="45700" anchor="t" anchorCtr="0">
            <a:noAutofit/>
          </a:bodyPr>
          <a:lstStyle/>
          <a:p>
            <a:r>
              <a:rPr lang="en-IN" sz="1800" dirty="0">
                <a:latin typeface="Times New Roman" panose="02020603050405020304" pitchFamily="18" charset="0"/>
                <a:cs typeface="Times New Roman" panose="02020603050405020304" pitchFamily="18" charset="0"/>
              </a:rPr>
              <a:t>Problem description</a:t>
            </a:r>
          </a:p>
          <a:p>
            <a:r>
              <a:rPr lang="en-IN" sz="1800" dirty="0">
                <a:latin typeface="Times New Roman" panose="02020603050405020304" pitchFamily="18" charset="0"/>
                <a:cs typeface="Times New Roman" panose="02020603050405020304" pitchFamily="18" charset="0"/>
              </a:rPr>
              <a:t>Findings of Literature survey</a:t>
            </a:r>
            <a:endParaRPr lang="en-IN" sz="1800" dirty="0">
              <a:solidFill>
                <a:srgbClr val="FF0000"/>
              </a:solidFill>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Objective</a:t>
            </a:r>
          </a:p>
          <a:p>
            <a:r>
              <a:rPr lang="en-US" altLang="en-IN" sz="1800" dirty="0">
                <a:latin typeface="Times New Roman" panose="02020603050405020304" pitchFamily="18" charset="0"/>
                <a:cs typeface="Times New Roman" panose="02020603050405020304" pitchFamily="18" charset="0"/>
              </a:rPr>
              <a:t>Existing System Block Diagram</a:t>
            </a:r>
          </a:p>
          <a:p>
            <a:r>
              <a:rPr lang="en-US" altLang="en-IN" sz="1800" dirty="0">
                <a:latin typeface="Times New Roman" panose="02020603050405020304" pitchFamily="18" charset="0"/>
                <a:cs typeface="Times New Roman" panose="02020603050405020304" pitchFamily="18" charset="0"/>
              </a:rPr>
              <a:t>Proposed System Block Diagram</a:t>
            </a:r>
          </a:p>
          <a:p>
            <a:r>
              <a:rPr lang="en-US" sz="1800" dirty="0">
                <a:latin typeface="Times New Roman" panose="02020603050405020304" pitchFamily="18" charset="0"/>
                <a:cs typeface="Times New Roman" panose="02020603050405020304" pitchFamily="18" charset="0"/>
              </a:rPr>
              <a:t>Existing System VS Proposed system</a:t>
            </a:r>
          </a:p>
          <a:p>
            <a:r>
              <a:rPr lang="en-US" sz="1800" dirty="0">
                <a:latin typeface="Times New Roman" panose="02020603050405020304" pitchFamily="18" charset="0"/>
                <a:cs typeface="Times New Roman" panose="02020603050405020304" pitchFamily="18" charset="0"/>
              </a:rPr>
              <a:t>Module description</a:t>
            </a:r>
          </a:p>
          <a:p>
            <a:r>
              <a:rPr lang="en-US" sz="1800" dirty="0">
                <a:latin typeface="Times New Roman" panose="02020603050405020304" pitchFamily="18" charset="0"/>
                <a:cs typeface="Times New Roman" panose="02020603050405020304" pitchFamily="18" charset="0"/>
              </a:rPr>
              <a:t>Code and implementation</a:t>
            </a:r>
          </a:p>
          <a:p>
            <a:r>
              <a:rPr lang="en-US" sz="1800" dirty="0">
                <a:latin typeface="Times New Roman" panose="02020603050405020304" pitchFamily="18" charset="0"/>
                <a:cs typeface="Times New Roman" panose="02020603050405020304" pitchFamily="18" charset="0"/>
              </a:rPr>
              <a:t>Snapshots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Results</a:t>
            </a:r>
          </a:p>
          <a:p>
            <a:r>
              <a:rPr lang="en-IN" sz="1800" dirty="0">
                <a:latin typeface="Times New Roman" panose="02020603050405020304" pitchFamily="18" charset="0"/>
                <a:cs typeface="Times New Roman" panose="02020603050405020304" pitchFamily="18" charset="0"/>
              </a:rPr>
              <a:t>Conclusion</a:t>
            </a:r>
          </a:p>
          <a:p>
            <a:r>
              <a:rPr lang="en-US" sz="1800" dirty="0">
                <a:latin typeface="Times New Roman" panose="02020603050405020304" pitchFamily="18" charset="0"/>
                <a:cs typeface="Times New Roman" panose="02020603050405020304" pitchFamily="18" charset="0"/>
              </a:rPr>
              <a:t>Online Course/Contest /</a:t>
            </a:r>
            <a:r>
              <a:rPr lang="en-IN" sz="1800" dirty="0">
                <a:latin typeface="Times New Roman" panose="02020603050405020304" pitchFamily="18" charset="0"/>
                <a:cs typeface="Times New Roman" panose="02020603050405020304" pitchFamily="18" charset="0"/>
              </a:rPr>
              <a:t> Publication </a:t>
            </a:r>
            <a:r>
              <a:rPr lang="en-US" sz="1800" dirty="0">
                <a:latin typeface="Times New Roman" panose="02020603050405020304" pitchFamily="18" charset="0"/>
                <a:cs typeface="Times New Roman" panose="02020603050405020304" pitchFamily="18" charset="0"/>
              </a:rPr>
              <a:t>Details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References</a:t>
            </a:r>
          </a:p>
          <a:p>
            <a:pPr>
              <a:buNone/>
            </a:pPr>
            <a:endParaRPr lang="en-IN" sz="2800" dirty="0">
              <a:latin typeface="Helvetica" panose="020B0604020202020204" pitchFamily="34" charset="0"/>
              <a:cs typeface="Helvetica" panose="020B0604020202020204" pitchFamily="34" charset="0"/>
            </a:endParaRPr>
          </a:p>
          <a:p>
            <a:pPr marL="0" lvl="0" indent="0" algn="l" rtl="0">
              <a:lnSpc>
                <a:spcPct val="100000"/>
              </a:lnSpc>
              <a:spcBef>
                <a:spcPts val="575"/>
              </a:spcBef>
              <a:spcAft>
                <a:spcPts val="0"/>
              </a:spcAft>
              <a:buSzPts val="2210"/>
              <a:buNone/>
            </a:pPr>
            <a:endParaRPr sz="4000" dirty="0">
              <a:solidFill>
                <a:srgbClr val="FF0000"/>
              </a:solidFill>
              <a:latin typeface="Helvetica" panose="020B0604020202020204" pitchFamily="34" charset="0"/>
              <a:cs typeface="Helvetica" panose="020B0604020202020204" pitchFamily="34" charset="0"/>
              <a:sym typeface="Libre Franklin"/>
            </a:endParaRPr>
          </a:p>
        </p:txBody>
      </p:sp>
      <p:sp>
        <p:nvSpPr>
          <p:cNvPr id="460" name="Google Shape;460;p1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t>2</a:t>
            </a:fld>
            <a:endParaRPr/>
          </a:p>
        </p:txBody>
      </p:sp>
      <p:sp>
        <p:nvSpPr>
          <p:cNvPr id="461" name="Google Shape;461;p1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19ADPN6401 Mini Project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470946"/>
            <a:ext cx="7886700" cy="994172"/>
          </a:xfrm>
        </p:spPr>
        <p:txBody>
          <a:bodyPr/>
          <a:lstStyle/>
          <a:p>
            <a:r>
              <a:rPr lang="en-IN" sz="3200" b="1" dirty="0">
                <a:solidFill>
                  <a:schemeClr val="tx1"/>
                </a:solidFill>
                <a:latin typeface="Times New Roman" panose="02020603050405020304" pitchFamily="18" charset="0"/>
                <a:cs typeface="Times New Roman" panose="02020603050405020304" pitchFamily="18" charset="0"/>
              </a:rPr>
              <a:t>ONLINE COURSE DETAILS </a:t>
            </a:r>
            <a:r>
              <a:rPr lang="en-IN" sz="3200" b="1" dirty="0">
                <a:solidFill>
                  <a:schemeClr val="tx1"/>
                </a:solidFill>
                <a:latin typeface="Helvetica" panose="020B0604020202020204" pitchFamily="34" charset="0"/>
                <a:cs typeface="Helvetica" panose="020B0604020202020204" pitchFamily="34" charset="0"/>
              </a:rPr>
              <a:t>:</a:t>
            </a:r>
          </a:p>
        </p:txBody>
      </p:sp>
      <p:sp>
        <p:nvSpPr>
          <p:cNvPr id="5" name="Date Placeholder 2">
            <a:extLst>
              <a:ext uri="{FF2B5EF4-FFF2-40B4-BE49-F238E27FC236}">
                <a16:creationId xmlns:a16="http://schemas.microsoft.com/office/drawing/2014/main" id="{9D5A9A98-959B-6F1C-57A8-09F6786C1F4C}"/>
              </a:ext>
            </a:extLst>
          </p:cNvPr>
          <p:cNvSpPr>
            <a:spLocks noGrp="1"/>
          </p:cNvSpPr>
          <p:nvPr>
            <p:ph type="dt" sz="half" idx="10"/>
          </p:nvPr>
        </p:nvSpPr>
        <p:spPr>
          <a:xfrm>
            <a:off x="228600" y="5729160"/>
            <a:ext cx="2057400" cy="273844"/>
          </a:xfrm>
        </p:spPr>
        <p:txBody>
          <a:bodyPr/>
          <a:lstStyle/>
          <a:p>
            <a:pPr>
              <a:defRPr/>
            </a:pPr>
            <a:r>
              <a:rPr lang="en-US" dirty="0">
                <a:solidFill>
                  <a:schemeClr val="bg1"/>
                </a:solidFill>
              </a:rPr>
              <a:t>13/03/2023</a:t>
            </a:r>
          </a:p>
        </p:txBody>
      </p:sp>
      <p:sp>
        <p:nvSpPr>
          <p:cNvPr id="6" name="Footer Placeholder 7">
            <a:extLst>
              <a:ext uri="{FF2B5EF4-FFF2-40B4-BE49-F238E27FC236}">
                <a16:creationId xmlns:a16="http://schemas.microsoft.com/office/drawing/2014/main" id="{367AC331-C164-CA76-1852-67B1EFBEE529}"/>
              </a:ext>
            </a:extLst>
          </p:cNvPr>
          <p:cNvSpPr>
            <a:spLocks noGrp="1"/>
          </p:cNvSpPr>
          <p:nvPr>
            <p:ph type="ftr" sz="quarter" idx="11"/>
          </p:nvPr>
        </p:nvSpPr>
        <p:spPr bwMode="auto">
          <a:xfrm>
            <a:off x="2983230" y="5745702"/>
            <a:ext cx="2971800" cy="342900"/>
          </a:xfrm>
          <a:noFill/>
          <a:ln>
            <a:miter lim="800000"/>
          </a:ln>
        </p:spPr>
        <p:txBody>
          <a:bodyPr spcFirstLastPara="1" vert="horz" wrap="square" lIns="68580" tIns="34290" rIns="68580" bIns="34290" numCol="1" anchor="ctr" anchorCtr="0" compatLnSpc="1">
            <a:noAutofit/>
          </a:bodyPr>
          <a:lstStyle/>
          <a:p>
            <a:pPr fontAlgn="base">
              <a:spcBef>
                <a:spcPct val="0"/>
              </a:spcBef>
              <a:spcAft>
                <a:spcPct val="0"/>
              </a:spcAft>
            </a:pPr>
            <a:r>
              <a:rPr lang="en-US" dirty="0">
                <a:solidFill>
                  <a:schemeClr val="bg1"/>
                </a:solidFill>
                <a:latin typeface="Times New Roman"/>
                <a:ea typeface="Times New Roman"/>
                <a:cs typeface="Times New Roman"/>
                <a:sym typeface="Times New Roman"/>
              </a:rPr>
              <a:t>Cancer Prediction Web application</a:t>
            </a:r>
            <a:endParaRPr lang="en-US" dirty="0">
              <a:solidFill>
                <a:schemeClr val="bg1"/>
              </a:solidFill>
            </a:endParaRPr>
          </a:p>
          <a:p>
            <a:pPr fontAlgn="base">
              <a:spcBef>
                <a:spcPct val="0"/>
              </a:spcBef>
              <a:spcAft>
                <a:spcPct val="0"/>
              </a:spcAft>
            </a:pPr>
            <a:endParaRPr lang="en-US" dirty="0">
              <a:solidFill>
                <a:schemeClr val="bg1"/>
              </a:solidFill>
            </a:endParaRPr>
          </a:p>
        </p:txBody>
      </p:sp>
      <p:graphicFrame>
        <p:nvGraphicFramePr>
          <p:cNvPr id="9" name="Table 9">
            <a:extLst>
              <a:ext uri="{FF2B5EF4-FFF2-40B4-BE49-F238E27FC236}">
                <a16:creationId xmlns:a16="http://schemas.microsoft.com/office/drawing/2014/main" id="{2A62F501-E059-3907-BE00-0D43EB31EA4F}"/>
              </a:ext>
            </a:extLst>
          </p:cNvPr>
          <p:cNvGraphicFramePr>
            <a:graphicFrameLocks noGrp="1"/>
          </p:cNvGraphicFramePr>
          <p:nvPr>
            <p:ph idx="1"/>
            <p:extLst>
              <p:ext uri="{D42A27DB-BD31-4B8C-83A1-F6EECF244321}">
                <p14:modId xmlns:p14="http://schemas.microsoft.com/office/powerpoint/2010/main" val="105952621"/>
              </p:ext>
            </p:extLst>
          </p:nvPr>
        </p:nvGraphicFramePr>
        <p:xfrm>
          <a:off x="697479" y="1671847"/>
          <a:ext cx="7886701" cy="3608076"/>
        </p:xfrm>
        <a:graphic>
          <a:graphicData uri="http://schemas.openxmlformats.org/drawingml/2006/table">
            <a:tbl>
              <a:tblPr firstRow="1" bandRow="1">
                <a:tableStyleId>{5C22544A-7EE6-4342-B048-85BDC9FD1C3A}</a:tableStyleId>
              </a:tblPr>
              <a:tblGrid>
                <a:gridCol w="1505241">
                  <a:extLst>
                    <a:ext uri="{9D8B030D-6E8A-4147-A177-3AD203B41FA5}">
                      <a16:colId xmlns:a16="http://schemas.microsoft.com/office/drawing/2014/main" val="2343680102"/>
                    </a:ext>
                  </a:extLst>
                </a:gridCol>
                <a:gridCol w="1595365">
                  <a:extLst>
                    <a:ext uri="{9D8B030D-6E8A-4147-A177-3AD203B41FA5}">
                      <a16:colId xmlns:a16="http://schemas.microsoft.com/office/drawing/2014/main" val="2339943506"/>
                    </a:ext>
                  </a:extLst>
                </a:gridCol>
                <a:gridCol w="1595365">
                  <a:extLst>
                    <a:ext uri="{9D8B030D-6E8A-4147-A177-3AD203B41FA5}">
                      <a16:colId xmlns:a16="http://schemas.microsoft.com/office/drawing/2014/main" val="2675464071"/>
                    </a:ext>
                  </a:extLst>
                </a:gridCol>
                <a:gridCol w="1595365">
                  <a:extLst>
                    <a:ext uri="{9D8B030D-6E8A-4147-A177-3AD203B41FA5}">
                      <a16:colId xmlns:a16="http://schemas.microsoft.com/office/drawing/2014/main" val="377162468"/>
                    </a:ext>
                  </a:extLst>
                </a:gridCol>
                <a:gridCol w="1595365">
                  <a:extLst>
                    <a:ext uri="{9D8B030D-6E8A-4147-A177-3AD203B41FA5}">
                      <a16:colId xmlns:a16="http://schemas.microsoft.com/office/drawing/2014/main" val="479982492"/>
                    </a:ext>
                  </a:extLst>
                </a:gridCol>
              </a:tblGrid>
              <a:tr h="342491">
                <a:tc>
                  <a:txBody>
                    <a:bodyPr/>
                    <a:lstStyle/>
                    <a:p>
                      <a:r>
                        <a:rPr lang="en-IN" sz="1100" dirty="0"/>
                        <a:t>              NAME</a:t>
                      </a:r>
                    </a:p>
                  </a:txBody>
                  <a:tcPr marL="68580" marR="68580" marT="34290" marB="34290"/>
                </a:tc>
                <a:tc>
                  <a:txBody>
                    <a:bodyPr/>
                    <a:lstStyle/>
                    <a:p>
                      <a:r>
                        <a:rPr lang="en-IN" sz="1100" dirty="0"/>
                        <a:t>      COURSE TITLE</a:t>
                      </a:r>
                    </a:p>
                  </a:txBody>
                  <a:tcPr marL="68580" marR="68580" marT="34290" marB="34290"/>
                </a:tc>
                <a:tc>
                  <a:txBody>
                    <a:bodyPr/>
                    <a:lstStyle/>
                    <a:p>
                      <a:r>
                        <a:rPr lang="en-IN" sz="1100" dirty="0"/>
                        <a:t>          PLATFORM</a:t>
                      </a:r>
                    </a:p>
                  </a:txBody>
                  <a:tcPr marL="68580" marR="68580" marT="34290" marB="34290"/>
                </a:tc>
                <a:tc>
                  <a:txBody>
                    <a:bodyPr/>
                    <a:lstStyle/>
                    <a:p>
                      <a:r>
                        <a:rPr lang="en-IN" sz="1100" dirty="0"/>
                        <a:t>      NO: OF WEEKS</a:t>
                      </a:r>
                    </a:p>
                  </a:txBody>
                  <a:tcPr marL="68580" marR="68580" marT="34290" marB="34290"/>
                </a:tc>
                <a:tc>
                  <a:txBody>
                    <a:bodyPr/>
                    <a:lstStyle/>
                    <a:p>
                      <a:r>
                        <a:rPr lang="en-IN" sz="1100" dirty="0"/>
                        <a:t>          STATUS</a:t>
                      </a:r>
                    </a:p>
                  </a:txBody>
                  <a:tcPr marL="68580" marR="68580" marT="34290" marB="34290"/>
                </a:tc>
                <a:extLst>
                  <a:ext uri="{0D108BD9-81ED-4DB2-BD59-A6C34878D82A}">
                    <a16:rowId xmlns:a16="http://schemas.microsoft.com/office/drawing/2014/main" val="356364639"/>
                  </a:ext>
                </a:extLst>
              </a:tr>
              <a:tr h="1113092">
                <a:tc>
                  <a:txBody>
                    <a:bodyPr/>
                    <a:lstStyle/>
                    <a:p>
                      <a:endParaRPr lang="en-IN" sz="1100" b="1" dirty="0"/>
                    </a:p>
                    <a:p>
                      <a:endParaRPr lang="en-IN" sz="1100" b="1" dirty="0"/>
                    </a:p>
                    <a:p>
                      <a:r>
                        <a:rPr lang="en-IN" sz="1100" b="1" dirty="0"/>
                        <a:t>KIRTHIK.S</a:t>
                      </a:r>
                    </a:p>
                    <a:p>
                      <a:r>
                        <a:rPr lang="en-IN" sz="1100" b="1" dirty="0"/>
                        <a:t>(727621BAD023)</a:t>
                      </a:r>
                    </a:p>
                  </a:txBody>
                  <a:tcPr marL="68580" marR="68580" marT="34290" marB="34290"/>
                </a:tc>
                <a:tc>
                  <a:txBody>
                    <a:bodyPr/>
                    <a:lstStyle/>
                    <a:p>
                      <a:pPr marL="0" indent="0">
                        <a:buFont typeface="Wingdings" panose="05000000000000000000" pitchFamily="2" charset="2"/>
                        <a:buNone/>
                      </a:pPr>
                      <a:endParaRPr lang="en-IN" sz="1100" dirty="0"/>
                    </a:p>
                    <a:p>
                      <a:pPr marL="285750" indent="-285750">
                        <a:buFont typeface="Wingdings" panose="05000000000000000000" pitchFamily="2" charset="2"/>
                        <a:buChar char="q"/>
                      </a:pPr>
                      <a:endParaRPr lang="en-IN" sz="1100" dirty="0"/>
                    </a:p>
                    <a:p>
                      <a:pPr marL="0" indent="0">
                        <a:buFont typeface="Wingdings" panose="05000000000000000000" pitchFamily="2" charset="2"/>
                        <a:buNone/>
                      </a:pPr>
                      <a:r>
                        <a:rPr lang="en-IN" sz="1100" dirty="0"/>
                        <a:t>    DATA SCIENCE</a:t>
                      </a:r>
                    </a:p>
                  </a:txBody>
                  <a:tcPr marL="68580" marR="68580" marT="34290" marB="34290"/>
                </a:tc>
                <a:tc>
                  <a:txBody>
                    <a:bodyPr/>
                    <a:lstStyle/>
                    <a:p>
                      <a:pPr marL="0" indent="0">
                        <a:buFont typeface="Wingdings" panose="05000000000000000000" pitchFamily="2" charset="2"/>
                        <a:buNone/>
                      </a:pPr>
                      <a:endParaRPr lang="en-IN" sz="1100" dirty="0"/>
                    </a:p>
                    <a:p>
                      <a:pPr marL="0" indent="0">
                        <a:buFont typeface="Wingdings" panose="05000000000000000000" pitchFamily="2" charset="2"/>
                        <a:buNone/>
                      </a:pPr>
                      <a:endParaRPr lang="en-IN" sz="1100" dirty="0"/>
                    </a:p>
                    <a:p>
                      <a:pPr marL="0" indent="0">
                        <a:buFont typeface="Wingdings" panose="05000000000000000000" pitchFamily="2" charset="2"/>
                        <a:buNone/>
                      </a:pPr>
                      <a:r>
                        <a:rPr lang="en-IN" sz="1100" dirty="0"/>
                        <a:t>       COURSERA</a:t>
                      </a:r>
                    </a:p>
                  </a:txBody>
                  <a:tcPr marL="68580" marR="68580" marT="34290" marB="34290"/>
                </a:tc>
                <a:tc>
                  <a:txBody>
                    <a:bodyPr/>
                    <a:lstStyle/>
                    <a:p>
                      <a:pPr marL="0" indent="0">
                        <a:buFont typeface="Wingdings" panose="05000000000000000000" pitchFamily="2" charset="2"/>
                        <a:buNone/>
                      </a:pPr>
                      <a:endParaRPr lang="en-IN" sz="1100" dirty="0"/>
                    </a:p>
                    <a:p>
                      <a:pPr marL="285750" indent="-285750">
                        <a:buFont typeface="Wingdings" panose="05000000000000000000" pitchFamily="2" charset="2"/>
                        <a:buChar char="q"/>
                      </a:pPr>
                      <a:endParaRPr lang="en-IN" sz="1100" dirty="0"/>
                    </a:p>
                    <a:p>
                      <a:pPr marL="0" indent="0">
                        <a:buFont typeface="Wingdings" panose="05000000000000000000" pitchFamily="2" charset="2"/>
                        <a:buNone/>
                      </a:pPr>
                      <a:r>
                        <a:rPr lang="en-IN" sz="1100" dirty="0"/>
                        <a:t>        20 HOURS</a:t>
                      </a:r>
                    </a:p>
                  </a:txBody>
                  <a:tcPr marL="68580" marR="68580" marT="34290" marB="34290"/>
                </a:tc>
                <a:tc>
                  <a:txBody>
                    <a:bodyPr/>
                    <a:lstStyle/>
                    <a:p>
                      <a:pPr marL="0" indent="0">
                        <a:buFont typeface="Wingdings" panose="05000000000000000000" pitchFamily="2" charset="2"/>
                        <a:buNone/>
                      </a:pPr>
                      <a:endParaRPr lang="en-IN" sz="1100" dirty="0"/>
                    </a:p>
                    <a:p>
                      <a:pPr marL="0" indent="0">
                        <a:buFont typeface="Wingdings" panose="05000000000000000000" pitchFamily="2" charset="2"/>
                        <a:buNone/>
                      </a:pPr>
                      <a:endParaRPr lang="en-IN" sz="1100" dirty="0"/>
                    </a:p>
                    <a:p>
                      <a:pPr marL="0" indent="0">
                        <a:buFont typeface="Wingdings" panose="05000000000000000000" pitchFamily="2" charset="2"/>
                        <a:buNone/>
                      </a:pPr>
                      <a:r>
                        <a:rPr lang="en-IN" sz="1100" dirty="0"/>
                        <a:t>     COMPLETED</a:t>
                      </a:r>
                    </a:p>
                  </a:txBody>
                  <a:tcPr marL="68580" marR="68580" marT="34290" marB="34290"/>
                </a:tc>
                <a:extLst>
                  <a:ext uri="{0D108BD9-81ED-4DB2-BD59-A6C34878D82A}">
                    <a16:rowId xmlns:a16="http://schemas.microsoft.com/office/drawing/2014/main" val="1906781781"/>
                  </a:ext>
                </a:extLst>
              </a:tr>
              <a:tr h="1258930">
                <a:tc>
                  <a:txBody>
                    <a:bodyPr/>
                    <a:lstStyle/>
                    <a:p>
                      <a:endParaRPr lang="en-IN" sz="1100" b="1" dirty="0"/>
                    </a:p>
                    <a:p>
                      <a:endParaRPr lang="en-IN" sz="1100" b="1" dirty="0"/>
                    </a:p>
                    <a:p>
                      <a:r>
                        <a:rPr lang="en-IN" sz="1100" b="1" dirty="0"/>
                        <a:t>VIGNESHWARI.K</a:t>
                      </a:r>
                    </a:p>
                    <a:p>
                      <a:r>
                        <a:rPr lang="en-IN" sz="1100" b="1" dirty="0"/>
                        <a:t>(727621BAD008</a:t>
                      </a:r>
                    </a:p>
                  </a:txBody>
                  <a:tcPr marL="68580" marR="68580" marT="34290" marB="34290"/>
                </a:tc>
                <a:tc>
                  <a:txBody>
                    <a:bodyPr/>
                    <a:lstStyle/>
                    <a:p>
                      <a:pPr marL="0" indent="0">
                        <a:buFont typeface="Wingdings" panose="05000000000000000000" pitchFamily="2" charset="2"/>
                        <a:buNone/>
                      </a:pPr>
                      <a:endParaRPr lang="en-IN" sz="1100" dirty="0"/>
                    </a:p>
                    <a:p>
                      <a:pPr marL="0" indent="0">
                        <a:buFont typeface="Wingdings" panose="05000000000000000000" pitchFamily="2" charset="2"/>
                        <a:buNone/>
                      </a:pPr>
                      <a:endParaRPr lang="en-IN" sz="1100" dirty="0"/>
                    </a:p>
                    <a:p>
                      <a:pPr marL="0" indent="0">
                        <a:buFont typeface="Wingdings" panose="05000000000000000000" pitchFamily="2" charset="2"/>
                        <a:buNone/>
                      </a:pPr>
                      <a:r>
                        <a:rPr lang="en-IN" sz="1100" dirty="0"/>
                        <a:t>WEB DEVELOPMENT</a:t>
                      </a:r>
                    </a:p>
                    <a:p>
                      <a:pPr marL="285750" indent="-285750">
                        <a:buFont typeface="Wingdings" panose="05000000000000000000" pitchFamily="2" charset="2"/>
                        <a:buChar char="q"/>
                      </a:pPr>
                      <a:endParaRPr lang="en-IN" sz="1100" dirty="0"/>
                    </a:p>
                    <a:p>
                      <a:pPr marL="0" indent="0">
                        <a:buFont typeface="Wingdings" panose="05000000000000000000" pitchFamily="2" charset="2"/>
                        <a:buNone/>
                      </a:pPr>
                      <a:endParaRPr lang="en-IN" sz="1100" dirty="0"/>
                    </a:p>
                  </a:txBody>
                  <a:tcPr marL="68580" marR="68580" marT="34290" marB="34290"/>
                </a:tc>
                <a:tc>
                  <a:txBody>
                    <a:bodyPr/>
                    <a:lstStyle/>
                    <a:p>
                      <a:pPr marL="0" indent="0">
                        <a:buFont typeface="Wingdings" panose="05000000000000000000" pitchFamily="2" charset="2"/>
                        <a:buNone/>
                      </a:pPr>
                      <a:endParaRPr lang="en-IN" sz="1100" dirty="0"/>
                    </a:p>
                    <a:p>
                      <a:pPr marL="0" indent="0">
                        <a:buFont typeface="Wingdings" panose="05000000000000000000" pitchFamily="2" charset="2"/>
                        <a:buNone/>
                      </a:pPr>
                      <a:endParaRPr lang="en-IN" sz="1100" dirty="0"/>
                    </a:p>
                    <a:p>
                      <a:pPr marL="0" indent="0">
                        <a:buFont typeface="Wingdings" panose="05000000000000000000" pitchFamily="2" charset="2"/>
                        <a:buNone/>
                      </a:pPr>
                      <a:r>
                        <a:rPr lang="en-IN" sz="1100" dirty="0"/>
                        <a:t>   SMARTKNOWER</a:t>
                      </a:r>
                    </a:p>
                    <a:p>
                      <a:pPr marL="285750" indent="-285750">
                        <a:buFont typeface="Wingdings" panose="05000000000000000000" pitchFamily="2" charset="2"/>
                        <a:buChar char="q"/>
                      </a:pPr>
                      <a:endParaRPr lang="en-IN" sz="1100" dirty="0"/>
                    </a:p>
                    <a:p>
                      <a:pPr marL="285750" indent="-285750">
                        <a:buFont typeface="Wingdings" panose="05000000000000000000" pitchFamily="2" charset="2"/>
                        <a:buChar char="q"/>
                      </a:pPr>
                      <a:endParaRPr lang="en-IN" sz="1100" dirty="0"/>
                    </a:p>
                  </a:txBody>
                  <a:tcPr marL="68580" marR="68580" marT="34290" marB="34290"/>
                </a:tc>
                <a:tc>
                  <a:txBody>
                    <a:bodyPr/>
                    <a:lstStyle/>
                    <a:p>
                      <a:pPr marL="0" indent="0">
                        <a:buFont typeface="Wingdings" panose="05000000000000000000" pitchFamily="2" charset="2"/>
                        <a:buNone/>
                      </a:pPr>
                      <a:endParaRPr lang="en-IN" sz="1100" dirty="0"/>
                    </a:p>
                    <a:p>
                      <a:pPr marL="0" indent="0">
                        <a:buFont typeface="Wingdings" panose="05000000000000000000" pitchFamily="2" charset="2"/>
                        <a:buNone/>
                      </a:pPr>
                      <a:endParaRPr lang="en-IN" sz="1100" dirty="0"/>
                    </a:p>
                    <a:p>
                      <a:pPr marL="0" indent="0">
                        <a:buFont typeface="Wingdings" panose="05000000000000000000" pitchFamily="2" charset="2"/>
                        <a:buNone/>
                      </a:pPr>
                      <a:r>
                        <a:rPr lang="en-IN" sz="1100" dirty="0"/>
                        <a:t>        8 WEEKS</a:t>
                      </a:r>
                    </a:p>
                    <a:p>
                      <a:pPr marL="285750" indent="-285750">
                        <a:buFont typeface="Wingdings" panose="05000000000000000000" pitchFamily="2" charset="2"/>
                        <a:buChar char="q"/>
                      </a:pPr>
                      <a:endParaRPr lang="en-IN" sz="1100" dirty="0"/>
                    </a:p>
                    <a:p>
                      <a:pPr marL="285750" indent="-285750">
                        <a:buFont typeface="Wingdings" panose="05000000000000000000" pitchFamily="2" charset="2"/>
                        <a:buChar char="q"/>
                      </a:pPr>
                      <a:endParaRPr lang="en-IN" sz="1100" dirty="0"/>
                    </a:p>
                  </a:txBody>
                  <a:tcPr marL="68580" marR="68580" marT="34290" marB="34290"/>
                </a:tc>
                <a:tc>
                  <a:txBody>
                    <a:bodyPr/>
                    <a:lstStyle/>
                    <a:p>
                      <a:pPr marL="0" indent="0">
                        <a:buFont typeface="Wingdings" panose="05000000000000000000" pitchFamily="2" charset="2"/>
                        <a:buNone/>
                      </a:pPr>
                      <a:endParaRPr lang="en-IN" sz="1100" dirty="0"/>
                    </a:p>
                    <a:p>
                      <a:pPr marL="0" indent="0">
                        <a:buFont typeface="Wingdings" panose="05000000000000000000" pitchFamily="2" charset="2"/>
                        <a:buNone/>
                      </a:pPr>
                      <a:endParaRPr lang="en-IN" sz="1100" dirty="0"/>
                    </a:p>
                    <a:p>
                      <a:pPr marL="0" indent="0">
                        <a:buFont typeface="Wingdings" panose="05000000000000000000" pitchFamily="2" charset="2"/>
                        <a:buNone/>
                      </a:pPr>
                      <a:r>
                        <a:rPr lang="en-IN" sz="1100" dirty="0"/>
                        <a:t>     COMPLETED</a:t>
                      </a:r>
                    </a:p>
                    <a:p>
                      <a:pPr marL="285750" indent="-285750">
                        <a:buFont typeface="Wingdings" panose="05000000000000000000" pitchFamily="2" charset="2"/>
                        <a:buChar char="q"/>
                      </a:pPr>
                      <a:endParaRPr lang="en-IN" sz="1100" dirty="0"/>
                    </a:p>
                    <a:p>
                      <a:pPr marL="285750" indent="-285750">
                        <a:buFont typeface="Wingdings" panose="05000000000000000000" pitchFamily="2" charset="2"/>
                        <a:buChar char="q"/>
                      </a:pPr>
                      <a:endParaRPr lang="en-IN" sz="1100" dirty="0"/>
                    </a:p>
                    <a:p>
                      <a:pPr marL="0" indent="0">
                        <a:buFont typeface="Wingdings" panose="05000000000000000000" pitchFamily="2" charset="2"/>
                        <a:buNone/>
                      </a:pPr>
                      <a:endParaRPr lang="en-IN" sz="1100" dirty="0"/>
                    </a:p>
                  </a:txBody>
                  <a:tcPr marL="68580" marR="68580" marT="34290" marB="34290"/>
                </a:tc>
                <a:extLst>
                  <a:ext uri="{0D108BD9-81ED-4DB2-BD59-A6C34878D82A}">
                    <a16:rowId xmlns:a16="http://schemas.microsoft.com/office/drawing/2014/main" val="2055158841"/>
                  </a:ext>
                </a:extLst>
              </a:tr>
              <a:tr h="893563">
                <a:tc>
                  <a:txBody>
                    <a:bodyPr/>
                    <a:lstStyle/>
                    <a:p>
                      <a:endParaRPr lang="en-IN" sz="1100" b="1" dirty="0"/>
                    </a:p>
                    <a:p>
                      <a:r>
                        <a:rPr lang="en-IN" sz="1100" b="1" dirty="0"/>
                        <a:t>RUTHRAPRIYAN.P</a:t>
                      </a:r>
                    </a:p>
                    <a:p>
                      <a:r>
                        <a:rPr lang="en-IN" sz="1100" b="1" dirty="0"/>
                        <a:t>(727621BAD004)</a:t>
                      </a:r>
                    </a:p>
                  </a:txBody>
                  <a:tcPr marL="68580" marR="68580" marT="34290" marB="34290"/>
                </a:tc>
                <a:tc>
                  <a:txBody>
                    <a:bodyPr/>
                    <a:lstStyle/>
                    <a:p>
                      <a:pPr marL="0" indent="0">
                        <a:buFont typeface="Wingdings" panose="05000000000000000000" pitchFamily="2" charset="2"/>
                        <a:buNone/>
                      </a:pPr>
                      <a:endParaRPr lang="en-IN" sz="1100" dirty="0"/>
                    </a:p>
                    <a:p>
                      <a:pPr marL="0" indent="0">
                        <a:buFont typeface="Wingdings" panose="05000000000000000000" pitchFamily="2" charset="2"/>
                        <a:buNone/>
                      </a:pPr>
                      <a:r>
                        <a:rPr lang="en-IN" sz="1100" dirty="0"/>
                        <a:t>     DATA SCIENCE</a:t>
                      </a:r>
                    </a:p>
                  </a:txBody>
                  <a:tcPr marL="68580" marR="68580" marT="34290" marB="34290"/>
                </a:tc>
                <a:tc>
                  <a:txBody>
                    <a:bodyPr/>
                    <a:lstStyle/>
                    <a:p>
                      <a:pPr marL="0" indent="0">
                        <a:buFont typeface="Wingdings" panose="05000000000000000000" pitchFamily="2" charset="2"/>
                        <a:buNone/>
                      </a:pPr>
                      <a:endParaRPr lang="en-IN" sz="1100" dirty="0"/>
                    </a:p>
                    <a:p>
                      <a:pPr marL="0" indent="0">
                        <a:buFont typeface="Wingdings" panose="05000000000000000000" pitchFamily="2" charset="2"/>
                        <a:buNone/>
                      </a:pPr>
                      <a:r>
                        <a:rPr lang="en-IN" sz="1100" dirty="0"/>
                        <a:t>        COURSERA</a:t>
                      </a:r>
                    </a:p>
                  </a:txBody>
                  <a:tcPr marL="68580" marR="68580" marT="34290" marB="34290"/>
                </a:tc>
                <a:tc>
                  <a:txBody>
                    <a:bodyPr/>
                    <a:lstStyle/>
                    <a:p>
                      <a:pPr marL="0" indent="0">
                        <a:buFont typeface="Wingdings" panose="05000000000000000000" pitchFamily="2" charset="2"/>
                        <a:buNone/>
                      </a:pPr>
                      <a:r>
                        <a:rPr lang="en-IN" sz="1100" dirty="0"/>
                        <a:t> </a:t>
                      </a:r>
                    </a:p>
                    <a:p>
                      <a:pPr marL="0" indent="0">
                        <a:buFont typeface="Wingdings" panose="05000000000000000000" pitchFamily="2" charset="2"/>
                        <a:buNone/>
                      </a:pPr>
                      <a:r>
                        <a:rPr lang="en-IN" sz="1100" dirty="0"/>
                        <a:t>        20 HOURS</a:t>
                      </a:r>
                    </a:p>
                  </a:txBody>
                  <a:tcPr marL="68580" marR="68580" marT="34290" marB="34290"/>
                </a:tc>
                <a:tc>
                  <a:txBody>
                    <a:bodyPr/>
                    <a:lstStyle/>
                    <a:p>
                      <a:pPr marL="0" indent="0">
                        <a:buFont typeface="Wingdings" panose="05000000000000000000" pitchFamily="2" charset="2"/>
                        <a:buNone/>
                      </a:pPr>
                      <a:endParaRPr lang="en-IN" sz="1100" dirty="0"/>
                    </a:p>
                    <a:p>
                      <a:pPr marL="0" indent="0">
                        <a:buFont typeface="Wingdings" panose="05000000000000000000" pitchFamily="2" charset="2"/>
                        <a:buNone/>
                      </a:pPr>
                      <a:r>
                        <a:rPr lang="en-IN" sz="1100" dirty="0"/>
                        <a:t>      COMPLETED</a:t>
                      </a:r>
                    </a:p>
                  </a:txBody>
                  <a:tcPr marL="68580" marR="68580" marT="34290" marB="34290"/>
                </a:tc>
                <a:extLst>
                  <a:ext uri="{0D108BD9-81ED-4DB2-BD59-A6C34878D82A}">
                    <a16:rowId xmlns:a16="http://schemas.microsoft.com/office/drawing/2014/main" val="336669468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18E5-F4E3-E829-3E94-1CCB42A6DD34}"/>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CONTEST DETAILS:</a:t>
            </a:r>
          </a:p>
        </p:txBody>
      </p:sp>
      <p:sp>
        <p:nvSpPr>
          <p:cNvPr id="3" name="Text Placeholder 2">
            <a:extLst>
              <a:ext uri="{FF2B5EF4-FFF2-40B4-BE49-F238E27FC236}">
                <a16:creationId xmlns:a16="http://schemas.microsoft.com/office/drawing/2014/main" id="{5C1F1D02-B0FE-7493-26FF-7EA32AF7D7BB}"/>
              </a:ext>
            </a:extLst>
          </p:cNvPr>
          <p:cNvSpPr>
            <a:spLocks noGrp="1"/>
          </p:cNvSpPr>
          <p:nvPr>
            <p:ph type="body" idx="1"/>
          </p:nvPr>
        </p:nvSpPr>
        <p:spPr/>
        <p:txBody>
          <a:bodyPr/>
          <a:lstStyle/>
          <a:p>
            <a:pPr marL="131445" indent="0">
              <a:buNone/>
            </a:pPr>
            <a:endParaRPr lang="en-IN" dirty="0"/>
          </a:p>
        </p:txBody>
      </p:sp>
      <p:sp>
        <p:nvSpPr>
          <p:cNvPr id="4" name="Slide Number Placeholder 3">
            <a:extLst>
              <a:ext uri="{FF2B5EF4-FFF2-40B4-BE49-F238E27FC236}">
                <a16:creationId xmlns:a16="http://schemas.microsoft.com/office/drawing/2014/main" id="{B0884E9D-5820-EEF6-1638-78BCE8FBB6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21</a:t>
            </a:fld>
            <a:endParaRPr lang="en-IN"/>
          </a:p>
        </p:txBody>
      </p:sp>
      <p:graphicFrame>
        <p:nvGraphicFramePr>
          <p:cNvPr id="5" name="Table 5">
            <a:extLst>
              <a:ext uri="{FF2B5EF4-FFF2-40B4-BE49-F238E27FC236}">
                <a16:creationId xmlns:a16="http://schemas.microsoft.com/office/drawing/2014/main" id="{3DF20B88-75ED-2FCA-A82E-9EF0574CB800}"/>
              </a:ext>
            </a:extLst>
          </p:cNvPr>
          <p:cNvGraphicFramePr>
            <a:graphicFrameLocks noGrp="1"/>
          </p:cNvGraphicFramePr>
          <p:nvPr>
            <p:extLst>
              <p:ext uri="{D42A27DB-BD31-4B8C-83A1-F6EECF244321}">
                <p14:modId xmlns:p14="http://schemas.microsoft.com/office/powerpoint/2010/main" val="1807659777"/>
              </p:ext>
            </p:extLst>
          </p:nvPr>
        </p:nvGraphicFramePr>
        <p:xfrm>
          <a:off x="1166190" y="2132495"/>
          <a:ext cx="7311888" cy="3218046"/>
        </p:xfrm>
        <a:graphic>
          <a:graphicData uri="http://schemas.openxmlformats.org/drawingml/2006/table">
            <a:tbl>
              <a:tblPr firstRow="1" bandRow="1">
                <a:tableStyleId>{5C22544A-7EE6-4342-B048-85BDC9FD1C3A}</a:tableStyleId>
              </a:tblPr>
              <a:tblGrid>
                <a:gridCol w="2437296">
                  <a:extLst>
                    <a:ext uri="{9D8B030D-6E8A-4147-A177-3AD203B41FA5}">
                      <a16:colId xmlns:a16="http://schemas.microsoft.com/office/drawing/2014/main" val="1503723110"/>
                    </a:ext>
                  </a:extLst>
                </a:gridCol>
                <a:gridCol w="2437296">
                  <a:extLst>
                    <a:ext uri="{9D8B030D-6E8A-4147-A177-3AD203B41FA5}">
                      <a16:colId xmlns:a16="http://schemas.microsoft.com/office/drawing/2014/main" val="209377874"/>
                    </a:ext>
                  </a:extLst>
                </a:gridCol>
                <a:gridCol w="2437296">
                  <a:extLst>
                    <a:ext uri="{9D8B030D-6E8A-4147-A177-3AD203B41FA5}">
                      <a16:colId xmlns:a16="http://schemas.microsoft.com/office/drawing/2014/main" val="3763963817"/>
                    </a:ext>
                  </a:extLst>
                </a:gridCol>
              </a:tblGrid>
              <a:tr h="527904">
                <a:tc>
                  <a:txBody>
                    <a:bodyPr/>
                    <a:lstStyle/>
                    <a:p>
                      <a:r>
                        <a:rPr lang="en-IN" dirty="0"/>
                        <a:t>EVENT NAME</a:t>
                      </a:r>
                    </a:p>
                  </a:txBody>
                  <a:tcPr/>
                </a:tc>
                <a:tc>
                  <a:txBody>
                    <a:bodyPr/>
                    <a:lstStyle/>
                    <a:p>
                      <a:r>
                        <a:rPr lang="en-IN" dirty="0"/>
                        <a:t>COLLEGE NAME</a:t>
                      </a:r>
                    </a:p>
                  </a:txBody>
                  <a:tcPr/>
                </a:tc>
                <a:tc>
                  <a:txBody>
                    <a:bodyPr/>
                    <a:lstStyle/>
                    <a:p>
                      <a:r>
                        <a:rPr lang="en-IN" dirty="0"/>
                        <a:t>DATE</a:t>
                      </a:r>
                    </a:p>
                  </a:txBody>
                  <a:tcPr/>
                </a:tc>
                <a:extLst>
                  <a:ext uri="{0D108BD9-81ED-4DB2-BD59-A6C34878D82A}">
                    <a16:rowId xmlns:a16="http://schemas.microsoft.com/office/drawing/2014/main" val="4021334967"/>
                  </a:ext>
                </a:extLst>
              </a:tr>
              <a:tr h="1345071">
                <a:tc>
                  <a:txBody>
                    <a:bodyPr/>
                    <a:lstStyle/>
                    <a:p>
                      <a:r>
                        <a:rPr lang="en-IN" dirty="0"/>
                        <a:t>PAPER PRESENTATION</a:t>
                      </a:r>
                    </a:p>
                  </a:txBody>
                  <a:tcPr/>
                </a:tc>
                <a:tc>
                  <a:txBody>
                    <a:bodyPr/>
                    <a:lstStyle/>
                    <a:p>
                      <a:r>
                        <a:rPr lang="en-IN" dirty="0"/>
                        <a:t>ADHITHYA INSTITUTE OF TECHNOLOGY</a:t>
                      </a:r>
                    </a:p>
                  </a:txBody>
                  <a:tcPr/>
                </a:tc>
                <a:tc>
                  <a:txBody>
                    <a:bodyPr/>
                    <a:lstStyle/>
                    <a:p>
                      <a:r>
                        <a:rPr lang="en-IN" dirty="0"/>
                        <a:t>5.5.2023</a:t>
                      </a:r>
                    </a:p>
                  </a:txBody>
                  <a:tcPr/>
                </a:tc>
                <a:extLst>
                  <a:ext uri="{0D108BD9-81ED-4DB2-BD59-A6C34878D82A}">
                    <a16:rowId xmlns:a16="http://schemas.microsoft.com/office/drawing/2014/main" val="1606371867"/>
                  </a:ext>
                </a:extLst>
              </a:tr>
              <a:tr h="1345071">
                <a:tc>
                  <a:txBody>
                    <a:bodyPr/>
                    <a:lstStyle/>
                    <a:p>
                      <a:r>
                        <a:rPr lang="en-IN" dirty="0"/>
                        <a:t>PROJECT PRESENTATION</a:t>
                      </a:r>
                    </a:p>
                  </a:txBody>
                  <a:tcPr/>
                </a:tc>
                <a:tc>
                  <a:txBody>
                    <a:bodyPr/>
                    <a:lstStyle/>
                    <a:p>
                      <a:r>
                        <a:rPr lang="en-IN" dirty="0"/>
                        <a:t>ADHITHYA INSTITUTE OF TECHNOLOGY</a:t>
                      </a:r>
                    </a:p>
                  </a:txBody>
                  <a:tcPr/>
                </a:tc>
                <a:tc>
                  <a:txBody>
                    <a:bodyPr/>
                    <a:lstStyle/>
                    <a:p>
                      <a:r>
                        <a:rPr lang="en-IN" dirty="0"/>
                        <a:t>5.5.2023</a:t>
                      </a:r>
                    </a:p>
                  </a:txBody>
                  <a:tcPr/>
                </a:tc>
                <a:extLst>
                  <a:ext uri="{0D108BD9-81ED-4DB2-BD59-A6C34878D82A}">
                    <a16:rowId xmlns:a16="http://schemas.microsoft.com/office/drawing/2014/main" val="2945186992"/>
                  </a:ext>
                </a:extLst>
              </a:tr>
            </a:tbl>
          </a:graphicData>
        </a:graphic>
      </p:graphicFrame>
    </p:spTree>
    <p:extLst>
      <p:ext uri="{BB962C8B-B14F-4D97-AF65-F5344CB8AC3E}">
        <p14:creationId xmlns:p14="http://schemas.microsoft.com/office/powerpoint/2010/main" val="2506576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272312"/>
            <a:ext cx="7886700" cy="994172"/>
          </a:xfrm>
        </p:spPr>
        <p:txBody>
          <a:bodyPr/>
          <a:lstStyle/>
          <a:p>
            <a:r>
              <a:rPr lang="x-none" altLang="en-IN"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3044" y="1266484"/>
            <a:ext cx="8462356" cy="5319204"/>
          </a:xfrm>
        </p:spPr>
        <p:txBody>
          <a:bodyPr>
            <a:noAutofit/>
          </a:bodyPr>
          <a:lstStyle/>
          <a:p>
            <a:pPr marL="0" indent="0" algn="just">
              <a:buNone/>
            </a:pPr>
            <a:r>
              <a:rPr lang="en-IN" altLang="en-IN" sz="1800" dirty="0">
                <a:latin typeface="Helvetica" panose="020B0604020202020204" pitchFamily="34" charset="0"/>
                <a:cs typeface="Helvetica" panose="020B0604020202020204" pitchFamily="34" charset="0"/>
              </a:rPr>
              <a:t>1.</a:t>
            </a:r>
            <a:r>
              <a:rPr lang="en-US" altLang="en-IN" sz="1800" dirty="0">
                <a:latin typeface="Helvetica" panose="020B0604020202020204" pitchFamily="34" charset="0"/>
                <a:cs typeface="Helvetica" panose="020B0604020202020204" pitchFamily="34" charset="0"/>
              </a:rPr>
              <a:t> </a:t>
            </a:r>
            <a:r>
              <a:rPr lang="en-US" altLang="en-IN" sz="1800" b="1" dirty="0">
                <a:latin typeface="Times New Roman" panose="02020603050405020304" pitchFamily="18" charset="0"/>
                <a:cs typeface="Times New Roman" panose="02020603050405020304" pitchFamily="18" charset="0"/>
              </a:rPr>
              <a:t>The working principle of an Arduino </a:t>
            </a:r>
            <a:r>
              <a:rPr lang="en-US" altLang="en-IN" sz="1800" dirty="0">
                <a:latin typeface="Times New Roman" panose="02020603050405020304" pitchFamily="18" charset="0"/>
                <a:cs typeface="Times New Roman" panose="02020603050405020304" pitchFamily="18" charset="0"/>
              </a:rPr>
              <a:t>11th International Conference on Electronics, Computer and Computation (ICECCO)Year: 2014 | Conference Paper | Publisher: IEEE.</a:t>
            </a:r>
          </a:p>
          <a:p>
            <a:pPr marL="0" indent="0" algn="just">
              <a:buNone/>
            </a:pPr>
            <a:endParaRPr lang="en-IN" altLang="en-IN" sz="1800" dirty="0">
              <a:latin typeface="Times New Roman" panose="02020603050405020304" pitchFamily="18" charset="0"/>
              <a:cs typeface="Times New Roman" panose="02020603050405020304" pitchFamily="18" charset="0"/>
            </a:endParaRPr>
          </a:p>
          <a:p>
            <a:pPr marL="0" indent="0" algn="just">
              <a:buNone/>
            </a:pPr>
            <a:r>
              <a:rPr lang="en-IN" altLang="en-IN" sz="1800" dirty="0">
                <a:latin typeface="Times New Roman" panose="02020603050405020304" pitchFamily="18" charset="0"/>
                <a:cs typeface="Times New Roman" panose="02020603050405020304" pitchFamily="18" charset="0"/>
              </a:rPr>
              <a:t>2.</a:t>
            </a:r>
            <a:r>
              <a:rPr lang="en-US" altLang="en-IN" sz="1800" dirty="0">
                <a:latin typeface="Times New Roman" panose="02020603050405020304" pitchFamily="18" charset="0"/>
                <a:cs typeface="Times New Roman" panose="02020603050405020304" pitchFamily="18" charset="0"/>
              </a:rPr>
              <a:t> </a:t>
            </a:r>
            <a:r>
              <a:rPr lang="en-US" altLang="en-IN" sz="1800" b="1" dirty="0">
                <a:latin typeface="Times New Roman" panose="02020603050405020304" pitchFamily="18" charset="0"/>
                <a:cs typeface="Times New Roman" panose="02020603050405020304" pitchFamily="18" charset="0"/>
              </a:rPr>
              <a:t>Smart Pet Feeder February </a:t>
            </a:r>
            <a:r>
              <a:rPr lang="en-US" altLang="en-IN" sz="1800" dirty="0">
                <a:latin typeface="Times New Roman" panose="02020603050405020304" pitchFamily="18" charset="0"/>
                <a:cs typeface="Times New Roman" panose="02020603050405020304" pitchFamily="18" charset="0"/>
              </a:rPr>
              <a:t>2021Journal of Physics Conference Series 1797(1):012018</a:t>
            </a:r>
          </a:p>
          <a:p>
            <a:pPr marL="0" indent="0" algn="just">
              <a:buNone/>
            </a:pPr>
            <a:endParaRPr lang="en-IN" altLang="en-IN" sz="1800" dirty="0">
              <a:latin typeface="Times New Roman" panose="02020603050405020304" pitchFamily="18" charset="0"/>
              <a:cs typeface="Times New Roman" panose="02020603050405020304" pitchFamily="18" charset="0"/>
            </a:endParaRPr>
          </a:p>
          <a:p>
            <a:pPr marL="0" indent="0" algn="just">
              <a:buNone/>
            </a:pPr>
            <a:r>
              <a:rPr lang="en-IN" altLang="en-IN" sz="1800" dirty="0">
                <a:latin typeface="Times New Roman" panose="02020603050405020304" pitchFamily="18" charset="0"/>
                <a:cs typeface="Times New Roman" panose="02020603050405020304" pitchFamily="18" charset="0"/>
              </a:rPr>
              <a:t>3.</a:t>
            </a:r>
            <a:r>
              <a:rPr lang="en-US" altLang="en-IN" sz="1800" dirty="0">
                <a:latin typeface="Times New Roman" panose="02020603050405020304" pitchFamily="18" charset="0"/>
                <a:cs typeface="Times New Roman" panose="02020603050405020304" pitchFamily="18" charset="0"/>
              </a:rPr>
              <a:t> </a:t>
            </a:r>
            <a:r>
              <a:rPr lang="en-US" altLang="en-IN" sz="1800" b="1" dirty="0">
                <a:latin typeface="Times New Roman" panose="02020603050405020304" pitchFamily="18" charset="0"/>
                <a:cs typeface="Times New Roman" panose="02020603050405020304" pitchFamily="18" charset="0"/>
              </a:rPr>
              <a:t>The Study and Application of</a:t>
            </a:r>
            <a:r>
              <a:rPr lang="en-US" altLang="en-IN" sz="1800" dirty="0">
                <a:latin typeface="Times New Roman" panose="02020603050405020304" pitchFamily="18" charset="0"/>
                <a:cs typeface="Times New Roman" panose="02020603050405020304" pitchFamily="18" charset="0"/>
              </a:rPr>
              <a:t> </a:t>
            </a:r>
            <a:r>
              <a:rPr lang="en-US" altLang="en-IN" sz="1800" b="1" dirty="0">
                <a:latin typeface="Times New Roman" panose="02020603050405020304" pitchFamily="18" charset="0"/>
                <a:cs typeface="Times New Roman" panose="02020603050405020304" pitchFamily="18" charset="0"/>
              </a:rPr>
              <a:t>the IoT in Pet Systems </a:t>
            </a:r>
            <a:r>
              <a:rPr lang="en-US" altLang="en-IN" sz="1800" dirty="0">
                <a:latin typeface="Times New Roman" panose="02020603050405020304" pitchFamily="18" charset="0"/>
                <a:cs typeface="Times New Roman" panose="02020603050405020304" pitchFamily="18" charset="0"/>
              </a:rPr>
              <a:t>January 2013Advances in Internet of Things 03(01):1-8</a:t>
            </a:r>
          </a:p>
          <a:p>
            <a:pPr marL="0" indent="0" algn="just">
              <a:buNone/>
            </a:pPr>
            <a:endParaRPr lang="en-IN" altLang="en-IN" sz="1800" dirty="0">
              <a:latin typeface="Times New Roman" panose="02020603050405020304" pitchFamily="18" charset="0"/>
              <a:cs typeface="Times New Roman" panose="02020603050405020304" pitchFamily="18" charset="0"/>
            </a:endParaRPr>
          </a:p>
          <a:p>
            <a:pPr marL="0" indent="0" algn="just">
              <a:buNone/>
            </a:pPr>
            <a:r>
              <a:rPr lang="en-IN" altLang="en-IN" sz="1800" dirty="0">
                <a:latin typeface="Times New Roman" panose="02020603050405020304" pitchFamily="18" charset="0"/>
                <a:cs typeface="Times New Roman" panose="02020603050405020304" pitchFamily="18" charset="0"/>
              </a:rPr>
              <a:t>4.</a:t>
            </a:r>
            <a:r>
              <a:rPr lang="en-US" altLang="en-IN" sz="1800" b="1" dirty="0">
                <a:latin typeface="Times New Roman" panose="02020603050405020304" pitchFamily="18" charset="0"/>
                <a:cs typeface="Times New Roman" panose="02020603050405020304" pitchFamily="18" charset="0"/>
              </a:rPr>
              <a:t>Implementation of an IoT based Pet Care </a:t>
            </a:r>
            <a:r>
              <a:rPr lang="en-US" altLang="en-IN" sz="1800" dirty="0" err="1">
                <a:latin typeface="Times New Roman" panose="02020603050405020304" pitchFamily="18" charset="0"/>
                <a:cs typeface="Times New Roman" panose="02020603050405020304" pitchFamily="18" charset="0"/>
              </a:rPr>
              <a:t>Chen;Maher</a:t>
            </a:r>
            <a:r>
              <a:rPr lang="en-US" altLang="en-IN" sz="1800" dirty="0">
                <a:latin typeface="Times New Roman" panose="02020603050405020304" pitchFamily="18" charset="0"/>
                <a:cs typeface="Times New Roman" panose="02020603050405020304" pitchFamily="18" charset="0"/>
              </a:rPr>
              <a:t> Elshakankiri2020 Fifth International Conference on Fog and Mobile Edge Computing (FMEC)</a:t>
            </a:r>
          </a:p>
          <a:p>
            <a:pPr marL="0" indent="0" algn="just">
              <a:buNone/>
            </a:pPr>
            <a:endParaRPr lang="en-IN" altLang="en-IN" sz="1800" dirty="0">
              <a:latin typeface="Times New Roman" panose="02020603050405020304" pitchFamily="18" charset="0"/>
              <a:cs typeface="Times New Roman" panose="02020603050405020304" pitchFamily="18" charset="0"/>
            </a:endParaRPr>
          </a:p>
          <a:p>
            <a:pPr marL="0" indent="0" algn="just">
              <a:buNone/>
            </a:pPr>
            <a:r>
              <a:rPr lang="en-IN" altLang="en-IN" sz="1800" b="1" dirty="0">
                <a:latin typeface="Times New Roman" panose="02020603050405020304" pitchFamily="18" charset="0"/>
                <a:cs typeface="Times New Roman" panose="02020603050405020304" pitchFamily="18" charset="0"/>
              </a:rPr>
              <a:t>5.</a:t>
            </a:r>
            <a:r>
              <a:rPr lang="en-US" altLang="en-IN" sz="1800" b="1" dirty="0">
                <a:latin typeface="Times New Roman" panose="02020603050405020304" pitchFamily="18" charset="0"/>
                <a:cs typeface="Times New Roman" panose="02020603050405020304" pitchFamily="18" charset="0"/>
              </a:rPr>
              <a:t> Design of Remote Pet Feeding System Based on ARM </a:t>
            </a:r>
            <a:r>
              <a:rPr lang="en-US" altLang="en-IN" sz="1800" dirty="0" err="1">
                <a:latin typeface="Times New Roman" panose="02020603050405020304" pitchFamily="18" charset="0"/>
                <a:cs typeface="Times New Roman" panose="02020603050405020304" pitchFamily="18" charset="0"/>
              </a:rPr>
              <a:t>Baijie</a:t>
            </a:r>
            <a:r>
              <a:rPr lang="en-US" altLang="en-IN" sz="1800" dirty="0">
                <a:latin typeface="Times New Roman" panose="02020603050405020304" pitchFamily="18" charset="0"/>
                <a:cs typeface="Times New Roman" panose="02020603050405020304" pitchFamily="18" charset="0"/>
              </a:rPr>
              <a:t> </a:t>
            </a:r>
            <a:r>
              <a:rPr lang="en-US" altLang="en-IN" sz="1800" dirty="0" err="1">
                <a:latin typeface="Times New Roman" panose="02020603050405020304" pitchFamily="18" charset="0"/>
                <a:cs typeface="Times New Roman" panose="02020603050405020304" pitchFamily="18" charset="0"/>
              </a:rPr>
              <a:t>Ma;Ning</a:t>
            </a:r>
            <a:r>
              <a:rPr lang="en-US" altLang="en-IN" sz="1800" dirty="0">
                <a:latin typeface="Times New Roman" panose="02020603050405020304" pitchFamily="18" charset="0"/>
                <a:cs typeface="Times New Roman" panose="02020603050405020304" pitchFamily="18" charset="0"/>
              </a:rPr>
              <a:t> Guo2020 Chinese Automation Congress (CAC)Year: 2020 | Conference Paper | Publisher: IEEE</a:t>
            </a:r>
            <a:endParaRPr lang="x-none" altLang="en-IN" sz="1800" dirty="0">
              <a:latin typeface="Times New Roman" panose="02020603050405020304" pitchFamily="18" charset="0"/>
              <a:cs typeface="Times New Roman" panose="02020603050405020304" pitchFamily="18" charset="0"/>
            </a:endParaRPr>
          </a:p>
        </p:txBody>
      </p:sp>
      <p:sp>
        <p:nvSpPr>
          <p:cNvPr id="5" name="Date Placeholder 2">
            <a:extLst>
              <a:ext uri="{FF2B5EF4-FFF2-40B4-BE49-F238E27FC236}">
                <a16:creationId xmlns:a16="http://schemas.microsoft.com/office/drawing/2014/main" id="{63A5BB24-D42A-3A13-369F-43E89B3F1204}"/>
              </a:ext>
            </a:extLst>
          </p:cNvPr>
          <p:cNvSpPr>
            <a:spLocks noGrp="1"/>
          </p:cNvSpPr>
          <p:nvPr>
            <p:ph type="dt" sz="half" idx="10"/>
          </p:nvPr>
        </p:nvSpPr>
        <p:spPr>
          <a:xfrm>
            <a:off x="228600" y="5726907"/>
            <a:ext cx="2057400" cy="273844"/>
          </a:xfrm>
        </p:spPr>
        <p:txBody>
          <a:bodyPr/>
          <a:lstStyle/>
          <a:p>
            <a:pPr>
              <a:defRPr/>
            </a:pPr>
            <a:r>
              <a:rPr lang="en-US" dirty="0">
                <a:solidFill>
                  <a:schemeClr val="bg1"/>
                </a:solidFill>
              </a:rPr>
              <a:t>13/03/2023</a:t>
            </a:r>
          </a:p>
        </p:txBody>
      </p:sp>
      <p:sp>
        <p:nvSpPr>
          <p:cNvPr id="6" name="Footer Placeholder 7">
            <a:extLst>
              <a:ext uri="{FF2B5EF4-FFF2-40B4-BE49-F238E27FC236}">
                <a16:creationId xmlns:a16="http://schemas.microsoft.com/office/drawing/2014/main" id="{000C6B61-FFC5-0564-F583-2D2025AAA518}"/>
              </a:ext>
            </a:extLst>
          </p:cNvPr>
          <p:cNvSpPr>
            <a:spLocks noGrp="1"/>
          </p:cNvSpPr>
          <p:nvPr>
            <p:ph type="ftr" sz="quarter" idx="11"/>
          </p:nvPr>
        </p:nvSpPr>
        <p:spPr bwMode="auto">
          <a:xfrm>
            <a:off x="2983230" y="5745702"/>
            <a:ext cx="2971800" cy="342900"/>
          </a:xfrm>
          <a:noFill/>
          <a:ln>
            <a:miter lim="800000"/>
          </a:ln>
        </p:spPr>
        <p:txBody>
          <a:bodyPr spcFirstLastPara="1" vert="horz" wrap="square" lIns="68580" tIns="34290" rIns="68580" bIns="34290" numCol="1" anchor="ctr" anchorCtr="0" compatLnSpc="1">
            <a:noAutofit/>
          </a:bodyPr>
          <a:lstStyle/>
          <a:p>
            <a:pPr fontAlgn="base">
              <a:spcBef>
                <a:spcPct val="0"/>
              </a:spcBef>
              <a:spcAft>
                <a:spcPct val="0"/>
              </a:spcAft>
            </a:pPr>
            <a:r>
              <a:rPr lang="en-US" dirty="0">
                <a:solidFill>
                  <a:schemeClr val="bg1"/>
                </a:solidFill>
                <a:latin typeface="Times New Roman"/>
                <a:cs typeface="Times New Roman"/>
                <a:sym typeface="Times New Roman"/>
              </a:rPr>
              <a:t>PROVENDER FEEDER</a:t>
            </a:r>
            <a:endParaRPr lang="en-US" dirty="0">
              <a:solidFill>
                <a:schemeClr val="bg1"/>
              </a:solidFill>
            </a:endParaRPr>
          </a:p>
          <a:p>
            <a:pPr fontAlgn="base">
              <a:spcBef>
                <a:spcPct val="0"/>
              </a:spcBef>
              <a:spcAft>
                <a:spcPct val="0"/>
              </a:spcAft>
            </a:pPr>
            <a:endParaRPr lang="en-US"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923" y="446006"/>
            <a:ext cx="5829300" cy="857250"/>
          </a:xfrm>
        </p:spPr>
        <p:txBody>
          <a:bodyPr/>
          <a:lstStyle/>
          <a:p>
            <a:r>
              <a:rPr lang="x-none" altLang="en-IN" b="1" dirty="0">
                <a:solidFill>
                  <a:schemeClr val="tx1"/>
                </a:solidFill>
                <a:latin typeface="Helvetica" panose="020B0604020202020204" pitchFamily="34" charset="0"/>
                <a:cs typeface="Helvetica" panose="020B0604020202020204" pitchFamily="34" charset="0"/>
              </a:rPr>
              <a:t>REFERENCES</a:t>
            </a:r>
          </a:p>
        </p:txBody>
      </p:sp>
      <p:sp>
        <p:nvSpPr>
          <p:cNvPr id="3" name="Content Placeholder 2"/>
          <p:cNvSpPr>
            <a:spLocks noGrp="1"/>
          </p:cNvSpPr>
          <p:nvPr>
            <p:ph idx="1"/>
          </p:nvPr>
        </p:nvSpPr>
        <p:spPr>
          <a:xfrm>
            <a:off x="438496" y="1449769"/>
            <a:ext cx="8341822" cy="4878295"/>
          </a:xfrm>
        </p:spPr>
        <p:txBody>
          <a:bodyPr>
            <a:normAutofit lnSpcReduction="10000"/>
          </a:bodyPr>
          <a:lstStyle/>
          <a:p>
            <a:pPr marL="0" indent="0" algn="just">
              <a:buNone/>
            </a:pPr>
            <a:r>
              <a:rPr lang="en-IN" altLang="en-IN" dirty="0">
                <a:latin typeface="Helvetica" panose="020B0604020202020204" pitchFamily="34" charset="0"/>
                <a:cs typeface="Helvetica" panose="020B0604020202020204" pitchFamily="34" charset="0"/>
              </a:rPr>
              <a:t>6.</a:t>
            </a:r>
            <a:r>
              <a:rPr lang="en-IN" sz="2100" dirty="0"/>
              <a:t> </a:t>
            </a:r>
            <a:r>
              <a:rPr lang="en-IN" sz="2100" b="1" dirty="0">
                <a:latin typeface="Times New Roman" panose="02020603050405020304" pitchFamily="18" charset="0"/>
                <a:cs typeface="Times New Roman" panose="02020603050405020304" pitchFamily="18" charset="0"/>
              </a:rPr>
              <a:t>Smart dog  feeder  design  using  wireless”. </a:t>
            </a:r>
            <a:r>
              <a:rPr lang="en-IN" sz="2100" dirty="0">
                <a:latin typeface="Times New Roman" panose="02020603050405020304" pitchFamily="18" charset="0"/>
                <a:cs typeface="Times New Roman" panose="02020603050405020304" pitchFamily="18" charset="0"/>
              </a:rPr>
              <a:t>By   </a:t>
            </a:r>
            <a:r>
              <a:rPr lang="en-IN" sz="2100" dirty="0" err="1">
                <a:latin typeface="Times New Roman" panose="02020603050405020304" pitchFamily="18" charset="0"/>
                <a:cs typeface="Times New Roman" panose="02020603050405020304" pitchFamily="18" charset="0"/>
              </a:rPr>
              <a:t>k</a:t>
            </a:r>
            <a:r>
              <a:rPr lang="en-IN" sz="1800" dirty="0" err="1">
                <a:latin typeface="Times New Roman" panose="02020603050405020304" pitchFamily="18" charset="0"/>
                <a:cs typeface="Times New Roman" panose="02020603050405020304" pitchFamily="18" charset="0"/>
              </a:rPr>
              <a:t>aryono,k</a:t>
            </a:r>
            <a:r>
              <a:rPr lang="en-IN" sz="1800" dirty="0">
                <a:latin typeface="Times New Roman" panose="02020603050405020304" pitchFamily="18" charset="0"/>
                <a:cs typeface="Times New Roman" panose="02020603050405020304" pitchFamily="18" charset="0"/>
              </a:rPr>
              <a:t> and Nugroho ,I.H.T.</a:t>
            </a:r>
          </a:p>
          <a:p>
            <a:pPr marL="0" indent="0" algn="just">
              <a:buNone/>
            </a:pPr>
            <a:endParaRPr lang="en-IN" sz="1800" b="1" dirty="0">
              <a:latin typeface="Times New Roman" panose="02020603050405020304" pitchFamily="18" charset="0"/>
              <a:cs typeface="Times New Roman" panose="02020603050405020304" pitchFamily="18" charset="0"/>
            </a:endParaRPr>
          </a:p>
          <a:p>
            <a:pPr marL="0" indent="0" algn="just">
              <a:buNone/>
            </a:pPr>
            <a:r>
              <a:rPr lang="en-IN" altLang="en-IN" sz="2100" dirty="0">
                <a:latin typeface="Times New Roman" panose="02020603050405020304" pitchFamily="18" charset="0"/>
                <a:cs typeface="Times New Roman" panose="02020603050405020304" pitchFamily="18" charset="0"/>
              </a:rPr>
              <a:t>7</a:t>
            </a:r>
            <a:r>
              <a:rPr lang="en-IN" altLang="en-IN" sz="1800" b="1" dirty="0">
                <a:latin typeface="Times New Roman" panose="02020603050405020304" pitchFamily="18" charset="0"/>
                <a:cs typeface="Times New Roman" panose="02020603050405020304" pitchFamily="18" charset="0"/>
              </a:rPr>
              <a:t>.DESIGN OF AN AUTOMATED PET FEEDER BASED ON IOT </a:t>
            </a:r>
            <a:r>
              <a:rPr lang="en-IN" altLang="en-IN" sz="2100" dirty="0">
                <a:latin typeface="Times New Roman" panose="02020603050405020304" pitchFamily="18" charset="0"/>
                <a:cs typeface="Times New Roman" panose="02020603050405020304" pitchFamily="18" charset="0"/>
              </a:rPr>
              <a:t>by</a:t>
            </a:r>
            <a:r>
              <a:rPr lang="en-IN" altLang="en-IN" sz="2100" b="1" dirty="0">
                <a:latin typeface="Times New Roman" panose="02020603050405020304" pitchFamily="18" charset="0"/>
                <a:cs typeface="Times New Roman" panose="02020603050405020304" pitchFamily="18" charset="0"/>
              </a:rPr>
              <a:t> </a:t>
            </a:r>
            <a:r>
              <a:rPr lang="en-IN" altLang="en-IN" sz="2100" dirty="0" err="1">
                <a:latin typeface="Times New Roman" panose="02020603050405020304" pitchFamily="18" charset="0"/>
                <a:cs typeface="Times New Roman" panose="02020603050405020304" pitchFamily="18" charset="0"/>
              </a:rPr>
              <a:t>Xiamyang</a:t>
            </a:r>
            <a:r>
              <a:rPr lang="en-IN" altLang="en-IN" sz="2100" dirty="0">
                <a:latin typeface="Times New Roman" panose="02020603050405020304" pitchFamily="18" charset="0"/>
                <a:cs typeface="Times New Roman" panose="02020603050405020304" pitchFamily="18" charset="0"/>
              </a:rPr>
              <a:t> ji and </a:t>
            </a:r>
            <a:r>
              <a:rPr lang="en-IN" altLang="en-IN" sz="2100" dirty="0" err="1">
                <a:latin typeface="Times New Roman" panose="02020603050405020304" pitchFamily="18" charset="0"/>
                <a:cs typeface="Times New Roman" panose="02020603050405020304" pitchFamily="18" charset="0"/>
              </a:rPr>
              <a:t>yamin</a:t>
            </a:r>
            <a:r>
              <a:rPr lang="en-IN" altLang="en-IN" sz="2100" dirty="0">
                <a:latin typeface="Times New Roman" panose="02020603050405020304" pitchFamily="18" charset="0"/>
                <a:cs typeface="Times New Roman" panose="02020603050405020304" pitchFamily="18" charset="0"/>
              </a:rPr>
              <a:t>.</a:t>
            </a:r>
          </a:p>
          <a:p>
            <a:pPr marL="0" indent="0" algn="just">
              <a:buNone/>
            </a:pPr>
            <a:endParaRPr lang="en-IN" altLang="en-IN" sz="2100" dirty="0">
              <a:latin typeface="Times New Roman" panose="02020603050405020304" pitchFamily="18" charset="0"/>
              <a:cs typeface="Times New Roman" panose="02020603050405020304" pitchFamily="18" charset="0"/>
            </a:endParaRPr>
          </a:p>
          <a:p>
            <a:pPr marL="0" indent="0" algn="just">
              <a:buNone/>
            </a:pPr>
            <a:r>
              <a:rPr lang="en-IN" altLang="en-IN" sz="2100" dirty="0">
                <a:latin typeface="Times New Roman" panose="02020603050405020304" pitchFamily="18" charset="0"/>
                <a:cs typeface="Times New Roman" panose="02020603050405020304" pitchFamily="18" charset="0"/>
              </a:rPr>
              <a:t>8</a:t>
            </a:r>
            <a:r>
              <a:rPr lang="en-IN" altLang="en-IN" sz="2100" b="1" dirty="0">
                <a:latin typeface="Times New Roman" panose="02020603050405020304" pitchFamily="18" charset="0"/>
                <a:cs typeface="Times New Roman" panose="02020603050405020304" pitchFamily="18" charset="0"/>
              </a:rPr>
              <a:t>.”</a:t>
            </a:r>
            <a:r>
              <a:rPr lang="en-IN" altLang="en-IN" sz="1800" b="1" dirty="0">
                <a:latin typeface="Times New Roman" panose="02020603050405020304" pitchFamily="18" charset="0"/>
                <a:cs typeface="Times New Roman" panose="02020603050405020304" pitchFamily="18" charset="0"/>
              </a:rPr>
              <a:t>DESIGN AND IMPLEMENTATION OF AUTOMATED PET FEEDER WITH IMAGED RECOGNATION”</a:t>
            </a:r>
            <a:r>
              <a:rPr lang="en-IN" altLang="en-IN" sz="2100" b="1" dirty="0">
                <a:latin typeface="Times New Roman" panose="02020603050405020304" pitchFamily="18" charset="0"/>
                <a:cs typeface="Times New Roman" panose="02020603050405020304" pitchFamily="18" charset="0"/>
              </a:rPr>
              <a:t> </a:t>
            </a:r>
            <a:r>
              <a:rPr lang="en-IN" altLang="en-IN" sz="2100" dirty="0">
                <a:latin typeface="Times New Roman" panose="02020603050405020304" pitchFamily="18" charset="0"/>
                <a:cs typeface="Times New Roman" panose="02020603050405020304" pitchFamily="18" charset="0"/>
              </a:rPr>
              <a:t>by </a:t>
            </a:r>
            <a:r>
              <a:rPr lang="en-IN" altLang="en-IN" sz="2100" dirty="0" err="1">
                <a:latin typeface="Times New Roman" panose="02020603050405020304" pitchFamily="18" charset="0"/>
                <a:cs typeface="Times New Roman" panose="02020603050405020304" pitchFamily="18" charset="0"/>
              </a:rPr>
              <a:t>jianhuna</a:t>
            </a:r>
            <a:r>
              <a:rPr lang="en-IN" altLang="en-IN" sz="2100" dirty="0">
                <a:latin typeface="Times New Roman" panose="02020603050405020304" pitchFamily="18" charset="0"/>
                <a:cs typeface="Times New Roman" panose="02020603050405020304" pitchFamily="18" charset="0"/>
              </a:rPr>
              <a:t> </a:t>
            </a:r>
            <a:r>
              <a:rPr lang="en-IN" altLang="en-IN" sz="2100" dirty="0" err="1">
                <a:latin typeface="Times New Roman" panose="02020603050405020304" pitchFamily="18" charset="0"/>
                <a:cs typeface="Times New Roman" panose="02020603050405020304" pitchFamily="18" charset="0"/>
              </a:rPr>
              <a:t>cai,yunpeng</a:t>
            </a:r>
            <a:r>
              <a:rPr lang="en-IN" altLang="en-IN" sz="2100" dirty="0">
                <a:latin typeface="Times New Roman" panose="02020603050405020304" pitchFamily="18" charset="0"/>
                <a:cs typeface="Times New Roman" panose="02020603050405020304" pitchFamily="18" charset="0"/>
              </a:rPr>
              <a:t> </a:t>
            </a:r>
            <a:r>
              <a:rPr lang="en-IN" altLang="en-IN" sz="2100" dirty="0" err="1">
                <a:latin typeface="Times New Roman" panose="02020603050405020304" pitchFamily="18" charset="0"/>
                <a:cs typeface="Times New Roman" panose="02020603050405020304" pitchFamily="18" charset="0"/>
              </a:rPr>
              <a:t>zhu</a:t>
            </a:r>
            <a:r>
              <a:rPr lang="en-IN" altLang="en-IN" sz="2100" dirty="0">
                <a:latin typeface="Times New Roman" panose="02020603050405020304" pitchFamily="18" charset="0"/>
                <a:cs typeface="Times New Roman" panose="02020603050405020304" pitchFamily="18" charset="0"/>
              </a:rPr>
              <a:t>.</a:t>
            </a:r>
          </a:p>
          <a:p>
            <a:pPr marL="0" indent="0" algn="just">
              <a:buNone/>
            </a:pPr>
            <a:endParaRPr lang="en-IN" altLang="en-IN" sz="2100" dirty="0">
              <a:latin typeface="Times New Roman" panose="02020603050405020304" pitchFamily="18" charset="0"/>
              <a:cs typeface="Times New Roman" panose="02020603050405020304" pitchFamily="18" charset="0"/>
            </a:endParaRPr>
          </a:p>
          <a:p>
            <a:pPr marL="0" indent="0" algn="just">
              <a:buNone/>
            </a:pPr>
            <a:r>
              <a:rPr lang="en-IN" altLang="en-IN" sz="2100" dirty="0">
                <a:latin typeface="Times New Roman" panose="02020603050405020304" pitchFamily="18" charset="0"/>
                <a:cs typeface="Times New Roman" panose="02020603050405020304" pitchFamily="18" charset="0"/>
              </a:rPr>
              <a:t>9</a:t>
            </a:r>
            <a:r>
              <a:rPr lang="en-IN" altLang="en-IN" sz="2100" b="1" dirty="0">
                <a:latin typeface="Times New Roman" panose="02020603050405020304" pitchFamily="18" charset="0"/>
                <a:cs typeface="Times New Roman" panose="02020603050405020304" pitchFamily="18" charset="0"/>
              </a:rPr>
              <a:t>.”</a:t>
            </a:r>
            <a:r>
              <a:rPr lang="en-IN" altLang="en-IN" sz="1800" b="1" dirty="0">
                <a:latin typeface="Times New Roman" panose="02020603050405020304" pitchFamily="18" charset="0"/>
                <a:cs typeface="Times New Roman" panose="02020603050405020304" pitchFamily="18" charset="0"/>
              </a:rPr>
              <a:t>A SMART PET FEEDER BASED ON FUZZY CONTROL</a:t>
            </a:r>
            <a:r>
              <a:rPr lang="en-IN" altLang="en-IN" sz="2100" b="1" dirty="0">
                <a:latin typeface="Times New Roman" panose="02020603050405020304" pitchFamily="18" charset="0"/>
                <a:cs typeface="Times New Roman" panose="02020603050405020304" pitchFamily="18" charset="0"/>
              </a:rPr>
              <a:t>” </a:t>
            </a:r>
            <a:r>
              <a:rPr lang="en-IN" altLang="en-IN" sz="2100" dirty="0">
                <a:latin typeface="Times New Roman" panose="02020603050405020304" pitchFamily="18" charset="0"/>
                <a:cs typeface="Times New Roman" panose="02020603050405020304" pitchFamily="18" charset="0"/>
              </a:rPr>
              <a:t>by  </a:t>
            </a:r>
            <a:r>
              <a:rPr lang="en-IN" altLang="en-IN" sz="2100" dirty="0" err="1">
                <a:latin typeface="Times New Roman" panose="02020603050405020304" pitchFamily="18" charset="0"/>
                <a:cs typeface="Times New Roman" panose="02020603050405020304" pitchFamily="18" charset="0"/>
              </a:rPr>
              <a:t>ming</a:t>
            </a:r>
            <a:r>
              <a:rPr lang="en-IN" altLang="en-IN" sz="2100" dirty="0">
                <a:latin typeface="Times New Roman" panose="02020603050405020304" pitchFamily="18" charset="0"/>
                <a:cs typeface="Times New Roman" panose="02020603050405020304" pitchFamily="18" charset="0"/>
              </a:rPr>
              <a:t>  fang chai and jia-</a:t>
            </a:r>
            <a:r>
              <a:rPr lang="en-IN" altLang="en-IN" sz="2100" dirty="0" err="1">
                <a:latin typeface="Times New Roman" panose="02020603050405020304" pitchFamily="18" charset="0"/>
                <a:cs typeface="Times New Roman" panose="02020603050405020304" pitchFamily="18" charset="0"/>
              </a:rPr>
              <a:t>yulti</a:t>
            </a:r>
            <a:r>
              <a:rPr lang="en-IN" altLang="en-IN" sz="2100" dirty="0">
                <a:latin typeface="Times New Roman" panose="02020603050405020304" pitchFamily="18" charset="0"/>
                <a:cs typeface="Times New Roman" panose="02020603050405020304" pitchFamily="18" charset="0"/>
              </a:rPr>
              <a:t>.</a:t>
            </a:r>
          </a:p>
          <a:p>
            <a:pPr marL="0" indent="0" algn="just">
              <a:buNone/>
            </a:pPr>
            <a:endParaRPr lang="en-IN" altLang="en-IN" sz="2100" dirty="0">
              <a:latin typeface="Times New Roman" panose="02020603050405020304" pitchFamily="18" charset="0"/>
              <a:cs typeface="Times New Roman" panose="02020603050405020304" pitchFamily="18" charset="0"/>
            </a:endParaRPr>
          </a:p>
          <a:p>
            <a:pPr marL="0" indent="0" algn="just">
              <a:buNone/>
            </a:pPr>
            <a:r>
              <a:rPr lang="en-IN" altLang="en-IN" sz="2100" dirty="0">
                <a:latin typeface="Times New Roman" panose="02020603050405020304" pitchFamily="18" charset="0"/>
                <a:cs typeface="Times New Roman" panose="02020603050405020304" pitchFamily="18" charset="0"/>
              </a:rPr>
              <a:t>10</a:t>
            </a:r>
            <a:r>
              <a:rPr lang="en-IN" altLang="en-IN" sz="2100" b="1" dirty="0">
                <a:latin typeface="Times New Roman" panose="02020603050405020304" pitchFamily="18" charset="0"/>
                <a:cs typeface="Times New Roman" panose="02020603050405020304" pitchFamily="18" charset="0"/>
              </a:rPr>
              <a:t>. </a:t>
            </a:r>
            <a:r>
              <a:rPr lang="en-IN" altLang="en-IN" sz="1800" b="1" dirty="0">
                <a:latin typeface="Times New Roman" panose="02020603050405020304" pitchFamily="18" charset="0"/>
                <a:cs typeface="Times New Roman" panose="02020603050405020304" pitchFamily="18" charset="0"/>
              </a:rPr>
              <a:t>“DEVELOPMENT OF AN AUTOMATIC PET FEEDER SYSTEM USING MICROCONTROLLER</a:t>
            </a:r>
            <a:r>
              <a:rPr lang="en-IN" altLang="en-IN" sz="2100" b="1" dirty="0">
                <a:latin typeface="Times New Roman" panose="02020603050405020304" pitchFamily="18" charset="0"/>
                <a:cs typeface="Times New Roman" panose="02020603050405020304" pitchFamily="18" charset="0"/>
              </a:rPr>
              <a:t>” </a:t>
            </a:r>
            <a:r>
              <a:rPr lang="en-IN" altLang="en-IN" sz="2100" dirty="0">
                <a:latin typeface="Times New Roman" panose="02020603050405020304" pitchFamily="18" charset="0"/>
                <a:cs typeface="Times New Roman" panose="02020603050405020304" pitchFamily="18" charset="0"/>
              </a:rPr>
              <a:t>by </a:t>
            </a:r>
            <a:r>
              <a:rPr lang="en-IN" altLang="en-IN" sz="2100" dirty="0" err="1">
                <a:latin typeface="Times New Roman" panose="02020603050405020304" pitchFamily="18" charset="0"/>
                <a:cs typeface="Times New Roman" panose="02020603050405020304" pitchFamily="18" charset="0"/>
              </a:rPr>
              <a:t>Noraziah</a:t>
            </a:r>
            <a:r>
              <a:rPr lang="en-IN" altLang="en-IN" sz="2100" dirty="0">
                <a:latin typeface="Times New Roman" panose="02020603050405020304" pitchFamily="18" charset="0"/>
                <a:cs typeface="Times New Roman" panose="02020603050405020304" pitchFamily="18" charset="0"/>
              </a:rPr>
              <a:t> Ahmed</a:t>
            </a:r>
            <a:r>
              <a:rPr lang="en-IN" altLang="en-IN" sz="2100" u="sng" dirty="0">
                <a:latin typeface="Times New Roman" panose="02020603050405020304" pitchFamily="18" charset="0"/>
                <a:cs typeface="Times New Roman" panose="02020603050405020304" pitchFamily="18" charset="0"/>
              </a:rPr>
              <a:t>.</a:t>
            </a:r>
            <a:endParaRPr lang="en-IN" altLang="en-IN" dirty="0">
              <a:latin typeface="Times New Roman" panose="02020603050405020304" pitchFamily="18" charset="0"/>
              <a:cs typeface="Times New Roman" panose="02020603050405020304" pitchFamily="18" charset="0"/>
            </a:endParaRPr>
          </a:p>
        </p:txBody>
      </p:sp>
      <p:sp>
        <p:nvSpPr>
          <p:cNvPr id="5" name="Date Placeholder 2">
            <a:extLst>
              <a:ext uri="{FF2B5EF4-FFF2-40B4-BE49-F238E27FC236}">
                <a16:creationId xmlns:a16="http://schemas.microsoft.com/office/drawing/2014/main" id="{13922CA2-11AD-A366-7D17-6DA6B6986E8F}"/>
              </a:ext>
            </a:extLst>
          </p:cNvPr>
          <p:cNvSpPr>
            <a:spLocks noGrp="1"/>
          </p:cNvSpPr>
          <p:nvPr>
            <p:ph type="dt" sz="half" idx="10"/>
          </p:nvPr>
        </p:nvSpPr>
        <p:spPr>
          <a:xfrm>
            <a:off x="1063487" y="6417231"/>
            <a:ext cx="2057400" cy="273844"/>
          </a:xfrm>
        </p:spPr>
        <p:txBody>
          <a:bodyPr/>
          <a:lstStyle/>
          <a:p>
            <a:pPr>
              <a:defRPr/>
            </a:pPr>
            <a:r>
              <a:rPr lang="en-US" dirty="0">
                <a:solidFill>
                  <a:schemeClr val="bg1"/>
                </a:solidFill>
              </a:rPr>
              <a:t>13/03/2023</a:t>
            </a:r>
          </a:p>
        </p:txBody>
      </p:sp>
      <p:sp>
        <p:nvSpPr>
          <p:cNvPr id="6" name="Footer Placeholder 7">
            <a:extLst>
              <a:ext uri="{FF2B5EF4-FFF2-40B4-BE49-F238E27FC236}">
                <a16:creationId xmlns:a16="http://schemas.microsoft.com/office/drawing/2014/main" id="{DF1BE9CA-1F30-EE91-5B82-AF823CFF0CDB}"/>
              </a:ext>
            </a:extLst>
          </p:cNvPr>
          <p:cNvSpPr>
            <a:spLocks noGrp="1"/>
          </p:cNvSpPr>
          <p:nvPr>
            <p:ph type="ftr" sz="quarter" idx="11"/>
          </p:nvPr>
        </p:nvSpPr>
        <p:spPr bwMode="auto">
          <a:xfrm>
            <a:off x="3174423" y="5065331"/>
            <a:ext cx="2971800" cy="342900"/>
          </a:xfrm>
          <a:noFill/>
          <a:ln>
            <a:miter lim="800000"/>
          </a:ln>
        </p:spPr>
        <p:txBody>
          <a:bodyPr spcFirstLastPara="1" vert="horz" wrap="square" lIns="68580" tIns="34290" rIns="68580" bIns="34290" numCol="1" anchor="ctr" anchorCtr="0" compatLnSpc="1">
            <a:noAutofit/>
          </a:bodyPr>
          <a:lstStyle/>
          <a:p>
            <a:pPr fontAlgn="base">
              <a:spcBef>
                <a:spcPct val="0"/>
              </a:spcBef>
              <a:spcAft>
                <a:spcPct val="0"/>
              </a:spcAft>
            </a:pPr>
            <a:r>
              <a:rPr lang="en-US" dirty="0">
                <a:solidFill>
                  <a:schemeClr val="bg1"/>
                </a:solidFill>
                <a:latin typeface="Times New Roman"/>
                <a:cs typeface="Times New Roman"/>
                <a:sym typeface="Times New Roman"/>
              </a:rPr>
              <a:t>PROVENDER FEEDER</a:t>
            </a:r>
            <a:endParaRPr lang="en-US" dirty="0">
              <a:solidFill>
                <a:schemeClr val="bg1"/>
              </a:solidFill>
            </a:endParaRPr>
          </a:p>
          <a:p>
            <a:pPr fontAlgn="base">
              <a:spcBef>
                <a:spcPct val="0"/>
              </a:spcBef>
              <a:spcAft>
                <a:spcPct val="0"/>
              </a:spcAft>
            </a:pPr>
            <a:endParaRPr lang="en-US"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E352FE-AE35-82AC-110F-80ACDF3748F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24</a:t>
            </a:fld>
            <a:endParaRPr lang="en-IN"/>
          </a:p>
        </p:txBody>
      </p:sp>
      <p:sp>
        <p:nvSpPr>
          <p:cNvPr id="4" name="TextBox 3">
            <a:extLst>
              <a:ext uri="{FF2B5EF4-FFF2-40B4-BE49-F238E27FC236}">
                <a16:creationId xmlns:a16="http://schemas.microsoft.com/office/drawing/2014/main" id="{FEAEB2A9-F97C-A37E-2B1B-91C3802C9370}"/>
              </a:ext>
            </a:extLst>
          </p:cNvPr>
          <p:cNvSpPr txBox="1"/>
          <p:nvPr/>
        </p:nvSpPr>
        <p:spPr>
          <a:xfrm>
            <a:off x="2464904" y="1903512"/>
            <a:ext cx="4572000" cy="1754326"/>
          </a:xfrm>
          <a:prstGeom prst="rect">
            <a:avLst/>
          </a:prstGeom>
          <a:noFill/>
        </p:spPr>
        <p:txBody>
          <a:bodyPr wrap="square">
            <a:spAutoFit/>
          </a:bodyPr>
          <a:lstStyle/>
          <a:p>
            <a:r>
              <a:rPr lang="en-IN" sz="5400" dirty="0"/>
              <a:t>                               THANK YOU!! </a:t>
            </a:r>
          </a:p>
        </p:txBody>
      </p:sp>
    </p:spTree>
    <p:extLst>
      <p:ext uri="{BB962C8B-B14F-4D97-AF65-F5344CB8AC3E}">
        <p14:creationId xmlns:p14="http://schemas.microsoft.com/office/powerpoint/2010/main" val="288811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14"/>
          <p:cNvSpPr txBox="1">
            <a:spLocks noGrp="1"/>
          </p:cNvSpPr>
          <p:nvPr>
            <p:ph type="title"/>
          </p:nvPr>
        </p:nvSpPr>
        <p:spPr>
          <a:xfrm>
            <a:off x="914400" y="274638"/>
            <a:ext cx="7772400" cy="9447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IN" sz="3200" dirty="0">
                <a:solidFill>
                  <a:schemeClr val="tx1"/>
                </a:solidFill>
                <a:latin typeface="Times New Roman" panose="02020603050405020304" pitchFamily="18" charset="0"/>
                <a:cs typeface="Times New Roman" panose="02020603050405020304" pitchFamily="18" charset="0"/>
              </a:rPr>
              <a:t>PROBLEM DESCRIPTION:</a:t>
            </a:r>
            <a:endParaRPr sz="1100" dirty="0">
              <a:solidFill>
                <a:schemeClr val="tx1"/>
              </a:solidFill>
              <a:latin typeface="Times New Roman" panose="02020603050405020304" pitchFamily="18" charset="0"/>
              <a:cs typeface="Times New Roman" panose="02020603050405020304" pitchFamily="18" charset="0"/>
            </a:endParaRPr>
          </a:p>
        </p:txBody>
      </p:sp>
      <p:sp>
        <p:nvSpPr>
          <p:cNvPr id="459" name="Google Shape;459;p14"/>
          <p:cNvSpPr txBox="1">
            <a:spLocks noGrp="1"/>
          </p:cNvSpPr>
          <p:nvPr>
            <p:ph type="body" idx="1"/>
          </p:nvPr>
        </p:nvSpPr>
        <p:spPr>
          <a:xfrm>
            <a:off x="762000" y="1143000"/>
            <a:ext cx="7772400" cy="5029200"/>
          </a:xfrm>
          <a:prstGeom prst="rect">
            <a:avLst/>
          </a:prstGeom>
          <a:noFill/>
          <a:ln>
            <a:noFill/>
          </a:ln>
        </p:spPr>
        <p:txBody>
          <a:bodyPr spcFirstLastPara="1" wrap="square" lIns="91425" tIns="45700" rIns="91425" bIns="45700" anchor="t" anchorCtr="0">
            <a:noAutofit/>
          </a:bodyPr>
          <a:lstStyle/>
          <a:p>
            <a:pPr marL="0" indent="0" algn="just">
              <a:buNone/>
            </a:pPr>
            <a:endParaRPr lang="x-none" altLang="en-IN" sz="1800" dirty="0">
              <a:latin typeface="Times New Roman" pitchFamily="18" charset="0"/>
              <a:cs typeface="Times New Roman" pitchFamily="18" charset="0"/>
            </a:endParaRPr>
          </a:p>
          <a:p>
            <a:pPr algn="just">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In urban areas, Pet’s possessor leave their house for the other activities.</a:t>
            </a:r>
          </a:p>
          <a:p>
            <a:pPr algn="just">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Unable to Monitor the behaviour of the pet as they grow. </a:t>
            </a:r>
          </a:p>
          <a:p>
            <a:pPr algn="just">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a:p>
            <a:pPr marL="131445" indent="0" algn="just">
              <a:buNone/>
            </a:pPr>
            <a:r>
              <a:rPr lang="en-IN" sz="1800" dirty="0"/>
              <a:t>           </a:t>
            </a:r>
          </a:p>
          <a:p>
            <a:pPr algn="l">
              <a:buFont typeface="Wingdings" panose="05000000000000000000" pitchFamily="2" charset="2"/>
              <a:buChar char="v"/>
            </a:pPr>
            <a:endParaRPr lang="en-US" dirty="0">
              <a:latin typeface="Helvetica" panose="020B0604020202020204" pitchFamily="34" charset="0"/>
              <a:cs typeface="Helvetica" panose="020B0604020202020204" pitchFamily="34" charset="0"/>
              <a:sym typeface="Times New Roman"/>
            </a:endParaRPr>
          </a:p>
          <a:p>
            <a:pPr marL="0" lvl="0" indent="0" algn="l" rtl="0">
              <a:lnSpc>
                <a:spcPct val="100000"/>
              </a:lnSpc>
              <a:spcBef>
                <a:spcPts val="575"/>
              </a:spcBef>
              <a:spcAft>
                <a:spcPts val="0"/>
              </a:spcAft>
              <a:buSzPts val="2210"/>
              <a:buNone/>
            </a:pPr>
            <a:endParaRPr dirty="0"/>
          </a:p>
        </p:txBody>
      </p:sp>
      <p:sp>
        <p:nvSpPr>
          <p:cNvPr id="460" name="Google Shape;460;p1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t>3</a:t>
            </a:fld>
            <a:endParaRPr/>
          </a:p>
        </p:txBody>
      </p:sp>
      <p:sp>
        <p:nvSpPr>
          <p:cNvPr id="461" name="Google Shape;461;p1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19ADPN6401 Mini Project</a:t>
            </a:r>
            <a:endParaRPr/>
          </a:p>
        </p:txBody>
      </p:sp>
    </p:spTree>
    <p:extLst>
      <p:ext uri="{BB962C8B-B14F-4D97-AF65-F5344CB8AC3E}">
        <p14:creationId xmlns:p14="http://schemas.microsoft.com/office/powerpoint/2010/main" val="189812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14"/>
          <p:cNvSpPr txBox="1">
            <a:spLocks noGrp="1"/>
          </p:cNvSpPr>
          <p:nvPr>
            <p:ph type="title"/>
          </p:nvPr>
        </p:nvSpPr>
        <p:spPr>
          <a:xfrm>
            <a:off x="914400" y="274638"/>
            <a:ext cx="7772400" cy="9447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endParaRPr dirty="0"/>
          </a:p>
        </p:txBody>
      </p:sp>
      <p:sp>
        <p:nvSpPr>
          <p:cNvPr id="459" name="Google Shape;459;p14"/>
          <p:cNvSpPr txBox="1">
            <a:spLocks noGrp="1"/>
          </p:cNvSpPr>
          <p:nvPr>
            <p:ph type="body" idx="1"/>
          </p:nvPr>
        </p:nvSpPr>
        <p:spPr>
          <a:xfrm>
            <a:off x="762000" y="1143000"/>
            <a:ext cx="77724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75"/>
              </a:spcBef>
              <a:spcAft>
                <a:spcPts val="0"/>
              </a:spcAft>
              <a:buSzPts val="2210"/>
              <a:buNone/>
            </a:pPr>
            <a:endParaRPr dirty="0"/>
          </a:p>
        </p:txBody>
      </p:sp>
      <p:sp>
        <p:nvSpPr>
          <p:cNvPr id="460" name="Google Shape;460;p1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t>4</a:t>
            </a:fld>
            <a:endParaRPr/>
          </a:p>
        </p:txBody>
      </p:sp>
      <p:sp>
        <p:nvSpPr>
          <p:cNvPr id="461" name="Google Shape;461;p1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19ADPN6401 Mini Project</a:t>
            </a:r>
            <a:endParaRPr/>
          </a:p>
        </p:txBody>
      </p:sp>
      <p:sp>
        <p:nvSpPr>
          <p:cNvPr id="2" name="Rectangle 1">
            <a:extLst>
              <a:ext uri="{FF2B5EF4-FFF2-40B4-BE49-F238E27FC236}">
                <a16:creationId xmlns:a16="http://schemas.microsoft.com/office/drawing/2014/main" id="{030A8A45-CF27-12C2-3B31-47FFCFEFCB52}"/>
              </a:ext>
            </a:extLst>
          </p:cNvPr>
          <p:cNvSpPr/>
          <p:nvPr/>
        </p:nvSpPr>
        <p:spPr>
          <a:xfrm>
            <a:off x="1658112" y="2754000"/>
            <a:ext cx="5827776" cy="103280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Times New Roman" panose="02020603050405020304" pitchFamily="18" charset="0"/>
                <a:cs typeface="Times New Roman" panose="02020603050405020304" pitchFamily="18" charset="0"/>
              </a:rPr>
              <a:t>LITERATURE IDENTIFIED AND FINDINGS</a:t>
            </a:r>
          </a:p>
          <a:p>
            <a:pPr algn="ctr"/>
            <a:endParaRPr lang="en-IN" sz="1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547106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14"/>
          <p:cNvSpPr txBox="1">
            <a:spLocks noGrp="1"/>
          </p:cNvSpPr>
          <p:nvPr>
            <p:ph type="title"/>
          </p:nvPr>
        </p:nvSpPr>
        <p:spPr>
          <a:xfrm>
            <a:off x="914400" y="274638"/>
            <a:ext cx="7772400" cy="9447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IN" sz="3200" b="1" dirty="0">
                <a:solidFill>
                  <a:schemeClr val="tx1"/>
                </a:solidFill>
                <a:latin typeface="Helvetica" panose="020B0604020202020204" pitchFamily="34" charset="0"/>
                <a:cs typeface="Helvetica" panose="020B0604020202020204" pitchFamily="34" charset="0"/>
              </a:rPr>
              <a:t>1.</a:t>
            </a:r>
            <a:r>
              <a:rPr lang="en-IN" sz="3200" b="1" dirty="0">
                <a:solidFill>
                  <a:schemeClr val="tx1"/>
                </a:solidFill>
                <a:latin typeface="Times New Roman" panose="02020603050405020304" pitchFamily="18" charset="0"/>
                <a:cs typeface="Times New Roman" panose="02020603050405020304" pitchFamily="18" charset="0"/>
              </a:rPr>
              <a:t>PRODUCT DESIGN</a:t>
            </a:r>
            <a:r>
              <a:rPr lang="en-IN" sz="3200" b="1" dirty="0">
                <a:solidFill>
                  <a:schemeClr val="tx1"/>
                </a:solidFill>
                <a:latin typeface="Helvetica" panose="020B0604020202020204" pitchFamily="34" charset="0"/>
                <a:cs typeface="Helvetica" panose="020B0604020202020204" pitchFamily="34" charset="0"/>
              </a:rPr>
              <a:t>:</a:t>
            </a:r>
            <a:endParaRPr sz="3200" dirty="0">
              <a:solidFill>
                <a:schemeClr val="tx1"/>
              </a:solidFill>
            </a:endParaRPr>
          </a:p>
        </p:txBody>
      </p:sp>
      <p:sp>
        <p:nvSpPr>
          <p:cNvPr id="459" name="Google Shape;459;p14"/>
          <p:cNvSpPr txBox="1">
            <a:spLocks noGrp="1"/>
          </p:cNvSpPr>
          <p:nvPr>
            <p:ph type="body" idx="1"/>
          </p:nvPr>
        </p:nvSpPr>
        <p:spPr>
          <a:xfrm>
            <a:off x="762000" y="1143000"/>
            <a:ext cx="7772400" cy="5029200"/>
          </a:xfrm>
          <a:prstGeom prst="rect">
            <a:avLst/>
          </a:prstGeom>
          <a:noFill/>
          <a:ln>
            <a:noFill/>
          </a:ln>
        </p:spPr>
        <p:txBody>
          <a:bodyPr spcFirstLastPara="1" wrap="square" lIns="91425" tIns="45700" rIns="91425" bIns="45700" anchor="t" anchorCtr="0">
            <a:noAutofit/>
          </a:bodyPr>
          <a:lstStyle/>
          <a:p>
            <a:pPr marL="361950" indent="-285750" algn="just">
              <a:spcBef>
                <a:spcPts val="0"/>
              </a:spcBef>
              <a:buSzPts val="2400"/>
              <a:buFont typeface="Wingdings" panose="05000000000000000000"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Product design is a technique by which translating customer’s needs into a marketable product.</a:t>
            </a:r>
          </a:p>
          <a:p>
            <a:pPr marL="76200" indent="0" algn="just">
              <a:spcBef>
                <a:spcPts val="0"/>
              </a:spcBef>
              <a:buSzPts val="2400"/>
              <a:buNone/>
            </a:pPr>
            <a:endPar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361950" indent="-285750" algn="just">
              <a:spcBef>
                <a:spcPts val="0"/>
              </a:spcBef>
              <a:buSzPts val="2400"/>
              <a:buFont typeface="Wingdings" panose="05000000000000000000"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It is the mandatory technique for the contact between the product and the customer</a:t>
            </a:r>
          </a:p>
          <a:p>
            <a:pPr marL="76200" indent="0" algn="just">
              <a:spcBef>
                <a:spcPts val="0"/>
              </a:spcBef>
              <a:buSzPts val="2400"/>
              <a:buNone/>
            </a:pPr>
            <a:endPar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361950" indent="-285750" algn="just">
              <a:spcBef>
                <a:spcPts val="0"/>
              </a:spcBef>
              <a:buSzPts val="2400"/>
              <a:buFont typeface="Wingdings" panose="05000000000000000000"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There are four core themes values in product </a:t>
            </a:r>
            <a:r>
              <a:rPr lang="en-US" sz="1800" dirty="0" err="1">
                <a:solidFill>
                  <a:schemeClr val="tx1"/>
                </a:solidFill>
                <a:latin typeface="Times New Roman" panose="02020603050405020304" pitchFamily="18" charset="0"/>
                <a:ea typeface="Times New Roman"/>
                <a:cs typeface="Times New Roman" panose="02020603050405020304" pitchFamily="18" charset="0"/>
                <a:sym typeface="Times New Roman"/>
              </a:rPr>
              <a:t>design,which</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includes      </a:t>
            </a: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SOCIAL,ALURISTIC,FUNCTIONAL </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and </a:t>
            </a: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ESTHETIC(SAFE).</a:t>
            </a:r>
          </a:p>
          <a:p>
            <a:pPr marL="76200" indent="0" algn="just">
              <a:spcBef>
                <a:spcPts val="0"/>
              </a:spcBef>
              <a:buSzPts val="2400"/>
              <a:buNone/>
            </a:pPr>
            <a:endPar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361950" indent="-285750" algn="just">
              <a:spcBef>
                <a:spcPts val="0"/>
              </a:spcBef>
              <a:buSzPts val="2400"/>
              <a:buFont typeface="Wingdings" panose="05000000000000000000"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By this SAFE value scale ,it offers an </a:t>
            </a:r>
            <a:r>
              <a:rPr lang="en-US" sz="1800" dirty="0" err="1">
                <a:solidFill>
                  <a:schemeClr val="tx1"/>
                </a:solidFill>
                <a:latin typeface="Times New Roman" panose="02020603050405020304" pitchFamily="18" charset="0"/>
                <a:ea typeface="Times New Roman"/>
                <a:cs typeface="Times New Roman" panose="02020603050405020304" pitchFamily="18" charset="0"/>
                <a:sym typeface="Times New Roman"/>
              </a:rPr>
              <a:t>oppourtunity</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to puzzle out the configuration of values in a product design.</a:t>
            </a:r>
          </a:p>
          <a:p>
            <a:pPr marL="76200" indent="0" algn="just">
              <a:spcBef>
                <a:spcPts val="0"/>
              </a:spcBef>
              <a:buSzPts val="2400"/>
              <a:buNone/>
            </a:pPr>
            <a:endPar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361950" indent="-285750" algn="just">
              <a:spcBef>
                <a:spcPts val="0"/>
              </a:spcBef>
              <a:buSzPts val="2400"/>
              <a:buFont typeface="Wingdings" panose="05000000000000000000"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SAFE value scale must be utilized in a product design project to make sure that the product is valuable to the customer.</a:t>
            </a:r>
          </a:p>
          <a:p>
            <a:pPr marL="0" lvl="0" indent="0" algn="l" rtl="0">
              <a:lnSpc>
                <a:spcPct val="100000"/>
              </a:lnSpc>
              <a:spcBef>
                <a:spcPts val="575"/>
              </a:spcBef>
              <a:spcAft>
                <a:spcPts val="0"/>
              </a:spcAft>
              <a:buSzPts val="2210"/>
              <a:buNone/>
            </a:pPr>
            <a:endParaRPr sz="1800" dirty="0"/>
          </a:p>
        </p:txBody>
      </p:sp>
      <p:sp>
        <p:nvSpPr>
          <p:cNvPr id="460" name="Google Shape;460;p1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t>5</a:t>
            </a:fld>
            <a:endParaRPr/>
          </a:p>
        </p:txBody>
      </p:sp>
      <p:sp>
        <p:nvSpPr>
          <p:cNvPr id="461" name="Google Shape;461;p1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19ADPN6401 Mini Project</a:t>
            </a:r>
            <a:endParaRPr/>
          </a:p>
        </p:txBody>
      </p:sp>
      <p:sp>
        <p:nvSpPr>
          <p:cNvPr id="2" name="Google Shape;488;p17">
            <a:extLst>
              <a:ext uri="{FF2B5EF4-FFF2-40B4-BE49-F238E27FC236}">
                <a16:creationId xmlns:a16="http://schemas.microsoft.com/office/drawing/2014/main" id="{AAED3200-5632-7DC1-1931-31B474722FDE}"/>
              </a:ext>
            </a:extLst>
          </p:cNvPr>
          <p:cNvSpPr txBox="1"/>
          <p:nvPr/>
        </p:nvSpPr>
        <p:spPr>
          <a:xfrm>
            <a:off x="990600" y="5290689"/>
            <a:ext cx="7619999" cy="848622"/>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just">
              <a:buSzPts val="1400"/>
            </a:pPr>
            <a:r>
              <a:rPr lang="en-IN" sz="1200" b="1" dirty="0">
                <a:solidFill>
                  <a:schemeClr val="dk1"/>
                </a:solidFill>
              </a:rPr>
              <a:t>Reference</a:t>
            </a:r>
            <a:r>
              <a:rPr lang="en-IN" sz="1200" b="1" dirty="0">
                <a:solidFill>
                  <a:schemeClr val="dk1"/>
                </a:solidFill>
                <a:latin typeface="Times New Roman" panose="02020603050405020304" pitchFamily="18" charset="0"/>
                <a:cs typeface="Times New Roman" panose="02020603050405020304" pitchFamily="18" charset="0"/>
              </a:rPr>
              <a:t>: </a:t>
            </a:r>
            <a:r>
              <a:rPr lang="en-US" sz="1200" dirty="0">
                <a:solidFill>
                  <a:srgbClr val="333333"/>
                </a:solidFill>
                <a:latin typeface="Times New Roman" panose="02020603050405020304" pitchFamily="18" charset="0"/>
                <a:cs typeface="Times New Roman" panose="02020603050405020304" pitchFamily="18" charset="0"/>
              </a:rPr>
              <a:t>DESIGN AND DEVELOPMENT ON 2 IN 1 AUTOMATIC PET FEEDER BY “LIM JOE YIN”</a:t>
            </a:r>
          </a:p>
          <a:p>
            <a:pPr algn="just">
              <a:buSzPts val="1400"/>
            </a:pPr>
            <a:r>
              <a:rPr lang="en-US" sz="1200" dirty="0">
                <a:solidFill>
                  <a:srgbClr val="333333"/>
                </a:solidFill>
                <a:latin typeface="Times New Roman" panose="02020603050405020304" pitchFamily="18" charset="0"/>
                <a:cs typeface="Times New Roman" panose="02020603050405020304" pitchFamily="18" charset="0"/>
              </a:rPr>
              <a:t>Submitted to UNIVERSITI SAINS MALAYSIA as partial fulfillment of the requirement to graduate with </a:t>
            </a:r>
            <a:r>
              <a:rPr lang="en-US" sz="1200" dirty="0" err="1">
                <a:solidFill>
                  <a:srgbClr val="333333"/>
                </a:solidFill>
                <a:latin typeface="Times New Roman" panose="02020603050405020304" pitchFamily="18" charset="0"/>
                <a:cs typeface="Times New Roman" panose="02020603050405020304" pitchFamily="18" charset="0"/>
              </a:rPr>
              <a:t>honours</a:t>
            </a:r>
            <a:r>
              <a:rPr lang="en-US" sz="1200" dirty="0">
                <a:solidFill>
                  <a:srgbClr val="333333"/>
                </a:solidFill>
                <a:latin typeface="Times New Roman" panose="02020603050405020304" pitchFamily="18" charset="0"/>
                <a:cs typeface="Times New Roman" panose="02020603050405020304" pitchFamily="18" charset="0"/>
              </a:rPr>
              <a:t> degree in “BACHELOR OF ENGINEERING”</a:t>
            </a:r>
            <a:endParaRPr sz="1200" dirty="0">
              <a:solidFill>
                <a:srgbClr val="FF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30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14"/>
          <p:cNvSpPr txBox="1">
            <a:spLocks noGrp="1"/>
          </p:cNvSpPr>
          <p:nvPr>
            <p:ph type="title"/>
          </p:nvPr>
        </p:nvSpPr>
        <p:spPr>
          <a:xfrm>
            <a:off x="914400" y="274638"/>
            <a:ext cx="7772400" cy="9447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IN" sz="3200" b="1" dirty="0">
                <a:solidFill>
                  <a:schemeClr val="tx1"/>
                </a:solidFill>
                <a:latin typeface="Helvetica" panose="020B0604020202020204" pitchFamily="34" charset="0"/>
                <a:ea typeface="Times New Roman"/>
                <a:cs typeface="Helvetica" panose="020B0604020202020204" pitchFamily="34" charset="0"/>
                <a:sym typeface="Times New Roman"/>
              </a:rPr>
              <a:t>2</a:t>
            </a:r>
            <a:r>
              <a:rPr lang="en-IN" sz="3200" b="1" dirty="0">
                <a:solidFill>
                  <a:schemeClr val="tx1"/>
                </a:solidFill>
                <a:latin typeface="Times New Roman" panose="02020603050405020304" pitchFamily="18" charset="0"/>
                <a:ea typeface="Times New Roman"/>
                <a:cs typeface="Times New Roman" panose="02020603050405020304" pitchFamily="18" charset="0"/>
                <a:sym typeface="Times New Roman"/>
              </a:rPr>
              <a:t>.AUTOMATED FEEDING SYSTEM:</a:t>
            </a:r>
            <a:endParaRPr sz="3200" dirty="0">
              <a:solidFill>
                <a:schemeClr val="tx1"/>
              </a:solidFill>
              <a:latin typeface="Times New Roman" panose="02020603050405020304" pitchFamily="18" charset="0"/>
              <a:cs typeface="Times New Roman" panose="02020603050405020304" pitchFamily="18" charset="0"/>
            </a:endParaRPr>
          </a:p>
        </p:txBody>
      </p:sp>
      <p:sp>
        <p:nvSpPr>
          <p:cNvPr id="459" name="Google Shape;459;p14"/>
          <p:cNvSpPr txBox="1">
            <a:spLocks noGrp="1"/>
          </p:cNvSpPr>
          <p:nvPr>
            <p:ph type="body" idx="1"/>
          </p:nvPr>
        </p:nvSpPr>
        <p:spPr>
          <a:xfrm>
            <a:off x="762000" y="1143000"/>
            <a:ext cx="7772400" cy="5029200"/>
          </a:xfrm>
          <a:prstGeom prst="rect">
            <a:avLst/>
          </a:prstGeom>
          <a:noFill/>
          <a:ln>
            <a:noFill/>
          </a:ln>
        </p:spPr>
        <p:txBody>
          <a:bodyPr spcFirstLastPara="1" wrap="square" lIns="91425" tIns="45700" rIns="91425" bIns="45700" anchor="t" anchorCtr="0">
            <a:noAutofit/>
          </a:bodyPr>
          <a:lstStyle/>
          <a:p>
            <a:pPr indent="-381000" algn="just">
              <a:spcBef>
                <a:spcPts val="0"/>
              </a:spcBef>
              <a:buSzPts val="2400"/>
              <a:buFont typeface="Wingdings" panose="05000000000000000000"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The abilities of communication and control technologies to improve human communication with pets is by technology “</a:t>
            </a: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INTERNET OF THINGS</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p>
          <a:p>
            <a:pPr indent="-381000" algn="just">
              <a:spcBef>
                <a:spcPts val="0"/>
              </a:spcBef>
              <a:buSzPts val="2400"/>
              <a:buFont typeface="Wingdings" panose="05000000000000000000"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Smart pet feeder allows pet owners to schedule and remote their pet’s feeding time.</a:t>
            </a:r>
          </a:p>
          <a:p>
            <a:pPr indent="-381000" algn="just">
              <a:spcBef>
                <a:spcPts val="0"/>
              </a:spcBef>
              <a:buSzPts val="2400"/>
              <a:buFont typeface="Wingdings" panose="05000000000000000000"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Automated pet feeder aids to remove waste of food as it dispenses according to time ,amount and the demand.</a:t>
            </a:r>
          </a:p>
          <a:p>
            <a:pPr indent="-381000" algn="just">
              <a:spcBef>
                <a:spcPts val="0"/>
              </a:spcBef>
              <a:buSzPts val="2400"/>
              <a:buFont typeface="Wingdings" panose="05000000000000000000"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There are automatic pet feeder for pigeon ,cats and </a:t>
            </a:r>
            <a:r>
              <a:rPr lang="en-US" sz="1800" dirty="0" err="1">
                <a:solidFill>
                  <a:schemeClr val="tx1"/>
                </a:solidFill>
                <a:latin typeface="Times New Roman" panose="02020603050405020304" pitchFamily="18" charset="0"/>
                <a:ea typeface="Times New Roman"/>
                <a:cs typeface="Times New Roman" panose="02020603050405020304" pitchFamily="18" charset="0"/>
                <a:sym typeface="Times New Roman"/>
              </a:rPr>
              <a:t>monkeysand</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tested to dispense the correct amount of food.</a:t>
            </a:r>
          </a:p>
          <a:p>
            <a:pPr indent="-381000" algn="just">
              <a:spcBef>
                <a:spcPts val="0"/>
              </a:spcBef>
              <a:buSzPts val="2400"/>
              <a:buFont typeface="Wingdings" panose="05000000000000000000"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Most of the Automatic pet feeder includes </a:t>
            </a: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ARDUINO</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which is an microcontroller types.</a:t>
            </a:r>
          </a:p>
          <a:p>
            <a:pPr indent="-381000" algn="just">
              <a:spcBef>
                <a:spcPts val="0"/>
              </a:spcBef>
              <a:buSzPts val="2400"/>
              <a:buFont typeface="Wingdings" panose="05000000000000000000"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Automatic pet feeder gradually reduces the risk of man power.</a:t>
            </a:r>
          </a:p>
          <a:p>
            <a:pPr marL="0" lvl="0" indent="0" algn="just" rtl="0">
              <a:lnSpc>
                <a:spcPct val="100000"/>
              </a:lnSpc>
              <a:spcBef>
                <a:spcPts val="575"/>
              </a:spcBef>
              <a:spcAft>
                <a:spcPts val="0"/>
              </a:spcAft>
              <a:buSzPts val="2210"/>
              <a:buNone/>
            </a:pPr>
            <a:endParaRPr sz="1800" dirty="0"/>
          </a:p>
        </p:txBody>
      </p:sp>
      <p:sp>
        <p:nvSpPr>
          <p:cNvPr id="460" name="Google Shape;460;p1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t>6</a:t>
            </a:fld>
            <a:endParaRPr/>
          </a:p>
        </p:txBody>
      </p:sp>
      <p:sp>
        <p:nvSpPr>
          <p:cNvPr id="461" name="Google Shape;461;p1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19ADPN6401 Mini Project</a:t>
            </a:r>
            <a:endParaRPr/>
          </a:p>
        </p:txBody>
      </p:sp>
      <p:sp>
        <p:nvSpPr>
          <p:cNvPr id="4" name="Google Shape;488;p17">
            <a:extLst>
              <a:ext uri="{FF2B5EF4-FFF2-40B4-BE49-F238E27FC236}">
                <a16:creationId xmlns:a16="http://schemas.microsoft.com/office/drawing/2014/main" id="{8C224383-C37B-2374-10C3-DDCE40A0D321}"/>
              </a:ext>
            </a:extLst>
          </p:cNvPr>
          <p:cNvSpPr txBox="1"/>
          <p:nvPr/>
        </p:nvSpPr>
        <p:spPr>
          <a:xfrm>
            <a:off x="990600" y="5012393"/>
            <a:ext cx="7619999" cy="848622"/>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just">
              <a:buSzPts val="1400"/>
            </a:pPr>
            <a:r>
              <a:rPr lang="en-IN" sz="1200" b="1" dirty="0">
                <a:solidFill>
                  <a:schemeClr val="dk1"/>
                </a:solidFill>
              </a:rPr>
              <a:t>Reference: </a:t>
            </a:r>
            <a:r>
              <a:rPr lang="en-US" sz="1200" dirty="0">
                <a:solidFill>
                  <a:srgbClr val="333333"/>
                </a:solidFill>
                <a:latin typeface="Times New Roman" panose="02020603050405020304" pitchFamily="18" charset="0"/>
                <a:cs typeface="Times New Roman" panose="02020603050405020304" pitchFamily="18" charset="0"/>
              </a:rPr>
              <a:t>DESIGN AND DEVELOPMENT ON 2 IN 1 AUTOMATIC PET FEEDER BY “LIM JOE YIN”</a:t>
            </a:r>
          </a:p>
          <a:p>
            <a:pPr algn="just">
              <a:buSzPts val="1400"/>
            </a:pPr>
            <a:r>
              <a:rPr lang="en-US" sz="1200" dirty="0">
                <a:solidFill>
                  <a:srgbClr val="333333"/>
                </a:solidFill>
                <a:latin typeface="Times New Roman" panose="02020603050405020304" pitchFamily="18" charset="0"/>
                <a:cs typeface="Times New Roman" panose="02020603050405020304" pitchFamily="18" charset="0"/>
              </a:rPr>
              <a:t>Submitted to UNIVERSITI SAINS MALAYSIA as partial fulfillment of the requirement to graduate with </a:t>
            </a:r>
            <a:r>
              <a:rPr lang="en-US" sz="1200" dirty="0" err="1">
                <a:solidFill>
                  <a:srgbClr val="333333"/>
                </a:solidFill>
                <a:latin typeface="Times New Roman" panose="02020603050405020304" pitchFamily="18" charset="0"/>
                <a:cs typeface="Times New Roman" panose="02020603050405020304" pitchFamily="18" charset="0"/>
              </a:rPr>
              <a:t>honours</a:t>
            </a:r>
            <a:r>
              <a:rPr lang="en-US" sz="1200" dirty="0">
                <a:solidFill>
                  <a:srgbClr val="333333"/>
                </a:solidFill>
                <a:latin typeface="Times New Roman" panose="02020603050405020304" pitchFamily="18" charset="0"/>
                <a:cs typeface="Times New Roman" panose="02020603050405020304" pitchFamily="18" charset="0"/>
              </a:rPr>
              <a:t> degree in “BACHELOR OF ENGINEERING”</a:t>
            </a:r>
            <a:endParaRPr sz="1200" dirty="0">
              <a:solidFill>
                <a:srgbClr val="FF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39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14"/>
          <p:cNvSpPr txBox="1">
            <a:spLocks noGrp="1"/>
          </p:cNvSpPr>
          <p:nvPr>
            <p:ph type="title"/>
          </p:nvPr>
        </p:nvSpPr>
        <p:spPr>
          <a:xfrm>
            <a:off x="914400" y="274638"/>
            <a:ext cx="7772400" cy="9447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IN" sz="3200" b="1" dirty="0">
                <a:solidFill>
                  <a:schemeClr val="tx1"/>
                </a:solidFill>
                <a:latin typeface="Times New Roman"/>
                <a:ea typeface="Times New Roman"/>
                <a:cs typeface="Times New Roman"/>
                <a:sym typeface="Times New Roman"/>
              </a:rPr>
              <a:t>3. </a:t>
            </a:r>
            <a:r>
              <a:rPr lang="en-US" sz="3200" b="1" dirty="0">
                <a:solidFill>
                  <a:schemeClr val="tx1"/>
                </a:solidFill>
                <a:latin typeface="Times New Roman" panose="02020603050405020304" pitchFamily="18" charset="0"/>
                <a:ea typeface="Times New Roman"/>
                <a:cs typeface="Times New Roman" panose="02020603050405020304" pitchFamily="18" charset="0"/>
                <a:sym typeface="Times New Roman"/>
              </a:rPr>
              <a:t>PET NUTRITION:</a:t>
            </a:r>
            <a:endParaRPr sz="3200" dirty="0">
              <a:solidFill>
                <a:schemeClr val="tx1"/>
              </a:solidFill>
              <a:latin typeface="Times New Roman" panose="02020603050405020304" pitchFamily="18" charset="0"/>
              <a:cs typeface="Times New Roman" panose="02020603050405020304" pitchFamily="18" charset="0"/>
            </a:endParaRPr>
          </a:p>
        </p:txBody>
      </p:sp>
      <p:sp>
        <p:nvSpPr>
          <p:cNvPr id="459" name="Google Shape;459;p14"/>
          <p:cNvSpPr txBox="1">
            <a:spLocks noGrp="1"/>
          </p:cNvSpPr>
          <p:nvPr>
            <p:ph type="body" idx="1"/>
          </p:nvPr>
        </p:nvSpPr>
        <p:spPr>
          <a:xfrm>
            <a:off x="762000" y="1143000"/>
            <a:ext cx="7772400" cy="5029200"/>
          </a:xfrm>
          <a:prstGeom prst="rect">
            <a:avLst/>
          </a:prstGeom>
          <a:noFill/>
          <a:ln>
            <a:noFill/>
          </a:ln>
        </p:spPr>
        <p:txBody>
          <a:bodyPr spcFirstLastPara="1" wrap="square" lIns="91425" tIns="45700" rIns="91425" bIns="45700" anchor="t" anchorCtr="0">
            <a:noAutofit/>
          </a:bodyPr>
          <a:lstStyle/>
          <a:p>
            <a:pPr indent="-381000" algn="just">
              <a:spcBef>
                <a:spcPts val="0"/>
              </a:spcBef>
              <a:buSzPts val="240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Pet’s nutrition is the most important criteria as it prevents pets from obesity, gastrointestinal, indigestion and other sickness. </a:t>
            </a:r>
          </a:p>
          <a:p>
            <a:pPr marL="76200" indent="0" algn="just">
              <a:spcBef>
                <a:spcPts val="0"/>
              </a:spcBef>
              <a:buSzPts val="2400"/>
              <a:buNone/>
            </a:pPr>
            <a:endParaRPr lang="en-US" sz="1800" dirty="0">
              <a:solidFill>
                <a:schemeClr val="tx1"/>
              </a:solidFill>
              <a:latin typeface="Times New Roman" panose="02020603050405020304" pitchFamily="18" charset="0"/>
              <a:cs typeface="Times New Roman" panose="02020603050405020304" pitchFamily="18" charset="0"/>
              <a:sym typeface="Times New Roman"/>
            </a:endParaRPr>
          </a:p>
          <a:p>
            <a:pPr indent="-381000" algn="just">
              <a:spcBef>
                <a:spcPts val="0"/>
              </a:spcBef>
              <a:buSzPts val="240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Dogs and cats are considered obese when their body size exceeds the ideal body size by 15% and 30% respectively </a:t>
            </a:r>
            <a:r>
              <a:rPr lang="en-IN" sz="1800" dirty="0">
                <a:latin typeface="Times New Roman" panose="02020603050405020304" pitchFamily="18" charset="0"/>
                <a:cs typeface="Times New Roman" panose="02020603050405020304" pitchFamily="18" charset="0"/>
              </a:rPr>
              <a:t>(M. </a:t>
            </a:r>
            <a:r>
              <a:rPr lang="en-IN" sz="1800" dirty="0" err="1">
                <a:latin typeface="Times New Roman" panose="02020603050405020304" pitchFamily="18" charset="0"/>
                <a:cs typeface="Times New Roman" panose="02020603050405020304" pitchFamily="18" charset="0"/>
              </a:rPr>
              <a:t>Osto</a:t>
            </a:r>
            <a:r>
              <a:rPr lang="en-IN" sz="1800" dirty="0">
                <a:latin typeface="Times New Roman" panose="02020603050405020304" pitchFamily="18" charset="0"/>
                <a:cs typeface="Times New Roman" panose="02020603050405020304" pitchFamily="18" charset="0"/>
              </a:rPr>
              <a:t> 2015</a:t>
            </a:r>
          </a:p>
          <a:p>
            <a:pPr marL="76200" indent="0" algn="just">
              <a:spcBef>
                <a:spcPts val="0"/>
              </a:spcBef>
              <a:buSzPts val="2400"/>
              <a:buNone/>
            </a:pPr>
            <a:endParaRPr lang="en-IN" sz="1800" dirty="0">
              <a:latin typeface="Times New Roman" panose="02020603050405020304" pitchFamily="18" charset="0"/>
              <a:cs typeface="Times New Roman" panose="02020603050405020304" pitchFamily="18" charset="0"/>
            </a:endParaRPr>
          </a:p>
          <a:p>
            <a:pPr indent="-381000" algn="just">
              <a:spcBef>
                <a:spcPts val="0"/>
              </a:spcBef>
              <a:buSzPts val="2400"/>
              <a:buFont typeface="Wingdings" panose="05000000000000000000" pitchFamily="2" charset="2"/>
              <a:buChar char="v"/>
            </a:pPr>
            <a:r>
              <a:rPr lang="en-US" sz="1800" dirty="0" err="1">
                <a:latin typeface="Times New Roman" panose="02020603050405020304" pitchFamily="18" charset="0"/>
                <a:cs typeface="Times New Roman" panose="02020603050405020304" pitchFamily="18" charset="0"/>
              </a:rPr>
              <a:t>PetMD</a:t>
            </a:r>
            <a:r>
              <a:rPr lang="en-US" sz="1800" dirty="0">
                <a:latin typeface="Times New Roman" panose="02020603050405020304" pitchFamily="18" charset="0"/>
                <a:cs typeface="Times New Roman" panose="02020603050405020304" pitchFamily="18" charset="0"/>
              </a:rPr>
              <a:t> is also an organization that provides the largest library of pet health information with vet approval. T</a:t>
            </a:r>
            <a:r>
              <a:rPr lang="en-IN" sz="1800" dirty="0">
                <a:latin typeface="Times New Roman" panose="02020603050405020304" pitchFamily="18" charset="0"/>
                <a:cs typeface="Times New Roman" panose="02020603050405020304" pitchFamily="18" charset="0"/>
              </a:rPr>
              <a:t>). </a:t>
            </a:r>
          </a:p>
          <a:p>
            <a:pPr marL="0" lvl="0" indent="0" algn="l" rtl="0">
              <a:lnSpc>
                <a:spcPct val="100000"/>
              </a:lnSpc>
              <a:spcBef>
                <a:spcPts val="575"/>
              </a:spcBef>
              <a:spcAft>
                <a:spcPts val="0"/>
              </a:spcAft>
              <a:buSzPts val="2210"/>
              <a:buNone/>
            </a:pPr>
            <a:endParaRPr sz="1800" dirty="0"/>
          </a:p>
        </p:txBody>
      </p:sp>
      <p:sp>
        <p:nvSpPr>
          <p:cNvPr id="460" name="Google Shape;460;p1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t>7</a:t>
            </a:fld>
            <a:endParaRPr/>
          </a:p>
        </p:txBody>
      </p:sp>
      <p:sp>
        <p:nvSpPr>
          <p:cNvPr id="461" name="Google Shape;461;p1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19ADPN6401 Mini Project</a:t>
            </a:r>
            <a:endParaRPr/>
          </a:p>
        </p:txBody>
      </p:sp>
      <p:sp>
        <p:nvSpPr>
          <p:cNvPr id="2" name="Google Shape;488;p17">
            <a:extLst>
              <a:ext uri="{FF2B5EF4-FFF2-40B4-BE49-F238E27FC236}">
                <a16:creationId xmlns:a16="http://schemas.microsoft.com/office/drawing/2014/main" id="{257A6B03-70D2-19A1-1FE3-646322D1CA26}"/>
              </a:ext>
            </a:extLst>
          </p:cNvPr>
          <p:cNvSpPr txBox="1"/>
          <p:nvPr/>
        </p:nvSpPr>
        <p:spPr>
          <a:xfrm>
            <a:off x="914401" y="5127867"/>
            <a:ext cx="7619999" cy="848622"/>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just">
              <a:buSzPts val="1400"/>
            </a:pPr>
            <a:r>
              <a:rPr lang="en-IN" sz="1200" b="1" dirty="0">
                <a:solidFill>
                  <a:schemeClr val="dk1"/>
                </a:solidFill>
              </a:rPr>
              <a:t>Reference</a:t>
            </a:r>
            <a:r>
              <a:rPr lang="en-IN" sz="1200" b="1" dirty="0">
                <a:solidFill>
                  <a:schemeClr val="dk1"/>
                </a:solidFill>
                <a:latin typeface="Times New Roman" panose="02020603050405020304" pitchFamily="18" charset="0"/>
                <a:cs typeface="Times New Roman" panose="02020603050405020304" pitchFamily="18" charset="0"/>
              </a:rPr>
              <a:t>: </a:t>
            </a:r>
            <a:r>
              <a:rPr lang="en-US" sz="1200" dirty="0">
                <a:solidFill>
                  <a:srgbClr val="333333"/>
                </a:solidFill>
                <a:latin typeface="Times New Roman" panose="02020603050405020304" pitchFamily="18" charset="0"/>
                <a:cs typeface="Times New Roman" panose="02020603050405020304" pitchFamily="18" charset="0"/>
              </a:rPr>
              <a:t>DESIGN AND DEVELOPMENT ON 2 IN 1 AUTOMATIC PET FEEDER BY “LIM JOE YIN”</a:t>
            </a:r>
          </a:p>
          <a:p>
            <a:pPr algn="just">
              <a:buSzPts val="1400"/>
            </a:pPr>
            <a:r>
              <a:rPr lang="en-US" sz="1200" dirty="0">
                <a:solidFill>
                  <a:srgbClr val="333333"/>
                </a:solidFill>
                <a:latin typeface="Times New Roman" panose="02020603050405020304" pitchFamily="18" charset="0"/>
                <a:cs typeface="Times New Roman" panose="02020603050405020304" pitchFamily="18" charset="0"/>
              </a:rPr>
              <a:t>Submitted to UNIVERSITI SAINS MALAYSIA as partial fulfillment of the requirement to graduate with </a:t>
            </a:r>
            <a:r>
              <a:rPr lang="en-US" sz="1200" dirty="0" err="1">
                <a:solidFill>
                  <a:srgbClr val="333333"/>
                </a:solidFill>
                <a:latin typeface="Times New Roman" panose="02020603050405020304" pitchFamily="18" charset="0"/>
                <a:cs typeface="Times New Roman" panose="02020603050405020304" pitchFamily="18" charset="0"/>
              </a:rPr>
              <a:t>honours</a:t>
            </a:r>
            <a:r>
              <a:rPr lang="en-US" sz="1200" dirty="0">
                <a:solidFill>
                  <a:srgbClr val="333333"/>
                </a:solidFill>
                <a:latin typeface="Times New Roman" panose="02020603050405020304" pitchFamily="18" charset="0"/>
                <a:cs typeface="Times New Roman" panose="02020603050405020304" pitchFamily="18" charset="0"/>
              </a:rPr>
              <a:t> degree in “BACHELOR OF ENGINEERING”</a:t>
            </a:r>
            <a:endParaRPr sz="1200" dirty="0">
              <a:solidFill>
                <a:srgbClr val="FF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7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14"/>
          <p:cNvSpPr txBox="1">
            <a:spLocks noGrp="1"/>
          </p:cNvSpPr>
          <p:nvPr>
            <p:ph type="title"/>
          </p:nvPr>
        </p:nvSpPr>
        <p:spPr>
          <a:xfrm>
            <a:off x="914400" y="274638"/>
            <a:ext cx="7772400" cy="1305684"/>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US" sz="3200" b="1" dirty="0">
                <a:solidFill>
                  <a:schemeClr val="tx1"/>
                </a:solidFill>
                <a:latin typeface="Helvetica" panose="020B0604020202020204" pitchFamily="34" charset="0"/>
                <a:cs typeface="Helvetica" panose="020B0604020202020204" pitchFamily="34" charset="0"/>
                <a:sym typeface="Times New Roman"/>
              </a:rPr>
              <a:t>4.</a:t>
            </a:r>
            <a:r>
              <a:rPr lang="en-IN" sz="3200" b="1" dirty="0">
                <a:solidFill>
                  <a:schemeClr val="tx1"/>
                </a:solidFill>
              </a:rPr>
              <a:t> </a:t>
            </a:r>
            <a:r>
              <a:rPr lang="en-IN" sz="3200" b="1" dirty="0">
                <a:solidFill>
                  <a:schemeClr val="tx1"/>
                </a:solidFill>
                <a:latin typeface="Times New Roman" panose="02020603050405020304" pitchFamily="18" charset="0"/>
                <a:cs typeface="Times New Roman" panose="02020603050405020304" pitchFamily="18" charset="0"/>
              </a:rPr>
              <a:t>INTERCONNECTION BETWEEN HUMANS AND ANIMALS:</a:t>
            </a:r>
            <a:endParaRPr sz="3200" dirty="0">
              <a:solidFill>
                <a:schemeClr val="tx1"/>
              </a:solidFill>
              <a:latin typeface="Times New Roman" panose="02020603050405020304" pitchFamily="18" charset="0"/>
              <a:cs typeface="Times New Roman" panose="02020603050405020304" pitchFamily="18" charset="0"/>
            </a:endParaRPr>
          </a:p>
        </p:txBody>
      </p:sp>
      <p:sp>
        <p:nvSpPr>
          <p:cNvPr id="459" name="Google Shape;459;p14"/>
          <p:cNvSpPr txBox="1">
            <a:spLocks noGrp="1"/>
          </p:cNvSpPr>
          <p:nvPr>
            <p:ph type="body" idx="1"/>
          </p:nvPr>
        </p:nvSpPr>
        <p:spPr>
          <a:xfrm>
            <a:off x="771939" y="1554162"/>
            <a:ext cx="7772400" cy="5029200"/>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nature of the relationship between companion pets and their owner can have an important impact on quality of life for both pet and owner</a:t>
            </a:r>
          </a:p>
          <a:p>
            <a:pPr marL="131445"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Human and animals come into contact whenever there is an opportunity to interact. There are different qualities and quantities of communication between owners and the animals in their care.</a:t>
            </a:r>
          </a:p>
          <a:p>
            <a:pPr marL="131445" indent="0" algn="just">
              <a:buNone/>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Therefore, relationships and interaction between human and animals is important as the animals can be a cheerful companion to human</a:t>
            </a:r>
            <a:endParaRPr sz="1800" dirty="0">
              <a:latin typeface="Times New Roman" panose="02020603050405020304" pitchFamily="18" charset="0"/>
              <a:cs typeface="Times New Roman" panose="02020603050405020304" pitchFamily="18" charset="0"/>
            </a:endParaRPr>
          </a:p>
        </p:txBody>
      </p:sp>
      <p:sp>
        <p:nvSpPr>
          <p:cNvPr id="460" name="Google Shape;460;p1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t>8</a:t>
            </a:fld>
            <a:endParaRPr/>
          </a:p>
        </p:txBody>
      </p:sp>
      <p:sp>
        <p:nvSpPr>
          <p:cNvPr id="461" name="Google Shape;461;p1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t>19ADPN6401 Mini Project</a:t>
            </a:r>
            <a:endParaRPr dirty="0"/>
          </a:p>
        </p:txBody>
      </p:sp>
      <p:sp>
        <p:nvSpPr>
          <p:cNvPr id="2" name="Google Shape;488;p17">
            <a:extLst>
              <a:ext uri="{FF2B5EF4-FFF2-40B4-BE49-F238E27FC236}">
                <a16:creationId xmlns:a16="http://schemas.microsoft.com/office/drawing/2014/main" id="{E2E08D80-CE82-610D-D35F-F15945FA8F94}"/>
              </a:ext>
            </a:extLst>
          </p:cNvPr>
          <p:cNvSpPr txBox="1"/>
          <p:nvPr/>
        </p:nvSpPr>
        <p:spPr>
          <a:xfrm>
            <a:off x="848139" y="5303838"/>
            <a:ext cx="7619999" cy="848622"/>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just">
              <a:buSzPts val="1400"/>
            </a:pPr>
            <a:r>
              <a:rPr lang="en-IN" sz="1200" b="1" dirty="0">
                <a:solidFill>
                  <a:schemeClr val="dk1"/>
                </a:solidFill>
              </a:rPr>
              <a:t>Reference</a:t>
            </a:r>
            <a:r>
              <a:rPr lang="en-IN" b="1" dirty="0">
                <a:solidFill>
                  <a:schemeClr val="dk1"/>
                </a:solidFill>
              </a:rPr>
              <a:t>: </a:t>
            </a:r>
            <a:r>
              <a:rPr lang="en-US" b="1" dirty="0">
                <a:solidFill>
                  <a:srgbClr val="333333"/>
                </a:solidFill>
                <a:latin typeface="Times New Roman" panose="02020603050405020304" pitchFamily="18" charset="0"/>
                <a:cs typeface="Times New Roman" panose="02020603050405020304" pitchFamily="18" charset="0"/>
              </a:rPr>
              <a:t>DESIGN AND DEVELOPMENT ON 2 IN 1 AUTOMATIC PET FEEDER </a:t>
            </a:r>
            <a:r>
              <a:rPr lang="en-US" dirty="0">
                <a:solidFill>
                  <a:srgbClr val="333333"/>
                </a:solidFill>
                <a:latin typeface="Times New Roman" panose="02020603050405020304" pitchFamily="18" charset="0"/>
                <a:cs typeface="Times New Roman" panose="02020603050405020304" pitchFamily="18" charset="0"/>
              </a:rPr>
              <a:t>BY “LIM JOE YIN” Submitted to UNIVERSITI SAINS MALAYSIA as partial fulfillment of the requirement to graduate with </a:t>
            </a:r>
            <a:r>
              <a:rPr lang="en-US" dirty="0" err="1">
                <a:solidFill>
                  <a:srgbClr val="333333"/>
                </a:solidFill>
                <a:latin typeface="Times New Roman" panose="02020603050405020304" pitchFamily="18" charset="0"/>
                <a:cs typeface="Times New Roman" panose="02020603050405020304" pitchFamily="18" charset="0"/>
              </a:rPr>
              <a:t>honours</a:t>
            </a:r>
            <a:r>
              <a:rPr lang="en-US" dirty="0">
                <a:solidFill>
                  <a:srgbClr val="333333"/>
                </a:solidFill>
                <a:latin typeface="Times New Roman" panose="02020603050405020304" pitchFamily="18" charset="0"/>
                <a:cs typeface="Times New Roman" panose="02020603050405020304" pitchFamily="18" charset="0"/>
              </a:rPr>
              <a:t> degree in “BACHELOR OF ENGINEERING</a:t>
            </a:r>
            <a:r>
              <a:rPr lang="en-US" sz="1200" dirty="0">
                <a:solidFill>
                  <a:srgbClr val="333333"/>
                </a:solidFill>
                <a:latin typeface="Times New Roman" panose="02020603050405020304" pitchFamily="18" charset="0"/>
                <a:cs typeface="Times New Roman" panose="02020603050405020304" pitchFamily="18" charset="0"/>
              </a:rPr>
              <a:t>”</a:t>
            </a:r>
            <a:endParaRPr sz="1200" dirty="0">
              <a:solidFill>
                <a:srgbClr val="FF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53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0AE3-DCFF-36C4-4643-3564A4C2BB1E}"/>
              </a:ext>
            </a:extLst>
          </p:cNvPr>
          <p:cNvSpPr>
            <a:spLocks noGrp="1"/>
          </p:cNvSpPr>
          <p:nvPr>
            <p:ph type="title"/>
          </p:nvPr>
        </p:nvSpPr>
        <p:spPr>
          <a:xfrm>
            <a:off x="914400" y="212293"/>
            <a:ext cx="7772400" cy="1143000"/>
          </a:xfrm>
        </p:spPr>
        <p:txBody>
          <a:bodyPr/>
          <a:lstStyle/>
          <a:p>
            <a:r>
              <a:rPr lang="en-IN" sz="3200" b="1" dirty="0">
                <a:solidFill>
                  <a:schemeClr val="tx1"/>
                </a:solidFill>
                <a:latin typeface="Times New Roman" panose="02020603050405020304" pitchFamily="18" charset="0"/>
                <a:cs typeface="Times New Roman" panose="02020603050405020304" pitchFamily="18" charset="0"/>
              </a:rPr>
              <a:t>SMART PET FEEDER</a:t>
            </a:r>
            <a:r>
              <a:rPr lang="en-IN" sz="3200" b="1" dirty="0">
                <a:solidFill>
                  <a:schemeClr val="tx1"/>
                </a:solidFill>
              </a:rPr>
              <a:t>:</a:t>
            </a:r>
          </a:p>
        </p:txBody>
      </p:sp>
      <p:sp>
        <p:nvSpPr>
          <p:cNvPr id="3" name="Text Placeholder 2">
            <a:extLst>
              <a:ext uri="{FF2B5EF4-FFF2-40B4-BE49-F238E27FC236}">
                <a16:creationId xmlns:a16="http://schemas.microsoft.com/office/drawing/2014/main" id="{090C6470-6942-CA61-5696-A1AEF45C4BCA}"/>
              </a:ext>
            </a:extLst>
          </p:cNvPr>
          <p:cNvSpPr>
            <a:spLocks noGrp="1"/>
          </p:cNvSpPr>
          <p:nvPr>
            <p:ph type="body" idx="1"/>
          </p:nvPr>
        </p:nvSpPr>
        <p:spPr>
          <a:xfrm>
            <a:off x="914400" y="1413980"/>
            <a:ext cx="7772400" cy="4572000"/>
          </a:xfrm>
        </p:spPr>
        <p:txBody>
          <a:bodyPr/>
          <a:lstStyle/>
          <a:p>
            <a:r>
              <a:rPr lang="en-IN" sz="1800" dirty="0">
                <a:latin typeface="Times New Roman" panose="02020603050405020304" pitchFamily="18" charset="0"/>
                <a:cs typeface="Times New Roman" panose="02020603050405020304" pitchFamily="18" charset="0"/>
              </a:rPr>
              <a:t>The pets will get their food without any delay.</a:t>
            </a:r>
          </a:p>
          <a:p>
            <a:r>
              <a:rPr lang="en-IN" sz="1800" dirty="0">
                <a:latin typeface="Times New Roman" panose="02020603050405020304" pitchFamily="18" charset="0"/>
                <a:cs typeface="Times New Roman" panose="02020603050405020304" pitchFamily="18" charset="0"/>
              </a:rPr>
              <a:t>If the pet owner is not present then the owner doesn’t have to worry about the food intake of his/her pets</a:t>
            </a:r>
          </a:p>
          <a:p>
            <a:r>
              <a:rPr lang="en-US" sz="1800" dirty="0">
                <a:latin typeface="Times New Roman" panose="02020603050405020304" pitchFamily="18" charset="0"/>
                <a:cs typeface="Times New Roman" panose="02020603050405020304" pitchFamily="18" charset="0"/>
              </a:rPr>
              <a:t>Due to this device, no one has to come from outside to provide food to the pet. So, this will be also be a safety of house.</a:t>
            </a:r>
          </a:p>
          <a:p>
            <a:r>
              <a:rPr lang="en-US" sz="1800" dirty="0">
                <a:latin typeface="Times New Roman" panose="02020603050405020304" pitchFamily="18" charset="0"/>
                <a:cs typeface="Times New Roman" panose="02020603050405020304" pitchFamily="18" charset="0"/>
              </a:rPr>
              <a:t>It’s very easy to operate, no complexities involved in the process.</a:t>
            </a:r>
          </a:p>
          <a:p>
            <a:r>
              <a:rPr lang="en-US" sz="1800" dirty="0">
                <a:latin typeface="Times New Roman" panose="02020603050405020304" pitchFamily="18" charset="0"/>
                <a:cs typeface="Times New Roman" panose="02020603050405020304" pitchFamily="18" charset="0"/>
              </a:rPr>
              <a:t>Very low battery power required</a:t>
            </a:r>
          </a:p>
          <a:p>
            <a:pPr marL="131445" indent="0">
              <a:buNone/>
            </a:pPr>
            <a:endParaRPr lang="en-US" sz="1800" dirty="0"/>
          </a:p>
        </p:txBody>
      </p:sp>
      <p:sp>
        <p:nvSpPr>
          <p:cNvPr id="4" name="Slide Number Placeholder 3">
            <a:extLst>
              <a:ext uri="{FF2B5EF4-FFF2-40B4-BE49-F238E27FC236}">
                <a16:creationId xmlns:a16="http://schemas.microsoft.com/office/drawing/2014/main" id="{1D428F00-0326-0C7E-87F7-3AF538DEF43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9</a:t>
            </a:fld>
            <a:endParaRPr lang="en-IN"/>
          </a:p>
        </p:txBody>
      </p:sp>
      <p:sp>
        <p:nvSpPr>
          <p:cNvPr id="5" name="Google Shape;488;p17">
            <a:extLst>
              <a:ext uri="{FF2B5EF4-FFF2-40B4-BE49-F238E27FC236}">
                <a16:creationId xmlns:a16="http://schemas.microsoft.com/office/drawing/2014/main" id="{30865031-B1C2-511E-9A36-0B8F4FD36340}"/>
              </a:ext>
            </a:extLst>
          </p:cNvPr>
          <p:cNvSpPr txBox="1"/>
          <p:nvPr/>
        </p:nvSpPr>
        <p:spPr>
          <a:xfrm>
            <a:off x="914400" y="5201340"/>
            <a:ext cx="7619999" cy="848622"/>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just">
              <a:buSzPts val="1400"/>
            </a:pPr>
            <a:r>
              <a:rPr lang="en-IN" sz="1200" b="1" dirty="0">
                <a:solidFill>
                  <a:schemeClr val="dk1"/>
                </a:solidFill>
              </a:rPr>
              <a:t>Reference: </a:t>
            </a:r>
            <a:r>
              <a:rPr lang="en-IN" b="1" dirty="0">
                <a:latin typeface="Times New Roman" panose="02020603050405020304" pitchFamily="18" charset="0"/>
                <a:cs typeface="Times New Roman" panose="02020603050405020304" pitchFamily="18" charset="0"/>
              </a:rPr>
              <a:t>Smart Pet Feeder </a:t>
            </a:r>
            <a:r>
              <a:rPr lang="en-IN" dirty="0" err="1">
                <a:latin typeface="Times New Roman" panose="02020603050405020304" pitchFamily="18" charset="0"/>
                <a:cs typeface="Times New Roman" panose="02020603050405020304" pitchFamily="18" charset="0"/>
              </a:rPr>
              <a:t>Soumallya</a:t>
            </a:r>
            <a:r>
              <a:rPr lang="en-IN" dirty="0">
                <a:latin typeface="Times New Roman" panose="02020603050405020304" pitchFamily="18" charset="0"/>
                <a:cs typeface="Times New Roman" panose="02020603050405020304" pitchFamily="18" charset="0"/>
              </a:rPr>
              <a:t> Koley†1, Sneha Srimani1 , </a:t>
            </a:r>
            <a:r>
              <a:rPr lang="en-IN" dirty="0" err="1">
                <a:latin typeface="Times New Roman" panose="02020603050405020304" pitchFamily="18" charset="0"/>
                <a:cs typeface="Times New Roman" panose="02020603050405020304" pitchFamily="18" charset="0"/>
              </a:rPr>
              <a:t>Debanjana</a:t>
            </a:r>
            <a:r>
              <a:rPr lang="en-IN" dirty="0">
                <a:latin typeface="Times New Roman" panose="02020603050405020304" pitchFamily="18" charset="0"/>
                <a:cs typeface="Times New Roman" panose="02020603050405020304" pitchFamily="18" charset="0"/>
              </a:rPr>
              <a:t> Nandy1 , Pratik Pal1 , </a:t>
            </a:r>
            <a:r>
              <a:rPr lang="en-IN" dirty="0" err="1">
                <a:latin typeface="Times New Roman" panose="02020603050405020304" pitchFamily="18" charset="0"/>
                <a:cs typeface="Times New Roman" panose="02020603050405020304" pitchFamily="18" charset="0"/>
              </a:rPr>
              <a:t>Samriddha</a:t>
            </a:r>
            <a:r>
              <a:rPr lang="en-IN" dirty="0">
                <a:latin typeface="Times New Roman" panose="02020603050405020304" pitchFamily="18" charset="0"/>
                <a:cs typeface="Times New Roman" panose="02020603050405020304" pitchFamily="18" charset="0"/>
              </a:rPr>
              <a:t> Biswas1 ,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Indranath</a:t>
            </a:r>
            <a:r>
              <a:rPr lang="en-IN" dirty="0">
                <a:latin typeface="Times New Roman" panose="02020603050405020304" pitchFamily="18" charset="0"/>
                <a:cs typeface="Times New Roman" panose="02020603050405020304" pitchFamily="18" charset="0"/>
              </a:rPr>
              <a:t> Sarkar1 1 Department of Electronics and Communication Engineering, JIS College of Engineering; Kalyani, Nadia, West Bengal </a:t>
            </a:r>
            <a:r>
              <a:rPr lang="en-IN" sz="1200" dirty="0">
                <a:latin typeface="Times New Roman" panose="02020603050405020304" pitchFamily="18" charset="0"/>
                <a:cs typeface="Times New Roman" panose="02020603050405020304" pitchFamily="18" charset="0"/>
              </a:rPr>
              <a:t>.</a:t>
            </a:r>
            <a:endParaRPr lang="en-US" sz="12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779289"/>
      </p:ext>
    </p:extLst>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048416D3CBC94F8725FA034D5F6D02" ma:contentTypeVersion="14" ma:contentTypeDescription="Create a new document." ma:contentTypeScope="" ma:versionID="b554150880154e526259fd919f3f1c63">
  <xsd:schema xmlns:xsd="http://www.w3.org/2001/XMLSchema" xmlns:xs="http://www.w3.org/2001/XMLSchema" xmlns:p="http://schemas.microsoft.com/office/2006/metadata/properties" xmlns:ns2="44e8c714-1e5c-4ddc-8bcd-0e4487288e29" xmlns:ns3="d4a2ac88-98d3-49fe-be44-bf4cdd96e7b7" targetNamespace="http://schemas.microsoft.com/office/2006/metadata/properties" ma:root="true" ma:fieldsID="79b0db18e0ff9c765b7564fd644f4fdf" ns2:_="" ns3:_="">
    <xsd:import namespace="44e8c714-1e5c-4ddc-8bcd-0e4487288e29"/>
    <xsd:import namespace="d4a2ac88-98d3-49fe-be44-bf4cdd96e7b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e8c714-1e5c-4ddc-8bcd-0e4487288e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8a8dc31b-8fe8-4e59-b85a-c7b64a9b44e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4a2ac88-98d3-49fe-be44-bf4cdd96e7b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3513ffc-30db-4db5-aec2-f0b314d42aaf}" ma:internalName="TaxCatchAll" ma:showField="CatchAllData" ma:web="d4a2ac88-98d3-49fe-be44-bf4cdd96e7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4a2ac88-98d3-49fe-be44-bf4cdd96e7b7" xsi:nil="true"/>
    <lcf76f155ced4ddcb4097134ff3c332f xmlns="44e8c714-1e5c-4ddc-8bcd-0e4487288e2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F2955CB-5E42-48FD-93EB-3D5A3CB74FDA}"/>
</file>

<file path=customXml/itemProps2.xml><?xml version="1.0" encoding="utf-8"?>
<ds:datastoreItem xmlns:ds="http://schemas.openxmlformats.org/officeDocument/2006/customXml" ds:itemID="{BEA74E6B-14B1-4832-B344-15F8BCCD648C}"/>
</file>

<file path=customXml/itemProps3.xml><?xml version="1.0" encoding="utf-8"?>
<ds:datastoreItem xmlns:ds="http://schemas.openxmlformats.org/officeDocument/2006/customXml" ds:itemID="{58B298B8-D48B-4626-BAA2-601D45A6B790}"/>
</file>

<file path=docProps/app.xml><?xml version="1.0" encoding="utf-8"?>
<Properties xmlns="http://schemas.openxmlformats.org/officeDocument/2006/extended-properties" xmlns:vt="http://schemas.openxmlformats.org/officeDocument/2006/docPropsVTypes">
  <TotalTime>194</TotalTime>
  <Words>1579</Words>
  <Application>Microsoft Office PowerPoint</Application>
  <PresentationFormat>On-screen Show (4:3)</PresentationFormat>
  <Paragraphs>254</Paragraphs>
  <Slides>24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Helvetica</vt:lpstr>
      <vt:lpstr>Libre Baskerville</vt:lpstr>
      <vt:lpstr>Libre Franklin</vt:lpstr>
      <vt:lpstr>Noto Sans Symbols</vt:lpstr>
      <vt:lpstr>Times New Roman</vt:lpstr>
      <vt:lpstr>Wingdings</vt:lpstr>
      <vt:lpstr>Wingdings 2</vt:lpstr>
      <vt:lpstr>Equity</vt:lpstr>
      <vt:lpstr>   </vt:lpstr>
      <vt:lpstr>CONTENTS:</vt:lpstr>
      <vt:lpstr>PROBLEM DESCRIPTION:</vt:lpstr>
      <vt:lpstr>PowerPoint Presentation</vt:lpstr>
      <vt:lpstr>1.PRODUCT DESIGN:</vt:lpstr>
      <vt:lpstr>2.AUTOMATED FEEDING SYSTEM:</vt:lpstr>
      <vt:lpstr>3. PET NUTRITION:</vt:lpstr>
      <vt:lpstr>4. INTERCONNECTION BETWEEN HUMANS AND ANIMALS:</vt:lpstr>
      <vt:lpstr>SMART PET FEEDER:</vt:lpstr>
      <vt:lpstr>IOT BASED PET FEEDER:</vt:lpstr>
      <vt:lpstr>OBJECTIVE:</vt:lpstr>
      <vt:lpstr>EXISTING SYSTEM BLOCK DIAGRAM:</vt:lpstr>
      <vt:lpstr>PROPOSED SYSTEM BLOCK DIAGRAM:</vt:lpstr>
      <vt:lpstr>EXISTING VS PROPOSED SYSTEM :</vt:lpstr>
      <vt:lpstr>MODULE DESCRIPTION  :</vt:lpstr>
      <vt:lpstr>CODE AND IMPLEMENTATION:</vt:lpstr>
      <vt:lpstr>SNAPSHOTS:</vt:lpstr>
      <vt:lpstr>SNAPSHOTS:</vt:lpstr>
      <vt:lpstr>SNAPSHOTS:</vt:lpstr>
      <vt:lpstr>ONLINE COURSE DETAILS :</vt:lpstr>
      <vt:lpstr>CONTEST DETAILS: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Sham Aswin</dc:creator>
  <cp:lastModifiedBy>vigneshwari_123@outlook.com</cp:lastModifiedBy>
  <cp:revision>15</cp:revision>
  <dcterms:modified xsi:type="dcterms:W3CDTF">2023-05-17T13:56:06Z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0x0101006E048416D3CBC94F8725FA034D5F6D02</vt:lpwstr>
  </property>
</Properties>
</file>