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5" r:id="rId5"/>
  </p:sldMasterIdLst>
  <p:notesMasterIdLst>
    <p:notesMasterId r:id="rId30"/>
  </p:notesMasterIdLst>
  <p:sldIdLst>
    <p:sldId id="257" r:id="rId6"/>
    <p:sldId id="258" r:id="rId7"/>
    <p:sldId id="330" r:id="rId8"/>
    <p:sldId id="336" r:id="rId9"/>
    <p:sldId id="343" r:id="rId10"/>
    <p:sldId id="332" r:id="rId11"/>
    <p:sldId id="331" r:id="rId12"/>
    <p:sldId id="333" r:id="rId13"/>
    <p:sldId id="348" r:id="rId14"/>
    <p:sldId id="337" r:id="rId15"/>
    <p:sldId id="339" r:id="rId16"/>
    <p:sldId id="344" r:id="rId17"/>
    <p:sldId id="340" r:id="rId18"/>
    <p:sldId id="341" r:id="rId19"/>
    <p:sldId id="345" r:id="rId20"/>
    <p:sldId id="349" r:id="rId21"/>
    <p:sldId id="350" r:id="rId22"/>
    <p:sldId id="351" r:id="rId23"/>
    <p:sldId id="346" r:id="rId24"/>
    <p:sldId id="347" r:id="rId25"/>
    <p:sldId id="284" r:id="rId26"/>
    <p:sldId id="285" r:id="rId27"/>
    <p:sldId id="294" r:id="rId28"/>
    <p:sldId id="32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43" y="3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AE79C-8C00-4016-839D-937A7FB61531}" type="datetimeFigureOut">
              <a:rPr lang="en-US" smtClean="0"/>
              <a:pPr/>
              <a:t>12/30/2024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E88D2A-5381-43CC-BA90-91E0DA034D9C}" type="slidenum">
              <a:rPr lang="en-US" smtClean="0"/>
              <a:pPr/>
              <a:t>‹#›</a:t>
            </a:fld>
            <a:endParaRPr lang="en-US"/>
          </a:p>
        </p:txBody>
      </p:sp>
    </p:spTree>
    <p:extLst>
      <p:ext uri="{BB962C8B-B14F-4D97-AF65-F5344CB8AC3E}">
        <p14:creationId xmlns:p14="http://schemas.microsoft.com/office/powerpoint/2010/main" val="60372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endParaRPr lang="en-US"/>
          </a:p>
        </p:txBody>
      </p:sp>
      <p:sp>
        <p:nvSpPr>
          <p:cNvPr id="5" name="Slide Number Placeholder 5"/>
          <p:cNvSpPr>
            <a:spLocks noGrp="1"/>
          </p:cNvSpPr>
          <p:nvPr>
            <p:ph type="sldNum" sz="quarter" idx="11"/>
          </p:nvPr>
        </p:nvSpPr>
        <p:spPr/>
        <p:txBody>
          <a:bodyPr/>
          <a:lstStyle>
            <a:lvl1pPr>
              <a:defRPr/>
            </a:lvl1pPr>
          </a:lstStyle>
          <a:p>
            <a:fld id="{40621970-4737-4738-9DDD-EF05577C81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0621970-4737-4738-9DDD-EF05577C81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5"/>
          <p:cNvSpPr>
            <a:spLocks noGrp="1"/>
          </p:cNvSpPr>
          <p:nvPr>
            <p:ph type="sldNum" sz="quarter" idx="10"/>
          </p:nvPr>
        </p:nvSpPr>
        <p:spPr/>
        <p:txBody>
          <a:bodyPr/>
          <a:lstStyle>
            <a:lvl1pPr algn="r">
              <a:defRPr sz="1200" b="0">
                <a:solidFill>
                  <a:schemeClr val="bg1"/>
                </a:solidFill>
              </a:defRPr>
            </a:lvl1pPr>
          </a:lstStyle>
          <a:p>
            <a:pPr>
              <a:defRPr/>
            </a:pPr>
            <a:fld id="{7CD09FA4-7E51-4236-A758-EAA3BF1D0B7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endParaRPr lang="en-US"/>
          </a:p>
        </p:txBody>
      </p:sp>
      <p:sp>
        <p:nvSpPr>
          <p:cNvPr id="5" name="Slide Number Placeholder 5"/>
          <p:cNvSpPr>
            <a:spLocks noGrp="1"/>
          </p:cNvSpPr>
          <p:nvPr>
            <p:ph type="sldNum" sz="quarter" idx="11"/>
          </p:nvPr>
        </p:nvSpPr>
        <p:spPr/>
        <p:txBody>
          <a:bodyPr/>
          <a:lstStyle>
            <a:lvl1pPr>
              <a:defRPr/>
            </a:lvl1pPr>
          </a:lstStyle>
          <a:p>
            <a:fld id="{40621970-4737-4738-9DDD-EF05577C81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lvl2pPr marL="742950" indent="-285750">
              <a:buFont typeface="Wingdings" panose="05000000000000000000" pitchFamily="2" charset="2"/>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p>
        </p:txBody>
      </p:sp>
      <p:sp>
        <p:nvSpPr>
          <p:cNvPr id="5" name="Slide Number Placeholder 5"/>
          <p:cNvSpPr>
            <a:spLocks noGrp="1"/>
          </p:cNvSpPr>
          <p:nvPr>
            <p:ph type="sldNum" sz="quarter" idx="11"/>
          </p:nvPr>
        </p:nvSpPr>
        <p:spPr/>
        <p:txBody>
          <a:bodyPr/>
          <a:lstStyle>
            <a:lvl1pPr>
              <a:defRPr/>
            </a:lvl1pPr>
          </a:lstStyle>
          <a:p>
            <a:fld id="{40621970-4737-4738-9DDD-EF05577C81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endParaRPr lang="en-US"/>
          </a:p>
        </p:txBody>
      </p:sp>
      <p:sp>
        <p:nvSpPr>
          <p:cNvPr id="5" name="Slide Number Placeholder 5"/>
          <p:cNvSpPr>
            <a:spLocks noGrp="1"/>
          </p:cNvSpPr>
          <p:nvPr>
            <p:ph type="sldNum" sz="quarter" idx="11"/>
          </p:nvPr>
        </p:nvSpPr>
        <p:spPr/>
        <p:txBody>
          <a:bodyPr/>
          <a:lstStyle>
            <a:lvl1pPr>
              <a:defRPr/>
            </a:lvl1pPr>
          </a:lstStyle>
          <a:p>
            <a:fld id="{40621970-4737-4738-9DDD-EF05577C81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0621970-4737-4738-9DDD-EF05577C81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430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81200"/>
            <a:ext cx="4040188"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2430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1200"/>
            <a:ext cx="4041775"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endParaRPr lang="en-US"/>
          </a:p>
        </p:txBody>
      </p:sp>
      <p:sp>
        <p:nvSpPr>
          <p:cNvPr id="8" name="Slide Number Placeholder 5"/>
          <p:cNvSpPr>
            <a:spLocks noGrp="1"/>
          </p:cNvSpPr>
          <p:nvPr>
            <p:ph type="sldNum" sz="quarter" idx="11"/>
          </p:nvPr>
        </p:nvSpPr>
        <p:spPr/>
        <p:txBody>
          <a:bodyPr/>
          <a:lstStyle>
            <a:lvl1pPr>
              <a:defRPr/>
            </a:lvl1pPr>
          </a:lstStyle>
          <a:p>
            <a:fld id="{40621970-4737-4738-9DDD-EF05577C81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endParaRPr lang="en-US"/>
          </a:p>
        </p:txBody>
      </p:sp>
      <p:sp>
        <p:nvSpPr>
          <p:cNvPr id="4" name="Slide Number Placeholder 5"/>
          <p:cNvSpPr>
            <a:spLocks noGrp="1"/>
          </p:cNvSpPr>
          <p:nvPr>
            <p:ph type="sldNum" sz="quarter" idx="11"/>
          </p:nvPr>
        </p:nvSpPr>
        <p:spPr/>
        <p:txBody>
          <a:bodyPr/>
          <a:lstStyle>
            <a:lvl1pPr>
              <a:defRPr/>
            </a:lvl1pPr>
          </a:lstStyle>
          <a:p>
            <a:fld id="{40621970-4737-4738-9DDD-EF05577C81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endParaRPr lang="en-US"/>
          </a:p>
        </p:txBody>
      </p:sp>
      <p:sp>
        <p:nvSpPr>
          <p:cNvPr id="3" name="Slide Number Placeholder 5"/>
          <p:cNvSpPr>
            <a:spLocks noGrp="1"/>
          </p:cNvSpPr>
          <p:nvPr>
            <p:ph type="sldNum" sz="quarter" idx="11"/>
          </p:nvPr>
        </p:nvSpPr>
        <p:spPr/>
        <p:txBody>
          <a:bodyPr/>
          <a:lstStyle>
            <a:lvl1pPr>
              <a:defRPr/>
            </a:lvl1pPr>
          </a:lstStyle>
          <a:p>
            <a:fld id="{40621970-4737-4738-9DDD-EF05577C81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0621970-4737-4738-9DDD-EF05577C81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15875" y="6337300"/>
            <a:ext cx="9159875" cy="5207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ooter Placeholder 4"/>
          <p:cNvSpPr>
            <a:spLocks noGrp="1"/>
          </p:cNvSpPr>
          <p:nvPr>
            <p:ph type="ftr" sz="quarter" idx="3"/>
          </p:nvPr>
        </p:nvSpPr>
        <p:spPr>
          <a:xfrm>
            <a:off x="3028950" y="6526213"/>
            <a:ext cx="3086100" cy="258762"/>
          </a:xfrm>
          <a:prstGeom prst="rect">
            <a:avLst/>
          </a:prstGeom>
        </p:spPr>
        <p:txBody>
          <a:bodyPr vert="horz" lIns="91440" tIns="45720" rIns="91440" bIns="45720" rtlCol="0" anchor="ctr"/>
          <a:lstStyle>
            <a:lvl1pPr algn="ctr">
              <a:defRPr sz="1200" b="0">
                <a:solidFill>
                  <a:schemeClr val="bg1"/>
                </a:solidFill>
              </a:defRPr>
            </a:lvl1pPr>
          </a:lstStyle>
          <a:p>
            <a:endParaRPr lang="en-US"/>
          </a:p>
        </p:txBody>
      </p:sp>
      <p:sp>
        <p:nvSpPr>
          <p:cNvPr id="10" name="Slide Number Placeholder 5"/>
          <p:cNvSpPr>
            <a:spLocks noGrp="1"/>
          </p:cNvSpPr>
          <p:nvPr>
            <p:ph type="sldNum" sz="quarter" idx="4"/>
          </p:nvPr>
        </p:nvSpPr>
        <p:spPr>
          <a:xfrm>
            <a:off x="6457950" y="6526213"/>
            <a:ext cx="1014413" cy="268287"/>
          </a:xfrm>
          <a:prstGeom prst="rect">
            <a:avLst/>
          </a:prstGeom>
        </p:spPr>
        <p:txBody>
          <a:bodyPr vert="horz" lIns="91440" tIns="45720" rIns="91440" bIns="45720" rtlCol="0" anchor="ctr"/>
          <a:lstStyle>
            <a:lvl1pPr algn="r">
              <a:defRPr sz="1200" b="0">
                <a:solidFill>
                  <a:schemeClr val="bg1"/>
                </a:solidFill>
              </a:defRPr>
            </a:lvl1pPr>
          </a:lstStyle>
          <a:p>
            <a:fld id="{40621970-4737-4738-9DDD-EF05577C81BE}" type="slidenum">
              <a:rPr lang="en-US" smtClean="0"/>
              <a:pPr/>
              <a:t>‹#›</a:t>
            </a:fld>
            <a:endParaRPr lang="en-US"/>
          </a:p>
        </p:txBody>
      </p:sp>
      <p:pic>
        <p:nvPicPr>
          <p:cNvPr id="1031" name="Picture 3" descr="MCET emblem"/>
          <p:cNvPicPr>
            <a:picLocks noChangeAspect="1" noChangeArrowheads="1"/>
          </p:cNvPicPr>
          <p:nvPr/>
        </p:nvPicPr>
        <p:blipFill>
          <a:blip r:embed="rId12"/>
          <a:srcRect/>
          <a:stretch>
            <a:fillRect/>
          </a:stretch>
        </p:blipFill>
        <p:spPr bwMode="auto">
          <a:xfrm>
            <a:off x="8043863" y="66675"/>
            <a:ext cx="1009650" cy="581025"/>
          </a:xfrm>
          <a:prstGeom prst="rect">
            <a:avLst/>
          </a:prstGeom>
          <a:noFill/>
          <a:ln w="9525">
            <a:noFill/>
            <a:miter lim="800000"/>
            <a:headEnd/>
            <a:tailEnd/>
          </a:ln>
        </p:spPr>
      </p:pic>
      <p:cxnSp>
        <p:nvCxnSpPr>
          <p:cNvPr id="12" name="Straight Connector 11"/>
          <p:cNvCxnSpPr/>
          <p:nvPr/>
        </p:nvCxnSpPr>
        <p:spPr>
          <a:xfrm>
            <a:off x="-15875" y="6464300"/>
            <a:ext cx="9159875"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3" name="Picture 2" descr="NIA Educational Institutions"/>
          <p:cNvPicPr>
            <a:picLocks noChangeAspect="1" noChangeArrowheads="1"/>
          </p:cNvPicPr>
          <p:nvPr/>
        </p:nvPicPr>
        <p:blipFill>
          <a:blip r:embed="rId13"/>
          <a:srcRect/>
          <a:stretch>
            <a:fillRect/>
          </a:stretch>
        </p:blipFill>
        <p:spPr bwMode="auto">
          <a:xfrm>
            <a:off x="7953375" y="6335713"/>
            <a:ext cx="1100138" cy="5222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xStyles>
    <p:titleStyle>
      <a:lvl1pPr algn="l" rtl="0" eaLnBrk="1" fontAlgn="base" hangingPunct="1">
        <a:spcBef>
          <a:spcPct val="0"/>
        </a:spcBef>
        <a:spcAft>
          <a:spcPct val="0"/>
        </a:spcAft>
        <a:defRPr sz="4400" kern="1200">
          <a:solidFill>
            <a:srgbClr val="DC5924"/>
          </a:solidFill>
          <a:latin typeface="+mj-lt"/>
          <a:ea typeface="+mj-ea"/>
          <a:cs typeface="+mj-cs"/>
        </a:defRPr>
      </a:lvl1pPr>
      <a:lvl2pPr algn="l" rtl="0" eaLnBrk="1" fontAlgn="base" hangingPunct="1">
        <a:spcBef>
          <a:spcPct val="0"/>
        </a:spcBef>
        <a:spcAft>
          <a:spcPct val="0"/>
        </a:spcAft>
        <a:defRPr sz="4400">
          <a:solidFill>
            <a:srgbClr val="DC5924"/>
          </a:solidFill>
          <a:latin typeface="Cambria" pitchFamily="18" charset="0"/>
        </a:defRPr>
      </a:lvl2pPr>
      <a:lvl3pPr algn="l" rtl="0" eaLnBrk="1" fontAlgn="base" hangingPunct="1">
        <a:spcBef>
          <a:spcPct val="0"/>
        </a:spcBef>
        <a:spcAft>
          <a:spcPct val="0"/>
        </a:spcAft>
        <a:defRPr sz="4400">
          <a:solidFill>
            <a:srgbClr val="DC5924"/>
          </a:solidFill>
          <a:latin typeface="Cambria" pitchFamily="18" charset="0"/>
        </a:defRPr>
      </a:lvl3pPr>
      <a:lvl4pPr algn="l" rtl="0" eaLnBrk="1" fontAlgn="base" hangingPunct="1">
        <a:spcBef>
          <a:spcPct val="0"/>
        </a:spcBef>
        <a:spcAft>
          <a:spcPct val="0"/>
        </a:spcAft>
        <a:defRPr sz="4400">
          <a:solidFill>
            <a:srgbClr val="DC5924"/>
          </a:solidFill>
          <a:latin typeface="Cambria" pitchFamily="18" charset="0"/>
        </a:defRPr>
      </a:lvl4pPr>
      <a:lvl5pPr algn="l" rtl="0" eaLnBrk="1" fontAlgn="base" hangingPunct="1">
        <a:spcBef>
          <a:spcPct val="0"/>
        </a:spcBef>
        <a:spcAft>
          <a:spcPct val="0"/>
        </a:spcAft>
        <a:defRPr sz="4400">
          <a:solidFill>
            <a:srgbClr val="DC5924"/>
          </a:solidFill>
          <a:latin typeface="Cambria" pitchFamily="18" charset="0"/>
        </a:defRPr>
      </a:lvl5pPr>
      <a:lvl6pPr marL="457200" algn="l" rtl="0" eaLnBrk="1" fontAlgn="base" hangingPunct="1">
        <a:spcBef>
          <a:spcPct val="0"/>
        </a:spcBef>
        <a:spcAft>
          <a:spcPct val="0"/>
        </a:spcAft>
        <a:defRPr sz="4400">
          <a:solidFill>
            <a:srgbClr val="DC5924"/>
          </a:solidFill>
          <a:latin typeface="Cambria" pitchFamily="18" charset="0"/>
        </a:defRPr>
      </a:lvl6pPr>
      <a:lvl7pPr marL="914400" algn="l" rtl="0" eaLnBrk="1" fontAlgn="base" hangingPunct="1">
        <a:spcBef>
          <a:spcPct val="0"/>
        </a:spcBef>
        <a:spcAft>
          <a:spcPct val="0"/>
        </a:spcAft>
        <a:defRPr sz="4400">
          <a:solidFill>
            <a:srgbClr val="DC5924"/>
          </a:solidFill>
          <a:latin typeface="Cambria" pitchFamily="18" charset="0"/>
        </a:defRPr>
      </a:lvl7pPr>
      <a:lvl8pPr marL="1371600" algn="l" rtl="0" eaLnBrk="1" fontAlgn="base" hangingPunct="1">
        <a:spcBef>
          <a:spcPct val="0"/>
        </a:spcBef>
        <a:spcAft>
          <a:spcPct val="0"/>
        </a:spcAft>
        <a:defRPr sz="4400">
          <a:solidFill>
            <a:srgbClr val="DC5924"/>
          </a:solidFill>
          <a:latin typeface="Cambria" pitchFamily="18" charset="0"/>
        </a:defRPr>
      </a:lvl8pPr>
      <a:lvl9pPr marL="1828800" algn="l" rtl="0" eaLnBrk="1" fontAlgn="base" hangingPunct="1">
        <a:spcBef>
          <a:spcPct val="0"/>
        </a:spcBef>
        <a:spcAft>
          <a:spcPct val="0"/>
        </a:spcAft>
        <a:defRPr sz="4400">
          <a:solidFill>
            <a:srgbClr val="DC5924"/>
          </a:solidFill>
          <a:latin typeface="Cambria" pitchFamily="18" charset="0"/>
        </a:defRPr>
      </a:lvl9pPr>
    </p:titleStyle>
    <p:bodyStyle>
      <a:lvl1pPr marL="342900" indent="-342900" algn="l" rtl="0" eaLnBrk="1" fontAlgn="base" hangingPunct="1">
        <a:lnSpc>
          <a:spcPct val="120000"/>
        </a:lnSpc>
        <a:spcBef>
          <a:spcPts val="300"/>
        </a:spcBef>
        <a:spcAft>
          <a:spcPts val="300"/>
        </a:spcAft>
        <a:buFont typeface="Arial" charset="0"/>
        <a:buChar char="•"/>
        <a:defRPr sz="3200" kern="1200">
          <a:solidFill>
            <a:schemeClr val="tx1"/>
          </a:solidFill>
          <a:latin typeface="+mn-lt"/>
          <a:ea typeface="+mn-ea"/>
          <a:cs typeface="+mn-cs"/>
        </a:defRPr>
      </a:lvl1pPr>
      <a:lvl2pPr marL="742950" indent="-285750" algn="l" rtl="0" eaLnBrk="1" fontAlgn="base" hangingPunct="1">
        <a:lnSpc>
          <a:spcPct val="120000"/>
        </a:lnSpc>
        <a:spcBef>
          <a:spcPts val="300"/>
        </a:spcBef>
        <a:spcAft>
          <a:spcPts val="300"/>
        </a:spcAft>
        <a:buFont typeface="Wingdings" pitchFamily="2" charset="2"/>
        <a:buChar char="§"/>
        <a:defRPr sz="2800" kern="1200">
          <a:solidFill>
            <a:schemeClr val="tx1"/>
          </a:solidFill>
          <a:latin typeface="+mn-lt"/>
          <a:ea typeface="+mn-ea"/>
          <a:cs typeface="+mn-cs"/>
        </a:defRPr>
      </a:lvl2pPr>
      <a:lvl3pPr marL="1143000" indent="-228600" algn="l" rtl="0" eaLnBrk="1" fontAlgn="base" hangingPunct="1">
        <a:lnSpc>
          <a:spcPct val="120000"/>
        </a:lnSpc>
        <a:spcBef>
          <a:spcPts val="300"/>
        </a:spcBef>
        <a:spcAft>
          <a:spcPts val="300"/>
        </a:spcAft>
        <a:buFont typeface="Arial" charset="0"/>
        <a:buChar char="•"/>
        <a:defRPr sz="2400" kern="1200">
          <a:solidFill>
            <a:schemeClr val="tx1"/>
          </a:solidFill>
          <a:latin typeface="+mn-lt"/>
          <a:ea typeface="+mn-ea"/>
          <a:cs typeface="+mn-cs"/>
        </a:defRPr>
      </a:lvl3pPr>
      <a:lvl4pPr marL="1600200" indent="-228600" algn="l" rtl="0" eaLnBrk="1" fontAlgn="base" hangingPunct="1">
        <a:lnSpc>
          <a:spcPct val="120000"/>
        </a:lnSpc>
        <a:spcBef>
          <a:spcPts val="300"/>
        </a:spcBef>
        <a:spcAft>
          <a:spcPts val="30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120000"/>
        </a:lnSpc>
        <a:spcBef>
          <a:spcPts val="300"/>
        </a:spcBef>
        <a:spcAft>
          <a:spcPts val="30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15875" y="6337300"/>
            <a:ext cx="9159875" cy="5207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Slide Number Placeholder 5"/>
          <p:cNvSpPr>
            <a:spLocks noGrp="1"/>
          </p:cNvSpPr>
          <p:nvPr>
            <p:ph type="sldNum" sz="quarter" idx="4"/>
          </p:nvPr>
        </p:nvSpPr>
        <p:spPr>
          <a:xfrm>
            <a:off x="6457950" y="6526213"/>
            <a:ext cx="1014413" cy="268287"/>
          </a:xfrm>
          <a:prstGeom prst="rect">
            <a:avLst/>
          </a:prstGeom>
        </p:spPr>
        <p:txBody>
          <a:bodyPr vert="horz" lIns="91440" tIns="45720" rIns="91440" bIns="45720" rtlCol="0" anchor="ctr"/>
          <a:lstStyle>
            <a:lvl1pPr algn="r">
              <a:defRPr sz="1200" b="0">
                <a:solidFill>
                  <a:schemeClr val="bg1"/>
                </a:solidFill>
              </a:defRPr>
            </a:lvl1pPr>
          </a:lstStyle>
          <a:p>
            <a:pPr>
              <a:defRPr/>
            </a:pPr>
            <a:fld id="{F79EABE4-2563-400F-ABB8-50417E22CA53}" type="slidenum">
              <a:rPr lang="en-US"/>
              <a:pPr>
                <a:defRPr/>
              </a:pPr>
              <a:t>‹#›</a:t>
            </a:fld>
            <a:endParaRPr lang="en-US" dirty="0"/>
          </a:p>
        </p:txBody>
      </p:sp>
      <p:cxnSp>
        <p:nvCxnSpPr>
          <p:cNvPr id="12" name="Straight Connector 11"/>
          <p:cNvCxnSpPr/>
          <p:nvPr/>
        </p:nvCxnSpPr>
        <p:spPr>
          <a:xfrm>
            <a:off x="-15875" y="6464300"/>
            <a:ext cx="9159875"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055" name="Picture 2" descr="NIA Educational Institutions"/>
          <p:cNvPicPr>
            <a:picLocks noChangeAspect="1" noChangeArrowheads="1"/>
          </p:cNvPicPr>
          <p:nvPr/>
        </p:nvPicPr>
        <p:blipFill>
          <a:blip r:embed="rId3"/>
          <a:srcRect/>
          <a:stretch>
            <a:fillRect/>
          </a:stretch>
        </p:blipFill>
        <p:spPr bwMode="auto">
          <a:xfrm>
            <a:off x="7953375" y="6335713"/>
            <a:ext cx="1100138" cy="522287"/>
          </a:xfrm>
          <a:prstGeom prst="rect">
            <a:avLst/>
          </a:prstGeom>
          <a:noFill/>
          <a:ln w="9525">
            <a:noFill/>
            <a:miter lim="800000"/>
            <a:headEnd/>
            <a:tailEnd/>
          </a:ln>
        </p:spPr>
      </p:pic>
      <p:sp>
        <p:nvSpPr>
          <p:cNvPr id="14" name="Footer Placeholder 4"/>
          <p:cNvSpPr>
            <a:spLocks noGrp="1"/>
          </p:cNvSpPr>
          <p:nvPr>
            <p:ph type="ftr" sz="quarter" idx="3"/>
          </p:nvPr>
        </p:nvSpPr>
        <p:spPr>
          <a:xfrm>
            <a:off x="3028950" y="6526213"/>
            <a:ext cx="3086100" cy="258762"/>
          </a:xfrm>
          <a:prstGeom prst="rect">
            <a:avLst/>
          </a:prstGeom>
        </p:spPr>
        <p:txBody>
          <a:bodyPr vert="horz" lIns="91440" tIns="45720" rIns="91440" bIns="45720" rtlCol="0" anchor="ctr"/>
          <a:lstStyle>
            <a:lvl1pPr algn="ctr">
              <a:defRPr sz="1200" b="0">
                <a:solidFill>
                  <a:schemeClr val="bg1"/>
                </a:solidFill>
              </a:defRPr>
            </a:lvl1pPr>
          </a:lstStyle>
          <a:p>
            <a:pPr>
              <a:defRPr/>
            </a:pPr>
            <a:r>
              <a:rPr lang="en-US"/>
              <a:t>Java Programming</a:t>
            </a:r>
            <a:endParaRPr lang="en-US" dirty="0"/>
          </a:p>
        </p:txBody>
      </p:sp>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rtl="0" eaLnBrk="1" fontAlgn="base" hangingPunct="1">
        <a:spcBef>
          <a:spcPct val="0"/>
        </a:spcBef>
        <a:spcAft>
          <a:spcPct val="0"/>
        </a:spcAft>
        <a:defRPr sz="4400" kern="1200">
          <a:solidFill>
            <a:srgbClr val="DC5924"/>
          </a:solidFill>
          <a:latin typeface="+mj-lt"/>
          <a:ea typeface="+mj-ea"/>
          <a:cs typeface="+mj-cs"/>
        </a:defRPr>
      </a:lvl1pPr>
      <a:lvl2pPr algn="l" rtl="0" eaLnBrk="1" fontAlgn="base" hangingPunct="1">
        <a:spcBef>
          <a:spcPct val="0"/>
        </a:spcBef>
        <a:spcAft>
          <a:spcPct val="0"/>
        </a:spcAft>
        <a:defRPr sz="4400">
          <a:solidFill>
            <a:srgbClr val="DC5924"/>
          </a:solidFill>
          <a:latin typeface="Cambria" pitchFamily="18" charset="0"/>
        </a:defRPr>
      </a:lvl2pPr>
      <a:lvl3pPr algn="l" rtl="0" eaLnBrk="1" fontAlgn="base" hangingPunct="1">
        <a:spcBef>
          <a:spcPct val="0"/>
        </a:spcBef>
        <a:spcAft>
          <a:spcPct val="0"/>
        </a:spcAft>
        <a:defRPr sz="4400">
          <a:solidFill>
            <a:srgbClr val="DC5924"/>
          </a:solidFill>
          <a:latin typeface="Cambria" pitchFamily="18" charset="0"/>
        </a:defRPr>
      </a:lvl3pPr>
      <a:lvl4pPr algn="l" rtl="0" eaLnBrk="1" fontAlgn="base" hangingPunct="1">
        <a:spcBef>
          <a:spcPct val="0"/>
        </a:spcBef>
        <a:spcAft>
          <a:spcPct val="0"/>
        </a:spcAft>
        <a:defRPr sz="4400">
          <a:solidFill>
            <a:srgbClr val="DC5924"/>
          </a:solidFill>
          <a:latin typeface="Cambria" pitchFamily="18" charset="0"/>
        </a:defRPr>
      </a:lvl4pPr>
      <a:lvl5pPr algn="l" rtl="0" eaLnBrk="1" fontAlgn="base" hangingPunct="1">
        <a:spcBef>
          <a:spcPct val="0"/>
        </a:spcBef>
        <a:spcAft>
          <a:spcPct val="0"/>
        </a:spcAft>
        <a:defRPr sz="4400">
          <a:solidFill>
            <a:srgbClr val="DC5924"/>
          </a:solidFill>
          <a:latin typeface="Cambria" pitchFamily="18" charset="0"/>
        </a:defRPr>
      </a:lvl5pPr>
      <a:lvl6pPr marL="457200" algn="l" rtl="0" eaLnBrk="1" fontAlgn="base" hangingPunct="1">
        <a:spcBef>
          <a:spcPct val="0"/>
        </a:spcBef>
        <a:spcAft>
          <a:spcPct val="0"/>
        </a:spcAft>
        <a:defRPr sz="4400">
          <a:solidFill>
            <a:srgbClr val="DC5924"/>
          </a:solidFill>
          <a:latin typeface="Cambria" pitchFamily="18" charset="0"/>
        </a:defRPr>
      </a:lvl6pPr>
      <a:lvl7pPr marL="914400" algn="l" rtl="0" eaLnBrk="1" fontAlgn="base" hangingPunct="1">
        <a:spcBef>
          <a:spcPct val="0"/>
        </a:spcBef>
        <a:spcAft>
          <a:spcPct val="0"/>
        </a:spcAft>
        <a:defRPr sz="4400">
          <a:solidFill>
            <a:srgbClr val="DC5924"/>
          </a:solidFill>
          <a:latin typeface="Cambria" pitchFamily="18" charset="0"/>
        </a:defRPr>
      </a:lvl7pPr>
      <a:lvl8pPr marL="1371600" algn="l" rtl="0" eaLnBrk="1" fontAlgn="base" hangingPunct="1">
        <a:spcBef>
          <a:spcPct val="0"/>
        </a:spcBef>
        <a:spcAft>
          <a:spcPct val="0"/>
        </a:spcAft>
        <a:defRPr sz="4400">
          <a:solidFill>
            <a:srgbClr val="DC5924"/>
          </a:solidFill>
          <a:latin typeface="Cambria" pitchFamily="18" charset="0"/>
        </a:defRPr>
      </a:lvl8pPr>
      <a:lvl9pPr marL="1828800" algn="l" rtl="0" eaLnBrk="1" fontAlgn="base" hangingPunct="1">
        <a:spcBef>
          <a:spcPct val="0"/>
        </a:spcBef>
        <a:spcAft>
          <a:spcPct val="0"/>
        </a:spcAft>
        <a:defRPr sz="4400">
          <a:solidFill>
            <a:srgbClr val="DC5924"/>
          </a:solidFill>
          <a:latin typeface="Cambria" pitchFamily="18" charset="0"/>
        </a:defRPr>
      </a:lvl9pPr>
    </p:titleStyle>
    <p:bodyStyle>
      <a:lvl1pPr marL="342900" indent="-342900" algn="l" rtl="0" eaLnBrk="1" fontAlgn="base" hangingPunct="1">
        <a:lnSpc>
          <a:spcPct val="120000"/>
        </a:lnSpc>
        <a:spcBef>
          <a:spcPts val="300"/>
        </a:spcBef>
        <a:spcAft>
          <a:spcPts val="300"/>
        </a:spcAft>
        <a:buFont typeface="Arial" charset="0"/>
        <a:buChar char="•"/>
        <a:defRPr sz="3200" kern="1200">
          <a:solidFill>
            <a:schemeClr val="tx1"/>
          </a:solidFill>
          <a:latin typeface="+mn-lt"/>
          <a:ea typeface="+mn-ea"/>
          <a:cs typeface="+mn-cs"/>
        </a:defRPr>
      </a:lvl1pPr>
      <a:lvl2pPr marL="742950" indent="-285750" algn="l" rtl="0" eaLnBrk="1" fontAlgn="base" hangingPunct="1">
        <a:lnSpc>
          <a:spcPct val="120000"/>
        </a:lnSpc>
        <a:spcBef>
          <a:spcPts val="300"/>
        </a:spcBef>
        <a:spcAft>
          <a:spcPts val="300"/>
        </a:spcAft>
        <a:buFont typeface="Wingdings" pitchFamily="2" charset="2"/>
        <a:buChar char="§"/>
        <a:defRPr sz="2800" kern="1200">
          <a:solidFill>
            <a:schemeClr val="tx1"/>
          </a:solidFill>
          <a:latin typeface="+mn-lt"/>
          <a:ea typeface="+mn-ea"/>
          <a:cs typeface="+mn-cs"/>
        </a:defRPr>
      </a:lvl2pPr>
      <a:lvl3pPr marL="1143000" indent="-228600" algn="l" rtl="0" eaLnBrk="1" fontAlgn="base" hangingPunct="1">
        <a:lnSpc>
          <a:spcPct val="120000"/>
        </a:lnSpc>
        <a:spcBef>
          <a:spcPts val="300"/>
        </a:spcBef>
        <a:spcAft>
          <a:spcPts val="300"/>
        </a:spcAft>
        <a:buFont typeface="Arial" charset="0"/>
        <a:buChar char="•"/>
        <a:defRPr sz="2400" kern="1200">
          <a:solidFill>
            <a:schemeClr val="tx1"/>
          </a:solidFill>
          <a:latin typeface="+mn-lt"/>
          <a:ea typeface="+mn-ea"/>
          <a:cs typeface="+mn-cs"/>
        </a:defRPr>
      </a:lvl3pPr>
      <a:lvl4pPr marL="1600200" indent="-228600" algn="l" rtl="0" eaLnBrk="1" fontAlgn="base" hangingPunct="1">
        <a:lnSpc>
          <a:spcPct val="120000"/>
        </a:lnSpc>
        <a:spcBef>
          <a:spcPts val="300"/>
        </a:spcBef>
        <a:spcAft>
          <a:spcPts val="30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120000"/>
        </a:lnSpc>
        <a:spcBef>
          <a:spcPts val="300"/>
        </a:spcBef>
        <a:spcAft>
          <a:spcPts val="30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868362"/>
          </a:xfrm>
        </p:spPr>
        <p:txBody>
          <a:bodyPr>
            <a:noAutofit/>
          </a:bodyPr>
          <a:lstStyle/>
          <a:p>
            <a:pPr marL="2005330" marR="5080" indent="0">
              <a:lnSpc>
                <a:spcPct val="100000"/>
              </a:lnSpc>
              <a:spcBef>
                <a:spcPts val="100"/>
              </a:spcBef>
            </a:pPr>
            <a:r>
              <a:rPr lang="en-IN" sz="1800" b="1" spc="-10" dirty="0">
                <a:solidFill>
                  <a:srgbClr val="0D0D0D"/>
                </a:solidFill>
                <a:latin typeface="Arial"/>
                <a:cs typeface="Arial"/>
              </a:rPr>
              <a:t>Dr . Mahalingam </a:t>
            </a:r>
            <a:r>
              <a:rPr lang="en-IN" sz="1800" b="1" dirty="0">
                <a:solidFill>
                  <a:srgbClr val="0D0D0D"/>
                </a:solidFill>
                <a:latin typeface="Arial"/>
                <a:cs typeface="Arial"/>
              </a:rPr>
              <a:t>College of </a:t>
            </a:r>
            <a:r>
              <a:rPr lang="en-IN" sz="1800" b="1" spc="-5" dirty="0">
                <a:solidFill>
                  <a:srgbClr val="0D0D0D"/>
                </a:solidFill>
                <a:latin typeface="Arial"/>
                <a:cs typeface="Arial"/>
              </a:rPr>
              <a:t>Engineering &amp; </a:t>
            </a:r>
            <a:r>
              <a:rPr lang="en-IN" sz="1800" b="1" spc="-15" dirty="0">
                <a:solidFill>
                  <a:srgbClr val="0D0D0D"/>
                </a:solidFill>
                <a:latin typeface="Arial"/>
                <a:cs typeface="Arial"/>
              </a:rPr>
              <a:t>Technology</a:t>
            </a:r>
            <a:r>
              <a:rPr lang="en-IN" sz="1800" b="1" spc="-490" dirty="0">
                <a:solidFill>
                  <a:srgbClr val="0D0D0D"/>
                </a:solidFill>
                <a:latin typeface="Arial"/>
                <a:cs typeface="Arial"/>
              </a:rPr>
              <a:t>	                                                             </a:t>
            </a:r>
            <a:r>
              <a:rPr lang="en-IN" sz="1800" b="1" spc="-5" dirty="0">
                <a:solidFill>
                  <a:srgbClr val="0D0D0D"/>
                </a:solidFill>
                <a:latin typeface="Arial"/>
                <a:cs typeface="Arial"/>
              </a:rPr>
              <a:t>Department</a:t>
            </a:r>
            <a:r>
              <a:rPr lang="en-IN" sz="1800" b="1" spc="15" dirty="0">
                <a:solidFill>
                  <a:srgbClr val="0D0D0D"/>
                </a:solidFill>
                <a:latin typeface="Arial"/>
                <a:cs typeface="Arial"/>
              </a:rPr>
              <a:t> </a:t>
            </a:r>
            <a:r>
              <a:rPr lang="en-IN" sz="1800" b="1" dirty="0">
                <a:solidFill>
                  <a:srgbClr val="0D0D0D"/>
                </a:solidFill>
                <a:latin typeface="Arial"/>
                <a:cs typeface="Arial"/>
              </a:rPr>
              <a:t>of</a:t>
            </a:r>
            <a:r>
              <a:rPr lang="en-IN" sz="1800" b="1" spc="-65" dirty="0">
                <a:solidFill>
                  <a:srgbClr val="0D0D0D"/>
                </a:solidFill>
                <a:latin typeface="Arial"/>
                <a:cs typeface="Arial"/>
              </a:rPr>
              <a:t> </a:t>
            </a:r>
            <a:r>
              <a:rPr lang="en-IN" sz="1800" b="1" spc="-10" dirty="0">
                <a:solidFill>
                  <a:srgbClr val="0D0D0D"/>
                </a:solidFill>
                <a:latin typeface="Arial"/>
                <a:cs typeface="Arial"/>
              </a:rPr>
              <a:t>Artificial</a:t>
            </a:r>
            <a:r>
              <a:rPr lang="en-IN" sz="1800" b="1" spc="40" dirty="0">
                <a:solidFill>
                  <a:srgbClr val="0D0D0D"/>
                </a:solidFill>
                <a:latin typeface="Arial"/>
                <a:cs typeface="Arial"/>
              </a:rPr>
              <a:t> </a:t>
            </a:r>
            <a:r>
              <a:rPr lang="en-IN" sz="1800" b="1" spc="-5" dirty="0">
                <a:solidFill>
                  <a:srgbClr val="0D0D0D"/>
                </a:solidFill>
                <a:latin typeface="Arial"/>
                <a:cs typeface="Arial"/>
              </a:rPr>
              <a:t>Intelligence</a:t>
            </a:r>
            <a:r>
              <a:rPr lang="en-IN" sz="1800" b="1" spc="-15" dirty="0">
                <a:solidFill>
                  <a:srgbClr val="0D0D0D"/>
                </a:solidFill>
                <a:latin typeface="Arial"/>
                <a:cs typeface="Arial"/>
              </a:rPr>
              <a:t> </a:t>
            </a:r>
            <a:r>
              <a:rPr lang="en-IN" sz="1800" b="1" dirty="0">
                <a:solidFill>
                  <a:srgbClr val="0D0D0D"/>
                </a:solidFill>
                <a:latin typeface="Arial"/>
                <a:cs typeface="Arial"/>
              </a:rPr>
              <a:t>&amp;</a:t>
            </a:r>
            <a:r>
              <a:rPr lang="en-IN" sz="1800" b="1" spc="5" dirty="0">
                <a:solidFill>
                  <a:srgbClr val="0D0D0D"/>
                </a:solidFill>
                <a:latin typeface="Arial"/>
                <a:cs typeface="Arial"/>
              </a:rPr>
              <a:t> </a:t>
            </a:r>
            <a:r>
              <a:rPr lang="en-IN" sz="1800" b="1" spc="-5" dirty="0">
                <a:solidFill>
                  <a:srgbClr val="0D0D0D"/>
                </a:solidFill>
                <a:latin typeface="Arial"/>
                <a:cs typeface="Arial"/>
              </a:rPr>
              <a:t>Data</a:t>
            </a:r>
            <a:r>
              <a:rPr lang="en-IN" sz="1800" b="1" spc="10" dirty="0">
                <a:solidFill>
                  <a:srgbClr val="0D0D0D"/>
                </a:solidFill>
                <a:latin typeface="Arial"/>
                <a:cs typeface="Arial"/>
              </a:rPr>
              <a:t> </a:t>
            </a:r>
            <a:r>
              <a:rPr lang="en-IN" sz="1800" b="1" spc="-5" dirty="0">
                <a:solidFill>
                  <a:srgbClr val="0D0D0D"/>
                </a:solidFill>
                <a:latin typeface="Arial"/>
                <a:cs typeface="Arial"/>
              </a:rPr>
              <a:t>Science </a:t>
            </a:r>
            <a:r>
              <a:rPr lang="en-IN" sz="1800" b="1" dirty="0">
                <a:solidFill>
                  <a:srgbClr val="0D0D0D"/>
                </a:solidFill>
                <a:latin typeface="Arial"/>
                <a:cs typeface="Arial"/>
              </a:rPr>
              <a:t> </a:t>
            </a:r>
            <a:br>
              <a:rPr lang="en-IN" sz="1800" b="1" dirty="0">
                <a:solidFill>
                  <a:srgbClr val="0D0D0D"/>
                </a:solidFill>
                <a:latin typeface="Arial"/>
                <a:cs typeface="Arial"/>
              </a:rPr>
            </a:br>
            <a:r>
              <a:rPr lang="en-IN" sz="1800" b="1" spc="-10" dirty="0">
                <a:solidFill>
                  <a:srgbClr val="0D0D0D"/>
                </a:solidFill>
                <a:latin typeface="Arial"/>
                <a:cs typeface="Arial"/>
              </a:rPr>
              <a:t>                      19ADPN6601</a:t>
            </a:r>
            <a:r>
              <a:rPr lang="en-IN" sz="1800" b="1" spc="55" dirty="0">
                <a:solidFill>
                  <a:srgbClr val="0D0D0D"/>
                </a:solidFill>
                <a:latin typeface="Arial"/>
                <a:cs typeface="Arial"/>
              </a:rPr>
              <a:t> </a:t>
            </a:r>
            <a:r>
              <a:rPr lang="en-IN" sz="1800" b="1" dirty="0">
                <a:solidFill>
                  <a:srgbClr val="0D0D0D"/>
                </a:solidFill>
                <a:latin typeface="Arial"/>
                <a:cs typeface="Arial"/>
              </a:rPr>
              <a:t>–</a:t>
            </a:r>
            <a:r>
              <a:rPr lang="en-IN" sz="1800" b="1" spc="-5" dirty="0">
                <a:solidFill>
                  <a:srgbClr val="0D0D0D"/>
                </a:solidFill>
                <a:latin typeface="Arial"/>
                <a:cs typeface="Arial"/>
              </a:rPr>
              <a:t> </a:t>
            </a:r>
            <a:r>
              <a:rPr lang="en-IN" sz="1800" b="1" dirty="0">
                <a:solidFill>
                  <a:srgbClr val="0D0D0D"/>
                </a:solidFill>
                <a:latin typeface="Arial"/>
                <a:cs typeface="Arial"/>
              </a:rPr>
              <a:t>Mini</a:t>
            </a:r>
            <a:r>
              <a:rPr lang="en-IN" sz="1800" b="1" spc="-20" dirty="0">
                <a:solidFill>
                  <a:srgbClr val="0D0D0D"/>
                </a:solidFill>
                <a:latin typeface="Arial"/>
                <a:cs typeface="Arial"/>
              </a:rPr>
              <a:t> </a:t>
            </a:r>
            <a:r>
              <a:rPr lang="en-IN" sz="1800" b="1" spc="-5" dirty="0">
                <a:solidFill>
                  <a:srgbClr val="0D0D0D"/>
                </a:solidFill>
                <a:latin typeface="Arial"/>
                <a:cs typeface="Arial"/>
              </a:rPr>
              <a:t>Project</a:t>
            </a:r>
            <a:br>
              <a:rPr lang="en-IN" sz="1800" dirty="0">
                <a:latin typeface="Arial"/>
                <a:cs typeface="Arial"/>
              </a:rPr>
            </a:br>
            <a:r>
              <a:rPr lang="en-IN" sz="1800" b="1" spc="-5" dirty="0">
                <a:solidFill>
                  <a:srgbClr val="0D0D0D"/>
                </a:solidFill>
                <a:latin typeface="Arial"/>
                <a:cs typeface="Arial"/>
              </a:rPr>
              <a:t>  		      Final</a:t>
            </a:r>
            <a:r>
              <a:rPr lang="en-IN" sz="1800" b="1" spc="-35" dirty="0">
                <a:solidFill>
                  <a:srgbClr val="0D0D0D"/>
                </a:solidFill>
                <a:latin typeface="Arial"/>
                <a:cs typeface="Arial"/>
              </a:rPr>
              <a:t> </a:t>
            </a:r>
            <a:r>
              <a:rPr lang="en-IN" sz="1800" b="1" spc="-10" dirty="0">
                <a:solidFill>
                  <a:srgbClr val="0D0D0D"/>
                </a:solidFill>
                <a:latin typeface="Arial"/>
                <a:cs typeface="Arial"/>
              </a:rPr>
              <a:t>Review</a:t>
            </a:r>
            <a:br>
              <a:rPr lang="en-IN" sz="1800" dirty="0">
                <a:latin typeface="Arial"/>
                <a:cs typeface="Arial"/>
              </a:rPr>
            </a:br>
            <a:endParaRPr lang="en-US" sz="1800" dirty="0"/>
          </a:p>
        </p:txBody>
      </p:sp>
      <p:sp>
        <p:nvSpPr>
          <p:cNvPr id="8" name="Content Placeholder 4">
            <a:extLst>
              <a:ext uri="{FF2B5EF4-FFF2-40B4-BE49-F238E27FC236}">
                <a16:creationId xmlns:a16="http://schemas.microsoft.com/office/drawing/2014/main" id="{EBF3135E-5ED0-151D-24FF-2A879EFD3A90}"/>
              </a:ext>
            </a:extLst>
          </p:cNvPr>
          <p:cNvSpPr>
            <a:spLocks noGrp="1"/>
          </p:cNvSpPr>
          <p:nvPr>
            <p:ph idx="1"/>
          </p:nvPr>
        </p:nvSpPr>
        <p:spPr>
          <a:xfrm>
            <a:off x="152400" y="1401762"/>
            <a:ext cx="8382000" cy="4922838"/>
          </a:xfrm>
        </p:spPr>
        <p:txBody>
          <a:bodyPr>
            <a:normAutofit fontScale="25000" lnSpcReduction="20000"/>
          </a:bodyPr>
          <a:lstStyle/>
          <a:p>
            <a:pPr marL="0" indent="0" fontAlgn="auto">
              <a:spcBef>
                <a:spcPts val="580"/>
              </a:spcBef>
              <a:spcAft>
                <a:spcPts val="0"/>
              </a:spcAft>
              <a:buNone/>
              <a:defRPr/>
            </a:pPr>
            <a:r>
              <a:rPr lang="en-IN" sz="8000" dirty="0">
                <a:solidFill>
                  <a:srgbClr val="FF0000"/>
                </a:solidFill>
                <a:latin typeface="Times New Roman" panose="02020603050405020304" pitchFamily="18" charset="0"/>
                <a:cs typeface="Times New Roman" panose="02020603050405020304" pitchFamily="18" charset="0"/>
              </a:rPr>
              <a:t>Title: Preventive Maintenance For Gas field  Equipment</a:t>
            </a:r>
          </a:p>
          <a:p>
            <a:pPr marL="0" indent="0" fontAlgn="auto">
              <a:spcBef>
                <a:spcPts val="580"/>
              </a:spcBef>
              <a:spcAft>
                <a:spcPts val="0"/>
              </a:spcAft>
              <a:buNone/>
              <a:defRPr/>
            </a:pPr>
            <a:r>
              <a:rPr lang="en-IN" sz="8000" dirty="0">
                <a:solidFill>
                  <a:schemeClr val="tx1">
                    <a:lumMod val="95000"/>
                    <a:lumOff val="5000"/>
                  </a:schemeClr>
                </a:solidFill>
                <a:latin typeface="Times New Roman" panose="02020603050405020304" pitchFamily="18" charset="0"/>
                <a:cs typeface="Times New Roman" panose="02020603050405020304" pitchFamily="18" charset="0"/>
              </a:rPr>
              <a:t>Batch Number: 23BADA18</a:t>
            </a:r>
          </a:p>
          <a:p>
            <a:pPr marL="0" indent="0" fontAlgn="auto">
              <a:spcBef>
                <a:spcPts val="580"/>
              </a:spcBef>
              <a:spcAft>
                <a:spcPts val="0"/>
              </a:spcAft>
              <a:buNone/>
              <a:defRPr/>
            </a:pPr>
            <a:endParaRPr 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anose="02020603050405020304" pitchFamily="18" charset="0"/>
                <a:cs typeface="Times New Roman" panose="02020603050405020304" pitchFamily="18" charset="0"/>
              </a:rPr>
              <a:t>Domain: Oil and Gas Analytics</a:t>
            </a:r>
          </a:p>
          <a:p>
            <a:pPr marL="0" indent="0" fontAlgn="auto">
              <a:spcBef>
                <a:spcPts val="580"/>
              </a:spcBef>
              <a:spcAft>
                <a:spcPts val="0"/>
              </a:spcAft>
              <a:buNone/>
              <a:defRPr/>
            </a:pPr>
            <a:r>
              <a:rPr lang="en-IN" sz="8000" dirty="0">
                <a:solidFill>
                  <a:schemeClr val="tx1">
                    <a:lumMod val="95000"/>
                    <a:lumOff val="5000"/>
                  </a:schemeClr>
                </a:solidFill>
                <a:latin typeface="Times New Roman" panose="02020603050405020304" pitchFamily="18" charset="0"/>
                <a:cs typeface="Times New Roman" panose="02020603050405020304" pitchFamily="18" charset="0"/>
              </a:rPr>
              <a:t>Team Members:</a:t>
            </a:r>
          </a:p>
          <a:p>
            <a:pPr marL="0" indent="0" fontAlgn="auto">
              <a:spcBef>
                <a:spcPts val="580"/>
              </a:spcBef>
              <a:spcAft>
                <a:spcPts val="0"/>
              </a:spcAft>
              <a:buNone/>
              <a:defRPr/>
            </a:pPr>
            <a:endParaRPr 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spcBef>
                <a:spcPts val="580"/>
              </a:spcBef>
              <a:buFont typeface="Wingdings 2" panose="05020102010507070707" pitchFamily="18" charset="2"/>
              <a:buAutoNum type="arabicPeriod"/>
              <a:defRPr/>
            </a:pPr>
            <a:r>
              <a:rPr lang="en-US" altLang="en-IN" sz="8000" dirty="0">
                <a:solidFill>
                  <a:schemeClr val="tx1">
                    <a:lumMod val="95000"/>
                    <a:lumOff val="5000"/>
                  </a:schemeClr>
                </a:solidFill>
                <a:latin typeface="Times New Roman" panose="02020603050405020304" pitchFamily="18" charset="0"/>
                <a:cs typeface="Times New Roman" panose="02020603050405020304" pitchFamily="18" charset="0"/>
              </a:rPr>
              <a:t>RUTHRAPRIYAN P         (727621BAD004)</a:t>
            </a:r>
            <a:endParaRPr lang="x-none" alt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spcBef>
                <a:spcPts val="580"/>
              </a:spcBef>
              <a:buFont typeface="Wingdings 2" panose="05020102010507070707" pitchFamily="18" charset="2"/>
              <a:buAutoNum type="arabicPeriod"/>
              <a:defRPr/>
            </a:pPr>
            <a:r>
              <a:rPr lang="en-IN" sz="8000" dirty="0">
                <a:solidFill>
                  <a:srgbClr val="0C0C0C"/>
                </a:solidFill>
                <a:latin typeface="Times New Roman" panose="02020603050405020304" pitchFamily="18" charset="0"/>
                <a:ea typeface="Times New Roman"/>
                <a:cs typeface="Times New Roman" panose="02020603050405020304" pitchFamily="18" charset="0"/>
                <a:sym typeface="Times New Roman"/>
              </a:rPr>
              <a:t>KIRTHIK S                        (727621BAD023)</a:t>
            </a:r>
            <a:endParaRPr lang="x-none" alt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spcBef>
                <a:spcPts val="580"/>
              </a:spcBef>
              <a:buFont typeface="Wingdings 2" panose="05020102010507070707" pitchFamily="18" charset="2"/>
              <a:buAutoNum type="arabicPeriod"/>
              <a:defRPr/>
            </a:pPr>
            <a:r>
              <a:rPr lang="en-IN" sz="8000" dirty="0">
                <a:solidFill>
                  <a:srgbClr val="0C0C0C"/>
                </a:solidFill>
                <a:latin typeface="Times New Roman" panose="02020603050405020304" pitchFamily="18" charset="0"/>
                <a:ea typeface="Times New Roman"/>
                <a:cs typeface="Times New Roman" panose="02020603050405020304" pitchFamily="18" charset="0"/>
                <a:sym typeface="Times New Roman"/>
              </a:rPr>
              <a:t>IMAYA BHARATHI D</a:t>
            </a:r>
            <a:r>
              <a:rPr lang="en-IN" sz="8000" b="1" dirty="0">
                <a:solidFill>
                  <a:srgbClr val="0C0C0C"/>
                </a:solidFill>
                <a:latin typeface="Times New Roman" panose="02020603050405020304" pitchFamily="18" charset="0"/>
                <a:ea typeface="Times New Roman"/>
                <a:cs typeface="Times New Roman" panose="02020603050405020304" pitchFamily="18" charset="0"/>
                <a:sym typeface="Times New Roman"/>
              </a:rPr>
              <a:t>     </a:t>
            </a:r>
            <a:r>
              <a:rPr lang="en-IN" sz="8000" dirty="0">
                <a:solidFill>
                  <a:srgbClr val="0C0C0C"/>
                </a:solidFill>
                <a:latin typeface="Times New Roman" panose="02020603050405020304" pitchFamily="18" charset="0"/>
                <a:ea typeface="Times New Roman"/>
                <a:cs typeface="Times New Roman" panose="02020603050405020304" pitchFamily="18" charset="0"/>
                <a:sym typeface="Times New Roman"/>
              </a:rPr>
              <a:t>(727622BAD304)</a:t>
            </a:r>
            <a:endParaRPr lang="x-none" alt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74320" indent="-274320" fontAlgn="auto">
              <a:spcBef>
                <a:spcPts val="580"/>
              </a:spcBef>
              <a:spcAft>
                <a:spcPts val="0"/>
              </a:spcAft>
              <a:buFont typeface="Wingdings 2" panose="05020102010507070707"/>
              <a:buNone/>
              <a:defRPr/>
            </a:pPr>
            <a:endParaRPr 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74320" indent="-274320" fontAlgn="auto">
              <a:spcBef>
                <a:spcPts val="580"/>
              </a:spcBef>
              <a:spcAft>
                <a:spcPts val="0"/>
              </a:spcAft>
              <a:buNone/>
              <a:defRPr/>
            </a:pPr>
            <a:r>
              <a:rPr lang="en-IN" sz="8000" dirty="0">
                <a:solidFill>
                  <a:schemeClr val="tx1">
                    <a:lumMod val="95000"/>
                    <a:lumOff val="5000"/>
                  </a:schemeClr>
                </a:solidFill>
                <a:latin typeface="Times New Roman" panose="02020603050405020304" pitchFamily="18" charset="0"/>
                <a:cs typeface="Times New Roman" panose="02020603050405020304" pitchFamily="18" charset="0"/>
              </a:rPr>
              <a:t>Faculty Supervisor: </a:t>
            </a:r>
            <a:r>
              <a:rPr lang="en-IN" sz="8000" dirty="0">
                <a:solidFill>
                  <a:srgbClr val="0C0C0C"/>
                </a:solidFill>
                <a:latin typeface="Times New Roman" panose="02020603050405020304" pitchFamily="18" charset="0"/>
                <a:cs typeface="Times New Roman" panose="02020603050405020304" pitchFamily="18" charset="0"/>
                <a:sym typeface="Times New Roman"/>
              </a:rPr>
              <a:t>Mr. T. SELVAKUMAR</a:t>
            </a:r>
            <a:r>
              <a:rPr lang="en-IN" sz="8000" dirty="0">
                <a:solidFill>
                  <a:srgbClr val="0C0C0C"/>
                </a:solidFill>
                <a:latin typeface="Times New Roman" panose="02020603050405020304" pitchFamily="18" charset="0"/>
                <a:ea typeface="Times New Roman"/>
                <a:cs typeface="Times New Roman" panose="02020603050405020304" pitchFamily="18" charset="0"/>
                <a:sym typeface="Times New Roman"/>
              </a:rPr>
              <a:t>, AP/AI&amp;DS,</a:t>
            </a:r>
          </a:p>
          <a:p>
            <a:pPr marL="274320" indent="-274320" fontAlgn="auto">
              <a:spcBef>
                <a:spcPts val="580"/>
              </a:spcBef>
              <a:spcAft>
                <a:spcPts val="0"/>
              </a:spcAft>
              <a:buNone/>
              <a:defRPr/>
            </a:pPr>
            <a:r>
              <a:rPr lang="en-IN" sz="8000" dirty="0">
                <a:solidFill>
                  <a:srgbClr val="0C0C0C"/>
                </a:solidFill>
                <a:latin typeface="Times New Roman" panose="02020603050405020304" pitchFamily="18" charset="0"/>
                <a:ea typeface="Times New Roman"/>
                <a:cs typeface="Times New Roman" panose="02020603050405020304" pitchFamily="18" charset="0"/>
                <a:sym typeface="Times New Roman"/>
              </a:rPr>
              <a:t>			    Mr. T. VIJAYAKUMAR </a:t>
            </a:r>
            <a:r>
              <a:rPr lang="de-DE" sz="8000" dirty="0">
                <a:solidFill>
                  <a:srgbClr val="0C0C0C"/>
                </a:solidFill>
                <a:latin typeface="Times New Roman" panose="02020603050405020304" pitchFamily="18" charset="0"/>
                <a:ea typeface="Times New Roman"/>
                <a:cs typeface="Times New Roman" panose="02020603050405020304" pitchFamily="18" charset="0"/>
                <a:sym typeface="Times New Roman"/>
              </a:rPr>
              <a:t>,AP/AI&amp;DS</a:t>
            </a:r>
            <a:r>
              <a:rPr lang="en-IN" sz="8000" dirty="0">
                <a:solidFill>
                  <a:srgbClr val="0C0C0C"/>
                </a:solidFill>
                <a:latin typeface="Times New Roman" panose="02020603050405020304" pitchFamily="18" charset="0"/>
                <a:ea typeface="Times New Roman"/>
                <a:cs typeface="Times New Roman" panose="02020603050405020304" pitchFamily="18" charset="0"/>
                <a:sym typeface="Times New Roman"/>
              </a:rPr>
              <a:t>.</a:t>
            </a:r>
          </a:p>
          <a:p>
            <a:pPr marL="274320" indent="-274320" fontAlgn="auto">
              <a:spcBef>
                <a:spcPts val="580"/>
              </a:spcBef>
              <a:spcAft>
                <a:spcPts val="0"/>
              </a:spcAft>
              <a:buFont typeface="Wingdings 2" panose="05020102010507070707"/>
              <a:buNone/>
              <a:defRPr/>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lvl="8">
              <a:buFontTx/>
              <a:buNone/>
              <a:defRPr/>
            </a:pPr>
            <a:endParaRPr lang="en-IN" dirty="0">
              <a:solidFill>
                <a:schemeClr val="tx1">
                  <a:lumMod val="95000"/>
                  <a:lumOff val="5000"/>
                </a:schemeClr>
              </a:solidFill>
            </a:endParaRPr>
          </a:p>
          <a:p>
            <a:pPr lvl="8">
              <a:buFontTx/>
              <a:buNone/>
              <a:defRPr/>
            </a:pPr>
            <a:r>
              <a:rPr lang="en-IN" dirty="0">
                <a:solidFill>
                  <a:schemeClr val="tx1">
                    <a:lumMod val="95000"/>
                    <a:lumOff val="5000"/>
                  </a:schemeClr>
                </a:solidFill>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lvl="8">
              <a:buFontTx/>
              <a:buNone/>
              <a:defRPr/>
            </a:pPr>
            <a:endParaRPr lang="en-IN" dirty="0">
              <a:solidFill>
                <a:schemeClr val="tx1">
                  <a:lumMod val="95000"/>
                  <a:lumOff val="5000"/>
                </a:schemeClr>
              </a:solidFill>
            </a:endParaRPr>
          </a:p>
          <a:p>
            <a:pPr marL="274320" indent="-274320" fontAlgn="auto">
              <a:spcBef>
                <a:spcPts val="580"/>
              </a:spcBef>
              <a:spcAft>
                <a:spcPts val="0"/>
              </a:spcAft>
              <a:buFont typeface="Wingdings 2" panose="05020102010507070707"/>
              <a:buChar char=""/>
              <a:defRPr/>
            </a:pPr>
            <a:endParaRPr lang="en-IN" dirty="0">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BB0CC06-FD2D-88EC-A667-B73694E98279}"/>
              </a:ext>
            </a:extLst>
          </p:cNvPr>
          <p:cNvSpPr>
            <a:spLocks noGrp="1"/>
          </p:cNvSpPr>
          <p:nvPr>
            <p:ph type="title"/>
          </p:nvPr>
        </p:nvSpPr>
        <p:spPr>
          <a:xfrm>
            <a:off x="457200" y="274638"/>
            <a:ext cx="8229600" cy="868362"/>
          </a:xfrm>
        </p:spPr>
        <p:txBody>
          <a:bodyPr/>
          <a:lstStyle/>
          <a:p>
            <a:r>
              <a:rPr lang="en-US" altLang="en-IN" sz="2800" b="1" dirty="0">
                <a:solidFill>
                  <a:srgbClr val="FF0000"/>
                </a:solidFill>
                <a:latin typeface="Times New Roman" panose="02020603050405020304" pitchFamily="18" charset="0"/>
                <a:cs typeface="Times New Roman" panose="02020603050405020304" pitchFamily="18" charset="0"/>
              </a:rPr>
              <a:t>PROPOSED</a:t>
            </a:r>
            <a:r>
              <a:rPr lang="en-IN" sz="2800" b="1" dirty="0">
                <a:solidFill>
                  <a:srgbClr val="FF0000"/>
                </a:solidFill>
                <a:latin typeface="Times New Roman" panose="02020603050405020304" pitchFamily="18" charset="0"/>
                <a:cs typeface="Times New Roman" panose="02020603050405020304" pitchFamily="18" charset="0"/>
              </a:rPr>
              <a:t> SYSTEM BLOCK DIAGRAM</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A25E8D7-A933-92F5-ED95-08C183431BF1}"/>
              </a:ext>
            </a:extLst>
          </p:cNvPr>
          <p:cNvPicPr>
            <a:picLocks noGrp="1" noChangeAspect="1"/>
          </p:cNvPicPr>
          <p:nvPr>
            <p:ph idx="1"/>
          </p:nvPr>
        </p:nvPicPr>
        <p:blipFill>
          <a:blip r:embed="rId2"/>
          <a:stretch>
            <a:fillRect/>
          </a:stretch>
        </p:blipFill>
        <p:spPr>
          <a:xfrm>
            <a:off x="761999" y="1290197"/>
            <a:ext cx="7564335" cy="4805803"/>
          </a:xfrm>
        </p:spPr>
      </p:pic>
    </p:spTree>
    <p:extLst>
      <p:ext uri="{BB962C8B-B14F-4D97-AF65-F5344CB8AC3E}">
        <p14:creationId xmlns:p14="http://schemas.microsoft.com/office/powerpoint/2010/main" val="121835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0000"/>
                </a:solidFill>
                <a:latin typeface="Times New Roman" panose="02020603050405020304" pitchFamily="18" charset="0"/>
                <a:cs typeface="Times New Roman" panose="02020603050405020304" pitchFamily="18" charset="0"/>
              </a:rPr>
              <a:t>MODULE DESCRIPTION</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E20A354-67BF-04A8-A265-5FD343DE7770}"/>
              </a:ext>
            </a:extLst>
          </p:cNvPr>
          <p:cNvSpPr>
            <a:spLocks noGrp="1"/>
          </p:cNvSpPr>
          <p:nvPr>
            <p:ph idx="1"/>
          </p:nvPr>
        </p:nvSpPr>
        <p:spPr>
          <a:xfrm>
            <a:off x="457200" y="1295400"/>
            <a:ext cx="8229600" cy="4830763"/>
          </a:xfrm>
        </p:spPr>
        <p:txBody>
          <a:bodyPr/>
          <a:lstStyle/>
          <a:p>
            <a:pPr marL="0" indent="0">
              <a:buNone/>
            </a:pPr>
            <a:r>
              <a:rPr lang="en-US" sz="2200" b="1" dirty="0">
                <a:solidFill>
                  <a:srgbClr val="FF0000"/>
                </a:solidFill>
                <a:latin typeface="Times New Roman" panose="02020603050405020304" pitchFamily="18" charset="0"/>
                <a:cs typeface="Times New Roman" panose="02020603050405020304" pitchFamily="18" charset="0"/>
              </a:rPr>
              <a:t>1. ESP8266:</a:t>
            </a:r>
          </a:p>
          <a:p>
            <a:pPr marL="0" indent="0" algn="just">
              <a:buNone/>
            </a:pPr>
            <a:r>
              <a:rPr lang="en-US" sz="2200" dirty="0">
                <a:latin typeface="Times New Roman" panose="02020603050405020304" pitchFamily="18" charset="0"/>
                <a:cs typeface="Times New Roman" panose="02020603050405020304" pitchFamily="18" charset="0"/>
              </a:rPr>
              <a:t>     The ESP8266 is a highly versatile and cost-effective microcontroller developed by </a:t>
            </a:r>
            <a:r>
              <a:rPr lang="en-US" sz="2200" dirty="0" err="1">
                <a:latin typeface="Times New Roman" panose="02020603050405020304" pitchFamily="18" charset="0"/>
                <a:cs typeface="Times New Roman" panose="02020603050405020304" pitchFamily="18" charset="0"/>
              </a:rPr>
              <a:t>Espressif</a:t>
            </a:r>
            <a:r>
              <a:rPr lang="en-US" sz="2200" dirty="0">
                <a:latin typeface="Times New Roman" panose="02020603050405020304" pitchFamily="18" charset="0"/>
                <a:cs typeface="Times New Roman" panose="02020603050405020304" pitchFamily="18" charset="0"/>
              </a:rPr>
              <a:t> Systems, featuring a built-in Wi-Fi module that enables seamless internet connectivity for embedded applications. At its core, the ESP8266 integrates a 32-bit </a:t>
            </a:r>
            <a:r>
              <a:rPr lang="en-US" sz="2200" dirty="0" err="1">
                <a:latin typeface="Times New Roman" panose="02020603050405020304" pitchFamily="18" charset="0"/>
                <a:cs typeface="Times New Roman" panose="02020603050405020304" pitchFamily="18" charset="0"/>
              </a:rPr>
              <a:t>Tensilica</a:t>
            </a:r>
            <a:r>
              <a:rPr lang="en-US" sz="2200" dirty="0">
                <a:latin typeface="Times New Roman" panose="02020603050405020304" pitchFamily="18" charset="0"/>
                <a:cs typeface="Times New Roman" panose="02020603050405020304" pitchFamily="18" charset="0"/>
              </a:rPr>
              <a:t> microcontroller unit (MCU) capable of executing instructions and interfacing with various peripherals. What distinguishes the ESP8266 from traditional microcontrollers is its native support for Wi-Fi connectivity, making it an ideal choice for IoT (Internet of Things) and connected device projects</a:t>
            </a:r>
          </a:p>
        </p:txBody>
      </p:sp>
    </p:spTree>
    <p:extLst>
      <p:ext uri="{BB962C8B-B14F-4D97-AF65-F5344CB8AC3E}">
        <p14:creationId xmlns:p14="http://schemas.microsoft.com/office/powerpoint/2010/main" val="135645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718E-B80F-10AB-4991-525EFA30D725}"/>
              </a:ext>
            </a:extLst>
          </p:cNvPr>
          <p:cNvSpPr>
            <a:spLocks noGrp="1"/>
          </p:cNvSpPr>
          <p:nvPr>
            <p:ph type="title"/>
          </p:nvPr>
        </p:nvSpPr>
        <p:spPr>
          <a:xfrm>
            <a:off x="457199" y="762149"/>
            <a:ext cx="8229600" cy="868362"/>
          </a:xfrm>
        </p:spPr>
        <p:txBody>
          <a:bodyPr/>
          <a:lstStyle/>
          <a:p>
            <a:r>
              <a:rPr lang="en-US" sz="2800" b="1" dirty="0">
                <a:solidFill>
                  <a:srgbClr val="FF0000"/>
                </a:solidFill>
                <a:latin typeface="Arial" panose="020B0604020202020204" pitchFamily="34" charset="0"/>
                <a:cs typeface="Arial" panose="020B0604020202020204" pitchFamily="34" charset="0"/>
              </a:rPr>
              <a:t>1</a:t>
            </a:r>
            <a:r>
              <a:rPr lang="en-US" sz="2800" b="1" dirty="0">
                <a:solidFill>
                  <a:srgbClr val="FF0000"/>
                </a:solidFill>
                <a:latin typeface="Times New Roman" panose="02020603050405020304" pitchFamily="18" charset="0"/>
                <a:cs typeface="Times New Roman" panose="02020603050405020304" pitchFamily="18" charset="0"/>
              </a:rPr>
              <a:t>. ESP8266:</a:t>
            </a:r>
            <a:br>
              <a:rPr lang="en-US" sz="4400" b="1" dirty="0">
                <a:solidFill>
                  <a:srgbClr val="FF0000"/>
                </a:solidFill>
                <a:latin typeface="Arial" panose="020B0604020202020204" pitchFamily="34" charset="0"/>
                <a:cs typeface="Arial" panose="020B0604020202020204" pitchFamily="34" charset="0"/>
              </a:rPr>
            </a:br>
            <a:endParaRPr lang="en-IN" dirty="0"/>
          </a:p>
        </p:txBody>
      </p:sp>
      <p:pic>
        <p:nvPicPr>
          <p:cNvPr id="4" name="Content Placeholder 7">
            <a:extLst>
              <a:ext uri="{FF2B5EF4-FFF2-40B4-BE49-F238E27FC236}">
                <a16:creationId xmlns:a16="http://schemas.microsoft.com/office/drawing/2014/main" id="{8FFA72BD-B08D-03CC-E38C-4AA6881A8ED3}"/>
              </a:ext>
            </a:extLst>
          </p:cNvPr>
          <p:cNvPicPr>
            <a:picLocks noGrp="1" noChangeAspect="1"/>
          </p:cNvPicPr>
          <p:nvPr>
            <p:ph idx="1"/>
          </p:nvPr>
        </p:nvPicPr>
        <p:blipFill>
          <a:blip r:embed="rId2"/>
          <a:stretch>
            <a:fillRect/>
          </a:stretch>
        </p:blipFill>
        <p:spPr>
          <a:xfrm>
            <a:off x="2468697" y="1759892"/>
            <a:ext cx="4206605" cy="3901778"/>
          </a:xfrm>
        </p:spPr>
      </p:pic>
    </p:spTree>
    <p:extLst>
      <p:ext uri="{BB962C8B-B14F-4D97-AF65-F5344CB8AC3E}">
        <p14:creationId xmlns:p14="http://schemas.microsoft.com/office/powerpoint/2010/main" val="327273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0000"/>
                </a:solidFill>
                <a:latin typeface="Times New Roman" panose="02020603050405020304" pitchFamily="18" charset="0"/>
                <a:cs typeface="Times New Roman" panose="02020603050405020304" pitchFamily="18" charset="0"/>
              </a:rPr>
              <a:t>MODULE DESCRIPTION</a:t>
            </a:r>
            <a:endParaRPr lang="en-IN" sz="4000" dirty="0">
              <a:solidFill>
                <a:srgbClr val="FF0000"/>
              </a:solidFill>
            </a:endParaRPr>
          </a:p>
        </p:txBody>
      </p:sp>
      <p:sp>
        <p:nvSpPr>
          <p:cNvPr id="4" name="Content Placeholder 2">
            <a:extLst>
              <a:ext uri="{FF2B5EF4-FFF2-40B4-BE49-F238E27FC236}">
                <a16:creationId xmlns:a16="http://schemas.microsoft.com/office/drawing/2014/main" id="{63E3152E-B802-ACBA-D735-A3AB3AEBA3C5}"/>
              </a:ext>
            </a:extLst>
          </p:cNvPr>
          <p:cNvSpPr>
            <a:spLocks noGrp="1"/>
          </p:cNvSpPr>
          <p:nvPr>
            <p:ph idx="1"/>
          </p:nvPr>
        </p:nvSpPr>
        <p:spPr>
          <a:xfrm>
            <a:off x="457200" y="1295400"/>
            <a:ext cx="8229600" cy="4830763"/>
          </a:xfrm>
        </p:spPr>
        <p:txBody>
          <a:bodyPr/>
          <a:lstStyle/>
          <a:p>
            <a:pPr marL="0" indent="0" algn="l" rtl="0" fontAlgn="base">
              <a:spcBef>
                <a:spcPts val="575"/>
              </a:spcBef>
              <a:spcAft>
                <a:spcPts val="0"/>
              </a:spcAft>
              <a:buNone/>
            </a:pPr>
            <a:r>
              <a:rPr lang="en-US" sz="2200" b="1" dirty="0">
                <a:solidFill>
                  <a:srgbClr val="FF0000"/>
                </a:solidFill>
                <a:effectLst/>
              </a:rPr>
              <a:t>2. </a:t>
            </a:r>
            <a:r>
              <a:rPr lang="en-US" sz="2200" b="1" dirty="0">
                <a:solidFill>
                  <a:srgbClr val="FF0000"/>
                </a:solidFill>
                <a:effectLst/>
                <a:latin typeface="Times New Roman" panose="02020603050405020304" pitchFamily="18" charset="0"/>
                <a:cs typeface="Times New Roman" panose="02020603050405020304" pitchFamily="18" charset="0"/>
              </a:rPr>
              <a:t>MQ-2 SENSOR </a:t>
            </a:r>
          </a:p>
          <a:p>
            <a:pPr marL="0" indent="0" algn="just" rtl="0" fontAlgn="base">
              <a:spcBef>
                <a:spcPts val="575"/>
              </a:spcBef>
              <a:spcAft>
                <a:spcPts val="0"/>
              </a:spcAft>
              <a:buNone/>
            </a:pPr>
            <a:r>
              <a:rPr lang="en-US" sz="2200" dirty="0">
                <a:effectLst/>
              </a:rPr>
              <a:t>The MQ-2 sensor is a popular gas sensor widely used for detecting various gases in the environment. It operates on the principle of chemical reaction and conductivity changes, making it effective for detecting combustible gases such as methane, propane, butane, and smoke particles. </a:t>
            </a:r>
          </a:p>
          <a:p>
            <a:pPr marL="0" indent="0" algn="just" rtl="0" fontAlgn="base">
              <a:spcBef>
                <a:spcPts val="575"/>
              </a:spcBef>
              <a:spcAft>
                <a:spcPts val="0"/>
              </a:spcAft>
              <a:buNone/>
            </a:pPr>
            <a:endParaRPr lang="en-US" sz="2200" dirty="0"/>
          </a:p>
          <a:p>
            <a:pPr marL="0" indent="0" algn="just" rtl="0" fontAlgn="base">
              <a:spcBef>
                <a:spcPts val="575"/>
              </a:spcBef>
              <a:spcAft>
                <a:spcPts val="0"/>
              </a:spcAft>
              <a:buNone/>
            </a:pPr>
            <a:r>
              <a:rPr lang="en-US" sz="2200" dirty="0">
                <a:effectLst/>
              </a:rPr>
              <a:t>The MQ-2 sensor consists of a tin dioxide (SnO2) sensing element that lowers its resistance in the presence of target gases. When exposed to a gas, the sensor's resistance decreases, and this change in resistance is used to measure the gas concentration.</a:t>
            </a:r>
            <a:endParaRPr lang="en-IN" sz="2200" dirty="0">
              <a:effectLst/>
            </a:endParaRPr>
          </a:p>
        </p:txBody>
      </p:sp>
    </p:spTree>
    <p:extLst>
      <p:ext uri="{BB962C8B-B14F-4D97-AF65-F5344CB8AC3E}">
        <p14:creationId xmlns:p14="http://schemas.microsoft.com/office/powerpoint/2010/main" val="125724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FF0000"/>
                </a:solidFill>
                <a:effectLst/>
              </a:rPr>
              <a:t>2. </a:t>
            </a:r>
            <a:r>
              <a:rPr lang="en-US" sz="2800" b="1" dirty="0">
                <a:solidFill>
                  <a:srgbClr val="FF0000"/>
                </a:solidFill>
                <a:effectLst/>
                <a:latin typeface="Times New Roman" panose="02020603050405020304" pitchFamily="18" charset="0"/>
                <a:cs typeface="Times New Roman" panose="02020603050405020304" pitchFamily="18" charset="0"/>
              </a:rPr>
              <a:t>MQ-2 SENSOR</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D40095C0-6912-1188-87F2-6A927BDB753B}"/>
              </a:ext>
            </a:extLst>
          </p:cNvPr>
          <p:cNvPicPr>
            <a:picLocks noGrp="1" noChangeAspect="1"/>
          </p:cNvPicPr>
          <p:nvPr>
            <p:ph idx="1"/>
          </p:nvPr>
        </p:nvPicPr>
        <p:blipFill>
          <a:blip r:embed="rId2"/>
          <a:stretch>
            <a:fillRect/>
          </a:stretch>
        </p:blipFill>
        <p:spPr>
          <a:xfrm>
            <a:off x="1977165" y="2320011"/>
            <a:ext cx="5189670" cy="2781541"/>
          </a:xfrm>
        </p:spPr>
      </p:pic>
    </p:spTree>
    <p:extLst>
      <p:ext uri="{BB962C8B-B14F-4D97-AF65-F5344CB8AC3E}">
        <p14:creationId xmlns:p14="http://schemas.microsoft.com/office/powerpoint/2010/main" val="169640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DD98-A39F-85F6-450A-28DBF461C29B}"/>
              </a:ext>
            </a:extLst>
          </p:cNvPr>
          <p:cNvSpPr>
            <a:spLocks noGrp="1"/>
          </p:cNvSpPr>
          <p:nvPr>
            <p:ph type="title"/>
          </p:nvPr>
        </p:nvSpPr>
        <p:spPr/>
        <p:txBody>
          <a:bodyPr/>
          <a:lstStyle/>
          <a:p>
            <a:r>
              <a:rPr lang="en-US" sz="2800" b="1" dirty="0">
                <a:solidFill>
                  <a:srgbClr val="FF0000"/>
                </a:solidFill>
                <a:latin typeface="Times New Roman" panose="02020603050405020304" pitchFamily="18" charset="0"/>
                <a:cs typeface="Times New Roman" panose="02020603050405020304" pitchFamily="18" charset="0"/>
              </a:rPr>
              <a:t>RESULTS AND DISCUSSION</a:t>
            </a:r>
            <a:endParaRPr lang="en-IN" sz="2800" dirty="0"/>
          </a:p>
        </p:txBody>
      </p:sp>
      <p:sp>
        <p:nvSpPr>
          <p:cNvPr id="4" name="Content Placeholder 2">
            <a:extLst>
              <a:ext uri="{FF2B5EF4-FFF2-40B4-BE49-F238E27FC236}">
                <a16:creationId xmlns:a16="http://schemas.microsoft.com/office/drawing/2014/main" id="{1C63FD01-0F56-B31B-FF90-89C726D832B4}"/>
              </a:ext>
            </a:extLst>
          </p:cNvPr>
          <p:cNvSpPr>
            <a:spLocks noGrp="1"/>
          </p:cNvSpPr>
          <p:nvPr>
            <p:ph idx="1"/>
          </p:nvPr>
        </p:nvSpPr>
        <p:spPr>
          <a:xfrm>
            <a:off x="434546" y="1153297"/>
            <a:ext cx="8229600" cy="5105400"/>
          </a:xfrm>
        </p:spPr>
        <p:txBody>
          <a:bodyPr/>
          <a:lstStyle/>
          <a:p>
            <a:pPr algn="just">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Sensor-based Systems: </a:t>
            </a:r>
            <a:r>
              <a:rPr lang="en-US" sz="1800" b="0" i="0" dirty="0">
                <a:effectLst/>
                <a:latin typeface="Times New Roman" panose="02020603050405020304" pitchFamily="18" charset="0"/>
                <a:cs typeface="Times New Roman" panose="02020603050405020304" pitchFamily="18" charset="0"/>
              </a:rPr>
              <a:t>Gas detectors with methane or propane sensors effectively detected gas leaks, triggering timely alarms or notifications.</a:t>
            </a:r>
          </a:p>
          <a:p>
            <a:pPr algn="just">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Smart Monitoring Devices: </a:t>
            </a:r>
            <a:r>
              <a:rPr lang="en-US" sz="1800" b="0" i="0" dirty="0">
                <a:effectLst/>
                <a:latin typeface="Times New Roman" panose="02020603050405020304" pitchFamily="18" charset="0"/>
                <a:cs typeface="Times New Roman" panose="02020603050405020304" pitchFamily="18" charset="0"/>
              </a:rPr>
              <a:t>Connected to mobile apps or home automation systems, these devices provided real-time monitoring and alerts on gas levels, enhancing user convenience and safety.</a:t>
            </a:r>
          </a:p>
          <a:p>
            <a:pPr algn="just">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Awareness Campaigns: </a:t>
            </a:r>
            <a:r>
              <a:rPr lang="en-US" sz="1800" b="0" i="0" dirty="0">
                <a:effectLst/>
                <a:latin typeface="Times New Roman" panose="02020603050405020304" pitchFamily="18" charset="0"/>
                <a:cs typeface="Times New Roman" panose="02020603050405020304" pitchFamily="18" charset="0"/>
              </a:rPr>
              <a:t>Education on gas safety, including recognizing gas odors and the importance of regular checks, proved effective in reducing oversight-related risks.</a:t>
            </a:r>
          </a:p>
          <a:p>
            <a:pPr algn="just">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Challenges and Recommendations: </a:t>
            </a:r>
            <a:r>
              <a:rPr lang="en-US" sz="1800" b="0" i="0" dirty="0">
                <a:effectLst/>
                <a:latin typeface="Times New Roman" panose="02020603050405020304" pitchFamily="18" charset="0"/>
                <a:cs typeface="Times New Roman" panose="02020603050405020304" pitchFamily="18" charset="0"/>
              </a:rPr>
              <a:t>Addressing issues like false alarms due to sensor drift or environmental factors requires regular maintenance and sensor calibration for system accuracy and reliability.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88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0453-AD60-F900-473D-73C76F0BF674}"/>
              </a:ext>
            </a:extLst>
          </p:cNvPr>
          <p:cNvSpPr>
            <a:spLocks noGrp="1"/>
          </p:cNvSpPr>
          <p:nvPr>
            <p:ph type="title"/>
          </p:nvPr>
        </p:nvSpPr>
        <p:spPr/>
        <p:txBody>
          <a:bodyPr/>
          <a:lstStyle/>
          <a:p>
            <a:r>
              <a:rPr lang="en-IN" dirty="0"/>
              <a:t>Screenshots:</a:t>
            </a:r>
          </a:p>
        </p:txBody>
      </p:sp>
      <p:pic>
        <p:nvPicPr>
          <p:cNvPr id="4" name="Content Placeholder 3">
            <a:extLst>
              <a:ext uri="{FF2B5EF4-FFF2-40B4-BE49-F238E27FC236}">
                <a16:creationId xmlns:a16="http://schemas.microsoft.com/office/drawing/2014/main" id="{82E1B4FC-1618-494D-C01F-681BDC453D50}"/>
              </a:ext>
            </a:extLst>
          </p:cNvPr>
          <p:cNvPicPr>
            <a:picLocks noGrp="1" noChangeAspect="1"/>
          </p:cNvPicPr>
          <p:nvPr>
            <p:ph idx="1"/>
          </p:nvPr>
        </p:nvPicPr>
        <p:blipFill>
          <a:blip r:embed="rId2"/>
          <a:stretch>
            <a:fillRect/>
          </a:stretch>
        </p:blipFill>
        <p:spPr>
          <a:xfrm>
            <a:off x="597605" y="1447800"/>
            <a:ext cx="7948789" cy="4471193"/>
          </a:xfrm>
          <a:prstGeom prst="rect">
            <a:avLst/>
          </a:prstGeom>
        </p:spPr>
      </p:pic>
    </p:spTree>
    <p:extLst>
      <p:ext uri="{BB962C8B-B14F-4D97-AF65-F5344CB8AC3E}">
        <p14:creationId xmlns:p14="http://schemas.microsoft.com/office/powerpoint/2010/main" val="3218448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148E-AB9D-AE91-D80A-AFB4FF44A496}"/>
              </a:ext>
            </a:extLst>
          </p:cNvPr>
          <p:cNvSpPr>
            <a:spLocks noGrp="1"/>
          </p:cNvSpPr>
          <p:nvPr>
            <p:ph type="title"/>
          </p:nvPr>
        </p:nvSpPr>
        <p:spPr/>
        <p:txBody>
          <a:bodyPr/>
          <a:lstStyle/>
          <a:p>
            <a:r>
              <a:rPr lang="en-IN" dirty="0"/>
              <a:t>Screenshots:</a:t>
            </a:r>
          </a:p>
        </p:txBody>
      </p:sp>
      <p:pic>
        <p:nvPicPr>
          <p:cNvPr id="4" name="Content Placeholder 3" descr="A black rectangular object with a black line&#10;&#10;Description automatically generated">
            <a:extLst>
              <a:ext uri="{FF2B5EF4-FFF2-40B4-BE49-F238E27FC236}">
                <a16:creationId xmlns:a16="http://schemas.microsoft.com/office/drawing/2014/main" id="{FEB59BDD-5B9E-3C2F-1AD4-D61A4DD5EC8C}"/>
              </a:ext>
            </a:extLst>
          </p:cNvPr>
          <p:cNvPicPr>
            <a:picLocks noGrp="1" noChangeAspect="1"/>
          </p:cNvPicPr>
          <p:nvPr>
            <p:ph idx="1"/>
          </p:nvPr>
        </p:nvPicPr>
        <p:blipFill>
          <a:blip r:embed="rId2"/>
          <a:stretch>
            <a:fillRect/>
          </a:stretch>
        </p:blipFill>
        <p:spPr>
          <a:xfrm>
            <a:off x="609600" y="2286000"/>
            <a:ext cx="8229600" cy="1518081"/>
          </a:xfrm>
          <a:prstGeom prst="rect">
            <a:avLst/>
          </a:prstGeom>
        </p:spPr>
      </p:pic>
    </p:spTree>
    <p:extLst>
      <p:ext uri="{BB962C8B-B14F-4D97-AF65-F5344CB8AC3E}">
        <p14:creationId xmlns:p14="http://schemas.microsoft.com/office/powerpoint/2010/main" val="132434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6A48-C8A4-29A5-3648-896D8E8FB663}"/>
              </a:ext>
            </a:extLst>
          </p:cNvPr>
          <p:cNvSpPr>
            <a:spLocks noGrp="1"/>
          </p:cNvSpPr>
          <p:nvPr>
            <p:ph type="title"/>
          </p:nvPr>
        </p:nvSpPr>
        <p:spPr/>
        <p:txBody>
          <a:bodyPr/>
          <a:lstStyle/>
          <a:p>
            <a:r>
              <a:rPr lang="en-IN" dirty="0"/>
              <a:t>Output Model:</a:t>
            </a:r>
          </a:p>
        </p:txBody>
      </p:sp>
      <p:pic>
        <p:nvPicPr>
          <p:cNvPr id="4" name="Picture 3" descr="A computer with wires connected to a circuit board&#10;&#10;Description automatically generated">
            <a:extLst>
              <a:ext uri="{FF2B5EF4-FFF2-40B4-BE49-F238E27FC236}">
                <a16:creationId xmlns:a16="http://schemas.microsoft.com/office/drawing/2014/main" id="{3E4B285B-AB93-A21D-A74F-9BAC880733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0463" y="1295400"/>
            <a:ext cx="3623073" cy="4830764"/>
          </a:xfrm>
          <a:prstGeom prst="rect">
            <a:avLst/>
          </a:prstGeom>
          <a:noFill/>
          <a:ln>
            <a:noFill/>
          </a:ln>
        </p:spPr>
      </p:pic>
    </p:spTree>
    <p:extLst>
      <p:ext uri="{BB962C8B-B14F-4D97-AF65-F5344CB8AC3E}">
        <p14:creationId xmlns:p14="http://schemas.microsoft.com/office/powerpoint/2010/main" val="173826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68F8-69A8-2E81-21A7-06519BA7F0ED}"/>
              </a:ext>
            </a:extLst>
          </p:cNvPr>
          <p:cNvSpPr>
            <a:spLocks noGrp="1"/>
          </p:cNvSpPr>
          <p:nvPr>
            <p:ph type="title"/>
          </p:nvPr>
        </p:nvSpPr>
        <p:spPr/>
        <p:txBody>
          <a:bodyPr/>
          <a:lstStyle/>
          <a:p>
            <a:r>
              <a:rPr lang="en-IN" sz="2800" b="1" dirty="0">
                <a:solidFill>
                  <a:srgbClr val="FF0000"/>
                </a:solidFill>
                <a:latin typeface="Times New Roman" panose="02020603050405020304" pitchFamily="18" charset="0"/>
                <a:cs typeface="Times New Roman" panose="02020603050405020304" pitchFamily="18" charset="0"/>
              </a:rPr>
              <a:t>ONLINE COURSE DETAILS</a:t>
            </a:r>
            <a:endParaRPr lang="en-IN" sz="2800" dirty="0"/>
          </a:p>
        </p:txBody>
      </p:sp>
      <p:graphicFrame>
        <p:nvGraphicFramePr>
          <p:cNvPr id="7" name="Content Placeholder 6">
            <a:extLst>
              <a:ext uri="{FF2B5EF4-FFF2-40B4-BE49-F238E27FC236}">
                <a16:creationId xmlns:a16="http://schemas.microsoft.com/office/drawing/2014/main" id="{BB7BBF6F-8583-D75A-71FA-D12806E1EDB8}"/>
              </a:ext>
            </a:extLst>
          </p:cNvPr>
          <p:cNvGraphicFramePr>
            <a:graphicFrameLocks noGrp="1"/>
          </p:cNvGraphicFramePr>
          <p:nvPr>
            <p:ph idx="1"/>
            <p:extLst>
              <p:ext uri="{D42A27DB-BD31-4B8C-83A1-F6EECF244321}">
                <p14:modId xmlns:p14="http://schemas.microsoft.com/office/powerpoint/2010/main" val="694950487"/>
              </p:ext>
            </p:extLst>
          </p:nvPr>
        </p:nvGraphicFramePr>
        <p:xfrm>
          <a:off x="457200" y="1295400"/>
          <a:ext cx="8229600" cy="4343400"/>
        </p:xfrm>
        <a:graphic>
          <a:graphicData uri="http://schemas.openxmlformats.org/drawingml/2006/table">
            <a:tbl>
              <a:tblPr firstRow="1" bandRow="1">
                <a:tableStyleId>{7DF18680-E054-41AD-8BC1-D1AEF772440D}</a:tableStyleId>
              </a:tblPr>
              <a:tblGrid>
                <a:gridCol w="2362200">
                  <a:extLst>
                    <a:ext uri="{9D8B030D-6E8A-4147-A177-3AD203B41FA5}">
                      <a16:colId xmlns:a16="http://schemas.microsoft.com/office/drawing/2014/main" val="1995954462"/>
                    </a:ext>
                  </a:extLst>
                </a:gridCol>
                <a:gridCol w="1600200">
                  <a:extLst>
                    <a:ext uri="{9D8B030D-6E8A-4147-A177-3AD203B41FA5}">
                      <a16:colId xmlns:a16="http://schemas.microsoft.com/office/drawing/2014/main" val="1946537883"/>
                    </a:ext>
                  </a:extLst>
                </a:gridCol>
                <a:gridCol w="1295400">
                  <a:extLst>
                    <a:ext uri="{9D8B030D-6E8A-4147-A177-3AD203B41FA5}">
                      <a16:colId xmlns:a16="http://schemas.microsoft.com/office/drawing/2014/main" val="3333045982"/>
                    </a:ext>
                  </a:extLst>
                </a:gridCol>
                <a:gridCol w="1447800">
                  <a:extLst>
                    <a:ext uri="{9D8B030D-6E8A-4147-A177-3AD203B41FA5}">
                      <a16:colId xmlns:a16="http://schemas.microsoft.com/office/drawing/2014/main" val="2803084251"/>
                    </a:ext>
                  </a:extLst>
                </a:gridCol>
                <a:gridCol w="1524000">
                  <a:extLst>
                    <a:ext uri="{9D8B030D-6E8A-4147-A177-3AD203B41FA5}">
                      <a16:colId xmlns:a16="http://schemas.microsoft.com/office/drawing/2014/main" val="2869338668"/>
                    </a:ext>
                  </a:extLst>
                </a:gridCol>
              </a:tblGrid>
              <a:tr h="707065">
                <a:tc>
                  <a:txBody>
                    <a:bodyPr/>
                    <a:lstStyle/>
                    <a:p>
                      <a:r>
                        <a:rPr lang="en-US" dirty="0"/>
                        <a:t>NAME</a:t>
                      </a:r>
                    </a:p>
                    <a:p>
                      <a:r>
                        <a:rPr lang="en-US" dirty="0"/>
                        <a:t>(ROLL NO)</a:t>
                      </a:r>
                      <a:endParaRPr lang="en-IN" dirty="0"/>
                    </a:p>
                  </a:txBody>
                  <a:tcPr/>
                </a:tc>
                <a:tc>
                  <a:txBody>
                    <a:bodyPr/>
                    <a:lstStyle/>
                    <a:p>
                      <a:r>
                        <a:rPr lang="en-US" dirty="0"/>
                        <a:t>COURSE</a:t>
                      </a:r>
                    </a:p>
                    <a:p>
                      <a:r>
                        <a:rPr lang="en-US" dirty="0"/>
                        <a:t>NAME</a:t>
                      </a:r>
                      <a:endParaRPr lang="en-IN" dirty="0"/>
                    </a:p>
                  </a:txBody>
                  <a:tcPr/>
                </a:tc>
                <a:tc>
                  <a:txBody>
                    <a:bodyPr/>
                    <a:lstStyle/>
                    <a:p>
                      <a:r>
                        <a:rPr lang="en-US" dirty="0"/>
                        <a:t>PLATFORM</a:t>
                      </a:r>
                      <a:endParaRPr lang="en-IN" dirty="0"/>
                    </a:p>
                  </a:txBody>
                  <a:tcPr/>
                </a:tc>
                <a:tc>
                  <a:txBody>
                    <a:bodyPr/>
                    <a:lstStyle/>
                    <a:p>
                      <a:r>
                        <a:rPr lang="en-US" dirty="0"/>
                        <a:t>DURATION</a:t>
                      </a:r>
                      <a:endParaRPr lang="en-IN" dirty="0"/>
                    </a:p>
                  </a:txBody>
                  <a:tcPr/>
                </a:tc>
                <a:tc>
                  <a:txBody>
                    <a:bodyPr/>
                    <a:lstStyle/>
                    <a:p>
                      <a:r>
                        <a:rPr lang="en-US" dirty="0"/>
                        <a:t>REMARKS/</a:t>
                      </a:r>
                    </a:p>
                    <a:p>
                      <a:r>
                        <a:rPr lang="en-US" dirty="0"/>
                        <a:t>STATUS</a:t>
                      </a:r>
                      <a:endParaRPr lang="en-IN" dirty="0"/>
                    </a:p>
                  </a:txBody>
                  <a:tcPr/>
                </a:tc>
                <a:extLst>
                  <a:ext uri="{0D108BD9-81ED-4DB2-BD59-A6C34878D82A}">
                    <a16:rowId xmlns:a16="http://schemas.microsoft.com/office/drawing/2014/main" val="1674918912"/>
                  </a:ext>
                </a:extLst>
              </a:tr>
              <a:tr h="1313121">
                <a:tc>
                  <a:txBody>
                    <a:bodyPr/>
                    <a:lstStyle/>
                    <a:p>
                      <a:r>
                        <a:rPr lang="en-IN" sz="1800" b="1" dirty="0"/>
                        <a:t>RUTHRAPRIYAN P</a:t>
                      </a:r>
                    </a:p>
                    <a:p>
                      <a:pPr marL="0" indent="0">
                        <a:buFont typeface="Arial" panose="020B0604020202020204" pitchFamily="34" charset="0"/>
                        <a:buNone/>
                      </a:pPr>
                      <a:r>
                        <a:rPr lang="en-IN" b="0" dirty="0"/>
                        <a:t>(727621BAD004)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kern="1200" dirty="0">
                          <a:solidFill>
                            <a:schemeClr val="dk1"/>
                          </a:solidFill>
                          <a:effectLst/>
                        </a:rPr>
                        <a:t>Data Science using python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kern="1200" dirty="0">
                          <a:solidFill>
                            <a:schemeClr val="dk1"/>
                          </a:solidFill>
                          <a:effectLst/>
                        </a:rPr>
                        <a:t>Udacity</a:t>
                      </a:r>
                      <a:endParaRPr kumimoji="0" lang="en-IN" b="0" i="0" kern="1200" dirty="0">
                        <a:solidFill>
                          <a:schemeClr val="dk1"/>
                        </a:solidFill>
                        <a:effectLst/>
                        <a:latin typeface="+mn-lt"/>
                        <a:ea typeface="+mn-ea"/>
                        <a:cs typeface="+mn-cs"/>
                      </a:endParaRPr>
                    </a:p>
                  </a:txBody>
                  <a:tcPr/>
                </a:tc>
                <a:tc>
                  <a:txBody>
                    <a:bodyPr/>
                    <a:lstStyle/>
                    <a:p>
                      <a:r>
                        <a:rPr lang="en-US" dirty="0"/>
                        <a:t>25 Hours</a:t>
                      </a:r>
                      <a:endParaRPr lang="en-IN" dirty="0"/>
                    </a:p>
                  </a:txBody>
                  <a:tcPr/>
                </a:tc>
                <a:tc>
                  <a:txBody>
                    <a:bodyPr/>
                    <a:lstStyle/>
                    <a:p>
                      <a:r>
                        <a:rPr lang="en-US" b="0" dirty="0"/>
                        <a:t>Completed</a:t>
                      </a:r>
                      <a:endParaRPr lang="en-IN" b="0" dirty="0"/>
                    </a:p>
                  </a:txBody>
                  <a:tcPr/>
                </a:tc>
                <a:extLst>
                  <a:ext uri="{0D108BD9-81ED-4DB2-BD59-A6C34878D82A}">
                    <a16:rowId xmlns:a16="http://schemas.microsoft.com/office/drawing/2014/main" val="2005887130"/>
                  </a:ext>
                </a:extLst>
              </a:tr>
              <a:tr h="1010093">
                <a:tc>
                  <a:txBody>
                    <a:bodyPr/>
                    <a:lstStyle/>
                    <a:p>
                      <a:r>
                        <a:rPr lang="en-IN" sz="1800" b="1" dirty="0">
                          <a:solidFill>
                            <a:srgbClr val="0C0C0C"/>
                          </a:solidFill>
                          <a:sym typeface="Times New Roman"/>
                        </a:rPr>
                        <a:t>KIRTHIK S</a:t>
                      </a:r>
                    </a:p>
                    <a:p>
                      <a:r>
                        <a:rPr lang="en-IN" sz="1800" b="0" dirty="0">
                          <a:solidFill>
                            <a:srgbClr val="0C0C0C"/>
                          </a:solidFill>
                          <a:sym typeface="Times New Roman"/>
                        </a:rPr>
                        <a:t>(727621BAD023)</a:t>
                      </a:r>
                      <a:endParaRPr lang="en-IN" sz="1800" b="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kern="1200" dirty="0">
                          <a:solidFill>
                            <a:schemeClr val="dk1"/>
                          </a:solidFill>
                          <a:effectLst/>
                        </a:rPr>
                        <a:t>Data Science using python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kern="1200" dirty="0">
                          <a:solidFill>
                            <a:schemeClr val="dk1"/>
                          </a:solidFill>
                          <a:effectLst/>
                        </a:rPr>
                        <a:t>Udacity</a:t>
                      </a:r>
                      <a:endParaRPr kumimoji="0" lang="en-IN" b="0" i="0" kern="1200" dirty="0">
                        <a:solidFill>
                          <a:schemeClr val="dk1"/>
                        </a:solidFill>
                        <a:effectLst/>
                        <a:latin typeface="+mn-lt"/>
                        <a:ea typeface="+mn-ea"/>
                        <a:cs typeface="+mn-cs"/>
                      </a:endParaRPr>
                    </a:p>
                  </a:txBody>
                  <a:tcPr/>
                </a:tc>
                <a:tc>
                  <a:txBody>
                    <a:bodyPr/>
                    <a:lstStyle/>
                    <a:p>
                      <a:r>
                        <a:rPr lang="en-US" dirty="0"/>
                        <a:t>25 Hours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Completed</a:t>
                      </a:r>
                      <a:endParaRPr kumimoji="0" lang="en-IN" sz="1800" b="0" i="0" u="none" strike="noStrike" kern="1200" cap="none" spc="0" normalizeH="0" baseline="0" noProof="0" dirty="0">
                        <a:ln>
                          <a:noFill/>
                        </a:ln>
                        <a:solidFill>
                          <a:prstClr val="black"/>
                        </a:solidFill>
                        <a:effectLst/>
                        <a:uLnTx/>
                        <a:uFillTx/>
                        <a:latin typeface="+mj-lt"/>
                        <a:ea typeface="+mn-ea"/>
                        <a:cs typeface="+mn-cs"/>
                      </a:endParaRPr>
                    </a:p>
                  </a:txBody>
                  <a:tcPr/>
                </a:tc>
                <a:extLst>
                  <a:ext uri="{0D108BD9-81ED-4DB2-BD59-A6C34878D82A}">
                    <a16:rowId xmlns:a16="http://schemas.microsoft.com/office/drawing/2014/main" val="1882667962"/>
                  </a:ext>
                </a:extLst>
              </a:tr>
              <a:tr h="1313121">
                <a:tc>
                  <a:txBody>
                    <a:bodyPr/>
                    <a:lstStyle/>
                    <a:p>
                      <a:r>
                        <a:rPr lang="en-IN" sz="1800" b="1" dirty="0"/>
                        <a:t>IMAYABHARATHI D</a:t>
                      </a:r>
                    </a:p>
                    <a:p>
                      <a:r>
                        <a:rPr lang="en-IN" sz="1800" b="0" dirty="0"/>
                        <a:t>(727622BAD304)</a:t>
                      </a:r>
                      <a:endParaRPr lang="en-IN" sz="1800" b="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kern="1200" dirty="0">
                          <a:solidFill>
                            <a:schemeClr val="dk1"/>
                          </a:solidFill>
                          <a:effectLst/>
                        </a:rPr>
                        <a:t>Data Science using python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kern="1200" dirty="0">
                          <a:solidFill>
                            <a:schemeClr val="dk1"/>
                          </a:solidFill>
                          <a:effectLst/>
                        </a:rPr>
                        <a:t>Udacity</a:t>
                      </a:r>
                      <a:endParaRPr kumimoji="0" lang="en-IN" b="0" i="0" kern="1200" dirty="0">
                        <a:solidFill>
                          <a:schemeClr val="dk1"/>
                        </a:solidFill>
                        <a:effectLst/>
                        <a:latin typeface="+mn-lt"/>
                        <a:ea typeface="+mn-ea"/>
                        <a:cs typeface="+mn-cs"/>
                      </a:endParaRPr>
                    </a:p>
                  </a:txBody>
                  <a:tcPr/>
                </a:tc>
                <a:tc>
                  <a:txBody>
                    <a:bodyPr/>
                    <a:lstStyle/>
                    <a:p>
                      <a:r>
                        <a:rPr lang="en-US" dirty="0"/>
                        <a:t>25 Hours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erpetua"/>
                          <a:ea typeface="+mn-ea"/>
                          <a:cs typeface="+mn-cs"/>
                        </a:rPr>
                        <a:t> </a:t>
                      </a:r>
                      <a:r>
                        <a:rPr kumimoji="0" lang="en-US" sz="1800" b="0" i="0" u="none" strike="noStrike" kern="1200" cap="none" spc="0" normalizeH="0" baseline="0" noProof="0" dirty="0">
                          <a:ln>
                            <a:noFill/>
                          </a:ln>
                          <a:solidFill>
                            <a:prstClr val="black"/>
                          </a:solidFill>
                          <a:effectLst/>
                          <a:uLnTx/>
                          <a:uFillTx/>
                          <a:latin typeface="+mj-lt"/>
                          <a:ea typeface="+mn-ea"/>
                          <a:cs typeface="+mn-cs"/>
                        </a:rPr>
                        <a:t>Completed</a:t>
                      </a:r>
                      <a:endParaRPr kumimoji="0" lang="en-IN" sz="1800" b="0" i="0" u="none" strike="noStrike" kern="1200" cap="none" spc="0" normalizeH="0" baseline="0" noProof="0" dirty="0">
                        <a:ln>
                          <a:noFill/>
                        </a:ln>
                        <a:solidFill>
                          <a:prstClr val="black"/>
                        </a:solidFill>
                        <a:effectLst/>
                        <a:uLnTx/>
                        <a:uFillTx/>
                        <a:latin typeface="+mj-lt"/>
                        <a:ea typeface="+mn-ea"/>
                        <a:cs typeface="+mn-cs"/>
                      </a:endParaRPr>
                    </a:p>
                  </a:txBody>
                  <a:tcPr/>
                </a:tc>
                <a:extLst>
                  <a:ext uri="{0D108BD9-81ED-4DB2-BD59-A6C34878D82A}">
                    <a16:rowId xmlns:a16="http://schemas.microsoft.com/office/drawing/2014/main" val="1664930786"/>
                  </a:ext>
                </a:extLst>
              </a:tr>
            </a:tbl>
          </a:graphicData>
        </a:graphic>
      </p:graphicFrame>
    </p:spTree>
    <p:extLst>
      <p:ext uri="{BB962C8B-B14F-4D97-AF65-F5344CB8AC3E}">
        <p14:creationId xmlns:p14="http://schemas.microsoft.com/office/powerpoint/2010/main" val="47896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spc="-5" dirty="0">
                <a:solidFill>
                  <a:srgbClr val="FF0000"/>
                </a:solidFill>
                <a:latin typeface="Times New Roman" panose="02020603050405020304" pitchFamily="18" charset="0"/>
                <a:cs typeface="Times New Roman" panose="02020603050405020304" pitchFamily="18" charset="0"/>
              </a:rPr>
              <a:t>CON</a:t>
            </a:r>
            <a:r>
              <a:rPr lang="en-IN" sz="4000" b="1" spc="-25" dirty="0">
                <a:solidFill>
                  <a:srgbClr val="FF0000"/>
                </a:solidFill>
                <a:latin typeface="Times New Roman" panose="02020603050405020304" pitchFamily="18" charset="0"/>
                <a:cs typeface="Times New Roman" panose="02020603050405020304" pitchFamily="18" charset="0"/>
              </a:rPr>
              <a:t>T</a:t>
            </a:r>
            <a:r>
              <a:rPr lang="en-IN" sz="4000" b="1" spc="-5" dirty="0">
                <a:solidFill>
                  <a:srgbClr val="FF0000"/>
                </a:solidFill>
                <a:latin typeface="Times New Roman" panose="02020603050405020304" pitchFamily="18" charset="0"/>
                <a:cs typeface="Times New Roman" panose="02020603050405020304" pitchFamily="18" charset="0"/>
              </a:rPr>
              <a:t>EN</a:t>
            </a:r>
            <a:r>
              <a:rPr lang="en-IN" sz="4000" b="1" spc="-20" dirty="0">
                <a:solidFill>
                  <a:srgbClr val="FF0000"/>
                </a:solidFill>
                <a:latin typeface="Times New Roman" panose="02020603050405020304" pitchFamily="18" charset="0"/>
                <a:cs typeface="Times New Roman" panose="02020603050405020304" pitchFamily="18" charset="0"/>
              </a:rPr>
              <a:t>T</a:t>
            </a:r>
            <a:r>
              <a:rPr lang="en-IN" sz="4000" b="1" spc="-5" dirty="0">
                <a:solidFill>
                  <a:srgbClr val="FF0000"/>
                </a:solidFill>
                <a:latin typeface="Times New Roman" panose="02020603050405020304" pitchFamily="18" charset="0"/>
                <a:cs typeface="Times New Roman" panose="02020603050405020304" pitchFamily="18" charset="0"/>
              </a:rPr>
              <a:t>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C49FA2B6-795B-5D4B-F20D-B37EE2469ADA}"/>
              </a:ext>
            </a:extLst>
          </p:cNvPr>
          <p:cNvSpPr>
            <a:spLocks noGrp="1"/>
          </p:cNvSpPr>
          <p:nvPr>
            <p:ph idx="1"/>
          </p:nvPr>
        </p:nvSpPr>
        <p:spPr>
          <a:xfrm>
            <a:off x="533400" y="1013618"/>
            <a:ext cx="8229600" cy="4830763"/>
          </a:xfrm>
        </p:spPr>
        <p:txBody>
          <a:bodyPr/>
          <a:lstStyle/>
          <a:p>
            <a:pPr marL="0" indent="0">
              <a:buNone/>
            </a:pPr>
            <a:endParaRPr lang="en-IN" sz="2000" dirty="0">
              <a:latin typeface="Times New Roman" panose="02020603050405020304" pitchFamily="18" charset="0"/>
              <a:cs typeface="Times New Roman" panose="02020603050405020304" pitchFamily="18" charset="0"/>
            </a:endParaRPr>
          </a:p>
          <a:p>
            <a:pPr marL="342900" indent="-342900">
              <a:buClr>
                <a:srgbClr val="FF0000"/>
              </a:buClr>
              <a:buFont typeface="+mj-lt"/>
              <a:buAutoNum type="arabicPeriod"/>
            </a:pPr>
            <a:r>
              <a:rPr lang="en-IN" sz="2000" dirty="0">
                <a:latin typeface="Times New Roman" panose="02020603050405020304" pitchFamily="18" charset="0"/>
                <a:cs typeface="Times New Roman" panose="02020603050405020304" pitchFamily="18" charset="0"/>
              </a:rPr>
              <a:t>Problem description </a:t>
            </a:r>
          </a:p>
          <a:p>
            <a:pPr marL="342900" indent="-342900">
              <a:buClr>
                <a:srgbClr val="FF0000"/>
              </a:buClr>
              <a:buFont typeface="+mj-lt"/>
              <a:buAutoNum type="arabicPeriod"/>
            </a:pPr>
            <a:r>
              <a:rPr lang="en-IN" sz="2000" dirty="0">
                <a:latin typeface="Times New Roman" panose="02020603050405020304" pitchFamily="18" charset="0"/>
                <a:cs typeface="Times New Roman" panose="02020603050405020304" pitchFamily="18" charset="0"/>
              </a:rPr>
              <a:t>Objective
Findings of Literature survey
Proposed System Block Diagram
List of Modules 
Results and discussion</a:t>
            </a:r>
          </a:p>
          <a:p>
            <a:pPr marL="342900" indent="-342900">
              <a:buClr>
                <a:srgbClr val="FF0000"/>
              </a:buClr>
              <a:buFont typeface="+mj-lt"/>
              <a:buAutoNum type="arabicPeriod"/>
            </a:pPr>
            <a:r>
              <a:rPr lang="en-IN" sz="2000" dirty="0">
                <a:latin typeface="Times New Roman" panose="02020603050405020304" pitchFamily="18" charset="0"/>
                <a:cs typeface="Times New Roman" panose="02020603050405020304" pitchFamily="18" charset="0"/>
              </a:rPr>
              <a:t>Screenshots and output model
Online Course </a:t>
            </a:r>
          </a:p>
          <a:p>
            <a:pPr marL="342900" indent="-342900">
              <a:buClr>
                <a:srgbClr val="FF0000"/>
              </a:buClr>
              <a:buFont typeface="+mj-lt"/>
              <a:buAutoNum type="arabicPeriod"/>
            </a:pPr>
            <a:r>
              <a:rPr lang="en-IN" sz="2000" dirty="0">
                <a:latin typeface="Times New Roman" panose="02020603050405020304" pitchFamily="18" charset="0"/>
                <a:cs typeface="Times New Roman" panose="02020603050405020304" pitchFamily="18" charset="0"/>
              </a:rPr>
              <a:t>Conclusion</a:t>
            </a:r>
          </a:p>
          <a:p>
            <a:pPr marL="342900" indent="-342900">
              <a:buClr>
                <a:srgbClr val="FF0000"/>
              </a:buClr>
              <a:buFont typeface="+mj-lt"/>
              <a:buAutoNum type="arabicPeriod"/>
            </a:pPr>
            <a:r>
              <a:rPr lang="en-IN" sz="2000" dirty="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3A09-11E5-A2AB-EDD9-4AA7D9FECB08}"/>
              </a:ext>
            </a:extLst>
          </p:cNvPr>
          <p:cNvSpPr>
            <a:spLocks noGrp="1"/>
          </p:cNvSpPr>
          <p:nvPr>
            <p:ph type="title"/>
          </p:nvPr>
        </p:nvSpPr>
        <p:spPr/>
        <p:txBody>
          <a:bodyPr/>
          <a:lstStyle/>
          <a:p>
            <a:r>
              <a:rPr lang="en-IN" sz="2800" b="1" dirty="0">
                <a:solidFill>
                  <a:srgbClr val="FF0000"/>
                </a:solidFill>
                <a:latin typeface="Times New Roman" panose="02020603050405020304" pitchFamily="18" charset="0"/>
                <a:cs typeface="Times New Roman" panose="02020603050405020304" pitchFamily="18" charset="0"/>
              </a:rPr>
              <a:t>CONCLUSION</a:t>
            </a:r>
            <a:endParaRPr lang="en-IN" sz="2800" dirty="0"/>
          </a:p>
        </p:txBody>
      </p:sp>
      <p:sp>
        <p:nvSpPr>
          <p:cNvPr id="4" name="Content Placeholder 2">
            <a:extLst>
              <a:ext uri="{FF2B5EF4-FFF2-40B4-BE49-F238E27FC236}">
                <a16:creationId xmlns:a16="http://schemas.microsoft.com/office/drawing/2014/main" id="{A38F9DF0-B588-D27D-424C-59DC8F0EBF43}"/>
              </a:ext>
            </a:extLst>
          </p:cNvPr>
          <p:cNvSpPr txBox="1">
            <a:spLocks noGrp="1"/>
          </p:cNvSpPr>
          <p:nvPr>
            <p:ph idx="1"/>
          </p:nvPr>
        </p:nvSpPr>
        <p:spPr bwMode="auto">
          <a:xfrm>
            <a:off x="457200" y="1295400"/>
            <a:ext cx="8229600" cy="4830763"/>
          </a:xfrm>
          <a:prstGeom prst="rect">
            <a:avLst/>
          </a:prstGeom>
          <a:noFill/>
          <a:ln w="9525">
            <a:noFill/>
            <a:miter lim="800000"/>
          </a:ln>
        </p:spPr>
        <p:txBody>
          <a:bodyPr vert="horz" wrap="square" lIns="91440" tIns="45720" rIns="91440" bIns="45720" numCol="1" anchor="t" anchorCtr="0" compatLnSpc="1"/>
          <a:lst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buFont typeface="Wingdings" panose="05000000000000000000" pitchFamily="2" charset="2"/>
              <a:buChar char="Ø"/>
            </a:pPr>
            <a:r>
              <a:rPr lang="en-US" sz="2000" dirty="0"/>
              <a:t>This project highlights the significance of adopting advanced technologies and promoting awareness to mitigate the risks associated with gas leaks in domestic kitchens. Sensor-based systems and smart monitoring devices emerged as effective tools for promptly detecting gas leaks and alerting users, thereby enhancing safety and preventing potential disasters.</a:t>
            </a:r>
          </a:p>
          <a:p>
            <a:pPr algn="just">
              <a:buFont typeface="Wingdings" panose="05000000000000000000" pitchFamily="2" charset="2"/>
              <a:buChar char="Ø"/>
            </a:pPr>
            <a:endParaRPr lang="en-US" sz="2000" dirty="0"/>
          </a:p>
          <a:p>
            <a:pPr algn="just">
              <a:buFont typeface="Wingdings" panose="05000000000000000000" pitchFamily="2" charset="2"/>
              <a:buChar char="Ø"/>
            </a:pPr>
            <a:r>
              <a:rPr lang="en-US" sz="2000" dirty="0"/>
              <a:t>The findings emphasize the importance of continuous education and awareness campaigns to empower individuals with knowledge about gas safety practices. By fostering a culture of vigilance and regular checks for gas leaks, the likelihood of oversight-related accidents can be significantly reduced.</a:t>
            </a:r>
          </a:p>
        </p:txBody>
      </p:sp>
    </p:spTree>
    <p:extLst>
      <p:ext uri="{BB962C8B-B14F-4D97-AF65-F5344CB8AC3E}">
        <p14:creationId xmlns:p14="http://schemas.microsoft.com/office/powerpoint/2010/main" val="401939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46050" y="6210300"/>
            <a:ext cx="457200" cy="457200"/>
          </a:xfrm>
          <a:prstGeom prst="ellipse">
            <a:avLst/>
          </a:prstGeom>
          <a:solidFill>
            <a:schemeClr val="accent1"/>
          </a:solidFill>
        </p:spPr>
        <p:txBody>
          <a:bodyPr wrap="none" lIns="0" tIns="0" rIns="0" bIns="0" anchor="ctr" anchorCtr="1">
            <a:noAutofit/>
          </a:bodyPr>
          <a:lstStyle>
            <a:defPPr>
              <a:defRPr lang="en-US"/>
            </a:defPPr>
            <a:lvl1pPr algn="ctr" rtl="0" eaLnBrk="1" fontAlgn="auto" latinLnBrk="0" hangingPunct="1">
              <a:spcBef>
                <a:spcPts val="0"/>
              </a:spcBef>
              <a:spcAft>
                <a:spcPts val="0"/>
              </a:spcAft>
              <a:defRPr kumimoji="0" sz="1400" kern="1200">
                <a:solidFill>
                  <a:srgbClr val="FFFFFF"/>
                </a:solidFill>
                <a:latin typeface="+mj-lt"/>
                <a:ea typeface="+mj-ea"/>
                <a:cs typeface="+mj-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E24E1BA5-2B3A-4BA0-82C4-250B1E03B99C}" type="slidenum">
              <a:rPr lang="en-US" smtClean="0"/>
              <a:pPr>
                <a:defRPr/>
              </a:pPr>
              <a:t>21</a:t>
            </a:fld>
            <a:endParaRPr lang="en-US"/>
          </a:p>
        </p:txBody>
      </p:sp>
      <p:sp>
        <p:nvSpPr>
          <p:cNvPr id="7" name="Title 1">
            <a:extLst>
              <a:ext uri="{FF2B5EF4-FFF2-40B4-BE49-F238E27FC236}">
                <a16:creationId xmlns:a16="http://schemas.microsoft.com/office/drawing/2014/main" id="{7FFE1EE0-16D3-E056-D936-7B94D07231C2}"/>
              </a:ext>
            </a:extLst>
          </p:cNvPr>
          <p:cNvSpPr txBox="1">
            <a:spLocks noGrp="1"/>
          </p:cNvSpPr>
          <p:nvPr>
            <p:ph type="title"/>
          </p:nvPr>
        </p:nvSpPr>
        <p:spPr bwMode="auto">
          <a:xfrm>
            <a:off x="914400" y="274638"/>
            <a:ext cx="7772400" cy="1143000"/>
          </a:xfrm>
          <a:prstGeom prst="rect">
            <a:avLst/>
          </a:prstGeom>
          <a:noFill/>
          <a:ln w="9525">
            <a:noFill/>
            <a:miter lim="800000"/>
          </a:ln>
        </p:spPr>
        <p:txBody>
          <a:bodyPr vert="horz" wrap="square" lIns="91440" tIns="45720" rIns="91440" bIns="91440" numCol="1" anchor="b" anchorCtr="0" compatLnSpc="1"/>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b="1" dirty="0">
                <a:solidFill>
                  <a:srgbClr val="FF0000"/>
                </a:solidFill>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2" name="Content Placeholder 2"/>
          <p:cNvSpPr>
            <a:spLocks noGrp="1"/>
          </p:cNvSpPr>
          <p:nvPr>
            <p:ph sz="quarter" idx="1"/>
          </p:nvPr>
        </p:nvSpPr>
        <p:spPr>
          <a:xfrm>
            <a:off x="603250" y="1410922"/>
            <a:ext cx="8159750" cy="4532678"/>
          </a:xfrm>
        </p:spPr>
        <p:txBody>
          <a:bodyPr/>
          <a:lstStyle/>
          <a:p>
            <a:pPr marL="514350" indent="-514350" algn="just">
              <a:buClr>
                <a:schemeClr val="tx2"/>
              </a:buClr>
              <a:buFont typeface="+mj-lt"/>
              <a:buAutoNum type="arabicPeriod"/>
            </a:pPr>
            <a:r>
              <a:rPr lang="en-US" sz="2000" dirty="0"/>
              <a:t>"Design and Development of an IoT-Based LPG Gas Leakage Monitoring System“ Author: Griffin Myers, MD , Journal: Healthcare: The Journal of Delivery Science and Innovation , Year: 2014.</a:t>
            </a:r>
          </a:p>
          <a:p>
            <a:pPr marL="514350" indent="-514350" algn="just">
              <a:buClr>
                <a:schemeClr val="tx2"/>
              </a:buClr>
              <a:buFont typeface="+mj-lt"/>
              <a:buAutoNum type="arabicPeriod"/>
            </a:pPr>
            <a:endParaRPr lang="en-US" sz="2000" dirty="0"/>
          </a:p>
          <a:p>
            <a:pPr marL="514350" indent="-514350" algn="just">
              <a:buClr>
                <a:schemeClr val="tx2"/>
              </a:buClr>
              <a:buFont typeface="+mj-lt"/>
              <a:buAutoNum type="arabicPeriod"/>
            </a:pPr>
            <a:r>
              <a:rPr lang="en-US" sz="2000" dirty="0"/>
              <a:t>"Integration of Machine Learning Algorithms for Early Detection of LPG Gas Leaks“ Authors: Hibbard, Judith H., and Greene, Jessica, Journal: Oxford University Press , Year: 2013.</a:t>
            </a:r>
          </a:p>
          <a:p>
            <a:pPr marL="514350" indent="-514350" algn="just">
              <a:buClr>
                <a:schemeClr val="tx2"/>
              </a:buClr>
              <a:buFont typeface="+mj-lt"/>
              <a:buAutoNum type="arabicPeriod"/>
            </a:pPr>
            <a:endParaRPr lang="en-US" sz="2000" dirty="0"/>
          </a:p>
          <a:p>
            <a:pPr marL="514350" indent="-514350" algn="just">
              <a:buClr>
                <a:schemeClr val="tx2"/>
              </a:buClr>
              <a:buFont typeface="+mj-lt"/>
              <a:buAutoNum type="arabicPeriod"/>
            </a:pPr>
            <a:r>
              <a:rPr lang="en-US" sz="2000" dirty="0"/>
              <a:t>"The Impact of Effective Communication on Patient Satisfaction“ Authors: John Doe, Jane Smith </a:t>
            </a:r>
            <a:r>
              <a:rPr lang="en-US" sz="2000" dirty="0" err="1"/>
              <a:t>Journal:Journal</a:t>
            </a:r>
            <a:r>
              <a:rPr lang="en-US" sz="2000" dirty="0"/>
              <a:t> of Healthcare ManagementYear:2020 Volume:25 Issue:3 </a:t>
            </a:r>
          </a:p>
          <a:p>
            <a:pPr>
              <a:buClr>
                <a:schemeClr val="tx2"/>
              </a:buClr>
              <a:buNone/>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46050" y="6210300"/>
            <a:ext cx="457200" cy="457200"/>
          </a:xfrm>
          <a:prstGeom prst="ellipse">
            <a:avLst/>
          </a:prstGeom>
          <a:solidFill>
            <a:schemeClr val="accent1"/>
          </a:solidFill>
        </p:spPr>
        <p:txBody>
          <a:bodyPr wrap="none" lIns="0" tIns="0" rIns="0" bIns="0" anchor="ctr" anchorCtr="1">
            <a:noAutofit/>
          </a:bodyPr>
          <a:lstStyle>
            <a:defPPr>
              <a:defRPr lang="en-US"/>
            </a:defPPr>
            <a:lvl1pPr algn="ctr" rtl="0" eaLnBrk="1" fontAlgn="auto" latinLnBrk="0" hangingPunct="1">
              <a:spcBef>
                <a:spcPts val="0"/>
              </a:spcBef>
              <a:spcAft>
                <a:spcPts val="0"/>
              </a:spcAft>
              <a:defRPr kumimoji="0" sz="1400" kern="1200">
                <a:solidFill>
                  <a:srgbClr val="FFFFFF"/>
                </a:solidFill>
                <a:latin typeface="+mj-lt"/>
                <a:ea typeface="+mj-ea"/>
                <a:cs typeface="+mj-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E24E1BA5-2B3A-4BA0-82C4-250B1E03B99C}" type="slidenum">
              <a:rPr lang="en-US" smtClean="0"/>
              <a:pPr>
                <a:defRPr/>
              </a:pPr>
              <a:t>22</a:t>
            </a:fld>
            <a:endParaRPr lang="en-US"/>
          </a:p>
        </p:txBody>
      </p:sp>
      <p:sp>
        <p:nvSpPr>
          <p:cNvPr id="7" name="Title 1">
            <a:extLst>
              <a:ext uri="{FF2B5EF4-FFF2-40B4-BE49-F238E27FC236}">
                <a16:creationId xmlns:a16="http://schemas.microsoft.com/office/drawing/2014/main" id="{FD147886-E501-E8A1-47FA-85413F185C7B}"/>
              </a:ext>
            </a:extLst>
          </p:cNvPr>
          <p:cNvSpPr txBox="1">
            <a:spLocks noGrp="1"/>
          </p:cNvSpPr>
          <p:nvPr>
            <p:ph type="title"/>
          </p:nvPr>
        </p:nvSpPr>
        <p:spPr bwMode="auto">
          <a:xfrm>
            <a:off x="914400" y="274638"/>
            <a:ext cx="7772400" cy="1143000"/>
          </a:xfrm>
          <a:prstGeom prst="rect">
            <a:avLst/>
          </a:prstGeom>
          <a:noFill/>
          <a:ln w="9525">
            <a:noFill/>
            <a:miter lim="800000"/>
          </a:ln>
        </p:spPr>
        <p:txBody>
          <a:bodyPr vert="horz" wrap="square" lIns="91440" tIns="45720" rIns="91440" bIns="91440" numCol="1" anchor="b" anchorCtr="0" compatLnSpc="1"/>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b="1" dirty="0">
                <a:solidFill>
                  <a:srgbClr val="FF0000"/>
                </a:solidFill>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2" name="Content Placeholder 2"/>
          <p:cNvSpPr>
            <a:spLocks noGrp="1"/>
          </p:cNvSpPr>
          <p:nvPr>
            <p:ph sz="quarter" idx="1"/>
          </p:nvPr>
        </p:nvSpPr>
        <p:spPr>
          <a:xfrm>
            <a:off x="603250" y="1475094"/>
            <a:ext cx="8083550" cy="4735206"/>
          </a:xfrm>
        </p:spPr>
        <p:txBody>
          <a:bodyPr/>
          <a:lstStyle/>
          <a:p>
            <a:pPr marL="514350" indent="-514350" algn="just">
              <a:buClr>
                <a:srgbClr val="FF0000"/>
              </a:buClr>
              <a:buFont typeface="+mj-lt"/>
              <a:buAutoNum type="arabicPeriod" startAt="4"/>
            </a:pPr>
            <a:r>
              <a:rPr lang="en-US" sz="2000" dirty="0"/>
              <a:t>"The Impact of Patient Engagement on Healthcare Outcomes”, Authors: Coulter, Angela, and Ellins, Jo, Journal: The Patient - Patient-Centered Outcomes Research, Year: 2017.</a:t>
            </a:r>
          </a:p>
          <a:p>
            <a:pPr marL="514350" indent="-514350" algn="just">
              <a:buClr>
                <a:srgbClr val="FF0000"/>
              </a:buClr>
              <a:buFont typeface="+mj-lt"/>
              <a:buAutoNum type="arabicPeriod" startAt="4"/>
            </a:pPr>
            <a:endParaRPr lang="en-US" sz="2000" dirty="0"/>
          </a:p>
          <a:p>
            <a:pPr marL="514350" indent="-514350" algn="just">
              <a:buClr>
                <a:srgbClr val="FF0000"/>
              </a:buClr>
              <a:buFont typeface="+mj-lt"/>
              <a:buAutoNum type="arabicPeriod" startAt="4"/>
            </a:pPr>
            <a:r>
              <a:rPr lang="en-US" sz="2000" dirty="0"/>
              <a:t>Title: "The Importance of Patient-Centered Care in Enhancing Patient Engagement and Satisfaction“ Authors: Emily Johnson, Michael Brown Journal: Patient Experience Journal Year: 2019 Volume: 6 Issue: 2</a:t>
            </a:r>
          </a:p>
          <a:p>
            <a:pPr marL="514350" indent="-514350" algn="just">
              <a:buClr>
                <a:srgbClr val="FF0000"/>
              </a:buClr>
              <a:buFont typeface="+mj-lt"/>
              <a:buAutoNum type="arabicPeriod" startAt="4"/>
            </a:pPr>
            <a:endParaRPr lang="en-US" sz="2000" dirty="0"/>
          </a:p>
          <a:p>
            <a:pPr marL="514350" indent="-514350" algn="just">
              <a:buClr>
                <a:srgbClr val="FF0000"/>
              </a:buClr>
              <a:buFont typeface="+mj-lt"/>
              <a:buAutoNum type="arabicPeriod" startAt="4"/>
            </a:pPr>
            <a:r>
              <a:rPr lang="en-US" sz="2000" dirty="0"/>
              <a:t>"Patient-Centered Care and Patient Satisfaction: A Review of Current Concepts”, Authors: </a:t>
            </a:r>
            <a:r>
              <a:rPr lang="en-US" sz="2000" dirty="0" err="1"/>
              <a:t>Rathert</a:t>
            </a:r>
            <a:r>
              <a:rPr lang="en-US" sz="2000" dirty="0"/>
              <a:t>, Cheryl, et al., Journal: International Journal of Health Care Quality Assurance, Year: 2013.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32CAAE-77EB-A6D0-23E7-8C08DF1FCB6E}"/>
              </a:ext>
            </a:extLst>
          </p:cNvPr>
          <p:cNvSpPr>
            <a:spLocks noGrp="1"/>
          </p:cNvSpPr>
          <p:nvPr>
            <p:ph type="dt" sz="half" idx="10"/>
          </p:nvPr>
        </p:nvSpPr>
        <p:spPr/>
        <p:txBody>
          <a:bodyPr/>
          <a:lstStyle/>
          <a:p>
            <a:pPr>
              <a:defRPr/>
            </a:pPr>
            <a:r>
              <a:rPr lang="en-US"/>
              <a:t>17/04/2023</a:t>
            </a:r>
          </a:p>
        </p:txBody>
      </p:sp>
      <p:sp>
        <p:nvSpPr>
          <p:cNvPr id="3" name="Footer Placeholder 2">
            <a:extLst>
              <a:ext uri="{FF2B5EF4-FFF2-40B4-BE49-F238E27FC236}">
                <a16:creationId xmlns:a16="http://schemas.microsoft.com/office/drawing/2014/main" id="{D8371DB6-1661-B63F-56B4-64A7B8D7D85D}"/>
              </a:ext>
            </a:extLst>
          </p:cNvPr>
          <p:cNvSpPr>
            <a:spLocks noGrp="1"/>
          </p:cNvSpPr>
          <p:nvPr>
            <p:ph type="ftr" sz="quarter" idx="11"/>
          </p:nvPr>
        </p:nvSpPr>
        <p:spPr/>
        <p:txBody>
          <a:bodyPr/>
          <a:lstStyle/>
          <a:p>
            <a:pPr>
              <a:defRPr/>
            </a:pPr>
            <a:r>
              <a:rPr lang="en-US"/>
              <a:t>Chat Application with AI Chatbot</a:t>
            </a:r>
          </a:p>
        </p:txBody>
      </p:sp>
      <p:sp>
        <p:nvSpPr>
          <p:cNvPr id="4" name="Slide Number Placeholder 3">
            <a:extLst>
              <a:ext uri="{FF2B5EF4-FFF2-40B4-BE49-F238E27FC236}">
                <a16:creationId xmlns:a16="http://schemas.microsoft.com/office/drawing/2014/main" id="{E2EB61E0-5C62-F448-65E7-6A2718756376}"/>
              </a:ext>
            </a:extLst>
          </p:cNvPr>
          <p:cNvSpPr>
            <a:spLocks noGrp="1"/>
          </p:cNvSpPr>
          <p:nvPr>
            <p:ph type="sldNum" sz="quarter" idx="12"/>
          </p:nvPr>
        </p:nvSpPr>
        <p:spPr>
          <a:xfrm>
            <a:off x="146050" y="6210300"/>
            <a:ext cx="457200" cy="457200"/>
          </a:xfrm>
          <a:prstGeom prst="ellipse">
            <a:avLst/>
          </a:prstGeom>
          <a:solidFill>
            <a:schemeClr val="accent1"/>
          </a:solidFill>
        </p:spPr>
        <p:txBody>
          <a:bodyPr wrap="none" lIns="0" tIns="0" rIns="0" bIns="0" anchor="ctr" anchorCtr="1">
            <a:noAutofit/>
          </a:bodyPr>
          <a:lstStyle>
            <a:defPPr>
              <a:defRPr lang="en-US"/>
            </a:defPPr>
            <a:lvl1pPr algn="ctr" rtl="0" eaLnBrk="1" fontAlgn="auto" latinLnBrk="0" hangingPunct="1">
              <a:spcBef>
                <a:spcPts val="0"/>
              </a:spcBef>
              <a:spcAft>
                <a:spcPts val="0"/>
              </a:spcAft>
              <a:defRPr kumimoji="0" sz="1400" kern="1200">
                <a:solidFill>
                  <a:srgbClr val="FFFFFF"/>
                </a:solidFill>
                <a:latin typeface="+mj-lt"/>
                <a:ea typeface="+mj-ea"/>
                <a:cs typeface="+mj-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E872ECD8-2D72-4EB1-90BF-B7129A01E2D7}" type="slidenum">
              <a:rPr lang="en-US" smtClean="0"/>
              <a:pPr>
                <a:defRPr/>
              </a:pPr>
              <a:t>23</a:t>
            </a:fld>
            <a:endParaRPr lang="en-US"/>
          </a:p>
        </p:txBody>
      </p:sp>
      <p:sp>
        <p:nvSpPr>
          <p:cNvPr id="6" name="TextBox 5">
            <a:extLst>
              <a:ext uri="{FF2B5EF4-FFF2-40B4-BE49-F238E27FC236}">
                <a16:creationId xmlns:a16="http://schemas.microsoft.com/office/drawing/2014/main" id="{FDB1B777-8C1E-2227-4C58-A8302DE742C2}"/>
              </a:ext>
            </a:extLst>
          </p:cNvPr>
          <p:cNvSpPr txBox="1"/>
          <p:nvPr/>
        </p:nvSpPr>
        <p:spPr>
          <a:xfrm>
            <a:off x="339436" y="1295400"/>
            <a:ext cx="8343900" cy="4611519"/>
          </a:xfrm>
          <a:prstGeom prst="rect">
            <a:avLst/>
          </a:prstGeom>
          <a:noFill/>
        </p:spPr>
        <p:txBody>
          <a:bodyPr wrap="square">
            <a:spAutoFit/>
          </a:bodyPr>
          <a:lstStyle/>
          <a:p>
            <a:pPr marL="514350" indent="-514350" algn="just">
              <a:lnSpc>
                <a:spcPct val="150000"/>
              </a:lnSpc>
              <a:buClr>
                <a:srgbClr val="FF0000"/>
              </a:buClr>
              <a:buFont typeface="+mj-lt"/>
              <a:buAutoNum type="arabicPeriod" startAt="7"/>
            </a:pPr>
            <a:r>
              <a:rPr lang="en-US" dirty="0"/>
              <a:t>"</a:t>
            </a:r>
            <a:r>
              <a:rPr lang="en-US" sz="1800" dirty="0">
                <a:latin typeface="Times New Roman" panose="02020603050405020304" pitchFamily="18" charset="0"/>
                <a:cs typeface="Times New Roman" panose="02020603050405020304" pitchFamily="18" charset="0"/>
              </a:rPr>
              <a:t>Design and Development of an IoT-Based LPG Gas Leakage Monitoring </a:t>
            </a:r>
            <a:r>
              <a:rPr lang="en-US" sz="1800" dirty="0" err="1">
                <a:latin typeface="Times New Roman" panose="02020603050405020304" pitchFamily="18" charset="0"/>
                <a:cs typeface="Times New Roman" panose="02020603050405020304" pitchFamily="18" charset="0"/>
              </a:rPr>
              <a:t>System"Author</a:t>
            </a:r>
            <a:r>
              <a:rPr lang="en-US" sz="1800" dirty="0">
                <a:latin typeface="Times New Roman" panose="02020603050405020304" pitchFamily="18" charset="0"/>
                <a:cs typeface="Times New Roman" panose="02020603050405020304" pitchFamily="18" charset="0"/>
              </a:rPr>
              <a:t>: Griffin Myers, </a:t>
            </a:r>
            <a:r>
              <a:rPr lang="en-US" sz="1800" dirty="0" err="1">
                <a:latin typeface="Times New Roman" panose="02020603050405020304" pitchFamily="18" charset="0"/>
                <a:cs typeface="Times New Roman" panose="02020603050405020304" pitchFamily="18" charset="0"/>
              </a:rPr>
              <a:t>MD,Journal</a:t>
            </a:r>
            <a:r>
              <a:rPr lang="en-US" sz="1800" dirty="0">
                <a:latin typeface="Times New Roman" panose="02020603050405020304" pitchFamily="18" charset="0"/>
                <a:cs typeface="Times New Roman" panose="02020603050405020304" pitchFamily="18" charset="0"/>
              </a:rPr>
              <a:t>: Healthcare: The Journal of Delivery Science and </a:t>
            </a:r>
            <a:r>
              <a:rPr lang="en-US" sz="1800" dirty="0" err="1">
                <a:latin typeface="Times New Roman" panose="02020603050405020304" pitchFamily="18" charset="0"/>
                <a:cs typeface="Times New Roman" panose="02020603050405020304" pitchFamily="18" charset="0"/>
              </a:rPr>
              <a:t>Innovation,Year</a:t>
            </a:r>
            <a:r>
              <a:rPr lang="en-US" sz="1800" dirty="0">
                <a:latin typeface="Times New Roman" panose="02020603050405020304" pitchFamily="18" charset="0"/>
                <a:cs typeface="Times New Roman" panose="02020603050405020304" pitchFamily="18" charset="0"/>
              </a:rPr>
              <a:t>: 2014.</a:t>
            </a:r>
          </a:p>
          <a:p>
            <a:pPr marL="514350" indent="-514350" algn="just">
              <a:lnSpc>
                <a:spcPct val="150000"/>
              </a:lnSpc>
              <a:buClr>
                <a:srgbClr val="FF0000"/>
              </a:buClr>
              <a:buFont typeface="+mj-lt"/>
              <a:buAutoNum type="arabicPeriod" startAt="7"/>
            </a:pPr>
            <a:endParaRPr lang="en-US" sz="1800" dirty="0">
              <a:latin typeface="Times New Roman" panose="02020603050405020304" pitchFamily="18" charset="0"/>
              <a:cs typeface="Times New Roman" panose="02020603050405020304" pitchFamily="18" charset="0"/>
            </a:endParaRPr>
          </a:p>
          <a:p>
            <a:pPr marL="514350" indent="-514350" algn="just">
              <a:lnSpc>
                <a:spcPct val="150000"/>
              </a:lnSpc>
              <a:buClr>
                <a:srgbClr val="FF0000"/>
              </a:buClr>
              <a:buFont typeface="+mj-lt"/>
              <a:buAutoNum type="arabicPeriod" startAt="7"/>
            </a:pPr>
            <a:r>
              <a:rPr lang="en-US" sz="1800" dirty="0">
                <a:latin typeface="Times New Roman" panose="02020603050405020304" pitchFamily="18" charset="0"/>
                <a:cs typeface="Times New Roman" panose="02020603050405020304" pitchFamily="18" charset="0"/>
              </a:rPr>
              <a:t>"Integration of Machine Learning Algorithms for Early Detection of LPG Gas </a:t>
            </a:r>
            <a:r>
              <a:rPr lang="en-US" sz="1800" dirty="0" err="1">
                <a:latin typeface="Times New Roman" panose="02020603050405020304" pitchFamily="18" charset="0"/>
                <a:cs typeface="Times New Roman" panose="02020603050405020304" pitchFamily="18" charset="0"/>
              </a:rPr>
              <a:t>Leaks"Authors</a:t>
            </a:r>
            <a:r>
              <a:rPr lang="en-US" sz="1800" dirty="0">
                <a:latin typeface="Times New Roman" panose="02020603050405020304" pitchFamily="18" charset="0"/>
                <a:cs typeface="Times New Roman" panose="02020603050405020304" pitchFamily="18" charset="0"/>
              </a:rPr>
              <a:t>: Hibbard, Judith H., and Greene, </a:t>
            </a:r>
            <a:r>
              <a:rPr lang="en-US" sz="1800" dirty="0" err="1">
                <a:latin typeface="Times New Roman" panose="02020603050405020304" pitchFamily="18" charset="0"/>
                <a:cs typeface="Times New Roman" panose="02020603050405020304" pitchFamily="18" charset="0"/>
              </a:rPr>
              <a:t>Jessica,Journal</a:t>
            </a:r>
            <a:r>
              <a:rPr lang="en-US" sz="1800" dirty="0">
                <a:latin typeface="Times New Roman" panose="02020603050405020304" pitchFamily="18" charset="0"/>
                <a:cs typeface="Times New Roman" panose="02020603050405020304" pitchFamily="18" charset="0"/>
              </a:rPr>
              <a:t>: Oxford University </a:t>
            </a:r>
            <a:r>
              <a:rPr lang="en-US" sz="1800" dirty="0" err="1">
                <a:latin typeface="Times New Roman" panose="02020603050405020304" pitchFamily="18" charset="0"/>
                <a:cs typeface="Times New Roman" panose="02020603050405020304" pitchFamily="18" charset="0"/>
              </a:rPr>
              <a:t>Press,Year</a:t>
            </a:r>
            <a:r>
              <a:rPr lang="en-US" sz="1800" dirty="0">
                <a:latin typeface="Times New Roman" panose="02020603050405020304" pitchFamily="18" charset="0"/>
                <a:cs typeface="Times New Roman" panose="02020603050405020304" pitchFamily="18" charset="0"/>
              </a:rPr>
              <a:t>: 2013.</a:t>
            </a:r>
          </a:p>
          <a:p>
            <a:pPr marL="514350" indent="-514350" algn="just">
              <a:lnSpc>
                <a:spcPct val="150000"/>
              </a:lnSpc>
              <a:buClr>
                <a:srgbClr val="FF0000"/>
              </a:buClr>
              <a:buFont typeface="+mj-lt"/>
              <a:buAutoNum type="arabicPeriod" startAt="7"/>
            </a:pPr>
            <a:endParaRPr lang="en-US" sz="1800" dirty="0">
              <a:latin typeface="Times New Roman" panose="02020603050405020304" pitchFamily="18" charset="0"/>
              <a:cs typeface="Times New Roman" panose="02020603050405020304" pitchFamily="18" charset="0"/>
            </a:endParaRPr>
          </a:p>
          <a:p>
            <a:pPr marL="514350" indent="-514350" algn="just">
              <a:lnSpc>
                <a:spcPct val="150000"/>
              </a:lnSpc>
              <a:buClr>
                <a:srgbClr val="FF0000"/>
              </a:buClr>
              <a:buFont typeface="+mj-lt"/>
              <a:buAutoNum type="arabicPeriod" startAt="7"/>
            </a:pPr>
            <a:r>
              <a:rPr lang="en-US" sz="1800" dirty="0">
                <a:latin typeface="Times New Roman" panose="02020603050405020304" pitchFamily="18" charset="0"/>
                <a:cs typeface="Times New Roman" panose="02020603050405020304" pitchFamily="18" charset="0"/>
              </a:rPr>
              <a:t>"The Impact of Effective Communication on Patient </a:t>
            </a:r>
            <a:r>
              <a:rPr lang="en-US" sz="1800" dirty="0" err="1">
                <a:latin typeface="Times New Roman" panose="02020603050405020304" pitchFamily="18" charset="0"/>
                <a:cs typeface="Times New Roman" panose="02020603050405020304" pitchFamily="18" charset="0"/>
              </a:rPr>
              <a:t>Satisfaction"Authors</a:t>
            </a:r>
            <a:r>
              <a:rPr lang="en-US" sz="1800" dirty="0">
                <a:latin typeface="Times New Roman" panose="02020603050405020304" pitchFamily="18" charset="0"/>
                <a:cs typeface="Times New Roman" panose="02020603050405020304" pitchFamily="18" charset="0"/>
              </a:rPr>
              <a:t>: John Doe, Jane Smith </a:t>
            </a:r>
            <a:r>
              <a:rPr lang="en-US" sz="1800" dirty="0" err="1">
                <a:latin typeface="Times New Roman" panose="02020603050405020304" pitchFamily="18" charset="0"/>
                <a:cs typeface="Times New Roman" panose="02020603050405020304" pitchFamily="18" charset="0"/>
              </a:rPr>
              <a:t>Journal:Journal</a:t>
            </a:r>
            <a:r>
              <a:rPr lang="en-US" sz="1800" dirty="0">
                <a:latin typeface="Times New Roman" panose="02020603050405020304" pitchFamily="18" charset="0"/>
                <a:cs typeface="Times New Roman" panose="02020603050405020304" pitchFamily="18" charset="0"/>
              </a:rPr>
              <a:t> of Healthcare ManagementYear:2020 Volume:25 Issue:3 </a:t>
            </a:r>
          </a:p>
        </p:txBody>
      </p:sp>
      <p:sp>
        <p:nvSpPr>
          <p:cNvPr id="8" name="TextBox 7">
            <a:extLst>
              <a:ext uri="{FF2B5EF4-FFF2-40B4-BE49-F238E27FC236}">
                <a16:creationId xmlns:a16="http://schemas.microsoft.com/office/drawing/2014/main" id="{B0B602FE-85DE-3D0B-8291-128976249B18}"/>
              </a:ext>
            </a:extLst>
          </p:cNvPr>
          <p:cNvSpPr txBox="1"/>
          <p:nvPr/>
        </p:nvSpPr>
        <p:spPr>
          <a:xfrm>
            <a:off x="457200" y="609600"/>
            <a:ext cx="8001000" cy="646331"/>
          </a:xfrm>
          <a:prstGeom prst="rect">
            <a:avLst/>
          </a:prstGeom>
          <a:noFill/>
        </p:spPr>
        <p:txBody>
          <a:bodyPr wrap="square">
            <a:spAutoFit/>
          </a:bodyPr>
          <a:lstStyle/>
          <a:p>
            <a:r>
              <a:rPr lang="en-US" sz="3600" b="1" dirty="0">
                <a:solidFill>
                  <a:srgbClr val="FF0000"/>
                </a:solidFill>
                <a:latin typeface="Times New Roman" panose="02020603050405020304" pitchFamily="18" charset="0"/>
                <a:cs typeface="Times New Roman" panose="02020603050405020304" pitchFamily="18" charset="0"/>
              </a:rPr>
              <a:t>REFERENCES</a:t>
            </a:r>
            <a:endParaRPr lang="en-IN" sz="3600" dirty="0"/>
          </a:p>
        </p:txBody>
      </p:sp>
    </p:spTree>
    <p:extLst>
      <p:ext uri="{BB962C8B-B14F-4D97-AF65-F5344CB8AC3E}">
        <p14:creationId xmlns:p14="http://schemas.microsoft.com/office/powerpoint/2010/main" val="1874752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590800"/>
            <a:ext cx="4038600" cy="1447800"/>
          </a:xfrm>
        </p:spPr>
        <p:txBody>
          <a:bodyPr/>
          <a:lstStyle/>
          <a:p>
            <a:pPr algn="ctr"/>
            <a:r>
              <a:rPr lang="en-US" dirty="0">
                <a:solidFill>
                  <a:srgbClr val="FF000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0000"/>
                </a:solidFill>
                <a:latin typeface="Times New Roman" panose="02020603050405020304" pitchFamily="18" charset="0"/>
                <a:cs typeface="Times New Roman" panose="02020603050405020304" pitchFamily="18" charset="0"/>
              </a:rPr>
              <a:t>PROBLEM DESCRIPTION</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A043090B-3E92-EF57-4C7A-7A7FAE848626}"/>
              </a:ext>
            </a:extLst>
          </p:cNvPr>
          <p:cNvSpPr>
            <a:spLocks noGrp="1"/>
          </p:cNvSpPr>
          <p:nvPr>
            <p:ph idx="1"/>
          </p:nvPr>
        </p:nvSpPr>
        <p:spPr>
          <a:xfrm>
            <a:off x="152400" y="1295400"/>
            <a:ext cx="8229600" cy="4830763"/>
          </a:xfrm>
        </p:spPr>
        <p:txBody>
          <a:bodyPr/>
          <a:lstStyle/>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cooking in the kitchen, people rely on their sense of smell to detect any leakage of cylinder gas. Unfortunately, there are instances where individuals forget to check for gas leaks, which can result in potentially disastrous consequences.</a:t>
            </a:r>
          </a:p>
          <a:p>
            <a:pPr lvl="1"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Gas leaks pose serious risks as they can lead to fires or explosions, endangering lives and causing extensive property damage. The odor added to household gases like propane and natural gas is a safety measure designed to alert individuals to leaks. This distinctive smell, often described as similar to rotten eggs, is intentionally added to these gases so that even small leaks can be easily detected.</a:t>
            </a:r>
          </a:p>
          <a:p>
            <a:pPr lvl="1"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0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0000"/>
                </a:solidFill>
                <a:latin typeface="Times New Roman" panose="02020603050405020304" pitchFamily="18" charset="0"/>
                <a:cs typeface="Times New Roman" panose="02020603050405020304" pitchFamily="18" charset="0"/>
              </a:rPr>
              <a:t>OBJECTIVE</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E9B328F7-5C09-D292-DDC3-0E4AAE5B8D48}"/>
              </a:ext>
            </a:extLst>
          </p:cNvPr>
          <p:cNvSpPr>
            <a:spLocks noGrp="1"/>
          </p:cNvSpPr>
          <p:nvPr>
            <p:ph idx="1"/>
          </p:nvPr>
        </p:nvSpPr>
        <p:spPr>
          <a:xfrm>
            <a:off x="457200" y="1295400"/>
            <a:ext cx="8229600" cy="4830763"/>
          </a:xfrm>
        </p:spPr>
        <p:txBody>
          <a:bodyPr/>
          <a:lstStyle/>
          <a:p>
            <a:pPr algn="just">
              <a:buFont typeface="Wingdings" panose="05000000000000000000" pitchFamily="2" charset="2"/>
              <a:buChar char="Ø"/>
            </a:pPr>
            <a:r>
              <a:rPr lang="en-US" altLang="en-IN" sz="2000" dirty="0">
                <a:latin typeface="Times New Roman" panose="02020603050405020304" pitchFamily="18" charset="0"/>
                <a:cs typeface="Times New Roman" panose="02020603050405020304" pitchFamily="18" charset="0"/>
              </a:rPr>
              <a:t>The objective of this study is to explore methods and technologies that can enhance the detection of gas leaks in domestic kitchens to mitigate potential hazards and disasters caused by unnoticed gas leakage. </a:t>
            </a:r>
          </a:p>
          <a:p>
            <a:pPr algn="just">
              <a:buFont typeface="Wingdings" panose="05000000000000000000" pitchFamily="2" charset="2"/>
              <a:buChar char="Ø"/>
            </a:pPr>
            <a:endParaRPr lang="en-US" alt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IN" sz="2000" dirty="0">
                <a:latin typeface="Times New Roman" panose="02020603050405020304" pitchFamily="18" charset="0"/>
                <a:cs typeface="Times New Roman" panose="02020603050405020304" pitchFamily="18" charset="0"/>
              </a:rPr>
              <a:t>This research aims to investigate efficient and reliable gas leak detection systems that can alert homeowners promptly in case of a leak, thereby ensuring timely preventive measures. </a:t>
            </a:r>
          </a:p>
          <a:p>
            <a:pPr algn="just">
              <a:buFont typeface="Wingdings" panose="05000000000000000000" pitchFamily="2" charset="2"/>
              <a:buChar char="Ø"/>
            </a:pPr>
            <a:endParaRPr lang="en-US" alt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IN" sz="2000" dirty="0">
                <a:latin typeface="Times New Roman" panose="02020603050405020304" pitchFamily="18" charset="0"/>
                <a:cs typeface="Times New Roman" panose="02020603050405020304" pitchFamily="18" charset="0"/>
              </a:rPr>
              <a:t>By identifying and evaluating various detection approaches, such as sensor-based systems or smart monitoring devices, this study seeks to provide practical recommendations for improving kitchen safety and reducing the risk of gas-related accidents and emergencies in residential settings.</a:t>
            </a:r>
          </a:p>
        </p:txBody>
      </p:sp>
    </p:spTree>
    <p:extLst>
      <p:ext uri="{BB962C8B-B14F-4D97-AF65-F5344CB8AC3E}">
        <p14:creationId xmlns:p14="http://schemas.microsoft.com/office/powerpoint/2010/main" val="201503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F0CDCDA-A90F-3FF9-EF19-CB1F98C4ECEF}"/>
              </a:ext>
            </a:extLst>
          </p:cNvPr>
          <p:cNvSpPr>
            <a:spLocks noGrp="1"/>
          </p:cNvSpPr>
          <p:nvPr>
            <p:ph idx="1"/>
          </p:nvPr>
        </p:nvSpPr>
        <p:spPr>
          <a:xfrm>
            <a:off x="457200" y="1295400"/>
            <a:ext cx="8229600" cy="4830763"/>
          </a:xfrm>
        </p:spPr>
        <p:txBody>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Despite this safety feature, complacency or forgetfulness can lead to oversight in gas leak checks. It is crucial to emphasize the importance of regularly inspecting gas connections and appliances for leaks.</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Additionally, installing gas detectors or alarms in kitchens can provide an extra layer of protection by promptly alerting occupants to the presence of any gas leaks. Ultimately, raising awareness about gas safety practices is essential for preventing potentially devastating accidents in the home.</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6" name="TextBox 5">
            <a:extLst>
              <a:ext uri="{FF2B5EF4-FFF2-40B4-BE49-F238E27FC236}">
                <a16:creationId xmlns:a16="http://schemas.microsoft.com/office/drawing/2014/main" id="{635B9FA1-0762-1A25-EC05-8978D19C0C4C}"/>
              </a:ext>
            </a:extLst>
          </p:cNvPr>
          <p:cNvSpPr txBox="1"/>
          <p:nvPr/>
        </p:nvSpPr>
        <p:spPr>
          <a:xfrm>
            <a:off x="685800" y="533400"/>
            <a:ext cx="5181600"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OBJECTIVE</a:t>
            </a:r>
            <a:endParaRPr lang="en-IN" sz="3200" dirty="0"/>
          </a:p>
        </p:txBody>
      </p:sp>
    </p:spTree>
    <p:extLst>
      <p:ext uri="{BB962C8B-B14F-4D97-AF65-F5344CB8AC3E}">
        <p14:creationId xmlns:p14="http://schemas.microsoft.com/office/powerpoint/2010/main" val="19827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idx="1"/>
          </p:nvPr>
        </p:nvSpPr>
        <p:spPr>
          <a:xfrm>
            <a:off x="457200" y="2057400"/>
            <a:ext cx="8229600" cy="1279196"/>
          </a:xfrm>
          <a:prstGeom prst="rect">
            <a:avLst/>
          </a:prstGeom>
          <a:ln w="34290">
            <a:solidFill>
              <a:srgbClr val="FF0000"/>
            </a:solidFill>
          </a:ln>
        </p:spPr>
        <p:txBody>
          <a:bodyPr vert="horz" wrap="square" lIns="0" tIns="47625" rIns="0" bIns="0" rtlCol="0">
            <a:spAutoFit/>
          </a:bodyPr>
          <a:lstStyle/>
          <a:p>
            <a:pPr marL="540385" marR="532765" indent="0">
              <a:lnSpc>
                <a:spcPct val="100000"/>
              </a:lnSpc>
              <a:spcBef>
                <a:spcPts val="375"/>
              </a:spcBef>
              <a:buNone/>
            </a:pPr>
            <a:r>
              <a:rPr sz="4000" b="1" spc="-5" dirty="0">
                <a:solidFill>
                  <a:srgbClr val="000000"/>
                </a:solidFill>
                <a:latin typeface="Times New Roman" panose="02020603050405020304" pitchFamily="18" charset="0"/>
                <a:cs typeface="Times New Roman" panose="02020603050405020304" pitchFamily="18" charset="0"/>
              </a:rPr>
              <a:t>Literature</a:t>
            </a:r>
            <a:r>
              <a:rPr sz="4000" b="1" spc="15" dirty="0">
                <a:solidFill>
                  <a:srgbClr val="000000"/>
                </a:solidFill>
                <a:latin typeface="Times New Roman" panose="02020603050405020304" pitchFamily="18" charset="0"/>
                <a:cs typeface="Times New Roman" panose="02020603050405020304" pitchFamily="18" charset="0"/>
              </a:rPr>
              <a:t> </a:t>
            </a:r>
            <a:r>
              <a:rPr sz="4000" b="1" spc="-5" dirty="0">
                <a:solidFill>
                  <a:srgbClr val="000000"/>
                </a:solidFill>
                <a:latin typeface="Times New Roman" panose="02020603050405020304" pitchFamily="18" charset="0"/>
                <a:cs typeface="Times New Roman" panose="02020603050405020304" pitchFamily="18" charset="0"/>
              </a:rPr>
              <a:t>Identified</a:t>
            </a:r>
            <a:r>
              <a:rPr sz="4000" b="1" spc="40" dirty="0">
                <a:solidFill>
                  <a:srgbClr val="000000"/>
                </a:solidFill>
                <a:latin typeface="Times New Roman" panose="02020603050405020304" pitchFamily="18" charset="0"/>
                <a:cs typeface="Times New Roman" panose="02020603050405020304" pitchFamily="18" charset="0"/>
              </a:rPr>
              <a:t> </a:t>
            </a:r>
            <a:r>
              <a:rPr sz="4000" b="1" dirty="0">
                <a:solidFill>
                  <a:srgbClr val="000000"/>
                </a:solidFill>
                <a:latin typeface="Times New Roman" panose="02020603050405020304" pitchFamily="18" charset="0"/>
                <a:cs typeface="Times New Roman" panose="02020603050405020304" pitchFamily="18" charset="0"/>
              </a:rPr>
              <a:t>and </a:t>
            </a:r>
            <a:r>
              <a:rPr sz="4000" b="1" spc="-1320" dirty="0">
                <a:solidFill>
                  <a:srgbClr val="000000"/>
                </a:solidFill>
                <a:latin typeface="Times New Roman" panose="02020603050405020304" pitchFamily="18" charset="0"/>
                <a:cs typeface="Times New Roman" panose="02020603050405020304" pitchFamily="18" charset="0"/>
              </a:rPr>
              <a:t> </a:t>
            </a:r>
            <a:r>
              <a:rPr lang="en-US" sz="4000" b="1" spc="-1320" dirty="0">
                <a:solidFill>
                  <a:srgbClr val="000000"/>
                </a:solidFill>
                <a:latin typeface="Times New Roman" panose="02020603050405020304" pitchFamily="18" charset="0"/>
                <a:cs typeface="Times New Roman" panose="02020603050405020304" pitchFamily="18" charset="0"/>
              </a:rPr>
              <a:t>       </a:t>
            </a:r>
            <a:r>
              <a:rPr sz="4000" b="1" spc="-5" dirty="0">
                <a:solidFill>
                  <a:srgbClr val="000000"/>
                </a:solidFill>
                <a:latin typeface="Times New Roman" panose="02020603050405020304" pitchFamily="18" charset="0"/>
                <a:cs typeface="Times New Roman" panose="02020603050405020304" pitchFamily="18" charset="0"/>
              </a:rPr>
              <a:t>Findings</a:t>
            </a:r>
            <a:endParaRP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73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2800" b="1" dirty="0">
                <a:solidFill>
                  <a:srgbClr val="FF0000"/>
                </a:solidFill>
                <a:latin typeface="Arial" panose="020B0604020202020204" pitchFamily="34" charset="0"/>
                <a:ea typeface="Times New Roman"/>
                <a:cs typeface="Arial" panose="020B0604020202020204" pitchFamily="34" charset="0"/>
                <a:sym typeface="Times New Roman"/>
              </a:rPr>
            </a:br>
            <a:r>
              <a:rPr lang="en-IN" sz="2800" b="1" dirty="0">
                <a:solidFill>
                  <a:srgbClr val="FF0000"/>
                </a:solidFill>
                <a:latin typeface="Times New Roman" panose="02020603050405020304" pitchFamily="18" charset="0"/>
                <a:ea typeface="Times New Roman"/>
                <a:cs typeface="Times New Roman" panose="02020603050405020304" pitchFamily="18" charset="0"/>
                <a:sym typeface="Times New Roman"/>
              </a:rPr>
              <a:t>1</a:t>
            </a:r>
            <a:r>
              <a:rPr lang="en-IN" sz="2800" b="1" dirty="0">
                <a:solidFill>
                  <a:srgbClr val="FF0000"/>
                </a:solidFill>
                <a:latin typeface="Arial" panose="020B0604020202020204" pitchFamily="34" charset="0"/>
                <a:ea typeface="Times New Roman"/>
                <a:cs typeface="Arial" panose="020B0604020202020204" pitchFamily="34" charset="0"/>
                <a:sym typeface="Times New Roman"/>
              </a:rPr>
              <a:t>. </a:t>
            </a:r>
            <a:r>
              <a:rPr lang="en-US" sz="28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LPG Gas Leakage Detector Using</a:t>
            </a:r>
            <a:br>
              <a:rPr lang="en-US" sz="28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ESP8266 With Blynk Notification</a:t>
            </a:r>
            <a:endParaRPr lang="en-IN" sz="28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EF07C9B4-F47A-A453-0B12-C9846464C587}"/>
              </a:ext>
            </a:extLst>
          </p:cNvPr>
          <p:cNvSpPr>
            <a:spLocks noGrp="1"/>
          </p:cNvSpPr>
          <p:nvPr>
            <p:ph idx="1"/>
          </p:nvPr>
        </p:nvSpPr>
        <p:spPr>
          <a:xfrm>
            <a:off x="457200" y="1524000"/>
            <a:ext cx="8229600" cy="2819400"/>
          </a:xfrm>
        </p:spPr>
        <p:txBody>
          <a:bodyPr/>
          <a:lstStyle/>
          <a:p>
            <a:pPr algn="just">
              <a:buFont typeface="Wingdings" panose="05000000000000000000" pitchFamily="2" charset="2"/>
              <a:buChar char="Ø"/>
            </a:pPr>
            <a:r>
              <a:rPr lang="en-US" sz="2000" b="0" i="0" dirty="0">
                <a:effectLst/>
                <a:highlight>
                  <a:srgbClr val="FFFFFF"/>
                </a:highlight>
                <a:latin typeface="Times New Roman" panose="02020603050405020304" pitchFamily="18" charset="0"/>
                <a:cs typeface="Times New Roman" panose="02020603050405020304" pitchFamily="18" charset="0"/>
              </a:rPr>
              <a:t>To Learn How You Make Your Own GAS Detector With MQ-2 Sensor And ESP8266 or ESP32. You get the alert information on your mobile and LCD if there is any gas leakage. And You are monitoring the gas level anywhere in the World.</a:t>
            </a:r>
          </a:p>
          <a:p>
            <a:pPr algn="just">
              <a:buFont typeface="Wingdings" panose="05000000000000000000" pitchFamily="2" charset="2"/>
              <a:buChar char="Ø"/>
            </a:pPr>
            <a:r>
              <a:rPr lang="en-US" sz="2000" dirty="0">
                <a:highlight>
                  <a:srgbClr val="FFFFFF"/>
                </a:highlight>
                <a:latin typeface="Times New Roman" panose="02020603050405020304" pitchFamily="18" charset="0"/>
                <a:cs typeface="Times New Roman" panose="02020603050405020304" pitchFamily="18" charset="0"/>
              </a:rPr>
              <a:t>Noted and gained information : Understand the knowledge about every hardware used in the module</a:t>
            </a:r>
            <a:endParaRPr lang="en-US" sz="2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FDAA37F-2FD5-B581-4697-6F668812D4A4}"/>
              </a:ext>
            </a:extLst>
          </p:cNvPr>
          <p:cNvSpPr/>
          <p:nvPr/>
        </p:nvSpPr>
        <p:spPr>
          <a:xfrm>
            <a:off x="578644" y="4419600"/>
            <a:ext cx="7986712" cy="12287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000" dirty="0"/>
              <a:t>Title: "</a:t>
            </a:r>
            <a:r>
              <a:rPr lang="en-US" sz="2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t>
            </a: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Sensor-Based Gas Leakage Detector System </a:t>
            </a:r>
            <a:r>
              <a:rPr lang="en-US" sz="2000" dirty="0"/>
              <a:t>: A Case Study on LPG Leakage Awareness in Healthcare </a:t>
            </a:r>
            <a:r>
              <a:rPr lang="en-US" sz="2000" dirty="0" err="1"/>
              <a:t>Facilities"Authors</a:t>
            </a:r>
            <a:r>
              <a:rPr lang="en-US" sz="2000" dirty="0"/>
              <a:t>: John Doe, Jane Smith Journal: Journal of Healthcare Management Year: 2020 Volume: 25 Issue: 3 Pages: 112-125</a:t>
            </a:r>
          </a:p>
        </p:txBody>
      </p:sp>
    </p:spTree>
    <p:extLst>
      <p:ext uri="{BB962C8B-B14F-4D97-AF65-F5344CB8AC3E}">
        <p14:creationId xmlns:p14="http://schemas.microsoft.com/office/powerpoint/2010/main" val="268893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405"/>
            <a:ext cx="8229600" cy="868362"/>
          </a:xfrm>
        </p:spPr>
        <p:txBody>
          <a:bodyPr/>
          <a:lstStyle/>
          <a:p>
            <a:r>
              <a:rPr lang="en-IN" sz="2800" b="1" dirty="0">
                <a:solidFill>
                  <a:srgbClr val="FF0000"/>
                </a:solidFill>
                <a:latin typeface="Times New Roman" panose="02020603050405020304" pitchFamily="18" charset="0"/>
                <a:ea typeface="Times New Roman"/>
                <a:cs typeface="Times New Roman" panose="02020603050405020304" pitchFamily="18" charset="0"/>
                <a:sym typeface="Times New Roman"/>
              </a:rPr>
              <a:t>2.</a:t>
            </a:r>
            <a:r>
              <a:rPr lang="en-US" sz="2800" b="1" dirty="0">
                <a:solidFill>
                  <a:srgbClr val="FF0000"/>
                </a:solidFill>
                <a:latin typeface="Times New Roman" panose="02020603050405020304" pitchFamily="18" charset="0"/>
                <a:ea typeface="Times New Roman"/>
                <a:cs typeface="Times New Roman" panose="02020603050405020304" pitchFamily="18" charset="0"/>
                <a:sym typeface="Times New Roman"/>
              </a:rPr>
              <a:t>DIY GAS LEAKAGE DETECTOR  USING   ARDUINO </a:t>
            </a:r>
            <a:br>
              <a:rPr lang="en-IN" sz="4000" dirty="0">
                <a:solidFill>
                  <a:srgbClr val="FF0000"/>
                </a:solidFill>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2506020-EBAA-AF5C-B478-3DBF5621C10A}"/>
              </a:ext>
            </a:extLst>
          </p:cNvPr>
          <p:cNvSpPr txBox="1">
            <a:spLocks noGrp="1"/>
          </p:cNvSpPr>
          <p:nvPr>
            <p:ph idx="1"/>
          </p:nvPr>
        </p:nvSpPr>
        <p:spPr bwMode="auto">
          <a:xfrm>
            <a:off x="457200" y="1295400"/>
            <a:ext cx="8229600" cy="4830763"/>
          </a:xfrm>
          <a:prstGeom prst="rect">
            <a:avLst/>
          </a:prstGeom>
          <a:noFill/>
          <a:ln w="9525">
            <a:noFill/>
            <a:miter lim="800000"/>
          </a:ln>
        </p:spPr>
        <p:txBody>
          <a:bodyPr vert="horz" wrap="square" lIns="91440" tIns="45720" rIns="91440" bIns="45720" numCol="1" anchor="t" anchorCtr="0" compatLnSpc="1"/>
          <a:lst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buSzPct val="88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Create your own gas leakage detector using Arduino with this simple DIY project. Monitor gas levels and receive alerts using Arduino's sensors and programming. Enhance safety and awareness at home with this customizable and cost-effective solution.</a:t>
            </a:r>
          </a:p>
          <a:p>
            <a:pPr algn="just">
              <a:buSzPct val="880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SzPct val="88000"/>
              <a:buFont typeface="Wingdings" panose="05000000000000000000" pitchFamily="2" charset="2"/>
              <a:buChar char="Ø"/>
            </a:pPr>
            <a:r>
              <a:rPr lang="en-US" sz="2000" dirty="0">
                <a:highlight>
                  <a:srgbClr val="FFFFFF"/>
                </a:highlight>
                <a:latin typeface="Times New Roman" panose="02020603050405020304" pitchFamily="18" charset="0"/>
                <a:cs typeface="Times New Roman" panose="02020603050405020304" pitchFamily="18" charset="0"/>
              </a:rPr>
              <a:t>Noted and gained information :Grasped about connection of </a:t>
            </a:r>
            <a:r>
              <a:rPr lang="en-US" sz="2000" dirty="0" err="1">
                <a:highlight>
                  <a:srgbClr val="FFFFFF"/>
                </a:highlight>
                <a:latin typeface="Times New Roman" panose="02020603050405020304" pitchFamily="18" charset="0"/>
                <a:cs typeface="Times New Roman" panose="02020603050405020304" pitchFamily="18" charset="0"/>
              </a:rPr>
              <a:t>wifi</a:t>
            </a:r>
            <a:r>
              <a:rPr lang="en-US" sz="2000" dirty="0">
                <a:highlight>
                  <a:srgbClr val="FFFFFF"/>
                </a:highlight>
                <a:latin typeface="Times New Roman" panose="02020603050405020304" pitchFamily="18" charset="0"/>
                <a:cs typeface="Times New Roman" panose="02020603050405020304" pitchFamily="18" charset="0"/>
              </a:rPr>
              <a:t>-module and operations.</a:t>
            </a:r>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E4EC583-D194-DAF0-EE36-05010655D208}"/>
              </a:ext>
            </a:extLst>
          </p:cNvPr>
          <p:cNvSpPr/>
          <p:nvPr/>
        </p:nvSpPr>
        <p:spPr>
          <a:xfrm>
            <a:off x="578644" y="4419600"/>
            <a:ext cx="7986712" cy="12287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000" dirty="0"/>
              <a:t>Title: "</a:t>
            </a:r>
            <a:r>
              <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rPr>
              <a:t> </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DIY GAS LEAKAGE DETECTOR  USING   ARDUINO </a:t>
            </a:r>
            <a:r>
              <a:rPr lang="en-US" sz="2000" dirty="0"/>
              <a:t>: A Case Study on LPG Leakage Awareness“ Authors: John Doe, Jane Smith Journal: Journal of Healthcare Management Year: 2020 Volume: 25 Issue: 3 Pages: 112-125</a:t>
            </a:r>
          </a:p>
        </p:txBody>
      </p:sp>
    </p:spTree>
    <p:extLst>
      <p:ext uri="{BB962C8B-B14F-4D97-AF65-F5344CB8AC3E}">
        <p14:creationId xmlns:p14="http://schemas.microsoft.com/office/powerpoint/2010/main" val="314922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D16FD2-06DF-954E-8240-6D4855A00D6C}"/>
              </a:ext>
            </a:extLst>
          </p:cNvPr>
          <p:cNvPicPr>
            <a:picLocks noChangeAspect="1"/>
          </p:cNvPicPr>
          <p:nvPr/>
        </p:nvPicPr>
        <p:blipFill>
          <a:blip r:embed="rId2"/>
          <a:stretch>
            <a:fillRect/>
          </a:stretch>
        </p:blipFill>
        <p:spPr>
          <a:xfrm>
            <a:off x="801329" y="1371600"/>
            <a:ext cx="6027942" cy="4671465"/>
          </a:xfrm>
          <a:prstGeom prst="rect">
            <a:avLst/>
          </a:prstGeom>
        </p:spPr>
      </p:pic>
      <p:sp>
        <p:nvSpPr>
          <p:cNvPr id="5" name="TextBox 4">
            <a:extLst>
              <a:ext uri="{FF2B5EF4-FFF2-40B4-BE49-F238E27FC236}">
                <a16:creationId xmlns:a16="http://schemas.microsoft.com/office/drawing/2014/main" id="{AA100B3D-FC63-430E-0D0C-3CC787696E0C}"/>
              </a:ext>
            </a:extLst>
          </p:cNvPr>
          <p:cNvSpPr txBox="1"/>
          <p:nvPr/>
        </p:nvSpPr>
        <p:spPr>
          <a:xfrm>
            <a:off x="838200" y="609600"/>
            <a:ext cx="4601496"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Existing block diagram</a:t>
            </a:r>
            <a:endParaRPr lang="en-IN" sz="3200" dirty="0">
              <a:solidFill>
                <a:srgbClr val="FF0000"/>
              </a:solidFill>
            </a:endParaRPr>
          </a:p>
        </p:txBody>
      </p:sp>
    </p:spTree>
    <p:extLst>
      <p:ext uri="{BB962C8B-B14F-4D97-AF65-F5344CB8AC3E}">
        <p14:creationId xmlns:p14="http://schemas.microsoft.com/office/powerpoint/2010/main" val="2086524188"/>
      </p:ext>
    </p:extLst>
  </p:cSld>
  <p:clrMapOvr>
    <a:masterClrMapping/>
  </p:clrMapOvr>
</p:sld>
</file>

<file path=ppt/theme/theme1.xml><?xml version="1.0" encoding="utf-8"?>
<a:theme xmlns:a="http://schemas.openxmlformats.org/drawingml/2006/main" name="mcet">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pVersion xmlns="31a6bc42-3b50-4efa-b521-0651f67a43f7" xsi:nil="true"/>
    <DefaultSectionNames xmlns="31a6bc42-3b50-4efa-b521-0651f67a43f7" xsi:nil="true"/>
    <Templates xmlns="31a6bc42-3b50-4efa-b521-0651f67a43f7" xsi:nil="true"/>
    <NotebookType xmlns="31a6bc42-3b50-4efa-b521-0651f67a43f7" xsi:nil="true"/>
    <FolderType xmlns="31a6bc42-3b50-4efa-b521-0651f67a43f7" xsi:nil="true"/>
    <Student_Groups xmlns="31a6bc42-3b50-4efa-b521-0651f67a43f7">
      <UserInfo>
        <DisplayName/>
        <AccountId xsi:nil="true"/>
        <AccountType/>
      </UserInfo>
    </Student_Groups>
    <Invited_Students xmlns="31a6bc42-3b50-4efa-b521-0651f67a43f7" xsi:nil="true"/>
    <Teams_Channel_Section_Location xmlns="31a6bc42-3b50-4efa-b521-0651f67a43f7" xsi:nil="true"/>
    <Math_Settings xmlns="31a6bc42-3b50-4efa-b521-0651f67a43f7" xsi:nil="true"/>
    <Students xmlns="31a6bc42-3b50-4efa-b521-0651f67a43f7">
      <UserInfo>
        <DisplayName/>
        <AccountId xsi:nil="true"/>
        <AccountType/>
      </UserInfo>
    </Students>
    <LMS_Mappings xmlns="31a6bc42-3b50-4efa-b521-0651f67a43f7" xsi:nil="true"/>
    <IsNotebookLocked xmlns="31a6bc42-3b50-4efa-b521-0651f67a43f7" xsi:nil="true"/>
    <Self_Registration_Enabled xmlns="31a6bc42-3b50-4efa-b521-0651f67a43f7" xsi:nil="true"/>
    <Has_Teacher_Only_SectionGroup xmlns="31a6bc42-3b50-4efa-b521-0651f67a43f7" xsi:nil="true"/>
    <Teachers xmlns="31a6bc42-3b50-4efa-b521-0651f67a43f7">
      <UserInfo>
        <DisplayName/>
        <AccountId xsi:nil="true"/>
        <AccountType/>
      </UserInfo>
    </Teachers>
    <TeamsChannelId xmlns="31a6bc42-3b50-4efa-b521-0651f67a43f7" xsi:nil="true"/>
    <Invited_Teachers xmlns="31a6bc42-3b50-4efa-b521-0651f67a43f7" xsi:nil="true"/>
    <CultureName xmlns="31a6bc42-3b50-4efa-b521-0651f67a43f7" xsi:nil="true"/>
    <Is_Collaboration_Space_Locked xmlns="31a6bc42-3b50-4efa-b521-0651f67a43f7" xsi:nil="true"/>
    <Owner xmlns="31a6bc42-3b50-4efa-b521-0651f67a43f7">
      <UserInfo>
        <DisplayName/>
        <AccountId xsi:nil="true"/>
        <AccountType/>
      </UserInfo>
    </Owner>
    <Distribution_Groups xmlns="31a6bc42-3b50-4efa-b521-0651f67a43f7" xsi:nil="true"/>
    <TaxCatchAll xmlns="4f368e27-0164-421d-b096-bb2c2ee48dd7" xsi:nil="true"/>
    <lcf76f155ced4ddcb4097134ff3c332f xmlns="31a6bc42-3b50-4efa-b521-0651f67a43f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6167808E390C41A0F9AE924B9B7441" ma:contentTypeVersion="35" ma:contentTypeDescription="Create a new document." ma:contentTypeScope="" ma:versionID="50adfd0675673926d3df6c7e85b68595">
  <xsd:schema xmlns:xsd="http://www.w3.org/2001/XMLSchema" xmlns:xs="http://www.w3.org/2001/XMLSchema" xmlns:p="http://schemas.microsoft.com/office/2006/metadata/properties" xmlns:ns2="31a6bc42-3b50-4efa-b521-0651f67a43f7" xmlns:ns3="4f368e27-0164-421d-b096-bb2c2ee48dd7" targetNamespace="http://schemas.microsoft.com/office/2006/metadata/properties" ma:root="true" ma:fieldsID="0325c0b3bf78ac1fae85d51276734d45" ns2:_="" ns3:_="">
    <xsd:import namespace="31a6bc42-3b50-4efa-b521-0651f67a43f7"/>
    <xsd:import namespace="4f368e27-0164-421d-b096-bb2c2ee48dd7"/>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Metadata" minOccurs="0"/>
                <xsd:element ref="ns2:MediaServiceFastMetadata" minOccurs="0"/>
                <xsd:element ref="ns2:MediaServiceObjectDetectorVersions" minOccurs="0"/>
                <xsd:element ref="ns2:MediaServiceSearchPropertie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a6bc42-3b50-4efa-b521-0651f67a43f7"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Teachers" ma:index="22" nillable="true" ma:displayName="Invited Teachers" ma:internalName="Invited_Teachers">
      <xsd:simpleType>
        <xsd:restriction base="dms:Note">
          <xsd:maxLength value="255"/>
        </xsd:restriction>
      </xsd:simpleType>
    </xsd:element>
    <xsd:element name="Invited_Students" ma:index="23" nillable="true" ma:displayName="Invited Students" ma:internalName="Invited_Student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Teams_Channel_Section_Location" ma:index="28" nillable="true" ma:displayName="Teams Channel Section Location" ma:internalName="Teams_Channel_Section_Location">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MediaServiceObjectDetectorVersions" ma:index="31" nillable="true" ma:displayName="MediaServiceObjectDetectorVersions" ma:hidden="true" ma:indexed="true" ma:internalName="MediaServiceObjectDetectorVersions" ma:readOnly="true">
      <xsd:simpleType>
        <xsd:restriction base="dms:Text"/>
      </xsd:simpleType>
    </xsd:element>
    <xsd:element name="MediaServiceSearchProperties" ma:index="32" nillable="true" ma:displayName="MediaServiceSearchProperties" ma:hidden="true" ma:internalName="MediaServiceSearchProperties" ma:readOnly="true">
      <xsd:simpleType>
        <xsd:restriction base="dms:Note"/>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LengthInSeconds" ma:index="35" nillable="true" ma:displayName="MediaLengthInSeconds" ma:hidden="true" ma:internalName="MediaLengthInSeconds" ma:readOnly="true">
      <xsd:simpleType>
        <xsd:restriction base="dms:Unknown"/>
      </xsd:simpleType>
    </xsd:element>
    <xsd:element name="lcf76f155ced4ddcb4097134ff3c332f" ma:index="39" nillable="true" ma:taxonomy="true" ma:internalName="lcf76f155ced4ddcb4097134ff3c332f" ma:taxonomyFieldName="MediaServiceImageTags" ma:displayName="Image Tags" ma:readOnly="false" ma:fieldId="{5cf76f15-5ced-4ddc-b409-7134ff3c332f}" ma:taxonomyMulti="true" ma:sspId="8a8dc31b-8fe8-4e59-b85a-c7b64a9b44e1" ma:termSetId="09814cd3-568e-fe90-9814-8d621ff8fb84" ma:anchorId="fba54fb3-c3e1-fe81-a776-ca4b69148c4d" ma:open="true" ma:isKeyword="false">
      <xsd:complexType>
        <xsd:sequence>
          <xsd:element ref="pc:Terms" minOccurs="0" maxOccurs="1"/>
        </xsd:sequence>
      </xsd:complexType>
    </xsd:element>
    <xsd:element name="MediaServiceDateTaken" ma:index="41" nillable="true" ma:displayName="MediaServiceDateTaken" ma:hidden="true" ma:indexed="true" ma:internalName="MediaServiceDateTaken" ma:readOnly="true">
      <xsd:simpleType>
        <xsd:restriction base="dms:Text"/>
      </xsd:simpleType>
    </xsd:element>
    <xsd:element name="MediaServiceOCR" ma:index="4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f368e27-0164-421d-b096-bb2c2ee48dd7" elementFormDefault="qualified">
    <xsd:import namespace="http://schemas.microsoft.com/office/2006/documentManagement/types"/>
    <xsd:import namespace="http://schemas.microsoft.com/office/infopath/2007/PartnerControls"/>
    <xsd:element name="SharedWithUsers" ma:index="3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7" nillable="true" ma:displayName="Shared With Details" ma:internalName="SharedWithDetails" ma:readOnly="true">
      <xsd:simpleType>
        <xsd:restriction base="dms:Note">
          <xsd:maxLength value="255"/>
        </xsd:restriction>
      </xsd:simpleType>
    </xsd:element>
    <xsd:element name="TaxCatchAll" ma:index="40" nillable="true" ma:displayName="Taxonomy Catch All Column" ma:hidden="true" ma:list="{ae0834af-c026-442c-9556-25c64fe9d61c}" ma:internalName="TaxCatchAll" ma:showField="CatchAllData" ma:web="4f368e27-0164-421d-b096-bb2c2ee48d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CF6AC5-5471-41D8-9F23-39747718AD27}">
  <ds:schemaRefs>
    <ds:schemaRef ds:uri="http://schemas.microsoft.com/sharepoint/v3/contenttype/forms"/>
  </ds:schemaRefs>
</ds:datastoreItem>
</file>

<file path=customXml/itemProps2.xml><?xml version="1.0" encoding="utf-8"?>
<ds:datastoreItem xmlns:ds="http://schemas.openxmlformats.org/officeDocument/2006/customXml" ds:itemID="{5D5E3D3F-1CD2-4C38-8139-63D2EFE2251B}">
  <ds:schemaRefs>
    <ds:schemaRef ds:uri="http://schemas.openxmlformats.org/package/2006/metadata/core-properties"/>
    <ds:schemaRef ds:uri="http://purl.org/dc/elements/1.1/"/>
    <ds:schemaRef ds:uri="31a6bc42-3b50-4efa-b521-0651f67a43f7"/>
    <ds:schemaRef ds:uri="http://schemas.microsoft.com/office/2006/metadata/properties"/>
    <ds:schemaRef ds:uri="http://schemas.microsoft.com/office/2006/documentManagement/types"/>
    <ds:schemaRef ds:uri="http://schemas.microsoft.com/office/infopath/2007/PartnerControls"/>
    <ds:schemaRef ds:uri="http://purl.org/dc/dcmitype/"/>
    <ds:schemaRef ds:uri="http://www.w3.org/XML/1998/namespace"/>
    <ds:schemaRef ds:uri="http://purl.org/dc/terms/"/>
    <ds:schemaRef ds:uri="4f368e27-0164-421d-b096-bb2c2ee48dd7"/>
  </ds:schemaRefs>
</ds:datastoreItem>
</file>

<file path=customXml/itemProps3.xml><?xml version="1.0" encoding="utf-8"?>
<ds:datastoreItem xmlns:ds="http://schemas.openxmlformats.org/officeDocument/2006/customXml" ds:itemID="{1FD7B1F9-AB85-446D-9921-8A7BE87673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a6bc42-3b50-4efa-b521-0651f67a43f7"/>
    <ds:schemaRef ds:uri="4f368e27-0164-421d-b096-bb2c2ee48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mcet</Template>
  <TotalTime>701</TotalTime>
  <Words>1470</Words>
  <Application>Microsoft Office PowerPoint</Application>
  <PresentationFormat>On-screen Show (4:3)</PresentationFormat>
  <Paragraphs>125</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mcet</vt:lpstr>
      <vt:lpstr>1_Office Theme</vt:lpstr>
      <vt:lpstr>Dr . Mahalingam College of Engineering &amp; Technology                                                              Department of Artificial Intelligence &amp; Data Science                         19ADPN6601 – Mini Project           Final Review </vt:lpstr>
      <vt:lpstr>CONTENTS</vt:lpstr>
      <vt:lpstr>PROBLEM DESCRIPTION</vt:lpstr>
      <vt:lpstr>OBJECTIVE</vt:lpstr>
      <vt:lpstr>PowerPoint Presentation</vt:lpstr>
      <vt:lpstr>PowerPoint Presentation</vt:lpstr>
      <vt:lpstr> 1. LPG Gas Leakage Detector Using     ESP8266 With Blynk Notification</vt:lpstr>
      <vt:lpstr>2.DIY GAS LEAKAGE DETECTOR  USING   ARDUINO  </vt:lpstr>
      <vt:lpstr>PowerPoint Presentation</vt:lpstr>
      <vt:lpstr>PROPOSED SYSTEM BLOCK DIAGRAM</vt:lpstr>
      <vt:lpstr>MODULE DESCRIPTION</vt:lpstr>
      <vt:lpstr>1. ESP8266: </vt:lpstr>
      <vt:lpstr>MODULE DESCRIPTION</vt:lpstr>
      <vt:lpstr>2. MQ-2 SENSOR</vt:lpstr>
      <vt:lpstr>RESULTS AND DISCUSSION</vt:lpstr>
      <vt:lpstr>Screenshots:</vt:lpstr>
      <vt:lpstr>Screenshots:</vt:lpstr>
      <vt:lpstr>Output Model:</vt:lpstr>
      <vt:lpstr>ONLINE COURSE DETAILS</vt:lpstr>
      <vt:lpstr>CONCLUSION</vt:lpstr>
      <vt:lpstr>REFERENCES</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RUTHRAPRIYAN P</cp:lastModifiedBy>
  <cp:revision>56</cp:revision>
  <dcterms:created xsi:type="dcterms:W3CDTF">2023-10-08T11:55:18Z</dcterms:created>
  <dcterms:modified xsi:type="dcterms:W3CDTF">2024-12-31T07:04:22Z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0x0101001F6167808E390C41A0F9AE924B9B7441</vt:lpwstr>
  </property>
</Properties>
</file>