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1"/>
  </p:sldMasterIdLst>
  <p:sldIdLst>
    <p:sldId id="256" r:id="rId2"/>
    <p:sldId id="258" r:id="rId3"/>
    <p:sldId id="276" r:id="rId4"/>
    <p:sldId id="278" r:id="rId5"/>
    <p:sldId id="279" r:id="rId6"/>
    <p:sldId id="280" r:id="rId7"/>
    <p:sldId id="259" r:id="rId8"/>
    <p:sldId id="261" r:id="rId9"/>
    <p:sldId id="262" r:id="rId10"/>
    <p:sldId id="263" r:id="rId11"/>
    <p:sldId id="264" r:id="rId12"/>
    <p:sldId id="265" r:id="rId13"/>
    <p:sldId id="266" r:id="rId14"/>
    <p:sldId id="275" r:id="rId15"/>
    <p:sldId id="267" r:id="rId16"/>
    <p:sldId id="268" r:id="rId17"/>
    <p:sldId id="273" r:id="rId18"/>
    <p:sldId id="274"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2"/>
  </p:normalViewPr>
  <p:slideViewPr>
    <p:cSldViewPr snapToGrid="0">
      <p:cViewPr varScale="1">
        <p:scale>
          <a:sx n="62" d="100"/>
          <a:sy n="62"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9274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2162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2367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8210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6517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4016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0513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79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265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62666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4/25/2023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459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4/25/2023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23613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8" r:id="rId6"/>
    <p:sldLayoutId id="2147483793" r:id="rId7"/>
    <p:sldLayoutId id="2147483794" r:id="rId8"/>
    <p:sldLayoutId id="2147483795" r:id="rId9"/>
    <p:sldLayoutId id="2147483797" r:id="rId10"/>
    <p:sldLayoutId id="2147483796"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Scan of a human brain in a neurology clinic">
            <a:extLst>
              <a:ext uri="{FF2B5EF4-FFF2-40B4-BE49-F238E27FC236}">
                <a16:creationId xmlns:a16="http://schemas.microsoft.com/office/drawing/2014/main" id="{D3CA7C88-8450-F4BB-7423-07BD0BBDE6B6}"/>
              </a:ext>
            </a:extLst>
          </p:cNvPr>
          <p:cNvPicPr>
            <a:picLocks noChangeAspect="1"/>
          </p:cNvPicPr>
          <p:nvPr/>
        </p:nvPicPr>
        <p:blipFill rotWithShape="1">
          <a:blip r:embed="rId2"/>
          <a:srcRect t="12500" b="12500"/>
          <a:stretch/>
        </p:blipFill>
        <p:spPr>
          <a:xfrm>
            <a:off x="20" y="10"/>
            <a:ext cx="12191980" cy="6857990"/>
          </a:xfrm>
          <a:prstGeom prst="rect">
            <a:avLst/>
          </a:prstGeom>
        </p:spPr>
      </p:pic>
      <p:sp>
        <p:nvSpPr>
          <p:cNvPr id="76" name="Rectangle 75">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0B3A30-5EF4-D18D-5CAA-D84459816991}"/>
              </a:ext>
            </a:extLst>
          </p:cNvPr>
          <p:cNvSpPr>
            <a:spLocks noGrp="1"/>
          </p:cNvSpPr>
          <p:nvPr>
            <p:ph type="ctrTitle"/>
          </p:nvPr>
        </p:nvSpPr>
        <p:spPr>
          <a:xfrm>
            <a:off x="647701" y="871759"/>
            <a:ext cx="5067300" cy="3497042"/>
          </a:xfrm>
        </p:spPr>
        <p:txBody>
          <a:bodyPr anchor="t">
            <a:normAutofit/>
          </a:bodyPr>
          <a:lstStyle/>
          <a:p>
            <a:r>
              <a:rPr lang="en-US" dirty="0">
                <a:solidFill>
                  <a:srgbClr val="FFFFFF"/>
                </a:solidFill>
              </a:rPr>
              <a:t>TEAM 4 PROJECT PRESENTAION </a:t>
            </a:r>
          </a:p>
        </p:txBody>
      </p:sp>
      <p:sp>
        <p:nvSpPr>
          <p:cNvPr id="3" name="Subtitle 2">
            <a:extLst>
              <a:ext uri="{FF2B5EF4-FFF2-40B4-BE49-F238E27FC236}">
                <a16:creationId xmlns:a16="http://schemas.microsoft.com/office/drawing/2014/main" id="{6F32CEC1-555A-1EEA-1977-A62B7DA8C7FC}"/>
              </a:ext>
            </a:extLst>
          </p:cNvPr>
          <p:cNvSpPr>
            <a:spLocks noGrp="1"/>
          </p:cNvSpPr>
          <p:nvPr>
            <p:ph type="subTitle" idx="1"/>
          </p:nvPr>
        </p:nvSpPr>
        <p:spPr>
          <a:xfrm>
            <a:off x="695325" y="5157694"/>
            <a:ext cx="5019676" cy="976406"/>
          </a:xfrm>
        </p:spPr>
        <p:txBody>
          <a:bodyPr anchor="t">
            <a:normAutofit/>
          </a:bodyPr>
          <a:lstStyle/>
          <a:p>
            <a:pPr>
              <a:lnSpc>
                <a:spcPct val="110000"/>
              </a:lnSpc>
            </a:pPr>
            <a:r>
              <a:rPr lang="en-US" sz="1100" dirty="0">
                <a:solidFill>
                  <a:srgbClr val="FFFFFF"/>
                </a:solidFill>
              </a:rPr>
              <a:t>RUTHU GANDAL SHANKARE GOWDA</a:t>
            </a:r>
          </a:p>
          <a:p>
            <a:pPr>
              <a:lnSpc>
                <a:spcPct val="110000"/>
              </a:lnSpc>
            </a:pPr>
            <a:r>
              <a:rPr lang="en-US" sz="1100" dirty="0">
                <a:solidFill>
                  <a:srgbClr val="FFFFFF"/>
                </a:solidFill>
              </a:rPr>
              <a:t>NOAH FRANCIS BRITT</a:t>
            </a:r>
          </a:p>
          <a:p>
            <a:pPr>
              <a:lnSpc>
                <a:spcPct val="110000"/>
              </a:lnSpc>
            </a:pPr>
            <a:r>
              <a:rPr lang="en-US" sz="1100" dirty="0">
                <a:solidFill>
                  <a:srgbClr val="FFFFFF"/>
                </a:solidFill>
              </a:rPr>
              <a:t>AKASH VENUGOPAL</a:t>
            </a:r>
          </a:p>
        </p:txBody>
      </p:sp>
      <p:cxnSp>
        <p:nvCxnSpPr>
          <p:cNvPr id="78" name="Straight Connector 7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41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t>Data preprocessing (cont.)</a:t>
            </a:r>
          </a:p>
        </p:txBody>
      </p:sp>
      <p:cxnSp>
        <p:nvCxnSpPr>
          <p:cNvPr id="38" name="Straight Connector 3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r>
              <a:rPr lang="en-US" sz="1900" b="0" i="0" u="none" strike="noStrike">
                <a:effectLst/>
                <a:latin typeface="Söhne"/>
              </a:rPr>
              <a:t>After attemptin</a:t>
            </a:r>
            <a:r>
              <a:rPr lang="en-US" sz="1900">
                <a:latin typeface="Söhne"/>
              </a:rPr>
              <a:t>g to use the full image size and depth, Tensorflow couldn’t handle a large model with sufficient batch size</a:t>
            </a:r>
          </a:p>
          <a:p>
            <a:r>
              <a:rPr lang="en-US" sz="1900">
                <a:latin typeface="Söhne"/>
              </a:rPr>
              <a:t>To solve this, we realized we could reach high accuracies even if we reduced input sizes</a:t>
            </a:r>
          </a:p>
          <a:p>
            <a:r>
              <a:rPr lang="en-US" sz="1900">
                <a:latin typeface="Söhne"/>
              </a:rPr>
              <a:t>Following a range of different filtering methods, we decided on reducing each 2D image to 128x128, and including 75 of the 2D scans to form a 3D image</a:t>
            </a:r>
          </a:p>
          <a:p>
            <a:r>
              <a:rPr lang="en-US" sz="1900">
                <a:latin typeface="Söhne"/>
              </a:rPr>
              <a:t>This would allow us to use a stronger model and stronger batch size while also keeping a high quality of inputted data</a:t>
            </a:r>
            <a:endParaRPr lang="en-US" sz="1900"/>
          </a:p>
        </p:txBody>
      </p:sp>
      <p:cxnSp>
        <p:nvCxnSpPr>
          <p:cNvPr id="40" name="Straight Connector 39">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54239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5325" y="897753"/>
            <a:ext cx="3635046" cy="1575391"/>
          </a:xfrm>
        </p:spPr>
        <p:txBody>
          <a:bodyPr>
            <a:normAutofit/>
          </a:bodyPr>
          <a:lstStyle/>
          <a:p>
            <a:r>
              <a:rPr lang="en-US" dirty="0"/>
              <a:t>Our model</a:t>
            </a:r>
          </a:p>
        </p:txBody>
      </p:sp>
      <p:cxnSp>
        <p:nvCxnSpPr>
          <p:cNvPr id="63" name="Straight Connector 6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489030" y="1901960"/>
            <a:ext cx="4380681" cy="4530738"/>
          </a:xfrm>
        </p:spPr>
        <p:txBody>
          <a:bodyPr>
            <a:normAutofit/>
          </a:bodyPr>
          <a:lstStyle/>
          <a:p>
            <a:pPr>
              <a:lnSpc>
                <a:spcPct val="110000"/>
              </a:lnSpc>
            </a:pPr>
            <a:r>
              <a:rPr lang="en-US" sz="1500" b="0" i="0" u="none" strike="noStrike" dirty="0">
                <a:effectLst/>
                <a:latin typeface="Söhne"/>
              </a:rPr>
              <a:t>Our model consisted of three </a:t>
            </a:r>
            <a:r>
              <a:rPr lang="en-US" sz="1500" b="0" i="0" u="none" strike="noStrike" dirty="0" err="1">
                <a:effectLst/>
                <a:latin typeface="Söhne"/>
              </a:rPr>
              <a:t>relu</a:t>
            </a:r>
            <a:r>
              <a:rPr lang="en-US" sz="1500" b="0" i="0" u="none" strike="noStrike" dirty="0">
                <a:effectLst/>
                <a:latin typeface="Söhne"/>
              </a:rPr>
              <a:t>-activation convolutional layers, with the first layer having 32 filters and the second layer having 32 filters, and the third having 16.</a:t>
            </a:r>
          </a:p>
          <a:p>
            <a:pPr>
              <a:lnSpc>
                <a:spcPct val="110000"/>
              </a:lnSpc>
            </a:pPr>
            <a:r>
              <a:rPr lang="en-US" sz="1500" b="0" i="0" u="none" strike="noStrike" dirty="0">
                <a:effectLst/>
                <a:latin typeface="Söhne"/>
              </a:rPr>
              <a:t>Following each convolutional layer, we included a pooling layer to reduce the dimension of the data.</a:t>
            </a:r>
          </a:p>
          <a:p>
            <a:pPr>
              <a:lnSpc>
                <a:spcPct val="110000"/>
              </a:lnSpc>
            </a:pPr>
            <a:r>
              <a:rPr lang="en-US" sz="1500" b="0" i="0" u="none" strike="noStrike" dirty="0">
                <a:effectLst/>
                <a:latin typeface="Söhne"/>
              </a:rPr>
              <a:t>After the input data passed through the convolutional layers, it was flattened and fed through a dense network of 16 layers</a:t>
            </a:r>
          </a:p>
          <a:p>
            <a:pPr>
              <a:lnSpc>
                <a:spcPct val="110000"/>
              </a:lnSpc>
            </a:pPr>
            <a:r>
              <a:rPr lang="en-US" sz="1500" b="0" i="0" u="none" strike="noStrike" dirty="0">
                <a:effectLst/>
                <a:latin typeface="Söhne"/>
              </a:rPr>
              <a:t>Finally, a Dropout filter with an intensity of 0.5 was used to prevent convergence on the most common value</a:t>
            </a:r>
          </a:p>
          <a:p>
            <a:pPr>
              <a:lnSpc>
                <a:spcPct val="110000"/>
              </a:lnSpc>
            </a:pPr>
            <a:r>
              <a:rPr lang="en-US" sz="1500" b="0" i="0" u="none" strike="noStrike" dirty="0">
                <a:effectLst/>
                <a:latin typeface="Söhne"/>
              </a:rPr>
              <a:t>The final output followe</a:t>
            </a:r>
            <a:r>
              <a:rPr lang="en-US" sz="1500" dirty="0">
                <a:latin typeface="Söhne"/>
              </a:rPr>
              <a:t>d a final dense layer with four outputs and a sigmoid activation function</a:t>
            </a:r>
          </a:p>
          <a:p>
            <a:pPr>
              <a:lnSpc>
                <a:spcPct val="110000"/>
              </a:lnSpc>
            </a:pPr>
            <a:r>
              <a:rPr lang="en-US" sz="1500">
                <a:latin typeface="Söhne"/>
              </a:rPr>
              <a:t>473,508 parameters</a:t>
            </a:r>
            <a:endParaRPr lang="en-US" sz="1500" dirty="0"/>
          </a:p>
        </p:txBody>
      </p:sp>
      <p:pic>
        <p:nvPicPr>
          <p:cNvPr id="1026" name="Picture 2">
            <a:extLst>
              <a:ext uri="{FF2B5EF4-FFF2-40B4-BE49-F238E27FC236}">
                <a16:creationId xmlns:a16="http://schemas.microsoft.com/office/drawing/2014/main" id="{D87ABDE7-D756-BCC3-C1FD-1FF5AD284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385" y="1901960"/>
            <a:ext cx="59436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74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t>Training parameters</a:t>
            </a:r>
          </a:p>
        </p:txBody>
      </p:sp>
      <p:cxnSp>
        <p:nvCxnSpPr>
          <p:cNvPr id="56" name="Straight Connector 5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r>
              <a:rPr lang="en-US" b="0" i="0" u="none" strike="noStrike" dirty="0">
                <a:effectLst/>
                <a:latin typeface="Söhne"/>
              </a:rPr>
              <a:t>During training, we ran 50 epochs, utilizing the Adam optimizer with a learning rate of 0.001, and a batch size of 16.</a:t>
            </a:r>
          </a:p>
          <a:p>
            <a:r>
              <a:rPr lang="en-US" b="0" i="0" u="none" strike="noStrike" dirty="0">
                <a:effectLst/>
                <a:latin typeface="Söhne"/>
              </a:rPr>
              <a:t>To calculate the loss function, we opted for Categorical Cross-Entropy, which is a commonly used loss function for neural networks. </a:t>
            </a:r>
          </a:p>
          <a:p>
            <a:r>
              <a:rPr lang="en-US" b="0" i="0" u="none" strike="noStrike" dirty="0">
                <a:effectLst/>
                <a:latin typeface="Söhne"/>
              </a:rPr>
              <a:t>Finally, we trained our model on Clemson's Palmetto computing cluster.</a:t>
            </a:r>
            <a:endParaRPr lang="en-US" dirty="0"/>
          </a:p>
        </p:txBody>
      </p:sp>
      <p:cxnSp>
        <p:nvCxnSpPr>
          <p:cNvPr id="58" name="Straight Connector 5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718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Our results: Loss</a:t>
            </a:r>
          </a:p>
        </p:txBody>
      </p:sp>
      <p:cxnSp>
        <p:nvCxnSpPr>
          <p:cNvPr id="71" name="Straight Connector 7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Content Placeholder 5" descr="Chart, histogram&#10;&#10;Description automatically generated">
            <a:extLst>
              <a:ext uri="{FF2B5EF4-FFF2-40B4-BE49-F238E27FC236}">
                <a16:creationId xmlns:a16="http://schemas.microsoft.com/office/drawing/2014/main" id="{36E4F0EF-03E5-BB6F-746C-44C6E1795225}"/>
              </a:ext>
            </a:extLst>
          </p:cNvPr>
          <p:cNvPicPr>
            <a:picLocks noGrp="1" noChangeAspect="1"/>
          </p:cNvPicPr>
          <p:nvPr>
            <p:ph idx="1"/>
          </p:nvPr>
        </p:nvPicPr>
        <p:blipFill>
          <a:blip r:embed="rId2"/>
          <a:stretch>
            <a:fillRect/>
          </a:stretch>
        </p:blipFill>
        <p:spPr>
          <a:xfrm>
            <a:off x="4108449" y="723901"/>
            <a:ext cx="7213600" cy="5410200"/>
          </a:xfrm>
          <a:prstGeom prst="rect">
            <a:avLst/>
          </a:prstGeom>
        </p:spPr>
      </p:pic>
    </p:spTree>
    <p:extLst>
      <p:ext uri="{BB962C8B-B14F-4D97-AF65-F5344CB8AC3E}">
        <p14:creationId xmlns:p14="http://schemas.microsoft.com/office/powerpoint/2010/main" val="35629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3C0A1-EE79-314D-F997-A111E5A58F74}"/>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Our results: accuracy</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descr="Chart, line chart, histogram&#10;&#10;Description automatically generated">
            <a:extLst>
              <a:ext uri="{FF2B5EF4-FFF2-40B4-BE49-F238E27FC236}">
                <a16:creationId xmlns:a16="http://schemas.microsoft.com/office/drawing/2014/main" id="{3685CDE0-9F1D-8B38-F649-8C43439BA55D}"/>
              </a:ext>
            </a:extLst>
          </p:cNvPr>
          <p:cNvPicPr>
            <a:picLocks noGrp="1" noChangeAspect="1"/>
          </p:cNvPicPr>
          <p:nvPr>
            <p:ph idx="1"/>
          </p:nvPr>
        </p:nvPicPr>
        <p:blipFill>
          <a:blip r:embed="rId2"/>
          <a:stretch>
            <a:fillRect/>
          </a:stretch>
        </p:blipFill>
        <p:spPr>
          <a:xfrm>
            <a:off x="4108449" y="723901"/>
            <a:ext cx="7213600" cy="5410200"/>
          </a:xfrm>
          <a:prstGeom prst="rect">
            <a:avLst/>
          </a:prstGeom>
        </p:spPr>
      </p:pic>
    </p:spTree>
    <p:extLst>
      <p:ext uri="{BB962C8B-B14F-4D97-AF65-F5344CB8AC3E}">
        <p14:creationId xmlns:p14="http://schemas.microsoft.com/office/powerpoint/2010/main" val="2324964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t>Our results</a:t>
            </a:r>
          </a:p>
        </p:txBody>
      </p:sp>
      <p:cxnSp>
        <p:nvCxnSpPr>
          <p:cNvPr id="65" name="Straight Connector 6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r>
              <a:rPr lang="en-US" b="0" i="0" u="none" strike="noStrike" dirty="0">
                <a:effectLst/>
                <a:latin typeface="Söhne"/>
              </a:rPr>
              <a:t>When we evaluated the trained model on our testing dataset, we achieved a testing accuracy of approximately </a:t>
            </a:r>
            <a:r>
              <a:rPr lang="en-US" b="0" i="0" u="none" strike="noStrike">
                <a:effectLst/>
                <a:latin typeface="Söhne"/>
              </a:rPr>
              <a:t>93.9 % (F1 score of </a:t>
            </a:r>
            <a:r>
              <a:rPr lang="en-US">
                <a:latin typeface="Söhne"/>
              </a:rPr>
              <a:t>~0.7</a:t>
            </a:r>
            <a:r>
              <a:rPr lang="en-US" b="0" i="0" u="none" strike="noStrike">
                <a:effectLst/>
                <a:latin typeface="Söhne"/>
              </a:rPr>
              <a:t>)</a:t>
            </a:r>
            <a:endParaRPr lang="en-US" b="0" i="0" u="none" strike="noStrike" dirty="0">
              <a:effectLst/>
              <a:latin typeface="Söhne"/>
            </a:endParaRPr>
          </a:p>
          <a:p>
            <a:r>
              <a:rPr lang="en-US" b="0" i="0" u="none" strike="noStrike" dirty="0">
                <a:effectLst/>
                <a:latin typeface="Söhne"/>
              </a:rPr>
              <a:t>There were large jumps in loss and accuracy, potentially due to overfitting on a specific feature and then reverting when the next batch found it inefficient</a:t>
            </a:r>
          </a:p>
        </p:txBody>
      </p:sp>
      <p:cxnSp>
        <p:nvCxnSpPr>
          <p:cNvPr id="67" name="Straight Connector 66">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426220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effectLst/>
                <a:latin typeface="Times"/>
              </a:rPr>
              <a:t>Possible Enhancement</a:t>
            </a:r>
            <a:br>
              <a:rPr lang="en-US">
                <a:effectLst/>
                <a:latin typeface="Times"/>
              </a:rPr>
            </a:br>
            <a:endParaRPr lang="en-US"/>
          </a:p>
        </p:txBody>
      </p:sp>
      <p:cxnSp>
        <p:nvCxnSpPr>
          <p:cNvPr id="74" name="Straight Connector 7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r>
              <a:rPr lang="en-US" b="0" i="0" u="none" strike="noStrike">
                <a:effectLst/>
                <a:latin typeface="Söhne"/>
              </a:rPr>
              <a:t>For the model to improve its ability to recognize new data, there needs to be a tradeoff between training accuracy and generalization performance.</a:t>
            </a:r>
          </a:p>
          <a:p>
            <a:r>
              <a:rPr lang="en-US" b="0" i="0" u="none" strike="noStrike">
                <a:effectLst/>
                <a:latin typeface="Söhne"/>
              </a:rPr>
              <a:t>A progressive learning rate may help to account for jumps in accuracy and loss</a:t>
            </a:r>
          </a:p>
          <a:p>
            <a:r>
              <a:rPr lang="en-US" b="0" i="0" u="none" strike="noStrike">
                <a:effectLst/>
                <a:latin typeface="Söhne"/>
              </a:rPr>
              <a:t>While more dropout layers were tried and proved inefficient, low-level dropout between convolutional networks could provide some slight improvement</a:t>
            </a:r>
          </a:p>
        </p:txBody>
      </p:sp>
      <p:cxnSp>
        <p:nvCxnSpPr>
          <p:cNvPr id="76" name="Straight Connector 75">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1223156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effectLst/>
                <a:latin typeface="Helvetica" pitchFamily="2" charset="0"/>
              </a:rPr>
              <a:t>Outcome</a:t>
            </a:r>
            <a:br>
              <a:rPr lang="en-US">
                <a:effectLst/>
                <a:latin typeface="Helvetica" pitchFamily="2" charset="0"/>
              </a:rPr>
            </a:br>
            <a:endParaRPr lang="en-US"/>
          </a:p>
        </p:txBody>
      </p:sp>
      <p:cxnSp>
        <p:nvCxnSpPr>
          <p:cNvPr id="101" name="Straight Connector 10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pPr>
              <a:lnSpc>
                <a:spcPct val="110000"/>
              </a:lnSpc>
            </a:pPr>
            <a:r>
              <a:rPr lang="en-US" sz="1400" b="0" i="0" u="none" strike="noStrike">
                <a:effectLst/>
                <a:latin typeface="Söhne"/>
              </a:rPr>
              <a:t>During this project, we learned how to apply a dataset to a trained model, as well as ways to reduce data while maintaining a high level of resulting accuracy</a:t>
            </a:r>
          </a:p>
          <a:p>
            <a:pPr>
              <a:lnSpc>
                <a:spcPct val="110000"/>
              </a:lnSpc>
            </a:pPr>
            <a:r>
              <a:rPr lang="en-US" sz="1400" b="0" i="0" u="none" strike="noStrike">
                <a:effectLst/>
                <a:latin typeface="Söhne"/>
              </a:rPr>
              <a:t>Through testing different model architectures and parameters to improve performance, we gained a greater understandin</a:t>
            </a:r>
            <a:r>
              <a:rPr lang="en-US" sz="1400">
                <a:latin typeface="Söhne"/>
              </a:rPr>
              <a:t>g of how specific layers impacted model training and operation</a:t>
            </a:r>
            <a:endParaRPr lang="en-US" sz="1400" b="0" i="0" u="none" strike="noStrike">
              <a:effectLst/>
              <a:latin typeface="Söhne"/>
            </a:endParaRPr>
          </a:p>
          <a:p>
            <a:pPr>
              <a:lnSpc>
                <a:spcPct val="110000"/>
              </a:lnSpc>
            </a:pPr>
            <a:r>
              <a:rPr lang="en-US" sz="1400" b="0" i="0" u="none" strike="noStrike">
                <a:effectLst/>
                <a:latin typeface="Söhne"/>
              </a:rPr>
              <a:t>We realized slight changes in parameters used can have a drastic impact on how the model performs</a:t>
            </a:r>
          </a:p>
          <a:p>
            <a:pPr>
              <a:lnSpc>
                <a:spcPct val="110000"/>
              </a:lnSpc>
            </a:pPr>
            <a:r>
              <a:rPr lang="en-US" sz="1400">
                <a:latin typeface="Söhne"/>
              </a:rPr>
              <a:t>We ran into, and had to attempt to combat, common issues such as convergence to a majority classification, a glitchy Palmetto cluster, and memory use issues when loading 3D image data and generating the models for it</a:t>
            </a:r>
            <a:endParaRPr lang="en-US" sz="1400"/>
          </a:p>
        </p:txBody>
      </p:sp>
      <p:cxnSp>
        <p:nvCxnSpPr>
          <p:cNvPr id="103" name="Straight Connector 10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424860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 name="Rectangle 10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t="12500" b="12500"/>
          <a:stretch/>
        </p:blipFill>
        <p:spPr>
          <a:xfrm>
            <a:off x="20" y="10"/>
            <a:ext cx="12191980" cy="6857990"/>
          </a:xfrm>
          <a:prstGeom prst="rect">
            <a:avLst/>
          </a:prstGeom>
        </p:spPr>
      </p:pic>
      <p:sp>
        <p:nvSpPr>
          <p:cNvPr id="105" name="Rectangle 10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47701" y="871759"/>
            <a:ext cx="5067300" cy="3497042"/>
          </a:xfrm>
        </p:spPr>
        <p:txBody>
          <a:bodyPr vert="horz" lIns="91440" tIns="45720" rIns="91440" bIns="45720" rtlCol="0" anchor="t">
            <a:normAutofit/>
          </a:bodyPr>
          <a:lstStyle/>
          <a:p>
            <a:r>
              <a:rPr lang="en-US" sz="5400">
                <a:solidFill>
                  <a:srgbClr val="FFFFFF"/>
                </a:solidFill>
              </a:rPr>
              <a:t>Questions?</a:t>
            </a:r>
          </a:p>
        </p:txBody>
      </p:sp>
      <p:cxnSp>
        <p:nvCxnSpPr>
          <p:cNvPr id="107" name="Straight Connector 10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17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 name="Rectangle 102">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t="12500" b="12500"/>
          <a:stretch/>
        </p:blipFill>
        <p:spPr>
          <a:xfrm>
            <a:off x="1" y="10"/>
            <a:ext cx="12192000" cy="6857989"/>
          </a:xfrm>
          <a:prstGeom prst="rect">
            <a:avLst/>
          </a:prstGeom>
        </p:spPr>
      </p:pic>
      <p:sp>
        <p:nvSpPr>
          <p:cNvPr id="105" name="Rectangle 104">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1833541" y="990599"/>
            <a:ext cx="5619054" cy="4849091"/>
          </a:xfrm>
        </p:spPr>
        <p:txBody>
          <a:bodyPr vert="horz" lIns="91440" tIns="45720" rIns="91440" bIns="45720" rtlCol="0" anchor="ctr">
            <a:normAutofit/>
          </a:bodyPr>
          <a:lstStyle/>
          <a:p>
            <a:pPr algn="r"/>
            <a:r>
              <a:rPr lang="en-US" sz="5400">
                <a:solidFill>
                  <a:srgbClr val="FFFFFF"/>
                </a:solidFill>
              </a:rPr>
              <a:t>Thank you</a:t>
            </a:r>
          </a:p>
        </p:txBody>
      </p:sp>
      <p:cxnSp>
        <p:nvCxnSpPr>
          <p:cNvPr id="107" name="Straight Connector 106">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47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dirty="0"/>
              <a:t>Problem statement</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pPr>
              <a:lnSpc>
                <a:spcPct val="110000"/>
              </a:lnSpc>
            </a:pPr>
            <a:r>
              <a:rPr lang="en-US" sz="1700" b="0" i="0" u="none" strike="noStrike" dirty="0">
                <a:effectLst/>
                <a:latin typeface="Calibri" panose="020F0502020204030204" pitchFamily="34" charset="0"/>
                <a:cs typeface="Calibri" panose="020F0502020204030204" pitchFamily="34" charset="0"/>
              </a:rPr>
              <a:t>In order to protect patient privacy and comply with ethical guidelines, researchers commonly employ skull-stripping techniques to extract only the relevant brain image voxels and remove any data related to the skull structure and facial features from the raw 3D MRI images prior to data sharing.</a:t>
            </a:r>
          </a:p>
          <a:p>
            <a:pPr>
              <a:lnSpc>
                <a:spcPct val="110000"/>
              </a:lnSpc>
            </a:pPr>
            <a:r>
              <a:rPr lang="en-US" sz="1700" b="0" i="0" u="none" strike="noStrike" dirty="0">
                <a:effectLst/>
                <a:latin typeface="Calibri" panose="020F0502020204030204" pitchFamily="34" charset="0"/>
                <a:cs typeface="Calibri" panose="020F0502020204030204" pitchFamily="34" charset="0"/>
              </a:rPr>
              <a:t>One objective of skull-stripping in MRI imaging is to ensure that facial features are removed to a degree that would prevent identification of the individual based on the remaining features in the stripped image. Additionally, it is important to assess whether any unintended removal of brain voxels occurred during the skull-stripping process, as this could result in the loss of crucial brain information.</a:t>
            </a:r>
          </a:p>
        </p:txBody>
      </p:sp>
      <p:cxnSp>
        <p:nvCxnSpPr>
          <p:cNvPr id="22" name="Straight Connector 21">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395148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dirty="0"/>
              <a:t>DEEP NEURAL NETWORKS FOR CLASSIFICATION</a:t>
            </a:r>
          </a:p>
        </p:txBody>
      </p:sp>
      <p:cxnSp>
        <p:nvCxnSpPr>
          <p:cNvPr id="29" name="Straight Connector 2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pPr>
              <a:lnSpc>
                <a:spcPct val="110000"/>
              </a:lnSpc>
            </a:pPr>
            <a:r>
              <a:rPr lang="en-US" sz="1900" dirty="0">
                <a:effectLst/>
                <a:latin typeface="Times"/>
              </a:rPr>
              <a:t>Convolutional Neural Networks (CNN): is a type of deep neural network that is commonly used for image classification and other computer vision tasks.</a:t>
            </a:r>
          </a:p>
          <a:p>
            <a:pPr>
              <a:lnSpc>
                <a:spcPct val="110000"/>
              </a:lnSpc>
            </a:pPr>
            <a:r>
              <a:rPr lang="en-US" sz="1900" dirty="0">
                <a:effectLst/>
                <a:latin typeface="Times"/>
              </a:rPr>
              <a:t>Recurrent Neural Network (RNN) is a type of deep neural network that is designed to handle sequential data, such as time-series data or natural language text. </a:t>
            </a:r>
          </a:p>
          <a:p>
            <a:pPr>
              <a:lnSpc>
                <a:spcPct val="110000"/>
              </a:lnSpc>
            </a:pPr>
            <a:r>
              <a:rPr lang="en-US" sz="1900" dirty="0">
                <a:effectLst/>
                <a:latin typeface="Times"/>
              </a:rPr>
              <a:t>Generative Adversarial Network (GAN): is a type of neural network that is used for unsupervised learning tasks, such as image generation or image-to-image translation, Style transfer, Anomaly detection and more.</a:t>
            </a:r>
          </a:p>
          <a:p>
            <a:pPr>
              <a:lnSpc>
                <a:spcPct val="110000"/>
              </a:lnSpc>
            </a:pPr>
            <a:endParaRPr lang="en-US" sz="1900" b="0" i="0" u="none" strike="noStrike" dirty="0">
              <a:effectLst/>
              <a:latin typeface="Calibri" panose="020F0502020204030204" pitchFamily="34" charset="0"/>
              <a:cs typeface="Calibri" panose="020F0502020204030204" pitchFamily="34" charset="0"/>
            </a:endParaRPr>
          </a:p>
        </p:txBody>
      </p:sp>
      <p:cxnSp>
        <p:nvCxnSpPr>
          <p:cNvPr id="31" name="Straight Connector 30">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61661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pPr>
              <a:lnSpc>
                <a:spcPct val="90000"/>
              </a:lnSpc>
            </a:pPr>
            <a:r>
              <a:rPr lang="en-US" sz="3100" dirty="0">
                <a:effectLst/>
                <a:latin typeface="Helvetica" pitchFamily="2" charset="0"/>
              </a:rPr>
              <a:t>WHY Convolution neural network (CNN)?</a:t>
            </a:r>
            <a:br>
              <a:rPr lang="en-US" sz="3100" dirty="0">
                <a:effectLst/>
                <a:latin typeface="Helvetica" pitchFamily="2" charset="0"/>
              </a:rPr>
            </a:br>
            <a:endParaRPr lang="en-US" sz="3100" dirty="0"/>
          </a:p>
        </p:txBody>
      </p:sp>
      <p:cxnSp>
        <p:nvCxnSpPr>
          <p:cNvPr id="38" name="Straight Connector 3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pPr>
              <a:lnSpc>
                <a:spcPct val="110000"/>
              </a:lnSpc>
            </a:pPr>
            <a:r>
              <a:rPr lang="en-US" sz="1700" dirty="0">
                <a:effectLst/>
                <a:latin typeface="Times"/>
              </a:rPr>
              <a:t>CNN is a type of deep neural network that is commonly used for image classification. CNNs are specifically designed to capture spatial relationships and patterns within input data, such as images, by exploiting the local correlation between neighboring data points.</a:t>
            </a:r>
          </a:p>
          <a:p>
            <a:pPr>
              <a:lnSpc>
                <a:spcPct val="110000"/>
              </a:lnSpc>
            </a:pPr>
            <a:r>
              <a:rPr lang="en-US" sz="1700" dirty="0">
                <a:effectLst/>
                <a:latin typeface="Times"/>
              </a:rPr>
              <a:t>CNNs consists of multiple convolutional and pooling layers, with each layer learning increasingly complex features from the input data. The output of the final convolutional layer is typically flattened and passed through one or more fully connected layers.The final layer of the network typically uses a softmax activation function to produce a probability distribution over the possible output classes.</a:t>
            </a:r>
          </a:p>
          <a:p>
            <a:pPr>
              <a:lnSpc>
                <a:spcPct val="110000"/>
              </a:lnSpc>
            </a:pPr>
            <a:endParaRPr lang="en-US" sz="1700" b="0" i="0" u="none" strike="noStrike" dirty="0">
              <a:effectLst/>
              <a:latin typeface="Calibri" panose="020F0502020204030204" pitchFamily="34" charset="0"/>
              <a:cs typeface="Calibri" panose="020F0502020204030204" pitchFamily="34" charset="0"/>
            </a:endParaRPr>
          </a:p>
        </p:txBody>
      </p:sp>
      <p:cxnSp>
        <p:nvCxnSpPr>
          <p:cNvPr id="40" name="Straight Connector 39">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340089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pPr>
              <a:lnSpc>
                <a:spcPct val="90000"/>
              </a:lnSpc>
            </a:pPr>
            <a:r>
              <a:rPr lang="en-US" sz="3100" dirty="0">
                <a:effectLst/>
                <a:latin typeface="Helvetica" pitchFamily="2" charset="0"/>
              </a:rPr>
              <a:t>WHY Convolution neural network (CNN)? </a:t>
            </a:r>
            <a:r>
              <a:rPr lang="en-US" sz="3100" dirty="0">
                <a:latin typeface="Helvetica" pitchFamily="2" charset="0"/>
              </a:rPr>
              <a:t>(cont.)</a:t>
            </a:r>
            <a:br>
              <a:rPr lang="en-US" sz="3100" dirty="0">
                <a:effectLst/>
                <a:latin typeface="Helvetica" pitchFamily="2" charset="0"/>
              </a:rPr>
            </a:br>
            <a:endParaRPr lang="en-US" sz="3100" dirty="0"/>
          </a:p>
        </p:txBody>
      </p:sp>
      <p:cxnSp>
        <p:nvCxnSpPr>
          <p:cNvPr id="29" name="Straight Connector 2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pPr>
              <a:lnSpc>
                <a:spcPct val="110000"/>
              </a:lnSpc>
            </a:pPr>
            <a:r>
              <a:rPr lang="en-US">
                <a:effectLst/>
                <a:latin typeface="Times"/>
              </a:rPr>
              <a:t>Advantages of CNN over other neural networks</a:t>
            </a:r>
          </a:p>
          <a:p>
            <a:pPr>
              <a:lnSpc>
                <a:spcPct val="110000"/>
              </a:lnSpc>
            </a:pPr>
            <a:r>
              <a:rPr lang="en-US">
                <a:effectLst/>
                <a:latin typeface="Times"/>
              </a:rPr>
              <a:t>They can efficiently extract spatial features and patterns in the data, and can learn hierarchical representations of objects or patterns in the data.</a:t>
            </a:r>
          </a:p>
          <a:p>
            <a:pPr>
              <a:lnSpc>
                <a:spcPct val="110000"/>
              </a:lnSpc>
            </a:pPr>
            <a:r>
              <a:rPr lang="en-US">
                <a:effectLst/>
                <a:latin typeface="Times"/>
              </a:rPr>
              <a:t>CNN can process their input data in parallel, as parallel processing is helpful in real time over sequential processing.</a:t>
            </a:r>
          </a:p>
          <a:p>
            <a:pPr>
              <a:lnSpc>
                <a:spcPct val="110000"/>
              </a:lnSpc>
            </a:pPr>
            <a:r>
              <a:rPr lang="en-US">
                <a:effectLst/>
                <a:latin typeface="Times"/>
              </a:rPr>
              <a:t>CNNs are able to detect and recognize features in different locations within an image, regardless of their position or orientation. This property is known as translation invariance.</a:t>
            </a:r>
          </a:p>
          <a:p>
            <a:pPr>
              <a:lnSpc>
                <a:spcPct val="110000"/>
              </a:lnSpc>
            </a:pPr>
            <a:endParaRPr lang="en-US" b="0" i="0" u="none" strike="noStrike">
              <a:effectLst/>
              <a:latin typeface="Calibri" panose="020F0502020204030204" pitchFamily="34" charset="0"/>
              <a:cs typeface="Calibri" panose="020F0502020204030204" pitchFamily="34" charset="0"/>
            </a:endParaRPr>
          </a:p>
        </p:txBody>
      </p:sp>
      <p:cxnSp>
        <p:nvCxnSpPr>
          <p:cNvPr id="31" name="Straight Connector 30">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13894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pPr>
              <a:lnSpc>
                <a:spcPct val="90000"/>
              </a:lnSpc>
            </a:pPr>
            <a:r>
              <a:rPr lang="en-US" sz="3100">
                <a:effectLst/>
                <a:latin typeface="Helvetica" pitchFamily="2" charset="0"/>
              </a:rPr>
              <a:t>Background work</a:t>
            </a:r>
            <a:br>
              <a:rPr lang="en-US" sz="3100">
                <a:effectLst/>
                <a:latin typeface="Helvetica" pitchFamily="2" charset="0"/>
              </a:rPr>
            </a:br>
            <a:br>
              <a:rPr lang="en-US" sz="3100" dirty="0">
                <a:effectLst/>
                <a:latin typeface="Helvetica" pitchFamily="2" charset="0"/>
              </a:rPr>
            </a:br>
            <a:endParaRPr lang="en-US" sz="3100" dirty="0"/>
          </a:p>
        </p:txBody>
      </p:sp>
      <p:cxnSp>
        <p:nvCxnSpPr>
          <p:cNvPr id="38" name="Straight Connector 3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r>
              <a:rPr lang="en-US" b="1" dirty="0">
                <a:effectLst/>
                <a:latin typeface="Times"/>
              </a:rPr>
              <a:t>Conventional and Deep Learning Methods for Skull Stripping in Brain MRI </a:t>
            </a:r>
            <a:endParaRPr lang="en-US" dirty="0">
              <a:effectLst/>
              <a:latin typeface="Times"/>
            </a:endParaRPr>
          </a:p>
          <a:p>
            <a:pPr marL="0" indent="0">
              <a:buNone/>
            </a:pPr>
            <a:r>
              <a:rPr lang="en-US" dirty="0">
                <a:effectLst/>
                <a:latin typeface="Times"/>
              </a:rPr>
              <a:t>Hafiz Zia Ur Rehman, </a:t>
            </a:r>
            <a:r>
              <a:rPr lang="en-US" dirty="0" err="1">
                <a:effectLst/>
                <a:latin typeface="Times"/>
              </a:rPr>
              <a:t>Hyunho</a:t>
            </a:r>
            <a:r>
              <a:rPr lang="en-US" dirty="0">
                <a:effectLst/>
                <a:latin typeface="Times"/>
              </a:rPr>
              <a:t> Hwang  and </a:t>
            </a:r>
            <a:r>
              <a:rPr lang="en-US" dirty="0" err="1">
                <a:effectLst/>
                <a:latin typeface="Times"/>
              </a:rPr>
              <a:t>Sungon</a:t>
            </a:r>
            <a:r>
              <a:rPr lang="en-US" dirty="0">
                <a:effectLst/>
                <a:latin typeface="Times"/>
              </a:rPr>
              <a:t> Lee </a:t>
            </a:r>
          </a:p>
          <a:p>
            <a:r>
              <a:rPr lang="en-US" b="1" dirty="0">
                <a:effectLst/>
                <a:latin typeface="Times"/>
              </a:rPr>
              <a:t>DESIGN AND DEVELOPMENT OF DYSLEXIA DATA CONSORTIUM</a:t>
            </a:r>
            <a:endParaRPr lang="en-US" dirty="0">
              <a:effectLst/>
              <a:latin typeface="Times"/>
            </a:endParaRPr>
          </a:p>
          <a:p>
            <a:pPr marL="0" indent="0">
              <a:buNone/>
            </a:pPr>
            <a:r>
              <a:rPr lang="en-US" dirty="0">
                <a:effectLst/>
                <a:latin typeface="Times"/>
              </a:rPr>
              <a:t>Thesis Presented by Roshan Bhandari </a:t>
            </a:r>
          </a:p>
          <a:p>
            <a:endParaRPr lang="en-US" b="0" i="0" u="none" strike="noStrike" dirty="0">
              <a:effectLst/>
              <a:latin typeface="Calibri" panose="020F0502020204030204" pitchFamily="34" charset="0"/>
              <a:cs typeface="Calibri" panose="020F0502020204030204" pitchFamily="34" charset="0"/>
            </a:endParaRPr>
          </a:p>
        </p:txBody>
      </p:sp>
      <p:cxnSp>
        <p:nvCxnSpPr>
          <p:cNvPr id="40" name="Straight Connector 39">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110804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t>data</a:t>
            </a:r>
          </a:p>
        </p:txBody>
      </p:sp>
      <p:cxnSp>
        <p:nvCxnSpPr>
          <p:cNvPr id="29" name="Straight Connector 2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pPr>
              <a:lnSpc>
                <a:spcPct val="110000"/>
              </a:lnSpc>
            </a:pPr>
            <a:r>
              <a:rPr lang="en-US" sz="1300">
                <a:latin typeface="Söhne"/>
              </a:rPr>
              <a:t>We were provided </a:t>
            </a:r>
            <a:r>
              <a:rPr lang="en-US" sz="1300" b="0" i="0" u="none" strike="noStrike">
                <a:effectLst/>
                <a:latin typeface="Söhne"/>
              </a:rPr>
              <a:t>a large dataset of 2,060 skull-stripped MRI scans, which were then placed into four categories:</a:t>
            </a:r>
          </a:p>
          <a:p>
            <a:pPr lvl="1">
              <a:lnSpc>
                <a:spcPct val="110000"/>
              </a:lnSpc>
            </a:pPr>
            <a:r>
              <a:rPr lang="en-US" sz="1300">
                <a:latin typeface="Söhne"/>
              </a:rPr>
              <a:t>C</a:t>
            </a:r>
            <a:r>
              <a:rPr lang="en-US" sz="1300" b="0" i="0" u="none" strike="noStrike">
                <a:effectLst/>
                <a:latin typeface="Söhne"/>
              </a:rPr>
              <a:t>ontaining personally identifiable information without any loss of brain features</a:t>
            </a:r>
          </a:p>
          <a:p>
            <a:pPr lvl="1">
              <a:lnSpc>
                <a:spcPct val="110000"/>
              </a:lnSpc>
            </a:pPr>
            <a:r>
              <a:rPr lang="en-US" sz="1300">
                <a:latin typeface="Söhne"/>
              </a:rPr>
              <a:t>N</a:t>
            </a:r>
            <a:r>
              <a:rPr lang="en-US" sz="1300" b="0" i="0" u="none" strike="noStrike">
                <a:effectLst/>
                <a:latin typeface="Söhne"/>
              </a:rPr>
              <a:t>ot containing personally identifiable information but with a loss of brain features</a:t>
            </a:r>
          </a:p>
          <a:p>
            <a:pPr lvl="1">
              <a:lnSpc>
                <a:spcPct val="110000"/>
              </a:lnSpc>
            </a:pPr>
            <a:r>
              <a:rPr lang="en-US" sz="1300">
                <a:latin typeface="Söhne"/>
              </a:rPr>
              <a:t>N</a:t>
            </a:r>
            <a:r>
              <a:rPr lang="en-US" sz="1300" b="0" i="0" u="none" strike="noStrike">
                <a:effectLst/>
                <a:latin typeface="Söhne"/>
              </a:rPr>
              <a:t>ot containing personally identifiable information with no loss of brain features.</a:t>
            </a:r>
          </a:p>
          <a:p>
            <a:pPr lvl="1">
              <a:lnSpc>
                <a:spcPct val="110000"/>
              </a:lnSpc>
            </a:pPr>
            <a:r>
              <a:rPr lang="en-US" sz="1300">
                <a:latin typeface="Söhne"/>
              </a:rPr>
              <a:t>Containing personally information and containing loss of brain features</a:t>
            </a:r>
            <a:endParaRPr lang="en-US" sz="1300" b="0" i="0" u="none" strike="noStrike">
              <a:effectLst/>
              <a:latin typeface="Söhne"/>
            </a:endParaRPr>
          </a:p>
          <a:p>
            <a:pPr>
              <a:lnSpc>
                <a:spcPct val="110000"/>
              </a:lnSpc>
            </a:pPr>
            <a:r>
              <a:rPr lang="en-US" sz="1300" b="0" i="0" u="none" strike="noStrike">
                <a:effectLst/>
                <a:latin typeface="Söhne"/>
              </a:rPr>
              <a:t>Each scan in the dataset consisted of images sized 256x256 pixels with varying depths, with the maximum depth being 150. </a:t>
            </a:r>
          </a:p>
          <a:p>
            <a:pPr>
              <a:lnSpc>
                <a:spcPct val="110000"/>
              </a:lnSpc>
            </a:pPr>
            <a:r>
              <a:rPr lang="en-US" sz="1300" b="0" i="0" u="none" strike="noStrike">
                <a:effectLst/>
                <a:latin typeface="Söhne"/>
              </a:rPr>
              <a:t>The dataset was provided in the form of a folder containing compressed .</a:t>
            </a:r>
            <a:r>
              <a:rPr lang="en-US" sz="1300" b="0" i="0" u="none" strike="noStrike" err="1">
                <a:effectLst/>
                <a:latin typeface="Söhne"/>
              </a:rPr>
              <a:t>nii</a:t>
            </a:r>
            <a:r>
              <a:rPr lang="en-US" sz="1300" b="0" i="0" u="none" strike="noStrike">
                <a:effectLst/>
                <a:latin typeface="Söhne"/>
              </a:rPr>
              <a:t> files, which is a file extension used for storing MRI scans.</a:t>
            </a:r>
          </a:p>
          <a:p>
            <a:pPr>
              <a:lnSpc>
                <a:spcPct val="110000"/>
              </a:lnSpc>
            </a:pPr>
            <a:r>
              <a:rPr lang="en-US" sz="1300">
                <a:latin typeface="Söhne"/>
              </a:rPr>
              <a:t>The name of each file was given in a labels CSV</a:t>
            </a:r>
            <a:endParaRPr lang="en-US" sz="1300"/>
          </a:p>
        </p:txBody>
      </p:sp>
      <p:cxnSp>
        <p:nvCxnSpPr>
          <p:cNvPr id="31" name="Straight Connector 30">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161624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effectLst/>
                <a:latin typeface="Helvetica" pitchFamily="2" charset="0"/>
              </a:rPr>
              <a:t>IMPLEMENTATION</a:t>
            </a:r>
            <a:br>
              <a:rPr lang="en-US">
                <a:effectLst/>
                <a:latin typeface="Helvetica" pitchFamily="2" charset="0"/>
              </a:rPr>
            </a:br>
            <a:endParaRPr lang="en-US"/>
          </a:p>
        </p:txBody>
      </p:sp>
      <p:cxnSp>
        <p:nvCxnSpPr>
          <p:cNvPr id="29" name="Straight Connector 2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r>
              <a:rPr lang="en-US" b="0" i="0" u="none" strike="noStrike">
                <a:effectLst/>
                <a:latin typeface="Söhne"/>
              </a:rPr>
              <a:t>To build our dataset and model, we utilized the popular python library, </a:t>
            </a:r>
            <a:r>
              <a:rPr lang="en-US" b="0" i="0" u="none" strike="noStrike" err="1">
                <a:effectLst/>
                <a:latin typeface="Söhne"/>
              </a:rPr>
              <a:t>Keras</a:t>
            </a:r>
            <a:r>
              <a:rPr lang="en-US">
                <a:latin typeface="Söhne"/>
              </a:rPr>
              <a:t> and </a:t>
            </a:r>
            <a:r>
              <a:rPr lang="en-US" err="1">
                <a:latin typeface="Söhne"/>
              </a:rPr>
              <a:t>Tensorflow</a:t>
            </a:r>
            <a:r>
              <a:rPr lang="en-US">
                <a:latin typeface="Söhne"/>
              </a:rPr>
              <a:t>.</a:t>
            </a:r>
          </a:p>
          <a:p>
            <a:r>
              <a:rPr lang="en-US" b="0" i="0" u="none" strike="noStrike">
                <a:effectLst/>
                <a:latin typeface="Söhne"/>
              </a:rPr>
              <a:t>Additionally, we employed the </a:t>
            </a:r>
            <a:r>
              <a:rPr lang="en-US" b="0" i="0" u="none" strike="noStrike" err="1">
                <a:effectLst/>
                <a:latin typeface="Söhne"/>
              </a:rPr>
              <a:t>nibabel</a:t>
            </a:r>
            <a:r>
              <a:rPr lang="en-US" b="0" i="0" u="none" strike="noStrike">
                <a:effectLst/>
                <a:latin typeface="Söhne"/>
              </a:rPr>
              <a:t> python library to extract data from each .</a:t>
            </a:r>
            <a:r>
              <a:rPr lang="en-US" b="0" i="0" u="none" strike="noStrike" err="1">
                <a:effectLst/>
                <a:latin typeface="Söhne"/>
              </a:rPr>
              <a:t>nii</a:t>
            </a:r>
            <a:r>
              <a:rPr lang="en-US" b="0" i="0" u="none" strike="noStrike">
                <a:effectLst/>
                <a:latin typeface="Söhne"/>
              </a:rPr>
              <a:t> file.</a:t>
            </a:r>
          </a:p>
          <a:p>
            <a:r>
              <a:rPr lang="en-US" b="0" i="0" u="none" strike="noStrike">
                <a:effectLst/>
                <a:latin typeface="Söhne"/>
              </a:rPr>
              <a:t>Furthermore, we utilized the matplotlib library to generate charts and images to assist us in visualizing the data and results obtained from our script.</a:t>
            </a:r>
            <a:endParaRPr lang="en-US"/>
          </a:p>
        </p:txBody>
      </p:sp>
      <p:cxnSp>
        <p:nvCxnSpPr>
          <p:cNvPr id="31" name="Straight Connector 30">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398175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3F00F-5A44-484C-4432-1F0384B05989}"/>
              </a:ext>
            </a:extLst>
          </p:cNvPr>
          <p:cNvSpPr>
            <a:spLocks noGrp="1"/>
          </p:cNvSpPr>
          <p:nvPr>
            <p:ph type="title"/>
          </p:nvPr>
        </p:nvSpPr>
        <p:spPr>
          <a:xfrm>
            <a:off x="690587" y="907128"/>
            <a:ext cx="6699564" cy="1378871"/>
          </a:xfrm>
        </p:spPr>
        <p:txBody>
          <a:bodyPr>
            <a:normAutofit/>
          </a:bodyPr>
          <a:lstStyle/>
          <a:p>
            <a:r>
              <a:rPr lang="en-US">
                <a:effectLst/>
                <a:latin typeface="Helvetica" pitchFamily="2" charset="0"/>
              </a:rPr>
              <a:t>Data preprocessing</a:t>
            </a:r>
            <a:br>
              <a:rPr lang="en-US">
                <a:effectLst/>
                <a:latin typeface="Helvetica" pitchFamily="2" charset="0"/>
              </a:rPr>
            </a:br>
            <a:endParaRPr lang="en-US"/>
          </a:p>
        </p:txBody>
      </p:sp>
      <p:cxnSp>
        <p:nvCxnSpPr>
          <p:cNvPr id="38" name="Straight Connector 3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2BC274-CF97-DE6A-6FF6-E7FB79D8633D}"/>
              </a:ext>
            </a:extLst>
          </p:cNvPr>
          <p:cNvSpPr>
            <a:spLocks noGrp="1"/>
          </p:cNvSpPr>
          <p:nvPr>
            <p:ph idx="1"/>
          </p:nvPr>
        </p:nvSpPr>
        <p:spPr>
          <a:xfrm>
            <a:off x="695326" y="2285999"/>
            <a:ext cx="6766748" cy="3649080"/>
          </a:xfrm>
        </p:spPr>
        <p:txBody>
          <a:bodyPr>
            <a:normAutofit/>
          </a:bodyPr>
          <a:lstStyle/>
          <a:p>
            <a:pPr>
              <a:lnSpc>
                <a:spcPct val="110000"/>
              </a:lnSpc>
            </a:pPr>
            <a:r>
              <a:rPr lang="en-US" b="0" i="0" u="none" strike="noStrike">
                <a:effectLst/>
                <a:latin typeface="Söhne"/>
              </a:rPr>
              <a:t>In preparation for building the model, we first constructed the dataset. </a:t>
            </a:r>
          </a:p>
          <a:p>
            <a:pPr>
              <a:lnSpc>
                <a:spcPct val="110000"/>
              </a:lnSpc>
            </a:pPr>
            <a:r>
              <a:rPr lang="en-US" b="0" i="0" u="none" strike="noStrike">
                <a:effectLst/>
                <a:latin typeface="Söhne"/>
              </a:rPr>
              <a:t>To accomplish this, we split the scans into two sets: 80% for training data and 20% for testing data. </a:t>
            </a:r>
          </a:p>
          <a:p>
            <a:pPr>
              <a:lnSpc>
                <a:spcPct val="110000"/>
              </a:lnSpc>
            </a:pPr>
            <a:r>
              <a:rPr lang="en-US" b="0" i="0" u="none" strike="noStrike">
                <a:effectLst/>
                <a:latin typeface="Söhne"/>
              </a:rPr>
              <a:t>We ensured that the file names from the label file matched the data being read in by creating an array of images paired with a corresponding array of class labels.</a:t>
            </a:r>
          </a:p>
          <a:p>
            <a:pPr>
              <a:lnSpc>
                <a:spcPct val="110000"/>
              </a:lnSpc>
            </a:pPr>
            <a:r>
              <a:rPr lang="en-US" b="0" i="0" u="none" strike="noStrike">
                <a:effectLst/>
                <a:latin typeface="Söhne"/>
              </a:rPr>
              <a:t>The class labels were assigned the values of 0, 1, 2 and 3 to represent the previously discussed four categories.</a:t>
            </a:r>
            <a:endParaRPr lang="en-US"/>
          </a:p>
        </p:txBody>
      </p:sp>
      <p:cxnSp>
        <p:nvCxnSpPr>
          <p:cNvPr id="40" name="Straight Connector 39">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an of a human brain in a neurology clinic">
            <a:extLst>
              <a:ext uri="{FF2B5EF4-FFF2-40B4-BE49-F238E27FC236}">
                <a16:creationId xmlns:a16="http://schemas.microsoft.com/office/drawing/2014/main" id="{33C9847E-33A1-E15A-D30A-0A496E90975F}"/>
              </a:ext>
            </a:extLst>
          </p:cNvPr>
          <p:cNvPicPr>
            <a:picLocks noChangeAspect="1"/>
          </p:cNvPicPr>
          <p:nvPr/>
        </p:nvPicPr>
        <p:blipFill rotWithShape="1">
          <a:blip r:embed="rId2"/>
          <a:srcRect l="52372" r="3045"/>
          <a:stretch/>
        </p:blipFill>
        <p:spPr>
          <a:xfrm>
            <a:off x="8115300" y="10"/>
            <a:ext cx="4076700" cy="6857990"/>
          </a:xfrm>
          <a:prstGeom prst="rect">
            <a:avLst/>
          </a:prstGeom>
        </p:spPr>
      </p:pic>
    </p:spTree>
    <p:extLst>
      <p:ext uri="{BB962C8B-B14F-4D97-AF65-F5344CB8AC3E}">
        <p14:creationId xmlns:p14="http://schemas.microsoft.com/office/powerpoint/2010/main" val="385867991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192</TotalTime>
  <Words>1269</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Calisto MT</vt:lpstr>
      <vt:lpstr>Helvetica</vt:lpstr>
      <vt:lpstr>Söhne</vt:lpstr>
      <vt:lpstr>Times</vt:lpstr>
      <vt:lpstr>Univers Condensed</vt:lpstr>
      <vt:lpstr>ChronicleVTI</vt:lpstr>
      <vt:lpstr>TEAM 4 PROJECT PRESENTAION </vt:lpstr>
      <vt:lpstr>Problem statement</vt:lpstr>
      <vt:lpstr>DEEP NEURAL NETWORKS FOR CLASSIFICATION</vt:lpstr>
      <vt:lpstr>WHY Convolution neural network (CNN)? </vt:lpstr>
      <vt:lpstr>WHY Convolution neural network (CNN)? (cont.) </vt:lpstr>
      <vt:lpstr>Background work  </vt:lpstr>
      <vt:lpstr>data</vt:lpstr>
      <vt:lpstr>IMPLEMENTATION </vt:lpstr>
      <vt:lpstr>Data preprocessing </vt:lpstr>
      <vt:lpstr>Data preprocessing (cont.)</vt:lpstr>
      <vt:lpstr>Our model</vt:lpstr>
      <vt:lpstr>Training parameters</vt:lpstr>
      <vt:lpstr>Our results: Loss</vt:lpstr>
      <vt:lpstr>Our results: accuracy</vt:lpstr>
      <vt:lpstr>Our results</vt:lpstr>
      <vt:lpstr>Possible Enhancement </vt:lpstr>
      <vt:lpstr>Outcome </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 PROJECT PRESENTAION </dc:title>
  <dc:creator>Akash Venu Gopal</dc:creator>
  <cp:lastModifiedBy>Noah Francis Britt</cp:lastModifiedBy>
  <cp:revision>18</cp:revision>
  <dcterms:created xsi:type="dcterms:W3CDTF">2023-04-16T16:32:39Z</dcterms:created>
  <dcterms:modified xsi:type="dcterms:W3CDTF">2023-04-25T19:45:55Z</dcterms:modified>
</cp:coreProperties>
</file>