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6" r:id="rId3"/>
    <p:sldId id="262" r:id="rId4"/>
    <p:sldId id="257" r:id="rId5"/>
    <p:sldId id="258" r:id="rId6"/>
    <p:sldId id="260" r:id="rId7"/>
    <p:sldId id="266" r:id="rId8"/>
    <p:sldId id="267" r:id="rId9"/>
    <p:sldId id="261" r:id="rId10"/>
    <p:sldId id="264" r:id="rId11"/>
    <p:sldId id="263" r:id="rId12"/>
    <p:sldId id="269" r:id="rId13"/>
    <p:sldId id="270" r:id="rId14"/>
    <p:sldId id="271" r:id="rId15"/>
    <p:sldId id="272"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4E7DD8-A678-4CD6-9F83-30697DBF1647}" type="datetimeFigureOut">
              <a:rPr lang="en-US" smtClean="0"/>
              <a:pPr/>
              <a:t>1/31/2013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726DCC-A8CC-46BF-B6F2-2801F8838B74}"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624184D-2C32-4904-B6F7-EE79C9405536}" type="datetime1">
              <a:rPr lang="en-US" smtClean="0"/>
              <a:pPr/>
              <a:t>1/31/2013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095847-AA65-4487-A5ED-A86E0F397AE9}" type="datetime1">
              <a:rPr lang="en-US" smtClean="0"/>
              <a:pPr/>
              <a:t>1/31/2013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A95F2A-D630-488E-98A3-226CB69582E5}" type="datetime1">
              <a:rPr lang="en-US" smtClean="0"/>
              <a:pPr/>
              <a:t>1/31/2013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6F55C5-4C66-4B51-8FF6-E05DE9CB528E}" type="datetime1">
              <a:rPr lang="en-US" smtClean="0"/>
              <a:pPr/>
              <a:t>1/31/2013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72C3C3-E971-409C-99D9-457C3149FAE8}" type="datetime1">
              <a:rPr lang="en-US" smtClean="0"/>
              <a:pPr/>
              <a:t>1/31/2013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EBB9596-960D-48B8-8CC9-BEF6283BF59B}" type="datetime1">
              <a:rPr lang="en-US" smtClean="0"/>
              <a:pPr/>
              <a:t>1/31/2013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FA8919-B879-4056-AAD6-C2040CCFD90C}" type="datetime1">
              <a:rPr lang="en-US" smtClean="0"/>
              <a:pPr/>
              <a:t>1/31/2013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97E64A-BB72-4FE9-84FE-7B7926F5575C}" type="datetime1">
              <a:rPr lang="en-US" smtClean="0"/>
              <a:pPr/>
              <a:t>1/31/2013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C4DAF1-F081-4B24-93C3-2225329F4AD6}" type="datetime1">
              <a:rPr lang="en-US" smtClean="0"/>
              <a:pPr/>
              <a:t>1/31/2013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6030DF-DCE2-4736-959E-564FCEBEDB17}" type="datetime1">
              <a:rPr lang="en-US" smtClean="0"/>
              <a:pPr/>
              <a:t>1/31/2013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5B72DD-52FD-44BB-A102-81A529E25FB7}" type="datetime1">
              <a:rPr lang="en-US" smtClean="0"/>
              <a:pPr/>
              <a:t>1/31/2013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09B02-5DE6-484B-8B9A-F9FF31C494D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C3FDC-FE6F-4296-9560-CC8CFE93E36E}" type="datetime1">
              <a:rPr lang="en-US" smtClean="0"/>
              <a:pPr/>
              <a:t>1/31/2013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09B02-5DE6-484B-8B9A-F9FF31C494D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lstStyle/>
          <a:p>
            <a:r>
              <a:rPr lang="en-US" dirty="0" smtClean="0"/>
              <a:t>GANDHIAN PHILOSOPHY</a:t>
            </a:r>
            <a:br>
              <a:rPr lang="en-US" dirty="0" smtClean="0"/>
            </a:br>
            <a:r>
              <a:rPr lang="en-US" dirty="0" smtClean="0"/>
              <a:t>TRUTH AND NON-VIOLENCE</a:t>
            </a:r>
            <a:endParaRPr lang="en-US" dirty="0"/>
          </a:p>
        </p:txBody>
      </p:sp>
      <p:sp>
        <p:nvSpPr>
          <p:cNvPr id="3" name="Subtitle 2"/>
          <p:cNvSpPr>
            <a:spLocks noGrp="1"/>
          </p:cNvSpPr>
          <p:nvPr>
            <p:ph type="subTitle" idx="1"/>
          </p:nvPr>
        </p:nvSpPr>
        <p:spPr>
          <a:xfrm>
            <a:off x="1371600" y="2209800"/>
            <a:ext cx="6400800" cy="4267200"/>
          </a:xfrm>
        </p:spPr>
        <p:txBody>
          <a:bodyPr/>
          <a:lstStyle/>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1</a:t>
            </a:fld>
            <a:endParaRPr lang="en-US" dirty="0"/>
          </a:p>
        </p:txBody>
      </p:sp>
      <p:pic>
        <p:nvPicPr>
          <p:cNvPr id="6" name="Picture 5" descr="Post image for Notes on the non-violence of the 15-M movement"/>
          <p:cNvPicPr/>
          <p:nvPr/>
        </p:nvPicPr>
        <p:blipFill>
          <a:blip r:embed="rId2" cstate="print"/>
          <a:srcRect/>
          <a:stretch>
            <a:fillRect/>
          </a:stretch>
        </p:blipFill>
        <p:spPr bwMode="auto">
          <a:xfrm>
            <a:off x="1371600" y="2209800"/>
            <a:ext cx="6400800" cy="4267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ECONOMIC DIAPARITIES</a:t>
            </a:r>
            <a:endParaRPr lang="en-US" dirty="0"/>
          </a:p>
        </p:txBody>
      </p:sp>
      <p:sp>
        <p:nvSpPr>
          <p:cNvPr id="3" name="Content Placeholder 2"/>
          <p:cNvSpPr>
            <a:spLocks noGrp="1"/>
          </p:cNvSpPr>
          <p:nvPr>
            <p:ph idx="1"/>
          </p:nvPr>
        </p:nvSpPr>
        <p:spPr/>
        <p:txBody>
          <a:bodyPr>
            <a:normAutofit fontScale="92500"/>
          </a:bodyPr>
          <a:lstStyle/>
          <a:p>
            <a:r>
              <a:rPr lang="en-US" dirty="0"/>
              <a:t>Observing the rush to consumerism that is so evident today, Mahatma Gandhi would likely have reminded us that a modicum of austerity would not be out of place. </a:t>
            </a:r>
            <a:endParaRPr lang="en-US" dirty="0" smtClean="0"/>
          </a:p>
          <a:p>
            <a:r>
              <a:rPr lang="en-US" dirty="0" err="1" smtClean="0"/>
              <a:t>Gandhian</a:t>
            </a:r>
            <a:r>
              <a:rPr lang="en-US" dirty="0" smtClean="0"/>
              <a:t> principle of simplicity - Once, reacting to criticism that he was wearing merely his usual loin cloth, sandals and shawl when invited to tea by King George and Queen Mary, he said, </a:t>
            </a:r>
            <a:r>
              <a:rPr lang="en-US" i="1" dirty="0" smtClean="0"/>
              <a:t>"The King had enough on for both of us." </a:t>
            </a:r>
          </a:p>
          <a:p>
            <a:endParaRPr lang="en-US" dirty="0" smtClean="0"/>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TERRORISM AND INTOLERANCE</a:t>
            </a:r>
            <a:endParaRPr lang="en-US" dirty="0"/>
          </a:p>
        </p:txBody>
      </p:sp>
      <p:sp>
        <p:nvSpPr>
          <p:cNvPr id="3" name="Content Placeholder 2"/>
          <p:cNvSpPr>
            <a:spLocks noGrp="1"/>
          </p:cNvSpPr>
          <p:nvPr>
            <p:ph idx="1"/>
          </p:nvPr>
        </p:nvSpPr>
        <p:spPr/>
        <p:txBody>
          <a:bodyPr>
            <a:normAutofit lnSpcReduction="10000"/>
          </a:bodyPr>
          <a:lstStyle/>
          <a:p>
            <a:r>
              <a:rPr lang="en-US" dirty="0"/>
              <a:t>When asked about his religious belief, he said, "</a:t>
            </a:r>
            <a:r>
              <a:rPr lang="en-US" i="1" dirty="0"/>
              <a:t>yes I am a Hindu. I am also a Christian, a Muslim, a Buddhist and a Jew</a:t>
            </a:r>
            <a:r>
              <a:rPr lang="en-US" dirty="0"/>
              <a:t>". </a:t>
            </a:r>
            <a:endParaRPr lang="en-US" dirty="0" smtClean="0"/>
          </a:p>
          <a:p>
            <a:r>
              <a:rPr lang="en-US" dirty="0" smtClean="0"/>
              <a:t>If democracies are going to wage a war against terrorism, the measures that are adopted, should be consistent with and not contrary to the values of democracy. This is in keeping with the </a:t>
            </a:r>
            <a:r>
              <a:rPr lang="en-US" dirty="0" err="1" smtClean="0"/>
              <a:t>Gandhian</a:t>
            </a:r>
            <a:r>
              <a:rPr lang="en-US" dirty="0" smtClean="0"/>
              <a:t> consonance of ends and means.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NON VIOLENT RESISTANCE IN THE WORLD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American colonists conducted three strategically planned nonviolent struggle campaigns against British regulations, taxation, and rule from 1765 to 1775.</a:t>
            </a:r>
          </a:p>
          <a:p>
            <a:r>
              <a:rPr lang="en-US" dirty="0" smtClean="0"/>
              <a:t>Chinese boycotts of Japanese products occurred in 1908, 1915, and 1919.</a:t>
            </a:r>
          </a:p>
          <a:p>
            <a:r>
              <a:rPr lang="en-US" dirty="0" smtClean="0"/>
              <a:t>From 1940 to 1945 in various European countries, especially in Norway, Denmark, and the Netherlands, the populations used nonviolent struggle to resist Nazi occupation and fascist rule.</a:t>
            </a:r>
          </a:p>
          <a:p>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NON VIOLENT RESISTANCE IN THE WORLD</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American civil rights struggles against racial segregation and discrimination, especially in the 1950s and 1960s, with the participation of Dr. Martin Luther King, Jr. and many others changed laws and  long established segregation policies, especially in the United States South</a:t>
            </a:r>
          </a:p>
          <a:p>
            <a:r>
              <a:rPr lang="en-US" dirty="0" smtClean="0"/>
              <a:t>In South Africa nonviolent protests and mass resistance were highly important in undermining the </a:t>
            </a:r>
            <a:r>
              <a:rPr lang="en-US" i="1" dirty="0" smtClean="0"/>
              <a:t>Apartheid policies and European domination, </a:t>
            </a:r>
            <a:r>
              <a:rPr lang="en-US" dirty="0" smtClean="0"/>
              <a:t>especially between 1950 and 1990</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IT DOESN’T NON – VIOLENCE ALWAYS WORK</a:t>
            </a:r>
            <a:endParaRPr lang="en-US" dirty="0"/>
          </a:p>
        </p:txBody>
      </p:sp>
      <p:sp>
        <p:nvSpPr>
          <p:cNvPr id="3" name="Content Placeholder 2"/>
          <p:cNvSpPr>
            <a:spLocks noGrp="1"/>
          </p:cNvSpPr>
          <p:nvPr>
            <p:ph idx="1"/>
          </p:nvPr>
        </p:nvSpPr>
        <p:spPr/>
        <p:txBody>
          <a:bodyPr>
            <a:normAutofit/>
          </a:bodyPr>
          <a:lstStyle/>
          <a:p>
            <a:r>
              <a:rPr lang="en-US" dirty="0" smtClean="0"/>
              <a:t>The nonviolent resisters have not anticipated the brutalities inflicted by their opponents so that they not only suffered gravely but also sometimes the resistance collapsed.</a:t>
            </a:r>
            <a:endParaRPr lang="en-US" smtClean="0"/>
          </a:p>
          <a:p>
            <a:r>
              <a:rPr lang="en-US" dirty="0" smtClean="0"/>
              <a:t>Planning, lack of carefully developed strategy, and unwise actions and use of resources, have reduced the chances of success in many past nonviolent struggles.</a:t>
            </a:r>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DOES NON – VIOLENCE REQUIRE</a:t>
            </a:r>
            <a:endParaRPr lang="en-US" dirty="0"/>
          </a:p>
        </p:txBody>
      </p:sp>
      <p:sp>
        <p:nvSpPr>
          <p:cNvPr id="3" name="Content Placeholder 2"/>
          <p:cNvSpPr>
            <a:spLocks noGrp="1"/>
          </p:cNvSpPr>
          <p:nvPr>
            <p:ph idx="1"/>
          </p:nvPr>
        </p:nvSpPr>
        <p:spPr/>
        <p:txBody>
          <a:bodyPr/>
          <a:lstStyle/>
          <a:p>
            <a:r>
              <a:rPr lang="en-US" dirty="0" smtClean="0"/>
              <a:t>Understanding</a:t>
            </a:r>
          </a:p>
          <a:p>
            <a:r>
              <a:rPr lang="en-US" dirty="0" smtClean="0"/>
              <a:t>Courage</a:t>
            </a:r>
          </a:p>
          <a:p>
            <a:r>
              <a:rPr lang="en-US" dirty="0" smtClean="0"/>
              <a:t>Tenacity</a:t>
            </a:r>
          </a:p>
          <a:p>
            <a:r>
              <a:rPr lang="en-US" dirty="0" smtClean="0"/>
              <a:t>Discipline</a:t>
            </a:r>
          </a:p>
          <a:p>
            <a:r>
              <a:rPr lang="en-US" dirty="0" smtClean="0"/>
              <a:t>Organizational capacity, and </a:t>
            </a:r>
          </a:p>
          <a:p>
            <a:r>
              <a:rPr lang="en-US" dirty="0" smtClean="0"/>
              <a:t>Great strategic skill.</a:t>
            </a:r>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OF GANDHIAN PHILOSOPHY IN EVERYDAY LIVES</a:t>
            </a:r>
            <a:endParaRPr lang="en-US" dirty="0"/>
          </a:p>
        </p:txBody>
      </p:sp>
      <p:sp>
        <p:nvSpPr>
          <p:cNvPr id="3" name="Content Placeholder 2"/>
          <p:cNvSpPr>
            <a:spLocks noGrp="1"/>
          </p:cNvSpPr>
          <p:nvPr>
            <p:ph idx="1"/>
          </p:nvPr>
        </p:nvSpPr>
        <p:spPr>
          <a:xfrm>
            <a:off x="457200" y="1600201"/>
            <a:ext cx="8229600" cy="1143000"/>
          </a:xfrm>
        </p:spPr>
        <p:txBody>
          <a:bodyPr>
            <a:normAutofit lnSpcReduction="10000"/>
          </a:bodyPr>
          <a:lstStyle/>
          <a:p>
            <a:r>
              <a:rPr lang="en-US" dirty="0" err="1" smtClean="0"/>
              <a:t>Kusuma</a:t>
            </a:r>
            <a:r>
              <a:rPr lang="en-US" dirty="0" smtClean="0"/>
              <a:t> </a:t>
            </a:r>
            <a:r>
              <a:rPr lang="en-US" dirty="0" err="1" smtClean="0"/>
              <a:t>Rajaiah</a:t>
            </a:r>
            <a:r>
              <a:rPr lang="en-US" dirty="0" smtClean="0"/>
              <a:t>, inventor of Ahimsa Silk </a:t>
            </a:r>
          </a:p>
          <a:p>
            <a:r>
              <a:rPr lang="en-US" dirty="0" err="1" smtClean="0"/>
              <a:t>Rina</a:t>
            </a:r>
            <a:r>
              <a:rPr lang="en-US" dirty="0" smtClean="0"/>
              <a:t> Shah, shoe designer </a:t>
            </a:r>
          </a:p>
          <a:p>
            <a:endParaRPr lang="en-US" dirty="0" smtClean="0"/>
          </a:p>
          <a:p>
            <a:endParaRPr lang="en-US" dirty="0" smtClean="0"/>
          </a:p>
          <a:p>
            <a:pPr>
              <a:buNone/>
            </a:pPr>
            <a:endParaRPr lang="en-US" dirty="0" smtClean="0"/>
          </a:p>
          <a:p>
            <a:pPr>
              <a:buNone/>
            </a:pPr>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16</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9CE09B02-5DE6-484B-8B9A-F9FF31C494DF}" type="slidenum">
              <a:rPr lang="en-US" smtClean="0"/>
              <a:pPr/>
              <a:t>2</a:t>
            </a:fld>
            <a:endParaRPr lang="en-US" dirty="0"/>
          </a:p>
        </p:txBody>
      </p:sp>
      <p:pic>
        <p:nvPicPr>
          <p:cNvPr id="1026" name="Picture 2" descr="E:\ETHICS AND VALUES\01 - GANDHIAN PHILOSOPHY\GANDHI NOTES\images.jpg"/>
          <p:cNvPicPr>
            <a:picLocks noGrp="1" noChangeAspect="1" noChangeArrowheads="1"/>
          </p:cNvPicPr>
          <p:nvPr>
            <p:ph idx="1"/>
          </p:nvPr>
        </p:nvPicPr>
        <p:blipFill>
          <a:blip r:embed="rId2"/>
          <a:srcRect/>
          <a:stretch>
            <a:fillRect/>
          </a:stretch>
        </p:blipFill>
        <p:spPr bwMode="auto">
          <a:xfrm>
            <a:off x="1143000" y="990601"/>
            <a:ext cx="6781800" cy="5410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GANDHIAN PHILOSOPHY</a:t>
            </a:r>
            <a:endParaRPr lang="en-US" dirty="0"/>
          </a:p>
        </p:txBody>
      </p:sp>
      <p:sp>
        <p:nvSpPr>
          <p:cNvPr id="3" name="Content Placeholder 2"/>
          <p:cNvSpPr>
            <a:spLocks noGrp="1"/>
          </p:cNvSpPr>
          <p:nvPr>
            <p:ph idx="1"/>
          </p:nvPr>
        </p:nvSpPr>
        <p:spPr/>
        <p:txBody>
          <a:bodyPr>
            <a:normAutofit lnSpcReduction="10000"/>
          </a:bodyPr>
          <a:lstStyle/>
          <a:p>
            <a:r>
              <a:rPr lang="en-US" dirty="0"/>
              <a:t>It is the religious and social ideas adopted and developed by Gandhi, first during his period in South Africa from 1893 to 1914, and later in India. </a:t>
            </a:r>
            <a:endParaRPr lang="en-US" dirty="0" smtClean="0"/>
          </a:p>
          <a:p>
            <a:r>
              <a:rPr lang="en-US" dirty="0"/>
              <a:t>The twin cardinal principles of Gandhi's thought are </a:t>
            </a:r>
            <a:r>
              <a:rPr lang="en-US" dirty="0" smtClean="0"/>
              <a:t>Satyagraha (truth) </a:t>
            </a:r>
            <a:r>
              <a:rPr lang="en-US" dirty="0"/>
              <a:t>and </a:t>
            </a:r>
            <a:r>
              <a:rPr lang="en-US" dirty="0" smtClean="0"/>
              <a:t>Ahimsa (nonviolence). </a:t>
            </a:r>
          </a:p>
          <a:p>
            <a:r>
              <a:rPr lang="en-US" dirty="0" smtClean="0"/>
              <a:t>He also believed in </a:t>
            </a:r>
            <a:r>
              <a:rPr lang="en-US" dirty="0" err="1" smtClean="0"/>
              <a:t>Sarvodaya</a:t>
            </a:r>
            <a:r>
              <a:rPr lang="en-US" smtClean="0"/>
              <a:t> (or </a:t>
            </a:r>
            <a:r>
              <a:rPr lang="en-US" dirty="0" smtClean="0"/>
              <a:t>upliftment </a:t>
            </a:r>
            <a:r>
              <a:rPr lang="en-US" smtClean="0"/>
              <a:t>of all)</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AHIMSA</a:t>
            </a:r>
            <a:endParaRPr lang="en-US" dirty="0"/>
          </a:p>
        </p:txBody>
      </p:sp>
      <p:sp>
        <p:nvSpPr>
          <p:cNvPr id="6" name="Content Placeholder 5"/>
          <p:cNvSpPr>
            <a:spLocks noGrp="1"/>
          </p:cNvSpPr>
          <p:nvPr>
            <p:ph idx="1"/>
          </p:nvPr>
        </p:nvSpPr>
        <p:spPr/>
        <p:txBody>
          <a:bodyPr/>
          <a:lstStyle/>
          <a:p>
            <a:r>
              <a:rPr lang="en-US" dirty="0"/>
              <a:t>The concept of nonviolence (ahimsa) and nonresistance has a long history in Indian religious thought and has had many revivals in Hindu, Buddhist, Jain and Christian contexts.</a:t>
            </a:r>
          </a:p>
          <a:p>
            <a:r>
              <a:rPr lang="en-US" i="1" dirty="0"/>
              <a:t>"An eye for an eye makes the whole world blind." </a:t>
            </a:r>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AHIMSA</a:t>
            </a:r>
            <a:endParaRPr lang="en-US" dirty="0"/>
          </a:p>
        </p:txBody>
      </p:sp>
      <p:sp>
        <p:nvSpPr>
          <p:cNvPr id="3" name="Content Placeholder 2"/>
          <p:cNvSpPr>
            <a:spLocks noGrp="1"/>
          </p:cNvSpPr>
          <p:nvPr>
            <p:ph idx="1"/>
          </p:nvPr>
        </p:nvSpPr>
        <p:spPr/>
        <p:txBody>
          <a:bodyPr/>
          <a:lstStyle/>
          <a:p>
            <a:r>
              <a:rPr lang="en-US" dirty="0" smtClean="0"/>
              <a:t>Ahimsa</a:t>
            </a:r>
            <a:r>
              <a:rPr lang="en-US" dirty="0"/>
              <a:t>, far from meaning mere peacefulness or the absence of overt violence, is understood by Gandhi to denote active love - the pole opposite of violence, or "</a:t>
            </a:r>
            <a:r>
              <a:rPr lang="en-US" dirty="0" err="1"/>
              <a:t>himsa</a:t>
            </a:r>
            <a:r>
              <a:rPr lang="en-US" dirty="0"/>
              <a:t>", in every sense</a:t>
            </a:r>
            <a:r>
              <a:rPr lang="en-US" dirty="0" smtClean="0"/>
              <a:t>.</a:t>
            </a:r>
          </a:p>
          <a:p>
            <a:r>
              <a:rPr lang="en-US" dirty="0" smtClean="0"/>
              <a:t>Conflict may be inevitable but violence is not.</a:t>
            </a:r>
          </a:p>
          <a:p>
            <a:pPr>
              <a:buNone/>
            </a:pPr>
            <a:endParaRPr lang="en-US" dirty="0"/>
          </a:p>
          <a:p>
            <a:endParaRPr lang="en-US" dirty="0"/>
          </a:p>
          <a:p>
            <a:pPr>
              <a:buNone/>
            </a:pPr>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MEANS TO THE END</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Means to achieving a goal are as important as the goal itself </a:t>
            </a:r>
            <a:r>
              <a:rPr lang="en-US" i="1" dirty="0" smtClean="0"/>
              <a:t>“There </a:t>
            </a:r>
            <a:r>
              <a:rPr lang="en-US" i="1" dirty="0"/>
              <a:t>are many causes that I am prepared to die </a:t>
            </a:r>
            <a:r>
              <a:rPr lang="en-US" i="1" dirty="0" smtClean="0"/>
              <a:t>for but </a:t>
            </a:r>
            <a:r>
              <a:rPr lang="en-US" i="1" dirty="0"/>
              <a:t>no causes that I am prepared to kill for</a:t>
            </a:r>
            <a:r>
              <a:rPr lang="en-US" i="1" dirty="0" smtClean="0"/>
              <a:t>”.</a:t>
            </a:r>
          </a:p>
          <a:p>
            <a:r>
              <a:rPr lang="en-US" dirty="0" smtClean="0"/>
              <a:t>Means of </a:t>
            </a:r>
            <a:r>
              <a:rPr lang="en-US" dirty="0" err="1" smtClean="0"/>
              <a:t>satyagraha</a:t>
            </a:r>
            <a:r>
              <a:rPr lang="en-US" dirty="0" smtClean="0"/>
              <a:t> –                                   non-cooperation </a:t>
            </a:r>
            <a:r>
              <a:rPr lang="en-US" dirty="0"/>
              <a:t>and </a:t>
            </a:r>
            <a:r>
              <a:rPr lang="en-US" dirty="0" smtClean="0"/>
              <a:t>                                 fasting, marches,                             demonstrations, boycotts,                                and strikes.</a:t>
            </a:r>
          </a:p>
          <a:p>
            <a:endParaRPr lang="en-US" dirty="0"/>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6</a:t>
            </a:fld>
            <a:endParaRPr lang="en-US"/>
          </a:p>
        </p:txBody>
      </p:sp>
      <p:pic>
        <p:nvPicPr>
          <p:cNvPr id="5" name="Content Placeholder 4" descr="025.jpg"/>
          <p:cNvPicPr>
            <a:picLocks noChangeAspect="1"/>
          </p:cNvPicPr>
          <p:nvPr/>
        </p:nvPicPr>
        <p:blipFill>
          <a:blip r:embed="rId2"/>
          <a:stretch>
            <a:fillRect/>
          </a:stretch>
        </p:blipFill>
        <p:spPr>
          <a:xfrm>
            <a:off x="5410200" y="3048000"/>
            <a:ext cx="3276600" cy="289560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TOLERANCE</a:t>
            </a:r>
            <a:endParaRPr lang="en-US" dirty="0"/>
          </a:p>
        </p:txBody>
      </p:sp>
      <p:sp>
        <p:nvSpPr>
          <p:cNvPr id="3" name="Content Placeholder 2"/>
          <p:cNvSpPr>
            <a:spLocks noGrp="1"/>
          </p:cNvSpPr>
          <p:nvPr>
            <p:ph idx="1"/>
          </p:nvPr>
        </p:nvSpPr>
        <p:spPr/>
        <p:txBody>
          <a:bodyPr>
            <a:normAutofit/>
          </a:bodyPr>
          <a:lstStyle/>
          <a:p>
            <a:r>
              <a:rPr lang="en-US" i="1" dirty="0" smtClean="0"/>
              <a:t>“I have never understood how any man can derive pleasure from the humiliation of another”. </a:t>
            </a:r>
            <a:endParaRPr lang="en-US" dirty="0" smtClean="0"/>
          </a:p>
          <a:p>
            <a:pPr algn="just"/>
            <a:r>
              <a:rPr lang="en-US" i="1" dirty="0" smtClean="0"/>
              <a:t>“A </a:t>
            </a:r>
            <a:r>
              <a:rPr lang="en-US" i="1" dirty="0" err="1"/>
              <a:t>satyagrahi</a:t>
            </a:r>
            <a:r>
              <a:rPr lang="en-US" i="1" dirty="0"/>
              <a:t> must never forget </a:t>
            </a:r>
            <a:r>
              <a:rPr lang="en-US" i="1" dirty="0" smtClean="0"/>
              <a:t>the distinction between </a:t>
            </a:r>
            <a:r>
              <a:rPr lang="en-US" i="1" dirty="0"/>
              <a:t>evil and the evil – </a:t>
            </a:r>
            <a:r>
              <a:rPr lang="en-US" i="1" dirty="0" smtClean="0"/>
              <a:t>doer”. </a:t>
            </a:r>
            <a:endParaRPr lang="en-US" i="1" dirty="0"/>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TRUTH</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Truth </a:t>
            </a:r>
            <a:r>
              <a:rPr lang="en-US" dirty="0"/>
              <a:t>is the law of our being. The ties of love </a:t>
            </a:r>
            <a:r>
              <a:rPr lang="en-US" dirty="0" smtClean="0"/>
              <a:t>binds</a:t>
            </a:r>
          </a:p>
          <a:p>
            <a:pPr>
              <a:buNone/>
            </a:pPr>
            <a:r>
              <a:rPr lang="en-US" dirty="0" smtClean="0"/>
              <a:t>all. Nothing could have existed without a centripetal</a:t>
            </a:r>
          </a:p>
          <a:p>
            <a:pPr>
              <a:buNone/>
            </a:pPr>
            <a:r>
              <a:rPr lang="en-US" dirty="0" smtClean="0"/>
              <a:t>force</a:t>
            </a:r>
            <a:r>
              <a:rPr lang="en-US" dirty="0"/>
              <a:t>. Scientist tell us, that without the presence of</a:t>
            </a:r>
          </a:p>
          <a:p>
            <a:pPr>
              <a:buNone/>
            </a:pPr>
            <a:r>
              <a:rPr lang="en-US" dirty="0"/>
              <a:t>the cohesive force among the atoms that comprise</a:t>
            </a:r>
          </a:p>
          <a:p>
            <a:pPr>
              <a:buNone/>
            </a:pPr>
            <a:r>
              <a:rPr lang="en-US" dirty="0"/>
              <a:t>this globe of ours, it would cease to exist, and even</a:t>
            </a:r>
          </a:p>
          <a:p>
            <a:pPr>
              <a:buNone/>
            </a:pPr>
            <a:r>
              <a:rPr lang="en-US" dirty="0"/>
              <a:t>as there is cohesive force in blind matter, so much</a:t>
            </a:r>
          </a:p>
          <a:p>
            <a:pPr>
              <a:buNone/>
            </a:pPr>
            <a:r>
              <a:rPr lang="en-US" dirty="0"/>
              <a:t>there be in all things animate and the name of that</a:t>
            </a:r>
          </a:p>
          <a:p>
            <a:pPr>
              <a:buNone/>
            </a:pPr>
            <a:r>
              <a:rPr lang="en-US" dirty="0"/>
              <a:t>cohesive force among all animate beings is love.’</a:t>
            </a:r>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FACING THE WORLD TODAY</a:t>
            </a:r>
            <a:endParaRPr lang="en-US" dirty="0"/>
          </a:p>
        </p:txBody>
      </p:sp>
      <p:sp>
        <p:nvSpPr>
          <p:cNvPr id="3" name="Content Placeholder 2"/>
          <p:cNvSpPr>
            <a:spLocks noGrp="1"/>
          </p:cNvSpPr>
          <p:nvPr>
            <p:ph idx="1"/>
          </p:nvPr>
        </p:nvSpPr>
        <p:spPr/>
        <p:txBody>
          <a:bodyPr>
            <a:normAutofit/>
          </a:bodyPr>
          <a:lstStyle/>
          <a:p>
            <a:r>
              <a:rPr lang="en-US" dirty="0" smtClean="0"/>
              <a:t>Terrorism</a:t>
            </a:r>
          </a:p>
          <a:p>
            <a:r>
              <a:rPr lang="en-US" dirty="0" smtClean="0"/>
              <a:t>Economic </a:t>
            </a:r>
            <a:r>
              <a:rPr lang="en-US" dirty="0"/>
              <a:t>disparities </a:t>
            </a:r>
            <a:endParaRPr lang="en-US" dirty="0" smtClean="0"/>
          </a:p>
          <a:p>
            <a:r>
              <a:rPr lang="en-US" dirty="0" smtClean="0"/>
              <a:t>Threat </a:t>
            </a:r>
            <a:r>
              <a:rPr lang="en-US" dirty="0"/>
              <a:t>of environmental degradation and climate </a:t>
            </a:r>
            <a:r>
              <a:rPr lang="en-US" dirty="0" smtClean="0"/>
              <a:t>change</a:t>
            </a:r>
          </a:p>
          <a:p>
            <a:r>
              <a:rPr lang="en-US" dirty="0" smtClean="0"/>
              <a:t>Diseases </a:t>
            </a:r>
            <a:r>
              <a:rPr lang="en-US" dirty="0"/>
              <a:t>like HIV-AIDS. </a:t>
            </a:r>
          </a:p>
          <a:p>
            <a:endParaRPr lang="en-US" dirty="0"/>
          </a:p>
          <a:p>
            <a:endParaRPr lang="en-US" dirty="0"/>
          </a:p>
        </p:txBody>
      </p:sp>
      <p:sp>
        <p:nvSpPr>
          <p:cNvPr id="4" name="Slide Number Placeholder 3"/>
          <p:cNvSpPr>
            <a:spLocks noGrp="1"/>
          </p:cNvSpPr>
          <p:nvPr>
            <p:ph type="sldNum" sz="quarter" idx="12"/>
          </p:nvPr>
        </p:nvSpPr>
        <p:spPr/>
        <p:txBody>
          <a:bodyPr/>
          <a:lstStyle/>
          <a:p>
            <a:fld id="{9CE09B02-5DE6-484B-8B9A-F9FF31C494DF}"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781</Words>
  <Application>Microsoft Office PowerPoint</Application>
  <PresentationFormat>On-screen Show (4:3)</PresentationFormat>
  <Paragraphs>80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GANDHIAN PHILOSOPHY TRUTH AND NON-VIOLENCE</vt:lpstr>
      <vt:lpstr>Slide 2</vt:lpstr>
      <vt:lpstr>WHAT IS GANDHIAN PHILOSOPHY</vt:lpstr>
      <vt:lpstr>AHIMSA</vt:lpstr>
      <vt:lpstr>AHIMSA</vt:lpstr>
      <vt:lpstr>MEANS TO THE END</vt:lpstr>
      <vt:lpstr>TOLERANCE</vt:lpstr>
      <vt:lpstr>ON TRUTH</vt:lpstr>
      <vt:lpstr>CHALLENGES FACING THE WORLD TODAY</vt:lpstr>
      <vt:lpstr>ECONOMIC DIAPARITIES</vt:lpstr>
      <vt:lpstr>TERRORISM AND INTOLERANCE</vt:lpstr>
      <vt:lpstr>EXAMPLES OF NON VIOLENT RESISTANCE IN THE WORLD</vt:lpstr>
      <vt:lpstr>EXAMPLES OF NON VIOLENT RESISTANCE IN THE WORLD</vt:lpstr>
      <vt:lpstr>WHY IT DOESN’T NON – VIOLENCE ALWAYS WORK</vt:lpstr>
      <vt:lpstr>WHAT DOES NON – VIOLENCE REQUIRE</vt:lpstr>
      <vt:lpstr>EXAMPLES OF GANDHIAN PHILOSOPHY IN EVERYDAY LIVES</vt:lpstr>
    </vt:vector>
  </TitlesOfParts>
  <Company>vitcc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GANDHIAN PHILOSOPHY TRUTH AND NON-VIOLENCE</dc:title>
  <dc:creator>cts</dc:creator>
  <cp:lastModifiedBy>DELL</cp:lastModifiedBy>
  <cp:revision>70</cp:revision>
  <dcterms:created xsi:type="dcterms:W3CDTF">2012-07-13T05:33:49Z</dcterms:created>
  <dcterms:modified xsi:type="dcterms:W3CDTF">2013-01-31T09:19:44Z</dcterms:modified>
</cp:coreProperties>
</file>