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362512-B5D7-4E3F-9CE7-37B677F31E26}">
  <a:tblStyle styleId="{5E362512-B5D7-4E3F-9CE7-37B677F31E2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calp" TargetMode="External"/><Relationship Id="rId3" Type="http://schemas.openxmlformats.org/officeDocument/2006/relationships/hyperlink" Target="https://en.wikipedia.org/wiki/Electrodes" TargetMode="External"/><Relationship Id="rId4" Type="http://schemas.openxmlformats.org/officeDocument/2006/relationships/hyperlink" Target="https://en.wikipedia.org/wiki/EEG" TargetMode="External"/><Relationship Id="rId5" Type="http://schemas.openxmlformats.org/officeDocument/2006/relationships/hyperlink" Target="https://en.wikipedia.org/wiki/Sleep_study" TargetMode="External"/><Relationship Id="rId6" Type="http://schemas.openxmlformats.org/officeDocument/2006/relationships/hyperlink" Target="https://en.wikipedia.org/wiki/Scientific_method" TargetMode="External"/><Relationship Id="rId7" Type="http://schemas.openxmlformats.org/officeDocument/2006/relationships/hyperlink" Target="https://en.wikipedia.org/wiki/Cerebral_cortex" TargetMode="External"/><Relationship Id="rId8" Type="http://schemas.openxmlformats.org/officeDocument/2006/relationships/hyperlink" Target="https://en.wikipedia.org/w/index.php?title=Modified_Combinatorial_Nomenclature&amp;action=edit&amp;redlink=1"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Find limitation of one of the papers using LSTM and say that lstm+svm might bridge the gap</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0348a37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0348a37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212529"/>
                </a:solidFill>
                <a:highlight>
                  <a:srgbClr val="FFFFFF"/>
                </a:highlight>
                <a:latin typeface="Roboto"/>
                <a:ea typeface="Roboto"/>
                <a:cs typeface="Roboto"/>
                <a:sym typeface="Roboto"/>
              </a:rPr>
              <a:t>Subjects were monitored for up to several days following withdrawal of anti-seizure medication in order to characterize their seizures and assess their candidacy for surgical intervention.</a:t>
            </a:r>
            <a:endParaRPr sz="12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12529"/>
              </a:solidFill>
              <a:highlight>
                <a:srgbClr val="FFFFFF"/>
              </a:highlight>
              <a:latin typeface="Roboto"/>
              <a:ea typeface="Roboto"/>
              <a:cs typeface="Roboto"/>
              <a:sym typeface="Roboto"/>
            </a:endParaRPr>
          </a:p>
          <a:p>
            <a:pPr indent="0" lvl="0" marL="0" rtl="0" algn="just">
              <a:lnSpc>
                <a:spcPct val="170000"/>
              </a:lnSpc>
              <a:spcBef>
                <a:spcPts val="0"/>
              </a:spcBef>
              <a:spcAft>
                <a:spcPts val="0"/>
              </a:spcAft>
              <a:buClr>
                <a:schemeClr val="dk1"/>
              </a:buClr>
              <a:buSzPts val="1100"/>
              <a:buFont typeface="Arial"/>
              <a:buNone/>
            </a:pPr>
            <a:r>
              <a:rPr lang="en-GB" sz="1200">
                <a:solidFill>
                  <a:srgbClr val="212529"/>
                </a:solidFill>
                <a:highlight>
                  <a:srgbClr val="FFFFFF"/>
                </a:highlight>
              </a:rPr>
              <a:t>different types of seizures contained in the datasets are ideal for assessing the performance of automatic seizure detection methods in realistic settings.</a:t>
            </a:r>
            <a:endParaRPr sz="12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1200">
              <a:solidFill>
                <a:srgbClr val="212529"/>
              </a:solidFill>
              <a:highlight>
                <a:srgbClr val="FFFFFF"/>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2e27cec7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2e27cec7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 Frontal </a:t>
            </a:r>
            <a:endParaRPr/>
          </a:p>
          <a:p>
            <a:pPr indent="0" lvl="0" marL="0" rtl="0" algn="l">
              <a:spcBef>
                <a:spcPts val="0"/>
              </a:spcBef>
              <a:spcAft>
                <a:spcPts val="0"/>
              </a:spcAft>
              <a:buNone/>
            </a:pPr>
            <a:r>
              <a:rPr lang="en-GB"/>
              <a:t>T- temporal </a:t>
            </a:r>
            <a:endParaRPr/>
          </a:p>
          <a:p>
            <a:pPr indent="0" lvl="0" marL="0" rtl="0" algn="l">
              <a:spcBef>
                <a:spcPts val="0"/>
              </a:spcBef>
              <a:spcAft>
                <a:spcPts val="0"/>
              </a:spcAft>
              <a:buNone/>
            </a:pPr>
            <a:r>
              <a:rPr lang="en-GB"/>
              <a:t>P - posterior </a:t>
            </a:r>
            <a:endParaRPr/>
          </a:p>
          <a:p>
            <a:pPr indent="0" lvl="0" marL="0" rtl="0" algn="l">
              <a:spcBef>
                <a:spcPts val="0"/>
              </a:spcBef>
              <a:spcAft>
                <a:spcPts val="0"/>
              </a:spcAft>
              <a:buNone/>
            </a:pPr>
            <a:r>
              <a:rPr lang="en-GB"/>
              <a:t>O- ocipital </a:t>
            </a:r>
            <a:endParaRPr/>
          </a:p>
          <a:p>
            <a:pPr indent="0" lvl="0" marL="0" rtl="0" algn="l">
              <a:spcBef>
                <a:spcPts val="0"/>
              </a:spcBef>
              <a:spcAft>
                <a:spcPts val="0"/>
              </a:spcAft>
              <a:buNone/>
            </a:pPr>
            <a:r>
              <a:rPr lang="en-GB"/>
              <a:t>Note : </a:t>
            </a:r>
            <a:r>
              <a:rPr b="1" lang="en-GB" sz="1200">
                <a:solidFill>
                  <a:srgbClr val="202124"/>
                </a:solidFill>
                <a:highlight>
                  <a:srgbClr val="FFFFFF"/>
                </a:highlight>
              </a:rPr>
              <a:t>Frontal lobe seizures</a:t>
            </a:r>
            <a:r>
              <a:rPr lang="en-GB" sz="1200">
                <a:solidFill>
                  <a:srgbClr val="202124"/>
                </a:solidFill>
                <a:highlight>
                  <a:srgbClr val="FFFFFF"/>
                </a:highlight>
              </a:rPr>
              <a:t> are a common form of </a:t>
            </a:r>
            <a:r>
              <a:rPr b="1" lang="en-GB" sz="1200">
                <a:solidFill>
                  <a:srgbClr val="202124"/>
                </a:solidFill>
                <a:highlight>
                  <a:srgbClr val="FFFFFF"/>
                </a:highlight>
              </a:rPr>
              <a:t>epilepsy</a:t>
            </a:r>
            <a:r>
              <a:rPr lang="en-GB" sz="1200">
                <a:solidFill>
                  <a:srgbClr val="202124"/>
                </a:solidFill>
                <a:highlight>
                  <a:srgbClr val="FFFFFF"/>
                </a:highlight>
              </a:rPr>
              <a:t>, a neurological disorder in which clusters of brain cells send abnormal signals and cause </a:t>
            </a:r>
            <a:r>
              <a:rPr b="1" lang="en-GB" sz="1200">
                <a:solidFill>
                  <a:srgbClr val="202124"/>
                </a:solidFill>
                <a:highlight>
                  <a:srgbClr val="FFFFFF"/>
                </a:highlight>
              </a:rPr>
              <a:t>seizures</a:t>
            </a:r>
            <a:r>
              <a:rPr lang="en-GB" sz="1200">
                <a:solidFill>
                  <a:srgbClr val="202124"/>
                </a:solidFill>
                <a:highlight>
                  <a:srgbClr val="FFFFFF"/>
                </a:highlight>
              </a:rPr>
              <a:t>. </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GB" sz="1050">
                <a:solidFill>
                  <a:srgbClr val="202122"/>
                </a:solidFill>
                <a:highlight>
                  <a:srgbClr val="FFFFFF"/>
                </a:highlight>
              </a:rPr>
              <a:t>The </a:t>
            </a:r>
            <a:r>
              <a:rPr b="1" lang="en-GB" sz="1050">
                <a:solidFill>
                  <a:srgbClr val="202122"/>
                </a:solidFill>
                <a:highlight>
                  <a:srgbClr val="FFFFFF"/>
                </a:highlight>
              </a:rPr>
              <a:t>10–20 system</a:t>
            </a:r>
            <a:r>
              <a:rPr lang="en-GB" sz="1050">
                <a:solidFill>
                  <a:srgbClr val="202122"/>
                </a:solidFill>
                <a:highlight>
                  <a:srgbClr val="FFFFFF"/>
                </a:highlight>
              </a:rPr>
              <a:t> or </a:t>
            </a:r>
            <a:r>
              <a:rPr b="1" lang="en-GB" sz="1050">
                <a:solidFill>
                  <a:srgbClr val="202122"/>
                </a:solidFill>
                <a:highlight>
                  <a:srgbClr val="FFFFFF"/>
                </a:highlight>
              </a:rPr>
              <a:t>International 10–20 system</a:t>
            </a:r>
            <a:r>
              <a:rPr lang="en-GB" sz="1050">
                <a:solidFill>
                  <a:srgbClr val="202122"/>
                </a:solidFill>
                <a:highlight>
                  <a:srgbClr val="FFFFFF"/>
                </a:highlight>
              </a:rPr>
              <a:t> is an internationally recognized method to describe and apply the location of </a:t>
            </a:r>
            <a:r>
              <a:rPr lang="en-GB" sz="1050">
                <a:solidFill>
                  <a:srgbClr val="0645AD"/>
                </a:solidFill>
                <a:highlight>
                  <a:srgbClr val="FFFFFF"/>
                </a:highlight>
                <a:uFill>
                  <a:noFill/>
                </a:uFill>
                <a:hlinkClick r:id="rId2">
                  <a:extLst>
                    <a:ext uri="{A12FA001-AC4F-418D-AE19-62706E023703}">
                      <ahyp:hlinkClr val="tx"/>
                    </a:ext>
                  </a:extLst>
                </a:hlinkClick>
              </a:rPr>
              <a:t>scalp</a:t>
            </a:r>
            <a:r>
              <a:rPr lang="en-GB" sz="1050">
                <a:solidFill>
                  <a:srgbClr val="202122"/>
                </a:solidFill>
                <a:highlight>
                  <a:srgbClr val="FFFFFF"/>
                </a:highlight>
              </a:rPr>
              <a:t> </a:t>
            </a:r>
            <a:r>
              <a:rPr lang="en-GB" sz="1050">
                <a:solidFill>
                  <a:srgbClr val="0645AD"/>
                </a:solidFill>
                <a:highlight>
                  <a:srgbClr val="FFFFFF"/>
                </a:highlight>
                <a:uFill>
                  <a:noFill/>
                </a:uFill>
                <a:hlinkClick r:id="rId3">
                  <a:extLst>
                    <a:ext uri="{A12FA001-AC4F-418D-AE19-62706E023703}">
                      <ahyp:hlinkClr val="tx"/>
                    </a:ext>
                  </a:extLst>
                </a:hlinkClick>
              </a:rPr>
              <a:t>electrodes</a:t>
            </a:r>
            <a:r>
              <a:rPr lang="en-GB" sz="1050">
                <a:solidFill>
                  <a:srgbClr val="202122"/>
                </a:solidFill>
                <a:highlight>
                  <a:srgbClr val="FFFFFF"/>
                </a:highlight>
              </a:rPr>
              <a:t> in the context of an </a:t>
            </a:r>
            <a:r>
              <a:rPr lang="en-GB" sz="1050">
                <a:solidFill>
                  <a:srgbClr val="0645AD"/>
                </a:solidFill>
                <a:highlight>
                  <a:srgbClr val="FFFFFF"/>
                </a:highlight>
                <a:uFill>
                  <a:noFill/>
                </a:uFill>
                <a:hlinkClick r:id="rId4">
                  <a:extLst>
                    <a:ext uri="{A12FA001-AC4F-418D-AE19-62706E023703}">
                      <ahyp:hlinkClr val="tx"/>
                    </a:ext>
                  </a:extLst>
                </a:hlinkClick>
              </a:rPr>
              <a:t>EEG</a:t>
            </a:r>
            <a:r>
              <a:rPr lang="en-GB" sz="1050">
                <a:solidFill>
                  <a:srgbClr val="202122"/>
                </a:solidFill>
                <a:highlight>
                  <a:srgbClr val="FFFFFF"/>
                </a:highlight>
              </a:rPr>
              <a:t> exam, polysomnograph </a:t>
            </a:r>
            <a:r>
              <a:rPr lang="en-GB" sz="1050">
                <a:solidFill>
                  <a:srgbClr val="0645AD"/>
                </a:solidFill>
                <a:highlight>
                  <a:srgbClr val="FFFFFF"/>
                </a:highlight>
                <a:uFill>
                  <a:noFill/>
                </a:uFill>
                <a:hlinkClick r:id="rId5">
                  <a:extLst>
                    <a:ext uri="{A12FA001-AC4F-418D-AE19-62706E023703}">
                      <ahyp:hlinkClr val="tx"/>
                    </a:ext>
                  </a:extLst>
                </a:hlinkClick>
              </a:rPr>
              <a:t>sleep study</a:t>
            </a:r>
            <a:r>
              <a:rPr lang="en-GB" sz="1050">
                <a:solidFill>
                  <a:srgbClr val="202122"/>
                </a:solidFill>
                <a:highlight>
                  <a:srgbClr val="FFFFFF"/>
                </a:highlight>
              </a:rPr>
              <a:t>, or voluntary lab research. This method was developed to maintain standardized testing methods ensuring that a subject's study outcomes (clinical or research) could be compiled, reproduced, and effectively analyzed and compared using the </a:t>
            </a:r>
            <a:r>
              <a:rPr lang="en-GB" sz="1050">
                <a:solidFill>
                  <a:srgbClr val="0645AD"/>
                </a:solidFill>
                <a:highlight>
                  <a:srgbClr val="FFFFFF"/>
                </a:highlight>
                <a:uFill>
                  <a:noFill/>
                </a:uFill>
                <a:hlinkClick r:id="rId6">
                  <a:extLst>
                    <a:ext uri="{A12FA001-AC4F-418D-AE19-62706E023703}">
                      <ahyp:hlinkClr val="tx"/>
                    </a:ext>
                  </a:extLst>
                </a:hlinkClick>
              </a:rPr>
              <a:t>scientific method</a:t>
            </a:r>
            <a:r>
              <a:rPr lang="en-GB" sz="1050">
                <a:solidFill>
                  <a:srgbClr val="202122"/>
                </a:solidFill>
                <a:highlight>
                  <a:srgbClr val="FFFFFF"/>
                </a:highlight>
              </a:rPr>
              <a:t>. The system is based on the relationship between the location of an electrode and the underlying area of the brain, specifically the </a:t>
            </a:r>
            <a:r>
              <a:rPr lang="en-GB" sz="1050">
                <a:solidFill>
                  <a:srgbClr val="0645AD"/>
                </a:solidFill>
                <a:highlight>
                  <a:srgbClr val="FFFFFF"/>
                </a:highlight>
                <a:uFill>
                  <a:noFill/>
                </a:uFill>
                <a:hlinkClick r:id="rId7">
                  <a:extLst>
                    <a:ext uri="{A12FA001-AC4F-418D-AE19-62706E023703}">
                      <ahyp:hlinkClr val="tx"/>
                    </a:ext>
                  </a:extLst>
                </a:hlinkClick>
              </a:rPr>
              <a:t>cerebral cortex</a:t>
            </a:r>
            <a:r>
              <a:rPr lang="en-GB" sz="1050">
                <a:solidFill>
                  <a:srgbClr val="202122"/>
                </a:solidFill>
                <a:highlight>
                  <a:srgbClr val="FFFFFF"/>
                </a:highlight>
              </a:rPr>
              <a:t>.</a:t>
            </a:r>
            <a:endParaRPr sz="1050">
              <a:solidFill>
                <a:srgbClr val="202122"/>
              </a:solidFill>
              <a:highlight>
                <a:srgbClr val="FFFFFF"/>
              </a:highlight>
            </a:endParaRPr>
          </a:p>
          <a:p>
            <a:pPr indent="0" lvl="0" marL="0" rtl="0" algn="l">
              <a:spcBef>
                <a:spcPts val="0"/>
              </a:spcBef>
              <a:spcAft>
                <a:spcPts val="0"/>
              </a:spcAft>
              <a:buNone/>
            </a:pPr>
            <a:r>
              <a:rPr lang="en-GB" sz="1050">
                <a:solidFill>
                  <a:srgbClr val="202122"/>
                </a:solidFill>
                <a:highlight>
                  <a:srgbClr val="FFFFFF"/>
                </a:highlight>
              </a:rPr>
              <a:t>The "10" and "20" refer to the fact that the actual distances between adjacent electrodes are either 10% or 20% of the total front–back or right–left distance of the skull.</a:t>
            </a:r>
            <a:endParaRPr sz="1050">
              <a:solidFill>
                <a:srgbClr val="202122"/>
              </a:solidFill>
              <a:highlight>
                <a:srgbClr val="FFFFFF"/>
              </a:highlight>
            </a:endParaRPr>
          </a:p>
          <a:p>
            <a:pPr indent="0" lvl="0" marL="0" rtl="0" algn="l">
              <a:spcBef>
                <a:spcPts val="0"/>
              </a:spcBef>
              <a:spcAft>
                <a:spcPts val="0"/>
              </a:spcAft>
              <a:buClr>
                <a:schemeClr val="dk1"/>
              </a:buClr>
              <a:buSzPts val="1100"/>
              <a:buFont typeface="Arial"/>
              <a:buNone/>
            </a:pPr>
            <a:r>
              <a:rPr lang="en-GB" sz="1200">
                <a:solidFill>
                  <a:srgbClr val="202124"/>
                </a:solidFill>
                <a:highlight>
                  <a:schemeClr val="lt1"/>
                </a:highlight>
              </a:rPr>
              <a:t>The following shows the 10-20 electrode placements of the chb mit dataset where the nomenclature is used to identify the 21 electrodes which have been used to depict the 23 channels in the dataset. All of which have been sampled at 256hz.</a:t>
            </a:r>
            <a:endParaRPr sz="1050">
              <a:solidFill>
                <a:srgbClr val="202122"/>
              </a:solidFill>
              <a:highlight>
                <a:srgbClr val="FFFFFF"/>
              </a:highlight>
            </a:endParaRPr>
          </a:p>
          <a:p>
            <a:pPr indent="0" lvl="0" marL="0" rtl="0" algn="l">
              <a:spcBef>
                <a:spcPts val="0"/>
              </a:spcBef>
              <a:spcAft>
                <a:spcPts val="0"/>
              </a:spcAft>
              <a:buNone/>
            </a:pPr>
            <a:r>
              <a:rPr lang="en-GB" sz="1050">
                <a:solidFill>
                  <a:srgbClr val="202122"/>
                </a:solidFill>
                <a:highlight>
                  <a:srgbClr val="FFFFFF"/>
                </a:highlight>
              </a:rPr>
              <a:t>When recording a more detailed EEG with more electrodes, extra electrodes are added using </a:t>
            </a:r>
            <a:r>
              <a:rPr i="1" lang="en-GB" sz="1050">
                <a:solidFill>
                  <a:srgbClr val="202122"/>
                </a:solidFill>
                <a:highlight>
                  <a:srgbClr val="FFFFFF"/>
                </a:highlight>
              </a:rPr>
              <a:t>the 10% division</a:t>
            </a:r>
            <a:r>
              <a:rPr lang="en-GB" sz="1050">
                <a:solidFill>
                  <a:srgbClr val="202122"/>
                </a:solidFill>
                <a:highlight>
                  <a:srgbClr val="FFFFFF"/>
                </a:highlight>
              </a:rPr>
              <a:t>, which fills in intermediate sites halfway between those of the existing 10–20 system. This new electrode-naming-system is more complicated giving rise to the </a:t>
            </a:r>
            <a:r>
              <a:rPr lang="en-GB" sz="1050">
                <a:solidFill>
                  <a:srgbClr val="DD3333"/>
                </a:solidFill>
                <a:highlight>
                  <a:srgbClr val="FFFFFF"/>
                </a:highlight>
                <a:uFill>
                  <a:noFill/>
                </a:uFill>
                <a:hlinkClick r:id="rId8">
                  <a:extLst>
                    <a:ext uri="{A12FA001-AC4F-418D-AE19-62706E023703}">
                      <ahyp:hlinkClr val="tx"/>
                    </a:ext>
                  </a:extLst>
                </a:hlinkClick>
              </a:rPr>
              <a:t>Modified Combinatorial Nomenclature</a:t>
            </a:r>
            <a:r>
              <a:rPr lang="en-GB" sz="1050">
                <a:solidFill>
                  <a:srgbClr val="202122"/>
                </a:solidFill>
                <a:highlight>
                  <a:srgbClr val="FFFFFF"/>
                </a:highlight>
              </a:rPr>
              <a:t> (MCN). This MCN system uses 1, 3, 5, 7, 9 for the left hemisphere which represents 10%, 20%, 30%, 40%, 50% of the inion-to-nasion distance respectively.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26e4a56a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26e4a56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666666"/>
              </a:buClr>
              <a:buSzPts val="1200"/>
              <a:buFont typeface="Source Code Pro"/>
              <a:buChar char="-"/>
            </a:pPr>
            <a:r>
              <a:rPr lang="en-GB" sz="1200">
                <a:solidFill>
                  <a:srgbClr val="212529"/>
                </a:solidFill>
                <a:highlight>
                  <a:schemeClr val="lt1"/>
                </a:highlight>
                <a:latin typeface="Source Code Pro"/>
                <a:ea typeface="Source Code Pro"/>
                <a:cs typeface="Source Code Pro"/>
                <a:sym typeface="Source Code Pro"/>
              </a:rPr>
              <a:t>sampling rate of 256 samples per second for all the signals with a 16 bit resolution, most of them contain 23 EEG signals</a:t>
            </a:r>
            <a:endParaRPr sz="1200">
              <a:solidFill>
                <a:srgbClr val="212529"/>
              </a:solidFill>
              <a:highlight>
                <a:schemeClr val="lt1"/>
              </a:highlight>
              <a:latin typeface="Source Code Pro"/>
              <a:ea typeface="Source Code Pro"/>
              <a:cs typeface="Source Code Pro"/>
              <a:sym typeface="Source Code Pro"/>
            </a:endParaRPr>
          </a:p>
          <a:p>
            <a:pPr indent="-304800" lvl="0" marL="457200" rtl="0" algn="l">
              <a:lnSpc>
                <a:spcPct val="150000"/>
              </a:lnSpc>
              <a:spcBef>
                <a:spcPts val="0"/>
              </a:spcBef>
              <a:spcAft>
                <a:spcPts val="0"/>
              </a:spcAft>
              <a:buClr>
                <a:srgbClr val="212529"/>
              </a:buClr>
              <a:buSzPts val="1200"/>
              <a:buFont typeface="Source Code Pro"/>
              <a:buChar char="-"/>
            </a:pPr>
            <a:r>
              <a:rPr lang="en-GB" sz="1200">
                <a:solidFill>
                  <a:srgbClr val="212529"/>
                </a:solidFill>
                <a:highlight>
                  <a:schemeClr val="lt1"/>
                </a:highlight>
                <a:latin typeface="Source Code Pro"/>
                <a:ea typeface="Source Code Pro"/>
                <a:cs typeface="Source Code Pro"/>
                <a:sym typeface="Source Code Pro"/>
              </a:rPr>
              <a:t> Dataset contains a list of 664 .edf files</a:t>
            </a:r>
            <a:endParaRPr sz="1200">
              <a:solidFill>
                <a:srgbClr val="212529"/>
              </a:solidFill>
              <a:highlight>
                <a:schemeClr val="lt1"/>
              </a:highlight>
              <a:latin typeface="Source Code Pro"/>
              <a:ea typeface="Source Code Pro"/>
              <a:cs typeface="Source Code Pro"/>
              <a:sym typeface="Source Code Pro"/>
            </a:endParaRPr>
          </a:p>
          <a:p>
            <a:pPr indent="-304800" lvl="0" marL="457200" rtl="0" algn="l">
              <a:lnSpc>
                <a:spcPct val="150000"/>
              </a:lnSpc>
              <a:spcBef>
                <a:spcPts val="0"/>
              </a:spcBef>
              <a:spcAft>
                <a:spcPts val="0"/>
              </a:spcAft>
              <a:buClr>
                <a:srgbClr val="212529"/>
              </a:buClr>
              <a:buSzPts val="1200"/>
              <a:buFont typeface="Source Code Pro"/>
              <a:buChar char="-"/>
            </a:pPr>
            <a:r>
              <a:rPr lang="en-GB" sz="1200">
                <a:solidFill>
                  <a:srgbClr val="212529"/>
                </a:solidFill>
                <a:highlight>
                  <a:schemeClr val="lt1"/>
                </a:highlight>
                <a:latin typeface="Source Code Pro"/>
                <a:ea typeface="Source Code Pro"/>
                <a:cs typeface="Source Code Pro"/>
                <a:sym typeface="Source Code Pro"/>
              </a:rPr>
              <a:t> The file RECORDS-WITH-SEIZURES lists 129 of those files that contain one or more seizures.</a:t>
            </a:r>
            <a:endParaRPr sz="1200">
              <a:solidFill>
                <a:srgbClr val="212529"/>
              </a:solidFill>
              <a:highlight>
                <a:schemeClr val="lt1"/>
              </a:highlight>
              <a:latin typeface="Source Code Pro"/>
              <a:ea typeface="Source Code Pro"/>
              <a:cs typeface="Source Code Pro"/>
              <a:sym typeface="Source Code Pro"/>
            </a:endParaRPr>
          </a:p>
          <a:p>
            <a:pPr indent="-304800" lvl="0" marL="457200" rtl="0" algn="l">
              <a:lnSpc>
                <a:spcPct val="150000"/>
              </a:lnSpc>
              <a:spcBef>
                <a:spcPts val="0"/>
              </a:spcBef>
              <a:spcAft>
                <a:spcPts val="0"/>
              </a:spcAft>
              <a:buClr>
                <a:srgbClr val="212529"/>
              </a:buClr>
              <a:buSzPts val="1200"/>
              <a:buFont typeface="Source Code Pro"/>
              <a:buChar char="-"/>
            </a:pPr>
            <a:r>
              <a:rPr lang="en-GB" sz="1200">
                <a:solidFill>
                  <a:srgbClr val="212529"/>
                </a:solidFill>
                <a:highlight>
                  <a:schemeClr val="lt1"/>
                </a:highlight>
                <a:latin typeface="Source Code Pro"/>
                <a:ea typeface="Source Code Pro"/>
                <a:cs typeface="Source Code Pro"/>
                <a:sym typeface="Source Code Pro"/>
              </a:rPr>
              <a:t>In total, there were 198 seizures. </a:t>
            </a:r>
            <a:endParaRPr sz="1200">
              <a:solidFill>
                <a:srgbClr val="212529"/>
              </a:solidFill>
              <a:highlight>
                <a:schemeClr val="lt1"/>
              </a:highlight>
              <a:latin typeface="Source Code Pro"/>
              <a:ea typeface="Source Code Pro"/>
              <a:cs typeface="Source Code Pro"/>
              <a:sym typeface="Source Code Pro"/>
            </a:endParaRPr>
          </a:p>
          <a:p>
            <a:pPr indent="-304800" lvl="0" marL="457200" rtl="0" algn="l">
              <a:lnSpc>
                <a:spcPct val="150000"/>
              </a:lnSpc>
              <a:spcBef>
                <a:spcPts val="0"/>
              </a:spcBef>
              <a:spcAft>
                <a:spcPts val="0"/>
              </a:spcAft>
              <a:buClr>
                <a:srgbClr val="212529"/>
              </a:buClr>
              <a:buSzPts val="1200"/>
              <a:buFont typeface="Source Code Pro"/>
              <a:buChar char="-"/>
            </a:pPr>
            <a:r>
              <a:rPr lang="en-GB" sz="1200">
                <a:solidFill>
                  <a:srgbClr val="212529"/>
                </a:solidFill>
                <a:highlight>
                  <a:schemeClr val="lt1"/>
                </a:highlight>
                <a:latin typeface="Source Code Pro"/>
                <a:ea typeface="Source Code Pro"/>
                <a:cs typeface="Source Code Pro"/>
                <a:sym typeface="Source Code Pro"/>
              </a:rPr>
              <a:t>Beginning and end of each seizure is annotated.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26e4a56a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26e4a56a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26e4a56a7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26e4a56a7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26e4a56a7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26e4a56a7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0348a37e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0348a37e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288436a74_6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288436a74_6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4c4a6557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4c4a6557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4c4a6557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4c4a6557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88b32c4e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88b32c4e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r>
              <a:rPr lang="en-GB" sz="1050">
                <a:solidFill>
                  <a:schemeClr val="dk1"/>
                </a:solidFill>
                <a:highlight>
                  <a:srgbClr val="FFFFFF"/>
                </a:highlight>
              </a:rPr>
              <a:t>if random_state = Integer : Will produce the same results across different calls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85a1ce99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85a1ce99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26e4a56a7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26e4a56a7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288436a7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288436a7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288436a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288436a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288436a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288436a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288436a7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288436a7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f288436a74_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f288436a74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26e4a56a7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f26e4a56a7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0348a37e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f0348a37e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0348a37e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0348a37e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88b32c4e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88b32c4e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Channel wise </a:t>
            </a:r>
            <a:endParaRPr/>
          </a:p>
          <a:p>
            <a:pPr indent="0" lvl="0" marL="0" rtl="0" algn="l">
              <a:spcBef>
                <a:spcPts val="0"/>
              </a:spcBef>
              <a:spcAft>
                <a:spcPts val="0"/>
              </a:spcAft>
              <a:buNone/>
            </a:pPr>
            <a:r>
              <a:rPr lang="en-GB"/>
              <a:t>Patients </a:t>
            </a:r>
            <a:endParaRPr/>
          </a:p>
          <a:p>
            <a:pPr indent="0" lvl="0" marL="0" rtl="0" algn="l">
              <a:spcBef>
                <a:spcPts val="0"/>
              </a:spcBef>
              <a:spcAft>
                <a:spcPts val="0"/>
              </a:spcAft>
              <a:buNone/>
            </a:pPr>
            <a:r>
              <a:rPr lang="en-GB"/>
              <a:t>Add literature survey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85a1ce99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85a1ce99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6dbd110d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6dbd110d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0348a37e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0348a37e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f6db25ff4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f6db25ff4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2e27cec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2e27cec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50">
              <a:solidFill>
                <a:srgbClr val="333333"/>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4c4a655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4c4a655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4c4a655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4c4a655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4c4a6557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4c4a6557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solidFill>
                  <a:schemeClr val="dk1"/>
                </a:solidFill>
              </a:rPr>
              <a:t>PyEEG is a Python module that focuses only on extracting features from EEG/MEG segments. There</a:t>
            </a:r>
            <a:r>
              <a:rPr lang="en-GB">
                <a:solidFill>
                  <a:schemeClr val="dk1"/>
                </a:solidFill>
                <a:latin typeface="Calibri"/>
                <a:ea typeface="Calibri"/>
                <a:cs typeface="Calibri"/>
                <a:sym typeface="Calibri"/>
              </a:rPr>
              <a:t>[1]</a:t>
            </a:r>
            <a:r>
              <a:rPr lang="en-GB">
                <a:solidFill>
                  <a:schemeClr val="dk1"/>
                </a:solidFill>
              </a:rPr>
              <a:t>fore, it does not contain functions to import data of various formats or export features to a classifier</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Users can easily hook PyEEG up with various existing open source software to build toolchains for their EEG/MEG research. PyEEG consists of two sets of functions. (1) Preprocessing functions, which do not return any feature values)</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Feature extraction functions, that return feature val</a:t>
            </a:r>
            <a:r>
              <a:rPr lang="en-GB">
                <a:solidFill>
                  <a:schemeClr val="dk1"/>
                </a:solidFill>
                <a:latin typeface="Calibri"/>
                <a:ea typeface="Calibri"/>
                <a:cs typeface="Calibri"/>
                <a:sym typeface="Calibri"/>
              </a:rPr>
              <a:t>[1]</a:t>
            </a:r>
            <a:r>
              <a:rPr lang="en-GB">
                <a:solidFill>
                  <a:schemeClr val="dk1"/>
                </a:solidFill>
              </a:rPr>
              <a:t>ues.</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PyEEG does not define any new data structure, but instead uses only standard Python and NumPy data structures.</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The inputs of all functions are a time sequence as a list of floating-point numbers and a set of optional feature extraction parameters. Parameters have default values. The output of a feature extraction function is a floating-point number if the feature is a scalar or a list of floating-point numbers (a vector) otherwise</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79d09954e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79d09954e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GB"/>
              <a:t>The process </a:t>
            </a:r>
            <a:r>
              <a:rPr lang="en-GB"/>
              <a:t>involves</a:t>
            </a:r>
            <a:r>
              <a:rPr lang="en-GB"/>
              <a:t> the collection of raw eeg data in edf format which has frequency sample of 256hz taken from the chb- mit dataset. </a:t>
            </a:r>
            <a:endParaRPr/>
          </a:p>
          <a:p>
            <a:pPr indent="-298450" lvl="0" marL="457200" rtl="0" algn="l">
              <a:spcBef>
                <a:spcPts val="0"/>
              </a:spcBef>
              <a:spcAft>
                <a:spcPts val="0"/>
              </a:spcAft>
              <a:buSzPts val="1100"/>
              <a:buAutoNum type="arabicPeriod"/>
            </a:pPr>
            <a:r>
              <a:rPr lang="en-GB"/>
              <a:t>Following that we will be doing pre processing, which involves the usage of bandpass filter to remove noise. This is done by setting the frequency range with lower limit of 0.25hz and higher limit as 25hz , during the pre- processing the edf format of data are converted into the csv format for each of the patients which in our case includes 5 patients as available in the chb- mit dataset. </a:t>
            </a:r>
            <a:endParaRPr/>
          </a:p>
          <a:p>
            <a:pPr indent="-298450" lvl="0" marL="457200" rtl="0" algn="l">
              <a:spcBef>
                <a:spcPts val="0"/>
              </a:spcBef>
              <a:spcAft>
                <a:spcPts val="0"/>
              </a:spcAft>
              <a:buSzPts val="1100"/>
              <a:buAutoNum type="arabicPeriod"/>
            </a:pPr>
            <a:r>
              <a:rPr lang="en-GB"/>
              <a:t>The pre- processed data based on our project then undergoes processing in 3 </a:t>
            </a:r>
            <a:r>
              <a:rPr lang="en-GB"/>
              <a:t>different</a:t>
            </a:r>
            <a:r>
              <a:rPr lang="en-GB"/>
              <a:t> models that are LSTM+Svm, LSTM and SVM</a:t>
            </a:r>
            <a:endParaRPr/>
          </a:p>
          <a:p>
            <a:pPr indent="-298450" lvl="0" marL="457200" rtl="0" algn="l">
              <a:spcBef>
                <a:spcPts val="0"/>
              </a:spcBef>
              <a:spcAft>
                <a:spcPts val="0"/>
              </a:spcAft>
              <a:buSzPts val="1100"/>
              <a:buAutoNum type="arabicPeriod"/>
            </a:pPr>
            <a:r>
              <a:rPr lang="en-GB"/>
              <a:t>Following the predictive analysis with 3 different models the output then obtained will be used for doing single patient analysis ( taking 3 subjects with 25-35hr/subject ) and multiple patient analysis (35hrs of eeg ).</a:t>
            </a:r>
            <a:endParaRPr/>
          </a:p>
          <a:p>
            <a:pPr indent="-298450" lvl="0" marL="457200" rtl="0" algn="l">
              <a:spcBef>
                <a:spcPts val="0"/>
              </a:spcBef>
              <a:spcAft>
                <a:spcPts val="0"/>
              </a:spcAft>
              <a:buSzPts val="1100"/>
              <a:buAutoNum type="arabicPeriod"/>
            </a:pPr>
            <a:r>
              <a:rPr lang="en-GB"/>
              <a:t>The results obtained will be used for performance check and comparitive analysis between models. </a:t>
            </a:r>
            <a:endParaRPr/>
          </a:p>
          <a:p>
            <a:pPr indent="-298450" lvl="0" marL="457200" rtl="0" algn="l">
              <a:spcBef>
                <a:spcPts val="0"/>
              </a:spcBef>
              <a:spcAft>
                <a:spcPts val="0"/>
              </a:spcAft>
              <a:buSzPts val="1100"/>
              <a:buAutoNum type="arabicPeriod"/>
            </a:pPr>
            <a:r>
              <a:rPr lang="en-GB"/>
              <a:t>The final part involves cross validation to </a:t>
            </a:r>
            <a:r>
              <a:rPr lang="en-GB"/>
              <a:t>verify</a:t>
            </a:r>
            <a:r>
              <a:rPr lang="en-GB"/>
              <a:t> the results and accuracy of our model(i.e. LSTM + SVM )  using k-fold cross </a:t>
            </a:r>
            <a:r>
              <a:rPr lang="en-GB"/>
              <a:t>validation</a:t>
            </a:r>
            <a:r>
              <a:rPr lang="en-GB"/>
              <a:t> </a:t>
            </a:r>
            <a:r>
              <a:rPr lang="en-GB"/>
              <a:t>which</a:t>
            </a:r>
            <a:r>
              <a:rPr lang="en-GB"/>
              <a:t> allows us to test our model on a limited data </a:t>
            </a:r>
            <a:r>
              <a:rPr lang="en-GB"/>
              <a:t>segment</a:t>
            </a:r>
            <a:r>
              <a:rPr lang="en-GB"/>
              <a:t> to gauge how it works normally without the training set. </a:t>
            </a:r>
            <a:endParaRPr/>
          </a:p>
          <a:p>
            <a:pPr indent="-298450" lvl="0" marL="457200" rtl="0" algn="l">
              <a:spcBef>
                <a:spcPts val="0"/>
              </a:spcBef>
              <a:spcAft>
                <a:spcPts val="0"/>
              </a:spcAft>
              <a:buSzPts val="1100"/>
              <a:buAutoNum type="arabicPeriod"/>
            </a:pPr>
            <a:r>
              <a:rPr i="1" lang="en-GB" sz="1150">
                <a:solidFill>
                  <a:srgbClr val="555555"/>
                </a:solidFill>
                <a:highlight>
                  <a:srgbClr val="FFFFFF"/>
                </a:highlight>
              </a:rPr>
              <a:t>This approach involves randomly dividing the set of observations into k groups, or folds, of approximately equal size. The first fold is treated as a validation set, and the method is fit on the remaining k − 1 folds.</a:t>
            </a:r>
            <a:endParaRPr/>
          </a:p>
          <a:p>
            <a:pPr indent="-298450" lvl="0" marL="457200" rtl="0" algn="l">
              <a:spcBef>
                <a:spcPts val="0"/>
              </a:spcBef>
              <a:spcAft>
                <a:spcPts val="0"/>
              </a:spcAft>
              <a:buSzPts val="1100"/>
              <a:buAutoNum type="arabicPeriod"/>
            </a:pPr>
            <a:r>
              <a:t/>
            </a:r>
            <a:endParaRPr/>
          </a:p>
          <a:p>
            <a:pPr indent="0" lvl="0" marL="0" rtl="0" algn="l">
              <a:spcBef>
                <a:spcPts val="0"/>
              </a:spcBef>
              <a:spcAft>
                <a:spcPts val="0"/>
              </a:spcAft>
              <a:buNone/>
            </a:pPr>
            <a:r>
              <a:rPr lang="en-GB" sz="1200">
                <a:solidFill>
                  <a:srgbClr val="202124"/>
                </a:solidFill>
                <a:highlight>
                  <a:srgbClr val="FFFFFF"/>
                </a:highlight>
              </a:rPr>
              <a:t>         If </a:t>
            </a:r>
            <a:r>
              <a:rPr b="1" lang="en-GB" sz="1200">
                <a:solidFill>
                  <a:srgbClr val="202124"/>
                </a:solidFill>
                <a:highlight>
                  <a:srgbClr val="FFFFFF"/>
                </a:highlight>
              </a:rPr>
              <a:t>k</a:t>
            </a:r>
            <a:r>
              <a:rPr lang="en-GB" sz="1200">
                <a:solidFill>
                  <a:srgbClr val="202124"/>
                </a:solidFill>
                <a:highlight>
                  <a:srgbClr val="FFFFFF"/>
                </a:highlight>
              </a:rPr>
              <a:t>=5 the dataset will be divided into 5 equal parts and the  process will run 5 times, each time with a different holdout set.</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15.jpg"/><Relationship Id="rId5"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jp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12456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GB" sz="4280">
                <a:latin typeface="Merriweather"/>
                <a:ea typeface="Merriweather"/>
                <a:cs typeface="Merriweather"/>
                <a:sym typeface="Merriweather"/>
              </a:rPr>
              <a:t>Novel approach for detection of Epileptic seizure using Deep Learning</a:t>
            </a:r>
            <a:endParaRPr b="1" sz="4280">
              <a:latin typeface="Merriweather"/>
              <a:ea typeface="Merriweather"/>
              <a:cs typeface="Merriweather"/>
              <a:sym typeface="Merriweather"/>
            </a:endParaRPr>
          </a:p>
        </p:txBody>
      </p:sp>
      <p:sp>
        <p:nvSpPr>
          <p:cNvPr id="57" name="Google Shape;57;p13"/>
          <p:cNvSpPr txBox="1"/>
          <p:nvPr>
            <p:ph type="ctrTitle"/>
          </p:nvPr>
        </p:nvSpPr>
        <p:spPr>
          <a:xfrm>
            <a:off x="1085575" y="3664375"/>
            <a:ext cx="7206000" cy="5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t/>
            </a:r>
            <a:endParaRPr sz="2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604825"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GB" sz="3400">
                <a:latin typeface="Playfair Display"/>
                <a:ea typeface="Playfair Display"/>
                <a:cs typeface="Playfair Display"/>
                <a:sym typeface="Playfair Display"/>
              </a:rPr>
              <a:t>DATASET</a:t>
            </a:r>
            <a:endParaRPr b="0" sz="3400">
              <a:latin typeface="Playfair Display"/>
              <a:ea typeface="Playfair Display"/>
              <a:cs typeface="Playfair Display"/>
              <a:sym typeface="Playfair Display"/>
            </a:endParaRPr>
          </a:p>
        </p:txBody>
      </p:sp>
      <p:sp>
        <p:nvSpPr>
          <p:cNvPr id="109" name="Google Shape;109;p22"/>
          <p:cNvSpPr txBox="1"/>
          <p:nvPr>
            <p:ph idx="1" type="body"/>
          </p:nvPr>
        </p:nvSpPr>
        <p:spPr>
          <a:xfrm>
            <a:off x="311700" y="1255325"/>
            <a:ext cx="8520600" cy="334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400">
                <a:latin typeface="Arial"/>
                <a:ea typeface="Arial"/>
                <a:cs typeface="Arial"/>
                <a:sym typeface="Arial"/>
              </a:rPr>
              <a:t>   </a:t>
            </a:r>
            <a:r>
              <a:rPr lang="en-GB" sz="1400">
                <a:solidFill>
                  <a:srgbClr val="212121"/>
                </a:solidFill>
                <a:latin typeface="Arial"/>
                <a:ea typeface="Arial"/>
                <a:cs typeface="Arial"/>
                <a:sym typeface="Arial"/>
              </a:rPr>
              <a:t> </a:t>
            </a:r>
            <a:r>
              <a:rPr b="1" lang="en-GB" sz="1400">
                <a:solidFill>
                  <a:srgbClr val="212121"/>
                </a:solidFill>
                <a:latin typeface="Arial"/>
                <a:ea typeface="Arial"/>
                <a:cs typeface="Arial"/>
                <a:sym typeface="Arial"/>
              </a:rPr>
              <a:t>CHB MIT - </a:t>
            </a:r>
            <a:r>
              <a:rPr b="1" lang="en-GB" sz="1400">
                <a:solidFill>
                  <a:srgbClr val="212121"/>
                </a:solidFill>
                <a:latin typeface="Arial"/>
                <a:ea typeface="Arial"/>
                <a:cs typeface="Arial"/>
                <a:sym typeface="Arial"/>
              </a:rPr>
              <a:t>DATASET</a:t>
            </a:r>
            <a:endParaRPr b="1" sz="1400">
              <a:solidFill>
                <a:srgbClr val="212121"/>
              </a:solidFill>
              <a:latin typeface="Arial"/>
              <a:ea typeface="Arial"/>
              <a:cs typeface="Arial"/>
              <a:sym typeface="Arial"/>
            </a:endParaRPr>
          </a:p>
          <a:p>
            <a:pPr indent="-317500" lvl="0" marL="457200" rtl="0" algn="l">
              <a:lnSpc>
                <a:spcPct val="115000"/>
              </a:lnSpc>
              <a:spcBef>
                <a:spcPts val="1200"/>
              </a:spcBef>
              <a:spcAft>
                <a:spcPts val="0"/>
              </a:spcAft>
              <a:buClr>
                <a:srgbClr val="212121"/>
              </a:buClr>
              <a:buSzPts val="1400"/>
              <a:buFont typeface="Arial"/>
              <a:buChar char="●"/>
            </a:pPr>
            <a:r>
              <a:rPr lang="en-GB" sz="1400">
                <a:solidFill>
                  <a:srgbClr val="212121"/>
                </a:solidFill>
                <a:highlight>
                  <a:srgbClr val="FFFFFF"/>
                </a:highlight>
                <a:latin typeface="Arial"/>
                <a:ea typeface="Arial"/>
                <a:cs typeface="Arial"/>
                <a:sym typeface="Arial"/>
              </a:rPr>
              <a:t>This database, collected at the Children’s Hospital Boston, consists of EEG recordings from subjects with intractable seizures and was taken from Physionet.org</a:t>
            </a:r>
            <a:endParaRPr sz="1400">
              <a:solidFill>
                <a:srgbClr val="212121"/>
              </a:solidFill>
              <a:highlight>
                <a:srgbClr val="FFFFFF"/>
              </a:highlight>
              <a:latin typeface="Arial"/>
              <a:ea typeface="Arial"/>
              <a:cs typeface="Arial"/>
              <a:sym typeface="Arial"/>
            </a:endParaRPr>
          </a:p>
          <a:p>
            <a:pPr indent="-317500" lvl="0" marL="457200" rtl="0" algn="l">
              <a:lnSpc>
                <a:spcPct val="115000"/>
              </a:lnSpc>
              <a:spcBef>
                <a:spcPts val="0"/>
              </a:spcBef>
              <a:spcAft>
                <a:spcPts val="0"/>
              </a:spcAft>
              <a:buClr>
                <a:srgbClr val="212121"/>
              </a:buClr>
              <a:buSzPts val="1400"/>
              <a:buFont typeface="Arial"/>
              <a:buChar char="●"/>
            </a:pPr>
            <a:r>
              <a:rPr lang="en-GB" sz="1400">
                <a:solidFill>
                  <a:srgbClr val="212121"/>
                </a:solidFill>
                <a:highlight>
                  <a:srgbClr val="FFFFFF"/>
                </a:highlight>
                <a:latin typeface="Arial"/>
                <a:ea typeface="Arial"/>
                <a:cs typeface="Arial"/>
                <a:sym typeface="Arial"/>
              </a:rPr>
              <a:t> Consists of 969 Hours of scalp EEG recordings with 173 seizures.</a:t>
            </a:r>
            <a:endParaRPr sz="1400">
              <a:solidFill>
                <a:srgbClr val="212121"/>
              </a:solidFill>
              <a:highlight>
                <a:srgbClr val="FFFFFF"/>
              </a:highlight>
              <a:latin typeface="Arial"/>
              <a:ea typeface="Arial"/>
              <a:cs typeface="Arial"/>
              <a:sym typeface="Arial"/>
            </a:endParaRPr>
          </a:p>
          <a:p>
            <a:pPr indent="-317500" lvl="0" marL="457200" rtl="0" algn="l">
              <a:lnSpc>
                <a:spcPct val="115000"/>
              </a:lnSpc>
              <a:spcBef>
                <a:spcPts val="0"/>
              </a:spcBef>
              <a:spcAft>
                <a:spcPts val="0"/>
              </a:spcAft>
              <a:buClr>
                <a:srgbClr val="212121"/>
              </a:buClr>
              <a:buSzPts val="1400"/>
              <a:buFont typeface="Arial"/>
              <a:buChar char="●"/>
            </a:pPr>
            <a:r>
              <a:rPr lang="en-GB" sz="1400">
                <a:solidFill>
                  <a:srgbClr val="212121"/>
                </a:solidFill>
                <a:highlight>
                  <a:srgbClr val="FFFFFF"/>
                </a:highlight>
                <a:latin typeface="Arial"/>
                <a:ea typeface="Arial"/>
                <a:cs typeface="Arial"/>
                <a:sym typeface="Arial"/>
              </a:rPr>
              <a:t>Recordings, grouped into 23 cases, were collected from 22 subjects (5 males, ages 3–22; and 17 females, ages 1.5–19)</a:t>
            </a:r>
            <a:endParaRPr sz="1400">
              <a:solidFill>
                <a:srgbClr val="212121"/>
              </a:solidFill>
              <a:highlight>
                <a:srgbClr val="FFFFFF"/>
              </a:highlight>
              <a:latin typeface="Arial"/>
              <a:ea typeface="Arial"/>
              <a:cs typeface="Arial"/>
              <a:sym typeface="Arial"/>
            </a:endParaRPr>
          </a:p>
          <a:p>
            <a:pPr indent="-317500" lvl="0" marL="457200" rtl="0" algn="l">
              <a:lnSpc>
                <a:spcPct val="115000"/>
              </a:lnSpc>
              <a:spcBef>
                <a:spcPts val="0"/>
              </a:spcBef>
              <a:spcAft>
                <a:spcPts val="0"/>
              </a:spcAft>
              <a:buClr>
                <a:srgbClr val="212121"/>
              </a:buClr>
              <a:buSzPts val="1400"/>
              <a:buFont typeface="Arial"/>
              <a:buChar char="●"/>
            </a:pPr>
            <a:r>
              <a:rPr lang="en-GB" sz="1400">
                <a:solidFill>
                  <a:srgbClr val="212121"/>
                </a:solidFill>
                <a:highlight>
                  <a:srgbClr val="FFFFFF"/>
                </a:highlight>
                <a:latin typeface="Arial"/>
                <a:ea typeface="Arial"/>
                <a:cs typeface="Arial"/>
                <a:sym typeface="Arial"/>
              </a:rPr>
              <a:t>Each case (chb01, chb02, etc.) contains between 9 and 42 continuous .edf files from a single subject</a:t>
            </a:r>
            <a:endParaRPr sz="1400">
              <a:solidFill>
                <a:srgbClr val="212121"/>
              </a:solidFill>
              <a:highlight>
                <a:srgbClr val="FFFFFF"/>
              </a:highlight>
              <a:latin typeface="Arial"/>
              <a:ea typeface="Arial"/>
              <a:cs typeface="Arial"/>
              <a:sym typeface="Arial"/>
            </a:endParaRPr>
          </a:p>
          <a:p>
            <a:pPr indent="-317500" lvl="0" marL="457200" rtl="0" algn="l">
              <a:lnSpc>
                <a:spcPct val="115000"/>
              </a:lnSpc>
              <a:spcBef>
                <a:spcPts val="0"/>
              </a:spcBef>
              <a:spcAft>
                <a:spcPts val="0"/>
              </a:spcAft>
              <a:buClr>
                <a:srgbClr val="212121"/>
              </a:buClr>
              <a:buSzPts val="1400"/>
              <a:buFont typeface="Arial"/>
              <a:buChar char="●"/>
            </a:pPr>
            <a:r>
              <a:rPr lang="en-GB" sz="1400">
                <a:solidFill>
                  <a:srgbClr val="212121"/>
                </a:solidFill>
                <a:highlight>
                  <a:srgbClr val="FFFFFF"/>
                </a:highlight>
                <a:latin typeface="Arial"/>
                <a:ea typeface="Arial"/>
                <a:cs typeface="Arial"/>
                <a:sym typeface="Arial"/>
              </a:rPr>
              <a:t>The diversity of patients (Male, Female, 1-22 years old) </a:t>
            </a:r>
            <a:endParaRPr sz="1400">
              <a:solidFill>
                <a:srgbClr val="212121"/>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1400">
              <a:solidFill>
                <a:srgbClr val="212529"/>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None/>
            </a:pPr>
            <a:r>
              <a:t/>
            </a:r>
            <a:endParaRPr sz="1400">
              <a:solidFill>
                <a:srgbClr val="212529"/>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819150" y="5697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GB" sz="2760">
                <a:latin typeface="Playfair Display"/>
                <a:ea typeface="Playfair Display"/>
                <a:cs typeface="Playfair Display"/>
                <a:sym typeface="Playfair Display"/>
              </a:rPr>
              <a:t>10-20 SYSTEM OF ELECTRODE PLACEMENT</a:t>
            </a:r>
            <a:endParaRPr b="0" sz="2760">
              <a:latin typeface="Playfair Display"/>
              <a:ea typeface="Playfair Display"/>
              <a:cs typeface="Playfair Display"/>
              <a:sym typeface="Playfair Display"/>
            </a:endParaRPr>
          </a:p>
        </p:txBody>
      </p:sp>
      <p:sp>
        <p:nvSpPr>
          <p:cNvPr id="115" name="Google Shape;115;p23"/>
          <p:cNvSpPr txBox="1"/>
          <p:nvPr>
            <p:ph idx="1" type="body"/>
          </p:nvPr>
        </p:nvSpPr>
        <p:spPr>
          <a:xfrm>
            <a:off x="275968" y="1359525"/>
            <a:ext cx="8556300" cy="321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3"/>
          <p:cNvPicPr preferRelativeResize="0"/>
          <p:nvPr/>
        </p:nvPicPr>
        <p:blipFill>
          <a:blip r:embed="rId3">
            <a:alphaModFix/>
          </a:blip>
          <a:stretch>
            <a:fillRect/>
          </a:stretch>
        </p:blipFill>
        <p:spPr>
          <a:xfrm>
            <a:off x="169950" y="1372499"/>
            <a:ext cx="4592225" cy="3396093"/>
          </a:xfrm>
          <a:prstGeom prst="rect">
            <a:avLst/>
          </a:prstGeom>
          <a:noFill/>
          <a:ln>
            <a:noFill/>
          </a:ln>
        </p:spPr>
      </p:pic>
      <p:pic>
        <p:nvPicPr>
          <p:cNvPr id="117" name="Google Shape;117;p23"/>
          <p:cNvPicPr preferRelativeResize="0"/>
          <p:nvPr/>
        </p:nvPicPr>
        <p:blipFill>
          <a:blip r:embed="rId4">
            <a:alphaModFix/>
          </a:blip>
          <a:stretch>
            <a:fillRect/>
          </a:stretch>
        </p:blipFill>
        <p:spPr>
          <a:xfrm>
            <a:off x="4668911" y="1372505"/>
            <a:ext cx="3653807" cy="3026206"/>
          </a:xfrm>
          <a:prstGeom prst="rect">
            <a:avLst/>
          </a:prstGeom>
          <a:noFill/>
          <a:ln>
            <a:noFill/>
          </a:ln>
        </p:spPr>
      </p:pic>
      <p:sp>
        <p:nvSpPr>
          <p:cNvPr id="118" name="Google Shape;118;p23"/>
          <p:cNvSpPr txBox="1"/>
          <p:nvPr/>
        </p:nvSpPr>
        <p:spPr>
          <a:xfrm>
            <a:off x="370850" y="4449960"/>
            <a:ext cx="404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Fig . Placement of electrodes along with channels </a:t>
            </a:r>
            <a:endParaRPr>
              <a:latin typeface="Calibri"/>
              <a:ea typeface="Calibri"/>
              <a:cs typeface="Calibri"/>
              <a:sym typeface="Calibri"/>
            </a:endParaRPr>
          </a:p>
        </p:txBody>
      </p:sp>
      <p:sp>
        <p:nvSpPr>
          <p:cNvPr id="119" name="Google Shape;119;p23"/>
          <p:cNvSpPr txBox="1"/>
          <p:nvPr/>
        </p:nvSpPr>
        <p:spPr>
          <a:xfrm>
            <a:off x="4762175" y="4449959"/>
            <a:ext cx="399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Fig. Electrodes </a:t>
            </a:r>
            <a:r>
              <a:rPr lang="en-GB">
                <a:latin typeface="Calibri"/>
                <a:ea typeface="Calibri"/>
                <a:cs typeface="Calibri"/>
                <a:sym typeface="Calibri"/>
              </a:rPr>
              <a:t>placement marked with the regions[17]</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idx="1" type="body"/>
          </p:nvPr>
        </p:nvSpPr>
        <p:spPr>
          <a:xfrm>
            <a:off x="242675" y="1093850"/>
            <a:ext cx="8646600" cy="3770100"/>
          </a:xfrm>
          <a:prstGeom prst="rect">
            <a:avLst/>
          </a:prstGeom>
        </p:spPr>
        <p:txBody>
          <a:bodyPr anchorCtr="0" anchor="t" bIns="91425" lIns="91425" spcFirstLastPara="1" rIns="91425" wrap="square" tIns="91425">
            <a:noAutofit/>
          </a:bodyPr>
          <a:lstStyle/>
          <a:p>
            <a:pPr indent="-314325" lvl="0" marL="457200" rtl="0" algn="just">
              <a:lnSpc>
                <a:spcPct val="150000"/>
              </a:lnSpc>
              <a:spcBef>
                <a:spcPts val="0"/>
              </a:spcBef>
              <a:spcAft>
                <a:spcPts val="0"/>
              </a:spcAft>
              <a:buClr>
                <a:srgbClr val="212529"/>
              </a:buClr>
              <a:buSzPts val="1350"/>
              <a:buFont typeface="Arial"/>
              <a:buChar char="●"/>
            </a:pPr>
            <a:r>
              <a:rPr lang="en-GB" sz="1350">
                <a:solidFill>
                  <a:srgbClr val="000000"/>
                </a:solidFill>
                <a:latin typeface="Arial"/>
                <a:ea typeface="Arial"/>
                <a:cs typeface="Arial"/>
                <a:sym typeface="Arial"/>
              </a:rPr>
              <a:t>Owing to the current computation capacity, the data of five patients has been considered for our analysis.  </a:t>
            </a:r>
            <a:endParaRPr sz="1350">
              <a:solidFill>
                <a:srgbClr val="000000"/>
              </a:solidFill>
              <a:latin typeface="Arial"/>
              <a:ea typeface="Arial"/>
              <a:cs typeface="Arial"/>
              <a:sym typeface="Arial"/>
            </a:endParaRPr>
          </a:p>
          <a:p>
            <a:pPr indent="0" lvl="0" marL="0" rtl="0" algn="just">
              <a:lnSpc>
                <a:spcPct val="150000"/>
              </a:lnSpc>
              <a:spcBef>
                <a:spcPts val="1200"/>
              </a:spcBef>
              <a:spcAft>
                <a:spcPts val="0"/>
              </a:spcAft>
              <a:buNone/>
            </a:pPr>
            <a:r>
              <a:t/>
            </a:r>
            <a:endParaRPr sz="1350">
              <a:solidFill>
                <a:srgbClr val="000000"/>
              </a:solidFill>
              <a:latin typeface="Arial"/>
              <a:ea typeface="Arial"/>
              <a:cs typeface="Arial"/>
              <a:sym typeface="Arial"/>
            </a:endParaRPr>
          </a:p>
          <a:p>
            <a:pPr indent="0" lvl="0" marL="0" rtl="0" algn="just">
              <a:lnSpc>
                <a:spcPct val="150000"/>
              </a:lnSpc>
              <a:spcBef>
                <a:spcPts val="1200"/>
              </a:spcBef>
              <a:spcAft>
                <a:spcPts val="0"/>
              </a:spcAft>
              <a:buNone/>
            </a:pPr>
            <a:r>
              <a:t/>
            </a:r>
            <a:endParaRPr sz="1350">
              <a:solidFill>
                <a:srgbClr val="000000"/>
              </a:solidFill>
              <a:latin typeface="Arial"/>
              <a:ea typeface="Arial"/>
              <a:cs typeface="Arial"/>
              <a:sym typeface="Arial"/>
            </a:endParaRPr>
          </a:p>
          <a:p>
            <a:pPr indent="0" lvl="0" marL="0" rtl="0" algn="just">
              <a:lnSpc>
                <a:spcPct val="150000"/>
              </a:lnSpc>
              <a:spcBef>
                <a:spcPts val="1200"/>
              </a:spcBef>
              <a:spcAft>
                <a:spcPts val="0"/>
              </a:spcAft>
              <a:buNone/>
            </a:pPr>
            <a:r>
              <a:t/>
            </a:r>
            <a:endParaRPr sz="1350">
              <a:solidFill>
                <a:srgbClr val="000000"/>
              </a:solidFill>
              <a:latin typeface="Arial"/>
              <a:ea typeface="Arial"/>
              <a:cs typeface="Arial"/>
              <a:sym typeface="Arial"/>
            </a:endParaRPr>
          </a:p>
          <a:p>
            <a:pPr indent="0" lvl="0" marL="0" rtl="0" algn="just">
              <a:lnSpc>
                <a:spcPct val="150000"/>
              </a:lnSpc>
              <a:spcBef>
                <a:spcPts val="1200"/>
              </a:spcBef>
              <a:spcAft>
                <a:spcPts val="0"/>
              </a:spcAft>
              <a:buNone/>
            </a:pPr>
            <a:r>
              <a:t/>
            </a:r>
            <a:endParaRPr sz="1350">
              <a:solidFill>
                <a:srgbClr val="000000"/>
              </a:solidFill>
              <a:latin typeface="Arial"/>
              <a:ea typeface="Arial"/>
              <a:cs typeface="Arial"/>
              <a:sym typeface="Arial"/>
            </a:endParaRPr>
          </a:p>
          <a:p>
            <a:pPr indent="-314325" lvl="0" marL="457200" rtl="0" algn="just">
              <a:lnSpc>
                <a:spcPct val="150000"/>
              </a:lnSpc>
              <a:spcBef>
                <a:spcPts val="1200"/>
              </a:spcBef>
              <a:spcAft>
                <a:spcPts val="0"/>
              </a:spcAft>
              <a:buClr>
                <a:srgbClr val="000000"/>
              </a:buClr>
              <a:buSzPts val="1350"/>
              <a:buFont typeface="Arial"/>
              <a:buChar char="●"/>
            </a:pPr>
            <a:r>
              <a:rPr lang="en-GB" sz="1350">
                <a:solidFill>
                  <a:srgbClr val="000000"/>
                </a:solidFill>
                <a:latin typeface="Arial"/>
                <a:ea typeface="Arial"/>
                <a:cs typeface="Arial"/>
                <a:sym typeface="Arial"/>
              </a:rPr>
              <a:t>Single and Multi patient data were created for our project by selecting the edf files having seizures. </a:t>
            </a:r>
            <a:endParaRPr sz="1350">
              <a:solidFill>
                <a:srgbClr val="000000"/>
              </a:solidFill>
              <a:latin typeface="Arial"/>
              <a:ea typeface="Arial"/>
              <a:cs typeface="Arial"/>
              <a:sym typeface="Arial"/>
            </a:endParaRPr>
          </a:p>
          <a:p>
            <a:pPr indent="-314325" lvl="0" marL="457200" rtl="0" algn="just">
              <a:lnSpc>
                <a:spcPct val="150000"/>
              </a:lnSpc>
              <a:spcBef>
                <a:spcPts val="0"/>
              </a:spcBef>
              <a:spcAft>
                <a:spcPts val="0"/>
              </a:spcAft>
              <a:buClr>
                <a:srgbClr val="000000"/>
              </a:buClr>
              <a:buSzPts val="1350"/>
              <a:buFont typeface="Arial"/>
              <a:buChar char="●"/>
            </a:pPr>
            <a:r>
              <a:rPr lang="en-GB" sz="1350">
                <a:solidFill>
                  <a:srgbClr val="000000"/>
                </a:solidFill>
                <a:latin typeface="Arial"/>
                <a:ea typeface="Arial"/>
                <a:cs typeface="Arial"/>
                <a:sym typeface="Arial"/>
              </a:rPr>
              <a:t>Each of the single patient files has 3-5 hrs of eeg data and the multi patient data all combined together is about 25 hrs.</a:t>
            </a:r>
            <a:endParaRPr sz="1350">
              <a:solidFill>
                <a:srgbClr val="000000"/>
              </a:solidFill>
              <a:latin typeface="Arial"/>
              <a:ea typeface="Arial"/>
              <a:cs typeface="Arial"/>
              <a:sym typeface="Arial"/>
            </a:endParaRPr>
          </a:p>
          <a:p>
            <a:pPr indent="-314325" lvl="0" marL="457200" rtl="0" algn="just">
              <a:lnSpc>
                <a:spcPct val="150000"/>
              </a:lnSpc>
              <a:spcBef>
                <a:spcPts val="0"/>
              </a:spcBef>
              <a:spcAft>
                <a:spcPts val="0"/>
              </a:spcAft>
              <a:buClr>
                <a:srgbClr val="000000"/>
              </a:buClr>
              <a:buSzPts val="1350"/>
              <a:buFont typeface="Arial"/>
              <a:buChar char="●"/>
            </a:pPr>
            <a:r>
              <a:rPr lang="en-GB" sz="1350">
                <a:solidFill>
                  <a:srgbClr val="000000"/>
                </a:solidFill>
                <a:latin typeface="Arial"/>
                <a:ea typeface="Arial"/>
                <a:cs typeface="Arial"/>
                <a:sym typeface="Arial"/>
              </a:rPr>
              <a:t>Analysis on each of these dataset architecture are done </a:t>
            </a:r>
            <a:r>
              <a:rPr lang="en-GB" sz="1350">
                <a:solidFill>
                  <a:srgbClr val="000000"/>
                </a:solidFill>
                <a:latin typeface="Arial"/>
                <a:ea typeface="Arial"/>
                <a:cs typeface="Arial"/>
                <a:sym typeface="Arial"/>
              </a:rPr>
              <a:t>separately</a:t>
            </a:r>
            <a:r>
              <a:rPr lang="en-GB" sz="1350">
                <a:solidFill>
                  <a:srgbClr val="000000"/>
                </a:solidFill>
                <a:latin typeface="Arial"/>
                <a:ea typeface="Arial"/>
                <a:cs typeface="Arial"/>
                <a:sym typeface="Arial"/>
              </a:rPr>
              <a:t>. </a:t>
            </a:r>
            <a:endParaRPr sz="1350">
              <a:solidFill>
                <a:srgbClr val="000000"/>
              </a:solidFill>
              <a:latin typeface="Arial"/>
              <a:ea typeface="Arial"/>
              <a:cs typeface="Arial"/>
              <a:sym typeface="Arial"/>
            </a:endParaRPr>
          </a:p>
        </p:txBody>
      </p:sp>
      <p:sp>
        <p:nvSpPr>
          <p:cNvPr id="125" name="Google Shape;125;p24"/>
          <p:cNvSpPr txBox="1"/>
          <p:nvPr>
            <p:ph type="title"/>
          </p:nvPr>
        </p:nvSpPr>
        <p:spPr>
          <a:xfrm>
            <a:off x="604825" y="199875"/>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GB" sz="3400">
                <a:latin typeface="Playfair Display"/>
                <a:ea typeface="Playfair Display"/>
                <a:cs typeface="Playfair Display"/>
                <a:sym typeface="Playfair Display"/>
              </a:rPr>
              <a:t>DATASET CREATION</a:t>
            </a:r>
            <a:endParaRPr b="0" sz="3400">
              <a:latin typeface="Playfair Display"/>
              <a:ea typeface="Playfair Display"/>
              <a:cs typeface="Playfair Display"/>
              <a:sym typeface="Playfair Display"/>
            </a:endParaRPr>
          </a:p>
        </p:txBody>
      </p:sp>
      <p:pic>
        <p:nvPicPr>
          <p:cNvPr id="126" name="Google Shape;126;p24"/>
          <p:cNvPicPr preferRelativeResize="0"/>
          <p:nvPr/>
        </p:nvPicPr>
        <p:blipFill>
          <a:blip r:embed="rId3">
            <a:alphaModFix/>
          </a:blip>
          <a:stretch>
            <a:fillRect/>
          </a:stretch>
        </p:blipFill>
        <p:spPr>
          <a:xfrm>
            <a:off x="1106872" y="1554600"/>
            <a:ext cx="7139500" cy="1753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819150" y="379750"/>
            <a:ext cx="7505700" cy="56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Artefacts in EEG Signals </a:t>
            </a:r>
            <a:endParaRPr/>
          </a:p>
        </p:txBody>
      </p:sp>
      <p:sp>
        <p:nvSpPr>
          <p:cNvPr id="132" name="Google Shape;132;p25"/>
          <p:cNvSpPr txBox="1"/>
          <p:nvPr>
            <p:ph idx="1" type="body"/>
          </p:nvPr>
        </p:nvSpPr>
        <p:spPr>
          <a:xfrm>
            <a:off x="540575" y="1307300"/>
            <a:ext cx="7784400" cy="264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Unwanted noise in an EEG recording.</a:t>
            </a:r>
            <a:endParaRPr b="1"/>
          </a:p>
          <a:p>
            <a:pPr indent="-342900" lvl="0" marL="457200" rtl="0" algn="l">
              <a:spcBef>
                <a:spcPts val="0"/>
              </a:spcBef>
              <a:spcAft>
                <a:spcPts val="0"/>
              </a:spcAft>
              <a:buSzPts val="1800"/>
              <a:buChar char="-"/>
            </a:pPr>
            <a:r>
              <a:rPr b="1" lang="en-GB"/>
              <a:t>Physiological artifacts: Generated due to </a:t>
            </a:r>
            <a:r>
              <a:rPr b="1" lang="en-GB"/>
              <a:t>disturbances</a:t>
            </a:r>
            <a:r>
              <a:rPr b="1" lang="en-GB"/>
              <a:t> caused by subject’s body</a:t>
            </a:r>
            <a:endParaRPr b="1"/>
          </a:p>
          <a:p>
            <a:pPr indent="0" lvl="0" marL="0" rtl="0" algn="l">
              <a:spcBef>
                <a:spcPts val="1200"/>
              </a:spcBef>
              <a:spcAft>
                <a:spcPts val="1200"/>
              </a:spcAft>
              <a:buNone/>
            </a:pPr>
            <a:r>
              <a:t/>
            </a:r>
            <a:endParaRPr/>
          </a:p>
        </p:txBody>
      </p:sp>
      <p:pic>
        <p:nvPicPr>
          <p:cNvPr id="133" name="Google Shape;133;p25"/>
          <p:cNvPicPr preferRelativeResize="0"/>
          <p:nvPr/>
        </p:nvPicPr>
        <p:blipFill>
          <a:blip r:embed="rId3">
            <a:alphaModFix/>
          </a:blip>
          <a:stretch>
            <a:fillRect/>
          </a:stretch>
        </p:blipFill>
        <p:spPr>
          <a:xfrm>
            <a:off x="2249175" y="2618200"/>
            <a:ext cx="4281449" cy="2353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604825"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a:latin typeface="Playfair Display"/>
                <a:ea typeface="Playfair Display"/>
                <a:cs typeface="Playfair Display"/>
                <a:sym typeface="Playfair Display"/>
              </a:rPr>
              <a:t>PRE PROCESSING</a:t>
            </a:r>
            <a:endParaRPr b="0">
              <a:latin typeface="Playfair Display"/>
              <a:ea typeface="Playfair Display"/>
              <a:cs typeface="Playfair Display"/>
              <a:sym typeface="Playfair Display"/>
            </a:endParaRPr>
          </a:p>
        </p:txBody>
      </p:sp>
      <p:pic>
        <p:nvPicPr>
          <p:cNvPr id="139" name="Google Shape;139;p26"/>
          <p:cNvPicPr preferRelativeResize="0"/>
          <p:nvPr/>
        </p:nvPicPr>
        <p:blipFill>
          <a:blip r:embed="rId3">
            <a:alphaModFix/>
          </a:blip>
          <a:stretch>
            <a:fillRect/>
          </a:stretch>
        </p:blipFill>
        <p:spPr>
          <a:xfrm>
            <a:off x="311707" y="3187277"/>
            <a:ext cx="2261042" cy="1441500"/>
          </a:xfrm>
          <a:prstGeom prst="rect">
            <a:avLst/>
          </a:prstGeom>
          <a:noFill/>
          <a:ln>
            <a:noFill/>
          </a:ln>
        </p:spPr>
      </p:pic>
      <p:sp>
        <p:nvSpPr>
          <p:cNvPr id="140" name="Google Shape;140;p26"/>
          <p:cNvSpPr txBox="1"/>
          <p:nvPr/>
        </p:nvSpPr>
        <p:spPr>
          <a:xfrm>
            <a:off x="475475" y="4681800"/>
            <a:ext cx="1827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t>Fig: Raw EEG signal</a:t>
            </a:r>
            <a:endParaRPr sz="900"/>
          </a:p>
        </p:txBody>
      </p:sp>
      <p:pic>
        <p:nvPicPr>
          <p:cNvPr id="141" name="Google Shape;141;p26"/>
          <p:cNvPicPr preferRelativeResize="0"/>
          <p:nvPr/>
        </p:nvPicPr>
        <p:blipFill>
          <a:blip r:embed="rId4">
            <a:alphaModFix/>
          </a:blip>
          <a:stretch>
            <a:fillRect/>
          </a:stretch>
        </p:blipFill>
        <p:spPr>
          <a:xfrm>
            <a:off x="3179250" y="3233050"/>
            <a:ext cx="2261050" cy="1243075"/>
          </a:xfrm>
          <a:prstGeom prst="rect">
            <a:avLst/>
          </a:prstGeom>
          <a:noFill/>
          <a:ln>
            <a:noFill/>
          </a:ln>
        </p:spPr>
      </p:pic>
      <p:sp>
        <p:nvSpPr>
          <p:cNvPr id="142" name="Google Shape;142;p26"/>
          <p:cNvSpPr txBox="1"/>
          <p:nvPr/>
        </p:nvSpPr>
        <p:spPr>
          <a:xfrm>
            <a:off x="3327563" y="4543200"/>
            <a:ext cx="1827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t>Fig: </a:t>
            </a:r>
            <a:r>
              <a:rPr lang="en-GB" sz="900"/>
              <a:t>Distortion</a:t>
            </a:r>
            <a:r>
              <a:rPr lang="en-GB" sz="900"/>
              <a:t> of EEG signal due to noise [16]</a:t>
            </a:r>
            <a:endParaRPr sz="900"/>
          </a:p>
        </p:txBody>
      </p:sp>
      <p:sp>
        <p:nvSpPr>
          <p:cNvPr id="143" name="Google Shape;143;p26"/>
          <p:cNvSpPr txBox="1"/>
          <p:nvPr/>
        </p:nvSpPr>
        <p:spPr>
          <a:xfrm>
            <a:off x="475475" y="1504350"/>
            <a:ext cx="7935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EEG signals have Physiological and External artefacts leading to distortion of the signal.</a:t>
            </a:r>
            <a:endParaRPr/>
          </a:p>
          <a:p>
            <a:pPr indent="-317500" lvl="0" marL="457200" rtl="0" algn="l">
              <a:spcBef>
                <a:spcPts val="0"/>
              </a:spcBef>
              <a:spcAft>
                <a:spcPts val="0"/>
              </a:spcAft>
              <a:buSzPts val="1400"/>
              <a:buChar char="●"/>
            </a:pPr>
            <a:r>
              <a:rPr lang="en-GB"/>
              <a:t>Unwanted noises are removed by filtering techniques</a:t>
            </a:r>
            <a:endParaRPr/>
          </a:p>
          <a:p>
            <a:pPr indent="-317500" lvl="0" marL="457200" rtl="0" algn="l">
              <a:spcBef>
                <a:spcPts val="0"/>
              </a:spcBef>
              <a:spcAft>
                <a:spcPts val="0"/>
              </a:spcAft>
              <a:buSzPts val="1400"/>
              <a:buChar char="●"/>
            </a:pPr>
            <a:r>
              <a:rPr lang="en-GB"/>
              <a:t>25Hz Low Pass filter and 0.25 Hz high pass filter used( Python Package: MNE) to remove high and low frequency artefacts respectively.</a:t>
            </a:r>
            <a:endParaRPr/>
          </a:p>
          <a:p>
            <a:pPr indent="-317500" lvl="0" marL="457200" rtl="0" algn="l">
              <a:spcBef>
                <a:spcPts val="0"/>
              </a:spcBef>
              <a:spcAft>
                <a:spcPts val="0"/>
              </a:spcAft>
              <a:buSzPts val="1400"/>
              <a:buChar char="●"/>
            </a:pPr>
            <a:r>
              <a:rPr lang="en-GB"/>
              <a:t>Filtering done for 1 hour long edf files in iterations of 10 second epochs.</a:t>
            </a:r>
            <a:endParaRPr/>
          </a:p>
        </p:txBody>
      </p:sp>
      <p:sp>
        <p:nvSpPr>
          <p:cNvPr id="144" name="Google Shape;144;p26"/>
          <p:cNvSpPr txBox="1"/>
          <p:nvPr>
            <p:ph type="title"/>
          </p:nvPr>
        </p:nvSpPr>
        <p:spPr>
          <a:xfrm>
            <a:off x="475475" y="1093850"/>
            <a:ext cx="7532100" cy="3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GB" sz="1888">
                <a:latin typeface="Playfair Display Medium"/>
                <a:ea typeface="Playfair Display Medium"/>
                <a:cs typeface="Playfair Display Medium"/>
                <a:sym typeface="Playfair Display Medium"/>
              </a:rPr>
              <a:t>Noise Removal:</a:t>
            </a:r>
            <a:endParaRPr b="0" sz="1888">
              <a:latin typeface="Playfair Display Medium"/>
              <a:ea typeface="Playfair Display Medium"/>
              <a:cs typeface="Playfair Display Medium"/>
              <a:sym typeface="Playfair Display Medium"/>
            </a:endParaRPr>
          </a:p>
        </p:txBody>
      </p:sp>
      <p:sp>
        <p:nvSpPr>
          <p:cNvPr id="145" name="Google Shape;145;p26"/>
          <p:cNvSpPr txBox="1"/>
          <p:nvPr/>
        </p:nvSpPr>
        <p:spPr>
          <a:xfrm>
            <a:off x="6583163" y="4612500"/>
            <a:ext cx="1827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t>Fig: Physiological(blue) and external(red) artifacts</a:t>
            </a:r>
            <a:endParaRPr sz="900"/>
          </a:p>
        </p:txBody>
      </p:sp>
      <p:sp>
        <p:nvSpPr>
          <p:cNvPr id="146" name="Google Shape;146;p26"/>
          <p:cNvSpPr txBox="1"/>
          <p:nvPr/>
        </p:nvSpPr>
        <p:spPr>
          <a:xfrm>
            <a:off x="6818925" y="3386350"/>
            <a:ext cx="491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147" name="Google Shape;147;p26"/>
          <p:cNvPicPr preferRelativeResize="0"/>
          <p:nvPr/>
        </p:nvPicPr>
        <p:blipFill>
          <a:blip r:embed="rId5">
            <a:alphaModFix/>
          </a:blip>
          <a:stretch>
            <a:fillRect/>
          </a:stretch>
        </p:blipFill>
        <p:spPr>
          <a:xfrm>
            <a:off x="6110325" y="3023050"/>
            <a:ext cx="2595625" cy="160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604825" y="149725"/>
            <a:ext cx="8520600" cy="6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sz="3400">
                <a:latin typeface="Playfair Display"/>
                <a:ea typeface="Playfair Display"/>
                <a:cs typeface="Playfair Display"/>
                <a:sym typeface="Playfair Display"/>
              </a:rPr>
              <a:t>PRE PROCESSING</a:t>
            </a:r>
            <a:endParaRPr b="0" sz="3400">
              <a:latin typeface="Playfair Display"/>
              <a:ea typeface="Playfair Display"/>
              <a:cs typeface="Playfair Display"/>
              <a:sym typeface="Playfair Display"/>
            </a:endParaRPr>
          </a:p>
        </p:txBody>
      </p:sp>
      <p:sp>
        <p:nvSpPr>
          <p:cNvPr id="153" name="Google Shape;153;p27"/>
          <p:cNvSpPr txBox="1"/>
          <p:nvPr>
            <p:ph type="title"/>
          </p:nvPr>
        </p:nvSpPr>
        <p:spPr>
          <a:xfrm>
            <a:off x="242550" y="849950"/>
            <a:ext cx="8437200" cy="43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sz="2100">
                <a:latin typeface="Playfair Display"/>
                <a:ea typeface="Playfair Display"/>
                <a:cs typeface="Playfair Display"/>
                <a:sym typeface="Playfair Display"/>
              </a:rPr>
              <a:t>Feature identification:</a:t>
            </a:r>
            <a:endParaRPr b="0" sz="2100">
              <a:latin typeface="Playfair Display"/>
              <a:ea typeface="Playfair Display"/>
              <a:cs typeface="Playfair Display"/>
              <a:sym typeface="Playfair Display"/>
            </a:endParaRPr>
          </a:p>
        </p:txBody>
      </p:sp>
      <p:sp>
        <p:nvSpPr>
          <p:cNvPr id="154" name="Google Shape;154;p27"/>
          <p:cNvSpPr txBox="1"/>
          <p:nvPr/>
        </p:nvSpPr>
        <p:spPr>
          <a:xfrm>
            <a:off x="587825" y="1296675"/>
            <a:ext cx="8004900" cy="1790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accent1"/>
              </a:buClr>
              <a:buSzPts val="1400"/>
              <a:buChar char="●"/>
            </a:pPr>
            <a:r>
              <a:rPr lang="en-GB">
                <a:solidFill>
                  <a:schemeClr val="accent1"/>
                </a:solidFill>
              </a:rPr>
              <a:t>Identification of germane features boosts accuracy of model under consideration</a:t>
            </a:r>
            <a:endParaRPr>
              <a:solidFill>
                <a:schemeClr val="accent1"/>
              </a:solidFill>
            </a:endParaRPr>
          </a:p>
          <a:p>
            <a:pPr indent="-317500" lvl="0" marL="457200" rtl="0" algn="just">
              <a:lnSpc>
                <a:spcPct val="150000"/>
              </a:lnSpc>
              <a:spcBef>
                <a:spcPts val="0"/>
              </a:spcBef>
              <a:spcAft>
                <a:spcPts val="0"/>
              </a:spcAft>
              <a:buClr>
                <a:schemeClr val="accent1"/>
              </a:buClr>
              <a:buSzPts val="1400"/>
              <a:buChar char="●"/>
            </a:pPr>
            <a:r>
              <a:rPr lang="en-GB">
                <a:solidFill>
                  <a:schemeClr val="accent1"/>
                </a:solidFill>
                <a:highlight>
                  <a:schemeClr val="lt1"/>
                </a:highlight>
              </a:rPr>
              <a:t>feature extraction over the EEG signal for BCI systems is very important for optimal classification performances. </a:t>
            </a:r>
            <a:endParaRPr>
              <a:solidFill>
                <a:schemeClr val="accent1"/>
              </a:solidFill>
              <a:highlight>
                <a:schemeClr val="lt1"/>
              </a:highlight>
            </a:endParaRPr>
          </a:p>
          <a:p>
            <a:pPr indent="-317500" lvl="0" marL="457200" rtl="0" algn="l">
              <a:lnSpc>
                <a:spcPct val="115000"/>
              </a:lnSpc>
              <a:spcBef>
                <a:spcPts val="0"/>
              </a:spcBef>
              <a:spcAft>
                <a:spcPts val="0"/>
              </a:spcAft>
              <a:buClr>
                <a:schemeClr val="accent1"/>
              </a:buClr>
              <a:buSzPts val="1400"/>
              <a:buChar char="●"/>
            </a:pPr>
            <a:r>
              <a:rPr lang="en-GB">
                <a:solidFill>
                  <a:schemeClr val="accent1"/>
                </a:solidFill>
              </a:rPr>
              <a:t>PyEEG library used to extract features.</a:t>
            </a:r>
            <a:endParaRPr>
              <a:solidFill>
                <a:schemeClr val="accent1"/>
              </a:solidFill>
            </a:endParaRPr>
          </a:p>
          <a:p>
            <a:pPr indent="-317500" lvl="0" marL="457200" rtl="0" algn="l">
              <a:lnSpc>
                <a:spcPct val="115000"/>
              </a:lnSpc>
              <a:spcBef>
                <a:spcPts val="0"/>
              </a:spcBef>
              <a:spcAft>
                <a:spcPts val="0"/>
              </a:spcAft>
              <a:buClr>
                <a:schemeClr val="accent1"/>
              </a:buClr>
              <a:buSzPts val="1400"/>
              <a:buChar char="●"/>
            </a:pPr>
            <a:r>
              <a:rPr lang="en-GB">
                <a:solidFill>
                  <a:schemeClr val="accent1"/>
                </a:solidFill>
              </a:rPr>
              <a:t>Removal of highly correlated features (corr&gt;0.9) to prevent overfitting.</a:t>
            </a:r>
            <a:endParaRPr>
              <a:solidFill>
                <a:schemeClr val="accent1"/>
              </a:solidFill>
            </a:endParaRPr>
          </a:p>
          <a:p>
            <a:pPr indent="-317500" lvl="0" marL="457200" rtl="0" algn="l">
              <a:lnSpc>
                <a:spcPct val="115000"/>
              </a:lnSpc>
              <a:spcBef>
                <a:spcPts val="0"/>
              </a:spcBef>
              <a:spcAft>
                <a:spcPts val="0"/>
              </a:spcAft>
              <a:buClr>
                <a:schemeClr val="accent1"/>
              </a:buClr>
              <a:buSzPts val="1400"/>
              <a:buChar char="●"/>
            </a:pPr>
            <a:r>
              <a:rPr lang="en-GB">
                <a:solidFill>
                  <a:schemeClr val="accent1"/>
                </a:solidFill>
              </a:rPr>
              <a:t>Extraction of time and frequency domain features</a:t>
            </a:r>
            <a:endParaRPr/>
          </a:p>
        </p:txBody>
      </p:sp>
      <p:pic>
        <p:nvPicPr>
          <p:cNvPr id="155" name="Google Shape;155;p27"/>
          <p:cNvPicPr preferRelativeResize="0"/>
          <p:nvPr/>
        </p:nvPicPr>
        <p:blipFill>
          <a:blip r:embed="rId3">
            <a:alphaModFix/>
          </a:blip>
          <a:stretch>
            <a:fillRect/>
          </a:stretch>
        </p:blipFill>
        <p:spPr>
          <a:xfrm>
            <a:off x="291675" y="3455000"/>
            <a:ext cx="4106099" cy="1167000"/>
          </a:xfrm>
          <a:prstGeom prst="rect">
            <a:avLst/>
          </a:prstGeom>
          <a:noFill/>
          <a:ln>
            <a:noFill/>
          </a:ln>
        </p:spPr>
      </p:pic>
      <p:pic>
        <p:nvPicPr>
          <p:cNvPr id="156" name="Google Shape;156;p27"/>
          <p:cNvPicPr preferRelativeResize="0"/>
          <p:nvPr/>
        </p:nvPicPr>
        <p:blipFill>
          <a:blip r:embed="rId4">
            <a:alphaModFix/>
          </a:blip>
          <a:stretch>
            <a:fillRect/>
          </a:stretch>
        </p:blipFill>
        <p:spPr>
          <a:xfrm>
            <a:off x="5323600" y="3208375"/>
            <a:ext cx="3141150" cy="1407950"/>
          </a:xfrm>
          <a:prstGeom prst="rect">
            <a:avLst/>
          </a:prstGeom>
          <a:noFill/>
          <a:ln>
            <a:noFill/>
          </a:ln>
        </p:spPr>
      </p:pic>
      <p:sp>
        <p:nvSpPr>
          <p:cNvPr id="157" name="Google Shape;157;p27"/>
          <p:cNvSpPr txBox="1"/>
          <p:nvPr/>
        </p:nvSpPr>
        <p:spPr>
          <a:xfrm>
            <a:off x="1087625" y="4534850"/>
            <a:ext cx="25932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t>fig:Sub-bands in frequency spectrum</a:t>
            </a:r>
            <a:endParaRPr sz="700"/>
          </a:p>
        </p:txBody>
      </p:sp>
      <p:sp>
        <p:nvSpPr>
          <p:cNvPr id="158" name="Google Shape;158;p27"/>
          <p:cNvSpPr txBox="1"/>
          <p:nvPr/>
        </p:nvSpPr>
        <p:spPr>
          <a:xfrm>
            <a:off x="5512725" y="4642100"/>
            <a:ext cx="25932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t>fig:Sub-bands in frequency spectrum</a:t>
            </a:r>
            <a:endParaRPr sz="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8"/>
          <p:cNvPicPr preferRelativeResize="0"/>
          <p:nvPr/>
        </p:nvPicPr>
        <p:blipFill rotWithShape="1">
          <a:blip r:embed="rId3">
            <a:alphaModFix/>
          </a:blip>
          <a:srcRect b="0" l="0" r="0" t="0"/>
          <a:stretch/>
        </p:blipFill>
        <p:spPr>
          <a:xfrm>
            <a:off x="3090514" y="2903776"/>
            <a:ext cx="2655461" cy="1592225"/>
          </a:xfrm>
          <a:prstGeom prst="rect">
            <a:avLst/>
          </a:prstGeom>
          <a:noFill/>
          <a:ln>
            <a:noFill/>
          </a:ln>
        </p:spPr>
      </p:pic>
      <p:pic>
        <p:nvPicPr>
          <p:cNvPr id="164" name="Google Shape;164;p28"/>
          <p:cNvPicPr preferRelativeResize="0"/>
          <p:nvPr/>
        </p:nvPicPr>
        <p:blipFill>
          <a:blip r:embed="rId4">
            <a:alphaModFix/>
          </a:blip>
          <a:stretch>
            <a:fillRect/>
          </a:stretch>
        </p:blipFill>
        <p:spPr>
          <a:xfrm>
            <a:off x="6113475" y="2811575"/>
            <a:ext cx="2410200" cy="1776625"/>
          </a:xfrm>
          <a:prstGeom prst="rect">
            <a:avLst/>
          </a:prstGeom>
          <a:noFill/>
          <a:ln>
            <a:noFill/>
          </a:ln>
        </p:spPr>
      </p:pic>
      <p:sp>
        <p:nvSpPr>
          <p:cNvPr id="165" name="Google Shape;165;p28"/>
          <p:cNvSpPr txBox="1"/>
          <p:nvPr/>
        </p:nvSpPr>
        <p:spPr>
          <a:xfrm>
            <a:off x="3539250" y="4533550"/>
            <a:ext cx="1758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000">
                <a:latin typeface="Calibri"/>
                <a:ea typeface="Calibri"/>
                <a:cs typeface="Calibri"/>
                <a:sym typeface="Calibri"/>
              </a:rPr>
              <a:t>Fig : Before Undersampling the dataset</a:t>
            </a:r>
            <a:endParaRPr sz="1000">
              <a:latin typeface="Calibri"/>
              <a:ea typeface="Calibri"/>
              <a:cs typeface="Calibri"/>
              <a:sym typeface="Calibri"/>
            </a:endParaRPr>
          </a:p>
        </p:txBody>
      </p:sp>
      <p:sp>
        <p:nvSpPr>
          <p:cNvPr id="166" name="Google Shape;166;p28"/>
          <p:cNvSpPr txBox="1"/>
          <p:nvPr/>
        </p:nvSpPr>
        <p:spPr>
          <a:xfrm>
            <a:off x="6644450" y="4533550"/>
            <a:ext cx="1758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000">
                <a:latin typeface="Calibri"/>
                <a:ea typeface="Calibri"/>
                <a:cs typeface="Calibri"/>
                <a:sym typeface="Calibri"/>
              </a:rPr>
              <a:t>Fig : After Undersampling the dataset. </a:t>
            </a:r>
            <a:endParaRPr sz="1000">
              <a:latin typeface="Calibri"/>
              <a:ea typeface="Calibri"/>
              <a:cs typeface="Calibri"/>
              <a:sym typeface="Calibri"/>
            </a:endParaRPr>
          </a:p>
        </p:txBody>
      </p:sp>
      <p:sp>
        <p:nvSpPr>
          <p:cNvPr id="167" name="Google Shape;167;p28"/>
          <p:cNvSpPr txBox="1"/>
          <p:nvPr/>
        </p:nvSpPr>
        <p:spPr>
          <a:xfrm>
            <a:off x="3693850" y="2726638"/>
            <a:ext cx="1348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latin typeface="Calibri"/>
                <a:ea typeface="Calibri"/>
                <a:cs typeface="Calibri"/>
                <a:sym typeface="Calibri"/>
              </a:rPr>
              <a:t>Unbalanced Classes</a:t>
            </a:r>
            <a:endParaRPr sz="700">
              <a:latin typeface="Calibri"/>
              <a:ea typeface="Calibri"/>
              <a:cs typeface="Calibri"/>
              <a:sym typeface="Calibri"/>
            </a:endParaRPr>
          </a:p>
        </p:txBody>
      </p:sp>
      <p:sp>
        <p:nvSpPr>
          <p:cNvPr id="168" name="Google Shape;168;p28"/>
          <p:cNvSpPr txBox="1"/>
          <p:nvPr/>
        </p:nvSpPr>
        <p:spPr>
          <a:xfrm>
            <a:off x="639875" y="4804800"/>
            <a:ext cx="1758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000">
                <a:latin typeface="Calibri"/>
                <a:ea typeface="Calibri"/>
                <a:cs typeface="Calibri"/>
                <a:sym typeface="Calibri"/>
              </a:rPr>
              <a:t>Fig : Features selected</a:t>
            </a:r>
            <a:endParaRPr sz="1000">
              <a:latin typeface="Calibri"/>
              <a:ea typeface="Calibri"/>
              <a:cs typeface="Calibri"/>
              <a:sym typeface="Calibri"/>
            </a:endParaRPr>
          </a:p>
        </p:txBody>
      </p:sp>
      <p:sp>
        <p:nvSpPr>
          <p:cNvPr id="169" name="Google Shape;169;p28"/>
          <p:cNvSpPr txBox="1"/>
          <p:nvPr/>
        </p:nvSpPr>
        <p:spPr>
          <a:xfrm>
            <a:off x="3090525" y="1210225"/>
            <a:ext cx="4685400" cy="138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GB" sz="1300"/>
              <a:t>Highly </a:t>
            </a:r>
            <a:r>
              <a:rPr lang="en-GB" sz="1300"/>
              <a:t>imbalanced dataset.</a:t>
            </a:r>
            <a:endParaRPr sz="1300"/>
          </a:p>
          <a:p>
            <a:pPr indent="-311150" lvl="0" marL="457200" rtl="0" algn="l">
              <a:spcBef>
                <a:spcPts val="0"/>
              </a:spcBef>
              <a:spcAft>
                <a:spcPts val="0"/>
              </a:spcAft>
              <a:buSzPts val="1300"/>
              <a:buChar char="●"/>
            </a:pPr>
            <a:r>
              <a:rPr lang="en-GB" sz="1300"/>
              <a:t>Seizure class forming 1% of the dataset</a:t>
            </a:r>
            <a:endParaRPr sz="1300"/>
          </a:p>
          <a:p>
            <a:pPr indent="-311150" lvl="0" marL="457200" rtl="0" algn="l">
              <a:spcBef>
                <a:spcPts val="0"/>
              </a:spcBef>
              <a:spcAft>
                <a:spcPts val="0"/>
              </a:spcAft>
              <a:buSzPts val="1300"/>
              <a:buChar char="●"/>
            </a:pPr>
            <a:r>
              <a:rPr lang="en-GB" sz="1300"/>
              <a:t>Overfitting </a:t>
            </a:r>
            <a:endParaRPr sz="1300"/>
          </a:p>
          <a:p>
            <a:pPr indent="-311150" lvl="0" marL="457200" rtl="0" algn="l">
              <a:spcBef>
                <a:spcPts val="0"/>
              </a:spcBef>
              <a:spcAft>
                <a:spcPts val="0"/>
              </a:spcAft>
              <a:buSzPts val="1300"/>
              <a:buChar char="●"/>
            </a:pPr>
            <a:r>
              <a:rPr lang="en-GB" sz="1300"/>
              <a:t>Poor performance despite good accuracy.</a:t>
            </a:r>
            <a:endParaRPr sz="1300"/>
          </a:p>
          <a:p>
            <a:pPr indent="-311150" lvl="0" marL="457200" rtl="0" algn="l">
              <a:spcBef>
                <a:spcPts val="0"/>
              </a:spcBef>
              <a:spcAft>
                <a:spcPts val="0"/>
              </a:spcAft>
              <a:buSzPts val="1300"/>
              <a:buChar char="●"/>
            </a:pPr>
            <a:r>
              <a:rPr lang="en-GB" sz="1300"/>
              <a:t>Multidimensional dataset consisting of 15 features tackled using undersampling of non seizure class</a:t>
            </a:r>
            <a:endParaRPr sz="1300"/>
          </a:p>
        </p:txBody>
      </p:sp>
      <p:sp>
        <p:nvSpPr>
          <p:cNvPr id="170" name="Google Shape;170;p28"/>
          <p:cNvSpPr txBox="1"/>
          <p:nvPr>
            <p:ph type="title"/>
          </p:nvPr>
        </p:nvSpPr>
        <p:spPr>
          <a:xfrm>
            <a:off x="485400" y="193275"/>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GB" sz="3300">
                <a:latin typeface="Playfair Display"/>
                <a:ea typeface="Playfair Display"/>
                <a:cs typeface="Playfair Display"/>
                <a:sym typeface="Playfair Display"/>
              </a:rPr>
              <a:t>PRE PROCESSING (contd)</a:t>
            </a:r>
            <a:endParaRPr b="0" sz="3300">
              <a:latin typeface="Playfair Display"/>
              <a:ea typeface="Playfair Display"/>
              <a:cs typeface="Playfair Display"/>
              <a:sym typeface="Playfair Display"/>
            </a:endParaRPr>
          </a:p>
        </p:txBody>
      </p:sp>
      <p:pic>
        <p:nvPicPr>
          <p:cNvPr id="171" name="Google Shape;171;p28"/>
          <p:cNvPicPr preferRelativeResize="0"/>
          <p:nvPr/>
        </p:nvPicPr>
        <p:blipFill rotWithShape="1">
          <a:blip r:embed="rId5">
            <a:alphaModFix/>
          </a:blip>
          <a:srcRect b="23169" l="0" r="88922" t="26053"/>
          <a:stretch/>
        </p:blipFill>
        <p:spPr>
          <a:xfrm>
            <a:off x="836613" y="932438"/>
            <a:ext cx="1505174" cy="38809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709900" y="192375"/>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3400">
                <a:latin typeface="Playfair Display"/>
                <a:ea typeface="Playfair Display"/>
                <a:cs typeface="Playfair Display"/>
                <a:sym typeface="Playfair Display"/>
              </a:rPr>
              <a:t>CHANNEL SELECTION</a:t>
            </a:r>
            <a:endParaRPr b="0" sz="3400">
              <a:latin typeface="Playfair Display"/>
              <a:ea typeface="Playfair Display"/>
              <a:cs typeface="Playfair Display"/>
              <a:sym typeface="Playfair Display"/>
            </a:endParaRPr>
          </a:p>
        </p:txBody>
      </p:sp>
      <p:pic>
        <p:nvPicPr>
          <p:cNvPr id="177" name="Google Shape;177;p29"/>
          <p:cNvPicPr preferRelativeResize="0"/>
          <p:nvPr/>
        </p:nvPicPr>
        <p:blipFill>
          <a:blip r:embed="rId3">
            <a:alphaModFix/>
          </a:blip>
          <a:stretch>
            <a:fillRect/>
          </a:stretch>
        </p:blipFill>
        <p:spPr>
          <a:xfrm>
            <a:off x="1492813" y="2743375"/>
            <a:ext cx="1914525" cy="1914525"/>
          </a:xfrm>
          <a:prstGeom prst="rect">
            <a:avLst/>
          </a:prstGeom>
          <a:noFill/>
          <a:ln>
            <a:noFill/>
          </a:ln>
        </p:spPr>
      </p:pic>
      <p:cxnSp>
        <p:nvCxnSpPr>
          <p:cNvPr id="178" name="Google Shape;178;p29"/>
          <p:cNvCxnSpPr/>
          <p:nvPr/>
        </p:nvCxnSpPr>
        <p:spPr>
          <a:xfrm flipH="1" rot="10800000">
            <a:off x="3407350" y="2341250"/>
            <a:ext cx="1737600" cy="432300"/>
          </a:xfrm>
          <a:prstGeom prst="straightConnector1">
            <a:avLst/>
          </a:prstGeom>
          <a:noFill/>
          <a:ln cap="flat" cmpd="sng" w="19050">
            <a:solidFill>
              <a:schemeClr val="dk2"/>
            </a:solidFill>
            <a:prstDash val="solid"/>
            <a:round/>
            <a:headEnd len="med" w="med" type="none"/>
            <a:tailEnd len="med" w="med" type="none"/>
          </a:ln>
        </p:spPr>
      </p:cxnSp>
      <p:cxnSp>
        <p:nvCxnSpPr>
          <p:cNvPr id="179" name="Google Shape;179;p29"/>
          <p:cNvCxnSpPr/>
          <p:nvPr/>
        </p:nvCxnSpPr>
        <p:spPr>
          <a:xfrm>
            <a:off x="3381350" y="4657900"/>
            <a:ext cx="1728900" cy="389100"/>
          </a:xfrm>
          <a:prstGeom prst="straightConnector1">
            <a:avLst/>
          </a:prstGeom>
          <a:noFill/>
          <a:ln cap="flat" cmpd="sng" w="19050">
            <a:solidFill>
              <a:schemeClr val="dk2"/>
            </a:solidFill>
            <a:prstDash val="solid"/>
            <a:round/>
            <a:headEnd len="med" w="med" type="none"/>
            <a:tailEnd len="med" w="med" type="none"/>
          </a:ln>
        </p:spPr>
      </p:cxnSp>
      <p:sp>
        <p:nvSpPr>
          <p:cNvPr id="180" name="Google Shape;180;p29"/>
          <p:cNvSpPr txBox="1"/>
          <p:nvPr/>
        </p:nvSpPr>
        <p:spPr>
          <a:xfrm>
            <a:off x="577575" y="895575"/>
            <a:ext cx="81432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GB" sz="1300"/>
              <a:t>Increase in number of channels leads to increase in computational complexity.</a:t>
            </a:r>
            <a:endParaRPr sz="1300"/>
          </a:p>
          <a:p>
            <a:pPr indent="-311150" lvl="0" marL="457200" rtl="0" algn="l">
              <a:spcBef>
                <a:spcPts val="0"/>
              </a:spcBef>
              <a:spcAft>
                <a:spcPts val="0"/>
              </a:spcAft>
              <a:buSzPts val="1300"/>
              <a:buChar char="●"/>
            </a:pPr>
            <a:r>
              <a:rPr lang="en-GB" sz="1300"/>
              <a:t>Research shows that majority of seizures occur at frontal and Temporal lobes </a:t>
            </a:r>
            <a:endParaRPr sz="1300"/>
          </a:p>
          <a:p>
            <a:pPr indent="-311150" lvl="0" marL="457200" rtl="0" algn="l">
              <a:spcBef>
                <a:spcPts val="0"/>
              </a:spcBef>
              <a:spcAft>
                <a:spcPts val="0"/>
              </a:spcAft>
              <a:buSzPts val="1300"/>
              <a:buChar char="●"/>
            </a:pPr>
            <a:r>
              <a:rPr lang="en-GB" sz="1300"/>
              <a:t>Accuracy for multichannel analysis was 59%</a:t>
            </a:r>
            <a:endParaRPr sz="1300"/>
          </a:p>
          <a:p>
            <a:pPr indent="-311150" lvl="0" marL="457200" rtl="0" algn="l">
              <a:spcBef>
                <a:spcPts val="0"/>
              </a:spcBef>
              <a:spcAft>
                <a:spcPts val="0"/>
              </a:spcAft>
              <a:buSzPts val="1300"/>
              <a:buChar char="●"/>
            </a:pPr>
            <a:r>
              <a:rPr lang="en-GB" sz="1300"/>
              <a:t>Analysis performed on all 23 channels </a:t>
            </a:r>
            <a:r>
              <a:rPr lang="en-GB" sz="1300"/>
              <a:t>individually</a:t>
            </a:r>
            <a:r>
              <a:rPr lang="en-GB" sz="1300"/>
              <a:t>.</a:t>
            </a:r>
            <a:endParaRPr sz="1300"/>
          </a:p>
          <a:p>
            <a:pPr indent="-311150" lvl="0" marL="457200" rtl="0" algn="l">
              <a:lnSpc>
                <a:spcPct val="115000"/>
              </a:lnSpc>
              <a:spcBef>
                <a:spcPts val="0"/>
              </a:spcBef>
              <a:spcAft>
                <a:spcPts val="0"/>
              </a:spcAft>
              <a:buSzPts val="1300"/>
              <a:buChar char="●"/>
            </a:pPr>
            <a:r>
              <a:rPr lang="en-GB" sz="1300"/>
              <a:t>Running separately on one of the channels we observed stable results with channel named P7-T7</a:t>
            </a:r>
            <a:endParaRPr sz="1300"/>
          </a:p>
        </p:txBody>
      </p:sp>
      <p:pic>
        <p:nvPicPr>
          <p:cNvPr id="181" name="Google Shape;181;p29"/>
          <p:cNvPicPr preferRelativeResize="0"/>
          <p:nvPr/>
        </p:nvPicPr>
        <p:blipFill rotWithShape="1">
          <a:blip r:embed="rId4">
            <a:alphaModFix/>
          </a:blip>
          <a:srcRect b="23169" l="0" r="88922" t="26053"/>
          <a:stretch/>
        </p:blipFill>
        <p:spPr>
          <a:xfrm>
            <a:off x="5110250" y="2280025"/>
            <a:ext cx="1101926" cy="28412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idx="1" type="body"/>
          </p:nvPr>
        </p:nvSpPr>
        <p:spPr>
          <a:xfrm>
            <a:off x="311700" y="1495475"/>
            <a:ext cx="8520600" cy="3199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Arial"/>
              <a:buChar char="●"/>
            </a:pPr>
            <a:r>
              <a:rPr lang="en-GB" sz="1400">
                <a:solidFill>
                  <a:schemeClr val="accent1"/>
                </a:solidFill>
                <a:latin typeface="Arial"/>
                <a:ea typeface="Arial"/>
                <a:cs typeface="Arial"/>
                <a:sym typeface="Arial"/>
              </a:rPr>
              <a:t>Following pre - processing, </a:t>
            </a:r>
            <a:r>
              <a:rPr lang="en-GB" sz="1400">
                <a:solidFill>
                  <a:srgbClr val="222222"/>
                </a:solidFill>
                <a:highlight>
                  <a:srgbClr val="FFFFFF"/>
                </a:highlight>
                <a:latin typeface="Arial"/>
                <a:ea typeface="Arial"/>
                <a:cs typeface="Arial"/>
                <a:sym typeface="Arial"/>
              </a:rPr>
              <a:t>We tested our model against traditional Long Short-Term Memory (LSTM) neural network.</a:t>
            </a:r>
            <a:endParaRPr sz="1400">
              <a:solidFill>
                <a:schemeClr val="accent1"/>
              </a:solidFill>
              <a:latin typeface="Arial"/>
              <a:ea typeface="Arial"/>
              <a:cs typeface="Arial"/>
              <a:sym typeface="Arial"/>
            </a:endParaRPr>
          </a:p>
          <a:p>
            <a:pPr indent="-317500" lvl="0" marL="457200" rtl="0" algn="l">
              <a:lnSpc>
                <a:spcPct val="100000"/>
              </a:lnSpc>
              <a:spcBef>
                <a:spcPts val="1000"/>
              </a:spcBef>
              <a:spcAft>
                <a:spcPts val="0"/>
              </a:spcAft>
              <a:buClr>
                <a:srgbClr val="222222"/>
              </a:buClr>
              <a:buSzPts val="1400"/>
              <a:buFont typeface="Arial"/>
              <a:buChar char="●"/>
            </a:pPr>
            <a:r>
              <a:rPr lang="en-GB" sz="1400">
                <a:solidFill>
                  <a:srgbClr val="222222"/>
                </a:solidFill>
                <a:highlight>
                  <a:srgbClr val="FFFFFF"/>
                </a:highlight>
                <a:latin typeface="Arial"/>
                <a:ea typeface="Arial"/>
                <a:cs typeface="Arial"/>
                <a:sym typeface="Arial"/>
              </a:rPr>
              <a:t>The LSTM network is a subclass of Recurrent Neural Networks (RNNs) which solves the “vanishing gradient” problem.</a:t>
            </a:r>
            <a:endParaRPr sz="1400">
              <a:solidFill>
                <a:srgbClr val="222222"/>
              </a:solidFill>
              <a:highlight>
                <a:srgbClr val="FFFFFF"/>
              </a:highlight>
              <a:latin typeface="Arial"/>
              <a:ea typeface="Arial"/>
              <a:cs typeface="Arial"/>
              <a:sym typeface="Arial"/>
            </a:endParaRPr>
          </a:p>
          <a:p>
            <a:pPr indent="-317500" lvl="0" marL="457200" rtl="0" algn="l">
              <a:lnSpc>
                <a:spcPct val="100000"/>
              </a:lnSpc>
              <a:spcBef>
                <a:spcPts val="1000"/>
              </a:spcBef>
              <a:spcAft>
                <a:spcPts val="0"/>
              </a:spcAft>
              <a:buClr>
                <a:srgbClr val="222222"/>
              </a:buClr>
              <a:buSzPts val="1400"/>
              <a:buFont typeface="Arial"/>
              <a:buChar char="●"/>
            </a:pPr>
            <a:r>
              <a:rPr lang="en-GB" sz="1400">
                <a:solidFill>
                  <a:srgbClr val="222222"/>
                </a:solidFill>
                <a:highlight>
                  <a:srgbClr val="FFFFFF"/>
                </a:highlight>
                <a:latin typeface="Arial"/>
                <a:ea typeface="Arial"/>
                <a:cs typeface="Arial"/>
                <a:sym typeface="Arial"/>
              </a:rPr>
              <a:t>The network receives its input through a sequence input layer, and following the LSTM layer, there is a fully connected layer and an output layer that performs the softmax operation, completing the network's classification design.</a:t>
            </a:r>
            <a:endParaRPr sz="1400">
              <a:solidFill>
                <a:srgbClr val="222222"/>
              </a:solidFill>
              <a:highlight>
                <a:srgbClr val="FFFFFF"/>
              </a:highlight>
              <a:latin typeface="Arial"/>
              <a:ea typeface="Arial"/>
              <a:cs typeface="Arial"/>
              <a:sym typeface="Arial"/>
            </a:endParaRPr>
          </a:p>
          <a:p>
            <a:pPr indent="-317500" lvl="0" marL="457200" rtl="0" algn="l">
              <a:lnSpc>
                <a:spcPct val="100000"/>
              </a:lnSpc>
              <a:spcBef>
                <a:spcPts val="1000"/>
              </a:spcBef>
              <a:spcAft>
                <a:spcPts val="0"/>
              </a:spcAft>
              <a:buClr>
                <a:schemeClr val="accent1"/>
              </a:buClr>
              <a:buSzPts val="1400"/>
              <a:buFont typeface="Arial"/>
              <a:buChar char="●"/>
            </a:pPr>
            <a:r>
              <a:rPr lang="en-GB" sz="1400">
                <a:solidFill>
                  <a:schemeClr val="accent1"/>
                </a:solidFill>
                <a:latin typeface="Arial"/>
                <a:ea typeface="Arial"/>
                <a:cs typeface="Arial"/>
                <a:sym typeface="Arial"/>
              </a:rPr>
              <a:t>Training and testing were done using 70-30 split.</a:t>
            </a:r>
            <a:endParaRPr sz="1400">
              <a:solidFill>
                <a:schemeClr val="accent1"/>
              </a:solidFill>
              <a:latin typeface="Arial"/>
              <a:ea typeface="Arial"/>
              <a:cs typeface="Arial"/>
              <a:sym typeface="Arial"/>
            </a:endParaRPr>
          </a:p>
          <a:p>
            <a:pPr indent="-317500" lvl="0" marL="457200" rtl="0" algn="l">
              <a:lnSpc>
                <a:spcPct val="100000"/>
              </a:lnSpc>
              <a:spcBef>
                <a:spcPts val="1000"/>
              </a:spcBef>
              <a:spcAft>
                <a:spcPts val="0"/>
              </a:spcAft>
              <a:buClr>
                <a:schemeClr val="accent1"/>
              </a:buClr>
              <a:buSzPts val="1400"/>
              <a:buFont typeface="Arial"/>
              <a:buChar char="●"/>
            </a:pPr>
            <a:r>
              <a:rPr lang="en-GB" sz="1400">
                <a:solidFill>
                  <a:schemeClr val="accent1"/>
                </a:solidFill>
                <a:latin typeface="Arial"/>
                <a:ea typeface="Arial"/>
                <a:cs typeface="Arial"/>
                <a:sym typeface="Arial"/>
              </a:rPr>
              <a:t>The model consists of 3 layers with the input layer using a relu activation function and same is used by the one  hidden layer , the last layer uses “softmax” activation function.</a:t>
            </a:r>
            <a:endParaRPr sz="1400">
              <a:solidFill>
                <a:schemeClr val="accent1"/>
              </a:solidFill>
              <a:latin typeface="Arial"/>
              <a:ea typeface="Arial"/>
              <a:cs typeface="Arial"/>
              <a:sym typeface="Arial"/>
            </a:endParaRPr>
          </a:p>
          <a:p>
            <a:pPr indent="-317500" lvl="0" marL="457200" rtl="0" algn="l">
              <a:lnSpc>
                <a:spcPct val="100000"/>
              </a:lnSpc>
              <a:spcBef>
                <a:spcPts val="1000"/>
              </a:spcBef>
              <a:spcAft>
                <a:spcPts val="0"/>
              </a:spcAft>
              <a:buClr>
                <a:schemeClr val="accent1"/>
              </a:buClr>
              <a:buSzPts val="1400"/>
              <a:buFont typeface="Arial"/>
              <a:buChar char="●"/>
            </a:pPr>
            <a:r>
              <a:rPr lang="en-GB" sz="1400">
                <a:solidFill>
                  <a:schemeClr val="accent1"/>
                </a:solidFill>
                <a:latin typeface="Arial"/>
                <a:ea typeface="Arial"/>
                <a:cs typeface="Arial"/>
                <a:sym typeface="Arial"/>
              </a:rPr>
              <a:t>The model is fitted and run for 200 epochs to get the accuracy value of 91.6</a:t>
            </a:r>
            <a:endParaRPr sz="1400">
              <a:solidFill>
                <a:schemeClr val="accent1"/>
              </a:solidFill>
              <a:latin typeface="Arial"/>
              <a:ea typeface="Arial"/>
              <a:cs typeface="Arial"/>
              <a:sym typeface="Arial"/>
            </a:endParaRPr>
          </a:p>
          <a:p>
            <a:pPr indent="0" lvl="0" marL="0" rtl="0" algn="l">
              <a:spcBef>
                <a:spcPts val="1000"/>
              </a:spcBef>
              <a:spcAft>
                <a:spcPts val="1200"/>
              </a:spcAft>
              <a:buNone/>
            </a:pPr>
            <a:r>
              <a:t/>
            </a:r>
            <a:endParaRPr sz="1400">
              <a:solidFill>
                <a:schemeClr val="accent1"/>
              </a:solidFill>
              <a:latin typeface="Arial"/>
              <a:ea typeface="Arial"/>
              <a:cs typeface="Arial"/>
              <a:sym typeface="Arial"/>
            </a:endParaRPr>
          </a:p>
        </p:txBody>
      </p:sp>
      <p:sp>
        <p:nvSpPr>
          <p:cNvPr id="187" name="Google Shape;187;p30"/>
          <p:cNvSpPr txBox="1"/>
          <p:nvPr>
            <p:ph type="title"/>
          </p:nvPr>
        </p:nvSpPr>
        <p:spPr>
          <a:xfrm>
            <a:off x="673150" y="496975"/>
            <a:ext cx="8520600" cy="801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0" lang="en-GB" sz="3400">
                <a:latin typeface="Playfair Display"/>
                <a:ea typeface="Playfair Display"/>
                <a:cs typeface="Playfair Display"/>
                <a:sym typeface="Playfair Display"/>
              </a:rPr>
              <a:t>LSTM MODEL IMPLEMENTATION</a:t>
            </a:r>
            <a:endParaRPr b="0" sz="3400">
              <a:latin typeface="Playfair Display"/>
              <a:ea typeface="Playfair Display"/>
              <a:cs typeface="Playfair Display"/>
              <a:sym typeface="Playfair Display"/>
            </a:endParaRPr>
          </a:p>
          <a:p>
            <a:pPr indent="0" lvl="0" marL="0" rtl="0" algn="l">
              <a:spcBef>
                <a:spcPts val="1200"/>
              </a:spcBef>
              <a:spcAft>
                <a:spcPts val="0"/>
              </a:spcAft>
              <a:buNone/>
            </a:pPr>
            <a:r>
              <a:t/>
            </a:r>
            <a:endParaRPr sz="3400">
              <a:solidFill>
                <a:schemeClr val="dk2"/>
              </a:solidFill>
              <a:latin typeface="Playfair Display"/>
              <a:ea typeface="Playfair Display"/>
              <a:cs typeface="Playfair Display"/>
              <a:sym typeface="Playfair Dis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idx="1" type="body"/>
          </p:nvPr>
        </p:nvSpPr>
        <p:spPr>
          <a:xfrm>
            <a:off x="311700" y="1471650"/>
            <a:ext cx="8520600" cy="3202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Deep learning using neural networks have claimed state-of-the-art performances in a wide range of tasks. Mostly, the softmax activation function is used for classification. </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Support vector machine is an widely used alternative to softmax for classification</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We arrive at our current DLSVM architecture</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The LSTM layers consists of 2 layers with the input layer using a relu activation function and same is used by the following hidden layer</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The softmax layer is replaced by the SVM layer utilizing kernel regularizer “l2”. Loss is calculated using hinge loss to incorporate the SVM. </a:t>
            </a:r>
            <a:endParaRPr b="1"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Training and testing were done using 70-30 split.</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The model is fitted with a batch size of 5 and is run for 50 epochs. </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Switching from softmax to SVMs appear to be useful for classification tasks.</a:t>
            </a:r>
            <a:endParaRPr sz="1400">
              <a:solidFill>
                <a:srgbClr val="000000"/>
              </a:solidFill>
            </a:endParaRPr>
          </a:p>
        </p:txBody>
      </p:sp>
      <p:sp>
        <p:nvSpPr>
          <p:cNvPr id="193" name="Google Shape;193;p31"/>
          <p:cNvSpPr txBox="1"/>
          <p:nvPr>
            <p:ph type="title"/>
          </p:nvPr>
        </p:nvSpPr>
        <p:spPr>
          <a:xfrm>
            <a:off x="402100" y="670650"/>
            <a:ext cx="8520600" cy="801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rgbClr val="000000"/>
              </a:buClr>
              <a:buSzPts val="1018"/>
              <a:buFont typeface="Arial"/>
              <a:buNone/>
            </a:pPr>
            <a:r>
              <a:rPr b="0" lang="en-GB" sz="3400">
                <a:solidFill>
                  <a:srgbClr val="000000"/>
                </a:solidFill>
                <a:latin typeface="Playfair Display"/>
                <a:ea typeface="Playfair Display"/>
                <a:cs typeface="Playfair Display"/>
                <a:sym typeface="Playfair Display"/>
              </a:rPr>
              <a:t>LSTM+SVM MODEL IMPLEMENTATION</a:t>
            </a:r>
            <a:endParaRPr b="0" sz="3400">
              <a:solidFill>
                <a:srgbClr val="000000"/>
              </a:solidFill>
              <a:latin typeface="Playfair Display"/>
              <a:ea typeface="Playfair Display"/>
              <a:cs typeface="Playfair Display"/>
              <a:sym typeface="Playfair Display"/>
            </a:endParaRPr>
          </a:p>
          <a:p>
            <a:pPr indent="0" lvl="0" marL="0" rtl="0" algn="l">
              <a:spcBef>
                <a:spcPts val="1200"/>
              </a:spcBef>
              <a:spcAft>
                <a:spcPts val="0"/>
              </a:spcAft>
              <a:buNone/>
            </a:pPr>
            <a:r>
              <a:t/>
            </a:r>
            <a:endParaRPr b="0" sz="3400">
              <a:solidFill>
                <a:srgbClr val="000000"/>
              </a:solidFill>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527750" y="6706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GB" sz="3400">
                <a:latin typeface="Playfair Display"/>
                <a:ea typeface="Playfair Display"/>
                <a:cs typeface="Playfair Display"/>
                <a:sym typeface="Playfair Display"/>
              </a:rPr>
              <a:t>ABSTRACT</a:t>
            </a:r>
            <a:endParaRPr b="0" sz="3400">
              <a:latin typeface="Playfair Display"/>
              <a:ea typeface="Playfair Display"/>
              <a:cs typeface="Playfair Display"/>
              <a:sym typeface="Playfair Display"/>
            </a:endParaRPr>
          </a:p>
        </p:txBody>
      </p:sp>
      <p:sp>
        <p:nvSpPr>
          <p:cNvPr id="63" name="Google Shape;63;p14"/>
          <p:cNvSpPr txBox="1"/>
          <p:nvPr>
            <p:ph idx="1" type="body"/>
          </p:nvPr>
        </p:nvSpPr>
        <p:spPr>
          <a:xfrm>
            <a:off x="311700" y="1505150"/>
            <a:ext cx="8520600" cy="3340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Epilepsy is the third most common brain disorder which affects the nerve cell activity in the brain causing seizures. </a:t>
            </a:r>
            <a:endParaRPr sz="14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Leads to social isolation of individuals and economic difficulties</a:t>
            </a:r>
            <a:endParaRPr sz="14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Treatment can help, but this condition cannot be cured.</a:t>
            </a:r>
            <a:endParaRPr sz="14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Early prediction is useful because the attack can be avoided by the drug.</a:t>
            </a:r>
            <a:endParaRPr sz="14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Visual inspection of EEG is a time-consuming and laborious process</a:t>
            </a:r>
            <a:endParaRPr sz="14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2"/>
          <p:cNvPicPr preferRelativeResize="0"/>
          <p:nvPr/>
        </p:nvPicPr>
        <p:blipFill>
          <a:blip r:embed="rId3">
            <a:alphaModFix/>
          </a:blip>
          <a:stretch>
            <a:fillRect/>
          </a:stretch>
        </p:blipFill>
        <p:spPr>
          <a:xfrm>
            <a:off x="162825" y="1094225"/>
            <a:ext cx="8656110" cy="2955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604825"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3400">
                <a:latin typeface="Playfair Display"/>
                <a:ea typeface="Playfair Display"/>
                <a:cs typeface="Playfair Display"/>
                <a:sym typeface="Playfair Display"/>
              </a:rPr>
              <a:t>OTHER ML CLASSIFIERS</a:t>
            </a:r>
            <a:endParaRPr b="0" sz="3400">
              <a:latin typeface="Playfair Display"/>
              <a:ea typeface="Playfair Display"/>
              <a:cs typeface="Playfair Display"/>
              <a:sym typeface="Playfair Display"/>
            </a:endParaRPr>
          </a:p>
        </p:txBody>
      </p:sp>
      <p:sp>
        <p:nvSpPr>
          <p:cNvPr id="204" name="Google Shape;204;p33"/>
          <p:cNvSpPr txBox="1"/>
          <p:nvPr>
            <p:ph idx="1" type="body"/>
          </p:nvPr>
        </p:nvSpPr>
        <p:spPr>
          <a:xfrm>
            <a:off x="311700" y="1093850"/>
            <a:ext cx="8520600" cy="37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212121"/>
                </a:solidFill>
                <a:latin typeface="Arial"/>
                <a:ea typeface="Arial"/>
                <a:cs typeface="Arial"/>
                <a:sym typeface="Arial"/>
              </a:rPr>
              <a:t>We use various models to tabulate </a:t>
            </a:r>
            <a:r>
              <a:rPr lang="en-GB" sz="1400">
                <a:solidFill>
                  <a:srgbClr val="212121"/>
                </a:solidFill>
                <a:latin typeface="Arial"/>
                <a:ea typeface="Arial"/>
                <a:cs typeface="Arial"/>
                <a:sym typeface="Arial"/>
              </a:rPr>
              <a:t>results</a:t>
            </a:r>
            <a:r>
              <a:rPr lang="en-GB" sz="1400">
                <a:solidFill>
                  <a:srgbClr val="212121"/>
                </a:solidFill>
                <a:latin typeface="Arial"/>
                <a:ea typeface="Arial"/>
                <a:cs typeface="Arial"/>
                <a:sym typeface="Arial"/>
              </a:rPr>
              <a:t> of epileptic seizure detection:</a:t>
            </a:r>
            <a:endParaRPr sz="1400">
              <a:solidFill>
                <a:srgbClr val="212121"/>
              </a:solidFill>
              <a:latin typeface="Arial"/>
              <a:ea typeface="Arial"/>
              <a:cs typeface="Arial"/>
              <a:sym typeface="Arial"/>
            </a:endParaRPr>
          </a:p>
          <a:p>
            <a:pPr indent="-317500" lvl="0" marL="457200" rtl="0" algn="l">
              <a:spcBef>
                <a:spcPts val="1200"/>
              </a:spcBef>
              <a:spcAft>
                <a:spcPts val="0"/>
              </a:spcAft>
              <a:buClr>
                <a:srgbClr val="212121"/>
              </a:buClr>
              <a:buSzPts val="1400"/>
              <a:buFont typeface="Arial"/>
              <a:buChar char="●"/>
            </a:pPr>
            <a:r>
              <a:rPr lang="en-GB" sz="1400">
                <a:solidFill>
                  <a:srgbClr val="212121"/>
                </a:solidFill>
                <a:latin typeface="Arial"/>
                <a:ea typeface="Arial"/>
                <a:cs typeface="Arial"/>
                <a:sym typeface="Arial"/>
              </a:rPr>
              <a:t>SVM </a:t>
            </a:r>
            <a:endParaRPr sz="1400">
              <a:solidFill>
                <a:srgbClr val="212121"/>
              </a:solidFill>
              <a:latin typeface="Arial"/>
              <a:ea typeface="Arial"/>
              <a:cs typeface="Arial"/>
              <a:sym typeface="Arial"/>
            </a:endParaRPr>
          </a:p>
          <a:p>
            <a:pPr indent="-317500" lvl="1" marL="914400" rtl="0" algn="l">
              <a:spcBef>
                <a:spcPts val="0"/>
              </a:spcBef>
              <a:spcAft>
                <a:spcPts val="0"/>
              </a:spcAft>
              <a:buClr>
                <a:srgbClr val="212121"/>
              </a:buClr>
              <a:buSzPts val="1400"/>
              <a:buFont typeface="Arial"/>
              <a:buChar char="○"/>
            </a:pPr>
            <a:r>
              <a:rPr lang="en-GB">
                <a:solidFill>
                  <a:srgbClr val="212121"/>
                </a:solidFill>
                <a:latin typeface="Arial"/>
                <a:ea typeface="Arial"/>
                <a:cs typeface="Arial"/>
                <a:sym typeface="Arial"/>
              </a:rPr>
              <a:t>Kernel - RBF </a:t>
            </a:r>
            <a:endParaRPr>
              <a:solidFill>
                <a:srgbClr val="212121"/>
              </a:solidFill>
              <a:latin typeface="Arial"/>
              <a:ea typeface="Arial"/>
              <a:cs typeface="Arial"/>
              <a:sym typeface="Arial"/>
            </a:endParaRPr>
          </a:p>
          <a:p>
            <a:pPr indent="-317500" lvl="1" marL="914400" rtl="0" algn="l">
              <a:spcBef>
                <a:spcPts val="0"/>
              </a:spcBef>
              <a:spcAft>
                <a:spcPts val="0"/>
              </a:spcAft>
              <a:buClr>
                <a:srgbClr val="212121"/>
              </a:buClr>
              <a:buSzPts val="1400"/>
              <a:buFont typeface="Arial"/>
              <a:buChar char="○"/>
            </a:pPr>
            <a:r>
              <a:rPr lang="en-GB">
                <a:solidFill>
                  <a:srgbClr val="212121"/>
                </a:solidFill>
                <a:latin typeface="Arial"/>
                <a:ea typeface="Arial"/>
                <a:cs typeface="Arial"/>
                <a:sym typeface="Arial"/>
              </a:rPr>
              <a:t>80-20 </a:t>
            </a:r>
            <a:r>
              <a:rPr lang="en-GB">
                <a:solidFill>
                  <a:srgbClr val="212121"/>
                </a:solidFill>
                <a:latin typeface="Arial"/>
                <a:ea typeface="Arial"/>
                <a:cs typeface="Arial"/>
                <a:sym typeface="Arial"/>
              </a:rPr>
              <a:t>splitting for training and testing </a:t>
            </a:r>
            <a:endParaRPr>
              <a:solidFill>
                <a:srgbClr val="212121"/>
              </a:solidFill>
              <a:latin typeface="Arial"/>
              <a:ea typeface="Arial"/>
              <a:cs typeface="Arial"/>
              <a:sym typeface="Arial"/>
            </a:endParaRPr>
          </a:p>
          <a:p>
            <a:pPr indent="-317500" lvl="1" marL="914400" rtl="0" algn="l">
              <a:spcBef>
                <a:spcPts val="0"/>
              </a:spcBef>
              <a:spcAft>
                <a:spcPts val="0"/>
              </a:spcAft>
              <a:buClr>
                <a:srgbClr val="212121"/>
              </a:buClr>
              <a:buSzPts val="1400"/>
              <a:buFont typeface="Arial"/>
              <a:buChar char="○"/>
            </a:pPr>
            <a:r>
              <a:rPr lang="en-GB">
                <a:solidFill>
                  <a:srgbClr val="212121"/>
                </a:solidFill>
                <a:latin typeface="Arial"/>
                <a:ea typeface="Arial"/>
                <a:cs typeface="Arial"/>
                <a:sym typeface="Arial"/>
              </a:rPr>
              <a:t>Class weight attribute is set to balanced for handling the dataset. </a:t>
            </a:r>
            <a:endParaRPr>
              <a:solidFill>
                <a:srgbClr val="212121"/>
              </a:solidFill>
              <a:latin typeface="Arial"/>
              <a:ea typeface="Arial"/>
              <a:cs typeface="Arial"/>
              <a:sym typeface="Arial"/>
            </a:endParaRPr>
          </a:p>
          <a:p>
            <a:pPr indent="-317500" lvl="1" marL="914400" rtl="0" algn="l">
              <a:spcBef>
                <a:spcPts val="0"/>
              </a:spcBef>
              <a:spcAft>
                <a:spcPts val="0"/>
              </a:spcAft>
              <a:buClr>
                <a:srgbClr val="212121"/>
              </a:buClr>
              <a:buSzPts val="1400"/>
              <a:buFont typeface="Arial"/>
              <a:buChar char="○"/>
            </a:pPr>
            <a:r>
              <a:rPr lang="en-GB">
                <a:solidFill>
                  <a:srgbClr val="212121"/>
                </a:solidFill>
                <a:latin typeface="Arial"/>
                <a:ea typeface="Arial"/>
                <a:cs typeface="Arial"/>
                <a:sym typeface="Arial"/>
              </a:rPr>
              <a:t>Model is used for single and multi - patient analysis. </a:t>
            </a:r>
            <a:endParaRPr>
              <a:solidFill>
                <a:srgbClr val="212121"/>
              </a:solidFill>
              <a:latin typeface="Arial"/>
              <a:ea typeface="Arial"/>
              <a:cs typeface="Arial"/>
              <a:sym typeface="Arial"/>
            </a:endParaRPr>
          </a:p>
          <a:p>
            <a:pPr indent="0" lvl="0" marL="0" rtl="0" algn="l">
              <a:spcBef>
                <a:spcPts val="1200"/>
              </a:spcBef>
              <a:spcAft>
                <a:spcPts val="0"/>
              </a:spcAft>
              <a:buNone/>
            </a:pPr>
            <a:r>
              <a:t/>
            </a:r>
            <a:endParaRPr sz="1400">
              <a:solidFill>
                <a:srgbClr val="212121"/>
              </a:solidFill>
              <a:latin typeface="Arial"/>
              <a:ea typeface="Arial"/>
              <a:cs typeface="Arial"/>
              <a:sym typeface="Arial"/>
            </a:endParaRPr>
          </a:p>
          <a:p>
            <a:pPr indent="-317500" lvl="0" marL="457200" rtl="0" algn="l">
              <a:spcBef>
                <a:spcPts val="1200"/>
              </a:spcBef>
              <a:spcAft>
                <a:spcPts val="0"/>
              </a:spcAft>
              <a:buClr>
                <a:srgbClr val="212121"/>
              </a:buClr>
              <a:buSzPts val="1400"/>
              <a:buFont typeface="Arial"/>
              <a:buChar char="●"/>
            </a:pPr>
            <a:r>
              <a:rPr lang="en-GB" sz="1400">
                <a:solidFill>
                  <a:srgbClr val="212121"/>
                </a:solidFill>
                <a:latin typeface="Arial"/>
                <a:ea typeface="Arial"/>
                <a:cs typeface="Arial"/>
                <a:sym typeface="Arial"/>
              </a:rPr>
              <a:t>Random Forest Classifiers</a:t>
            </a:r>
            <a:endParaRPr sz="1400">
              <a:solidFill>
                <a:srgbClr val="212121"/>
              </a:solidFill>
              <a:latin typeface="Arial"/>
              <a:ea typeface="Arial"/>
              <a:cs typeface="Arial"/>
              <a:sym typeface="Arial"/>
            </a:endParaRPr>
          </a:p>
          <a:p>
            <a:pPr indent="-317500" lvl="1" marL="914400" rtl="0" algn="l">
              <a:spcBef>
                <a:spcPts val="0"/>
              </a:spcBef>
              <a:spcAft>
                <a:spcPts val="0"/>
              </a:spcAft>
              <a:buClr>
                <a:srgbClr val="212121"/>
              </a:buClr>
              <a:buSzPts val="1400"/>
              <a:buFont typeface="Arial"/>
              <a:buChar char="○"/>
            </a:pPr>
            <a:r>
              <a:rPr lang="en-GB">
                <a:solidFill>
                  <a:srgbClr val="212121"/>
                </a:solidFill>
                <a:latin typeface="Arial"/>
                <a:ea typeface="Arial"/>
                <a:cs typeface="Arial"/>
                <a:sym typeface="Arial"/>
              </a:rPr>
              <a:t>Handling the unbalanced set using class attribute. </a:t>
            </a:r>
            <a:endParaRPr>
              <a:solidFill>
                <a:srgbClr val="212121"/>
              </a:solidFill>
              <a:latin typeface="Arial"/>
              <a:ea typeface="Arial"/>
              <a:cs typeface="Arial"/>
              <a:sym typeface="Arial"/>
            </a:endParaRPr>
          </a:p>
          <a:p>
            <a:pPr indent="-317500" lvl="1" marL="914400" rtl="0" algn="l">
              <a:spcBef>
                <a:spcPts val="0"/>
              </a:spcBef>
              <a:spcAft>
                <a:spcPts val="0"/>
              </a:spcAft>
              <a:buClr>
                <a:srgbClr val="212121"/>
              </a:buClr>
              <a:buSzPts val="1400"/>
              <a:buFont typeface="Arial"/>
              <a:buChar char="○"/>
            </a:pPr>
            <a:r>
              <a:rPr lang="en-GB">
                <a:solidFill>
                  <a:srgbClr val="212121"/>
                </a:solidFill>
                <a:latin typeface="Arial"/>
                <a:ea typeface="Arial"/>
                <a:cs typeface="Arial"/>
                <a:sym typeface="Arial"/>
              </a:rPr>
              <a:t>In general a combination of decision trees </a:t>
            </a:r>
            <a:endParaRPr>
              <a:solidFill>
                <a:srgbClr val="212121"/>
              </a:solidFill>
              <a:latin typeface="Arial"/>
              <a:ea typeface="Arial"/>
              <a:cs typeface="Arial"/>
              <a:sym typeface="Arial"/>
            </a:endParaRPr>
          </a:p>
          <a:p>
            <a:pPr indent="-317500" lvl="1" marL="914400" rtl="0" algn="l">
              <a:spcBef>
                <a:spcPts val="0"/>
              </a:spcBef>
              <a:spcAft>
                <a:spcPts val="0"/>
              </a:spcAft>
              <a:buClr>
                <a:srgbClr val="212121"/>
              </a:buClr>
              <a:buSzPts val="1400"/>
              <a:buFont typeface="Arial"/>
              <a:buChar char="○"/>
            </a:pPr>
            <a:r>
              <a:rPr lang="en-GB">
                <a:solidFill>
                  <a:srgbClr val="212121"/>
                </a:solidFill>
                <a:latin typeface="Arial"/>
                <a:ea typeface="Arial"/>
                <a:cs typeface="Arial"/>
                <a:sym typeface="Arial"/>
              </a:rPr>
              <a:t>80-20 splitting done </a:t>
            </a:r>
            <a:endParaRPr>
              <a:solidFill>
                <a:srgbClr val="212121"/>
              </a:solidFill>
              <a:latin typeface="Arial"/>
              <a:ea typeface="Arial"/>
              <a:cs typeface="Arial"/>
              <a:sym typeface="Arial"/>
            </a:endParaRPr>
          </a:p>
          <a:p>
            <a:pPr indent="-317500" lvl="1" marL="914400" rtl="0" algn="l">
              <a:spcBef>
                <a:spcPts val="0"/>
              </a:spcBef>
              <a:spcAft>
                <a:spcPts val="0"/>
              </a:spcAft>
              <a:buClr>
                <a:srgbClr val="212121"/>
              </a:buClr>
              <a:buSzPts val="1400"/>
              <a:buFont typeface="Arial"/>
              <a:buChar char="○"/>
            </a:pPr>
            <a:r>
              <a:rPr lang="en-GB">
                <a:solidFill>
                  <a:srgbClr val="212121"/>
                </a:solidFill>
                <a:latin typeface="Arial"/>
                <a:ea typeface="Arial"/>
                <a:cs typeface="Arial"/>
                <a:sym typeface="Arial"/>
              </a:rPr>
              <a:t>Model is used for single and multi - patient analysis.</a:t>
            </a:r>
            <a:endParaRPr>
              <a:solidFill>
                <a:srgbClr val="21212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idx="1" type="body"/>
          </p:nvPr>
        </p:nvSpPr>
        <p:spPr>
          <a:xfrm>
            <a:off x="311700" y="779700"/>
            <a:ext cx="8520600" cy="4208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212121"/>
              </a:buClr>
              <a:buSzPts val="1400"/>
              <a:buFont typeface="Arial"/>
              <a:buChar char="●"/>
            </a:pPr>
            <a:r>
              <a:rPr lang="en-GB" sz="1400">
                <a:solidFill>
                  <a:srgbClr val="212121"/>
                </a:solidFill>
                <a:latin typeface="Arial"/>
                <a:ea typeface="Arial"/>
                <a:cs typeface="Arial"/>
                <a:sym typeface="Arial"/>
              </a:rPr>
              <a:t>KNN - K nearest Neighbour</a:t>
            </a:r>
            <a:endParaRPr sz="1400">
              <a:solidFill>
                <a:srgbClr val="212121"/>
              </a:solidFill>
              <a:latin typeface="Arial"/>
              <a:ea typeface="Arial"/>
              <a:cs typeface="Arial"/>
              <a:sym typeface="Arial"/>
            </a:endParaRPr>
          </a:p>
          <a:p>
            <a:pPr indent="-317500" lvl="1" marL="914400" rtl="0" algn="l">
              <a:lnSpc>
                <a:spcPct val="150000"/>
              </a:lnSpc>
              <a:spcBef>
                <a:spcPts val="0"/>
              </a:spcBef>
              <a:spcAft>
                <a:spcPts val="0"/>
              </a:spcAft>
              <a:buClr>
                <a:srgbClr val="212121"/>
              </a:buClr>
              <a:buSzPts val="1400"/>
              <a:buFont typeface="Arial"/>
              <a:buChar char="○"/>
            </a:pPr>
            <a:r>
              <a:rPr lang="en-GB">
                <a:solidFill>
                  <a:srgbClr val="212121"/>
                </a:solidFill>
                <a:latin typeface="Arial"/>
                <a:ea typeface="Arial"/>
                <a:cs typeface="Arial"/>
                <a:sym typeface="Arial"/>
              </a:rPr>
              <a:t>Basic level of modeling </a:t>
            </a:r>
            <a:endParaRPr>
              <a:solidFill>
                <a:srgbClr val="212121"/>
              </a:solidFill>
              <a:latin typeface="Arial"/>
              <a:ea typeface="Arial"/>
              <a:cs typeface="Arial"/>
              <a:sym typeface="Arial"/>
            </a:endParaRPr>
          </a:p>
          <a:p>
            <a:pPr indent="-317500" lvl="1" marL="914400" rtl="0" algn="l">
              <a:lnSpc>
                <a:spcPct val="150000"/>
              </a:lnSpc>
              <a:spcBef>
                <a:spcPts val="0"/>
              </a:spcBef>
              <a:spcAft>
                <a:spcPts val="0"/>
              </a:spcAft>
              <a:buClr>
                <a:srgbClr val="212121"/>
              </a:buClr>
              <a:buSzPts val="1400"/>
              <a:buFont typeface="Arial"/>
              <a:buChar char="○"/>
            </a:pPr>
            <a:r>
              <a:rPr lang="en-GB">
                <a:solidFill>
                  <a:srgbClr val="212121"/>
                </a:solidFill>
                <a:latin typeface="Arial"/>
                <a:ea typeface="Arial"/>
                <a:cs typeface="Arial"/>
                <a:sym typeface="Arial"/>
              </a:rPr>
              <a:t>K value is set as 2</a:t>
            </a:r>
            <a:endParaRPr>
              <a:solidFill>
                <a:srgbClr val="212121"/>
              </a:solidFill>
              <a:latin typeface="Arial"/>
              <a:ea typeface="Arial"/>
              <a:cs typeface="Arial"/>
              <a:sym typeface="Arial"/>
            </a:endParaRPr>
          </a:p>
          <a:p>
            <a:pPr indent="-317500" lvl="1" marL="914400" rtl="0" algn="l">
              <a:lnSpc>
                <a:spcPct val="150000"/>
              </a:lnSpc>
              <a:spcBef>
                <a:spcPts val="0"/>
              </a:spcBef>
              <a:spcAft>
                <a:spcPts val="0"/>
              </a:spcAft>
              <a:buClr>
                <a:srgbClr val="212121"/>
              </a:buClr>
              <a:buSzPts val="1400"/>
              <a:buFont typeface="Arial"/>
              <a:buChar char="○"/>
            </a:pPr>
            <a:r>
              <a:rPr lang="en-GB">
                <a:solidFill>
                  <a:srgbClr val="212121"/>
                </a:solidFill>
                <a:latin typeface="Arial"/>
                <a:ea typeface="Arial"/>
                <a:cs typeface="Arial"/>
                <a:sym typeface="Arial"/>
              </a:rPr>
              <a:t>80-20 splitting for </a:t>
            </a:r>
            <a:r>
              <a:rPr lang="en-GB">
                <a:solidFill>
                  <a:srgbClr val="212121"/>
                </a:solidFill>
                <a:latin typeface="Arial"/>
                <a:ea typeface="Arial"/>
                <a:cs typeface="Arial"/>
                <a:sym typeface="Arial"/>
              </a:rPr>
              <a:t>training and testing purposes. </a:t>
            </a:r>
            <a:endParaRPr>
              <a:solidFill>
                <a:srgbClr val="212121"/>
              </a:solidFill>
              <a:latin typeface="Arial"/>
              <a:ea typeface="Arial"/>
              <a:cs typeface="Arial"/>
              <a:sym typeface="Arial"/>
            </a:endParaRPr>
          </a:p>
          <a:p>
            <a:pPr indent="-317500" lvl="1" marL="914400" rtl="0" algn="l">
              <a:lnSpc>
                <a:spcPct val="150000"/>
              </a:lnSpc>
              <a:spcBef>
                <a:spcPts val="0"/>
              </a:spcBef>
              <a:spcAft>
                <a:spcPts val="0"/>
              </a:spcAft>
              <a:buClr>
                <a:srgbClr val="212121"/>
              </a:buClr>
              <a:buSzPts val="1400"/>
              <a:buFont typeface="Arial"/>
              <a:buChar char="○"/>
            </a:pPr>
            <a:r>
              <a:rPr lang="en-GB">
                <a:solidFill>
                  <a:srgbClr val="202124"/>
                </a:solidFill>
                <a:highlight>
                  <a:srgbClr val="FFFFFF"/>
                </a:highlight>
                <a:latin typeface="Arial"/>
                <a:ea typeface="Arial"/>
                <a:cs typeface="Arial"/>
                <a:sym typeface="Arial"/>
              </a:rPr>
              <a:t>As the value of K grows, the computational complexity increases</a:t>
            </a:r>
            <a:endParaRPr>
              <a:solidFill>
                <a:srgbClr val="202124"/>
              </a:solidFill>
              <a:highlight>
                <a:srgbClr val="FFFFFF"/>
              </a:highlight>
              <a:latin typeface="Arial"/>
              <a:ea typeface="Arial"/>
              <a:cs typeface="Arial"/>
              <a:sym typeface="Arial"/>
            </a:endParaRPr>
          </a:p>
          <a:p>
            <a:pPr indent="-317500" lvl="1" marL="914400" rtl="0" algn="l">
              <a:lnSpc>
                <a:spcPct val="150000"/>
              </a:lnSpc>
              <a:spcBef>
                <a:spcPts val="0"/>
              </a:spcBef>
              <a:spcAft>
                <a:spcPts val="0"/>
              </a:spcAft>
              <a:buClr>
                <a:srgbClr val="212121"/>
              </a:buClr>
              <a:buSzPts val="1400"/>
              <a:buFont typeface="Arial"/>
              <a:buChar char="○"/>
            </a:pPr>
            <a:r>
              <a:rPr lang="en-GB">
                <a:solidFill>
                  <a:srgbClr val="212121"/>
                </a:solidFill>
                <a:latin typeface="Arial"/>
                <a:ea typeface="Arial"/>
                <a:cs typeface="Arial"/>
                <a:sym typeface="Arial"/>
              </a:rPr>
              <a:t>Features with zero variance are removed. </a:t>
            </a:r>
            <a:endParaRPr>
              <a:solidFill>
                <a:srgbClr val="212121"/>
              </a:solidFill>
              <a:latin typeface="Arial"/>
              <a:ea typeface="Arial"/>
              <a:cs typeface="Arial"/>
              <a:sym typeface="Arial"/>
            </a:endParaRPr>
          </a:p>
          <a:p>
            <a:pPr indent="-317500" lvl="0" marL="457200" rtl="0" algn="l">
              <a:lnSpc>
                <a:spcPct val="150000"/>
              </a:lnSpc>
              <a:spcBef>
                <a:spcPts val="0"/>
              </a:spcBef>
              <a:spcAft>
                <a:spcPts val="0"/>
              </a:spcAft>
              <a:buClr>
                <a:srgbClr val="212121"/>
              </a:buClr>
              <a:buSzPts val="1400"/>
              <a:buFont typeface="Arial"/>
              <a:buChar char="●"/>
            </a:pPr>
            <a:r>
              <a:rPr lang="en-GB" sz="1400">
                <a:solidFill>
                  <a:srgbClr val="212121"/>
                </a:solidFill>
                <a:latin typeface="Arial"/>
                <a:ea typeface="Arial"/>
                <a:cs typeface="Arial"/>
                <a:sym typeface="Arial"/>
              </a:rPr>
              <a:t>ADABOOST CLASSIFIER</a:t>
            </a:r>
            <a:endParaRPr sz="1400">
              <a:solidFill>
                <a:srgbClr val="212121"/>
              </a:solidFill>
              <a:latin typeface="Arial"/>
              <a:ea typeface="Arial"/>
              <a:cs typeface="Arial"/>
              <a:sym typeface="Arial"/>
            </a:endParaRPr>
          </a:p>
          <a:p>
            <a:pPr indent="-317500" lvl="1" marL="914400" rtl="0" algn="l">
              <a:lnSpc>
                <a:spcPct val="150000"/>
              </a:lnSpc>
              <a:spcBef>
                <a:spcPts val="0"/>
              </a:spcBef>
              <a:spcAft>
                <a:spcPts val="0"/>
              </a:spcAft>
              <a:buClr>
                <a:srgbClr val="212121"/>
              </a:buClr>
              <a:buSzPts val="1400"/>
              <a:buFont typeface="Arial"/>
              <a:buChar char="○"/>
            </a:pPr>
            <a:r>
              <a:rPr lang="en-GB">
                <a:solidFill>
                  <a:srgbClr val="212121"/>
                </a:solidFill>
                <a:latin typeface="Arial"/>
                <a:ea typeface="Arial"/>
                <a:cs typeface="Arial"/>
                <a:sym typeface="Arial"/>
              </a:rPr>
              <a:t>Default values were considered.</a:t>
            </a:r>
            <a:endParaRPr>
              <a:solidFill>
                <a:srgbClr val="212121"/>
              </a:solidFill>
              <a:latin typeface="Arial"/>
              <a:ea typeface="Arial"/>
              <a:cs typeface="Arial"/>
              <a:sym typeface="Arial"/>
            </a:endParaRPr>
          </a:p>
          <a:p>
            <a:pPr indent="-317500" lvl="1" marL="914400" rtl="0" algn="l">
              <a:lnSpc>
                <a:spcPct val="150000"/>
              </a:lnSpc>
              <a:spcBef>
                <a:spcPts val="0"/>
              </a:spcBef>
              <a:spcAft>
                <a:spcPts val="0"/>
              </a:spcAft>
              <a:buClr>
                <a:srgbClr val="212121"/>
              </a:buClr>
              <a:buSzPts val="1400"/>
              <a:buFont typeface="Arial"/>
              <a:buChar char="○"/>
            </a:pPr>
            <a:r>
              <a:rPr lang="en-GB">
                <a:solidFill>
                  <a:srgbClr val="212121"/>
                </a:solidFill>
                <a:latin typeface="Arial"/>
                <a:ea typeface="Arial"/>
                <a:cs typeface="Arial"/>
                <a:sym typeface="Arial"/>
              </a:rPr>
              <a:t>In general in each iteration in it selects a feature set. </a:t>
            </a:r>
            <a:endParaRPr>
              <a:solidFill>
                <a:srgbClr val="212121"/>
              </a:solidFill>
              <a:latin typeface="Arial"/>
              <a:ea typeface="Arial"/>
              <a:cs typeface="Arial"/>
              <a:sym typeface="Arial"/>
            </a:endParaRPr>
          </a:p>
          <a:p>
            <a:pPr indent="-317500" lvl="1" marL="914400" rtl="0" algn="l">
              <a:lnSpc>
                <a:spcPct val="150000"/>
              </a:lnSpc>
              <a:spcBef>
                <a:spcPts val="0"/>
              </a:spcBef>
              <a:spcAft>
                <a:spcPts val="0"/>
              </a:spcAft>
              <a:buClr>
                <a:srgbClr val="212121"/>
              </a:buClr>
              <a:buSzPts val="1400"/>
              <a:buFont typeface="Arial"/>
              <a:buChar char="○"/>
            </a:pPr>
            <a:r>
              <a:rPr lang="en-GB">
                <a:solidFill>
                  <a:srgbClr val="212121"/>
                </a:solidFill>
                <a:latin typeface="Arial"/>
                <a:ea typeface="Arial"/>
                <a:cs typeface="Arial"/>
                <a:sym typeface="Arial"/>
              </a:rPr>
              <a:t>80-20 splitting </a:t>
            </a:r>
            <a:endParaRPr>
              <a:solidFill>
                <a:srgbClr val="212121"/>
              </a:solidFill>
              <a:latin typeface="Arial"/>
              <a:ea typeface="Arial"/>
              <a:cs typeface="Arial"/>
              <a:sym typeface="Arial"/>
            </a:endParaRPr>
          </a:p>
          <a:p>
            <a:pPr indent="-317500" lvl="1" marL="914400" rtl="0" algn="l">
              <a:lnSpc>
                <a:spcPct val="150000"/>
              </a:lnSpc>
              <a:spcBef>
                <a:spcPts val="0"/>
              </a:spcBef>
              <a:spcAft>
                <a:spcPts val="0"/>
              </a:spcAft>
              <a:buClr>
                <a:srgbClr val="212121"/>
              </a:buClr>
              <a:buSzPts val="1400"/>
              <a:buFont typeface="Arial"/>
              <a:buChar char="○"/>
            </a:pPr>
            <a:r>
              <a:rPr lang="en-GB">
                <a:solidFill>
                  <a:srgbClr val="212121"/>
                </a:solidFill>
                <a:latin typeface="Arial"/>
                <a:ea typeface="Arial"/>
                <a:cs typeface="Arial"/>
                <a:sym typeface="Arial"/>
              </a:rPr>
              <a:t>Zero variance features were removed </a:t>
            </a:r>
            <a:endParaRPr>
              <a:solidFill>
                <a:srgbClr val="212121"/>
              </a:solidFill>
              <a:latin typeface="Arial"/>
              <a:ea typeface="Arial"/>
              <a:cs typeface="Arial"/>
              <a:sym typeface="Arial"/>
            </a:endParaRPr>
          </a:p>
          <a:p>
            <a:pPr indent="-317500" lvl="1" marL="914400" rtl="0" algn="l">
              <a:lnSpc>
                <a:spcPct val="150000"/>
              </a:lnSpc>
              <a:spcBef>
                <a:spcPts val="0"/>
              </a:spcBef>
              <a:spcAft>
                <a:spcPts val="0"/>
              </a:spcAft>
              <a:buSzPts val="1400"/>
              <a:buFont typeface="Arial"/>
              <a:buChar char="○"/>
            </a:pPr>
            <a:r>
              <a:rPr lang="en-GB">
                <a:solidFill>
                  <a:srgbClr val="212121"/>
                </a:solidFill>
                <a:latin typeface="Arial"/>
                <a:ea typeface="Arial"/>
                <a:cs typeface="Arial"/>
                <a:sym typeface="Arial"/>
              </a:rPr>
              <a:t>Both data set architecture were used for analysis</a:t>
            </a:r>
            <a:r>
              <a:rPr lang="en-GB">
                <a:latin typeface="Arial"/>
                <a:ea typeface="Arial"/>
                <a:cs typeface="Arial"/>
                <a:sym typeface="Arial"/>
              </a:rPr>
              <a:t>. </a:t>
            </a:r>
            <a:endParaRPr>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5" title="Points scored"/>
          <p:cNvPicPr preferRelativeResize="0"/>
          <p:nvPr/>
        </p:nvPicPr>
        <p:blipFill>
          <a:blip r:embed="rId3">
            <a:alphaModFix/>
          </a:blip>
          <a:stretch>
            <a:fillRect/>
          </a:stretch>
        </p:blipFill>
        <p:spPr>
          <a:xfrm>
            <a:off x="4783350" y="2571750"/>
            <a:ext cx="3714375" cy="2293800"/>
          </a:xfrm>
          <a:prstGeom prst="rect">
            <a:avLst/>
          </a:prstGeom>
          <a:noFill/>
          <a:ln>
            <a:noFill/>
          </a:ln>
        </p:spPr>
      </p:pic>
      <p:pic>
        <p:nvPicPr>
          <p:cNvPr id="215" name="Google Shape;215;p35" title="Chart"/>
          <p:cNvPicPr preferRelativeResize="0"/>
          <p:nvPr/>
        </p:nvPicPr>
        <p:blipFill>
          <a:blip r:embed="rId4">
            <a:alphaModFix/>
          </a:blip>
          <a:stretch>
            <a:fillRect/>
          </a:stretch>
        </p:blipFill>
        <p:spPr>
          <a:xfrm>
            <a:off x="503050" y="2769794"/>
            <a:ext cx="3714375" cy="2293806"/>
          </a:xfrm>
          <a:prstGeom prst="rect">
            <a:avLst/>
          </a:prstGeom>
          <a:noFill/>
          <a:ln>
            <a:noFill/>
          </a:ln>
        </p:spPr>
      </p:pic>
      <p:sp>
        <p:nvSpPr>
          <p:cNvPr id="216" name="Google Shape;216;p35"/>
          <p:cNvSpPr txBox="1"/>
          <p:nvPr/>
        </p:nvSpPr>
        <p:spPr>
          <a:xfrm>
            <a:off x="897425" y="1094038"/>
            <a:ext cx="6414300" cy="1990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Consideration of factors like precision, recall, f1 score.</a:t>
            </a:r>
            <a:endParaRPr/>
          </a:p>
          <a:p>
            <a:pPr indent="-317500" lvl="0" marL="457200" rtl="0" algn="l">
              <a:spcBef>
                <a:spcPts val="1000"/>
              </a:spcBef>
              <a:spcAft>
                <a:spcPts val="0"/>
              </a:spcAft>
              <a:buSzPts val="1400"/>
              <a:buChar char="●"/>
            </a:pPr>
            <a:r>
              <a:rPr lang="en-GB"/>
              <a:t>Performance of single patient analysis for chb01,chb02,chb03</a:t>
            </a:r>
            <a:endParaRPr/>
          </a:p>
          <a:p>
            <a:pPr indent="-317500" lvl="0" marL="457200" rtl="0" algn="l">
              <a:spcBef>
                <a:spcPts val="1000"/>
              </a:spcBef>
              <a:spcAft>
                <a:spcPts val="0"/>
              </a:spcAft>
              <a:buSzPts val="1400"/>
              <a:buChar char="●"/>
            </a:pPr>
            <a:r>
              <a:rPr lang="en-GB"/>
              <a:t>Multi Patient</a:t>
            </a:r>
            <a:r>
              <a:rPr lang="en-GB"/>
              <a:t> analysis for chb01,chb02,chb03,chbo5 and chb08</a:t>
            </a:r>
            <a:endParaRPr/>
          </a:p>
          <a:p>
            <a:pPr indent="-317500" lvl="0" marL="457200" rtl="0" algn="l">
              <a:spcBef>
                <a:spcPts val="1000"/>
              </a:spcBef>
              <a:spcAft>
                <a:spcPts val="0"/>
              </a:spcAft>
              <a:buSzPts val="1400"/>
              <a:buChar char="●"/>
            </a:pPr>
            <a:r>
              <a:rPr lang="en-GB"/>
              <a:t>Comparison of Accuracies Adaboost, Random Forest, KNN, Kernel SVM, LSTM, LSTM+SVM</a:t>
            </a:r>
            <a:endParaRPr/>
          </a:p>
          <a:p>
            <a:pPr indent="0" lvl="0" marL="457200" rtl="0" algn="l">
              <a:spcBef>
                <a:spcPts val="1000"/>
              </a:spcBef>
              <a:spcAft>
                <a:spcPts val="0"/>
              </a:spcAft>
              <a:buNone/>
            </a:pPr>
            <a:r>
              <a:t/>
            </a:r>
            <a:endParaRPr>
              <a:latin typeface="Source Code Pro"/>
              <a:ea typeface="Source Code Pro"/>
              <a:cs typeface="Source Code Pro"/>
              <a:sym typeface="Source Code Pro"/>
            </a:endParaRPr>
          </a:p>
        </p:txBody>
      </p:sp>
      <p:sp>
        <p:nvSpPr>
          <p:cNvPr id="217" name="Google Shape;217;p35"/>
          <p:cNvSpPr txBox="1"/>
          <p:nvPr/>
        </p:nvSpPr>
        <p:spPr>
          <a:xfrm>
            <a:off x="630325" y="314450"/>
            <a:ext cx="7244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latin typeface="Playfair Display"/>
                <a:ea typeface="Playfair Display"/>
                <a:cs typeface="Playfair Display"/>
                <a:sym typeface="Playfair Display"/>
              </a:rPr>
              <a:t>RESULTS</a:t>
            </a:r>
            <a:endParaRPr sz="3000">
              <a:latin typeface="Playfair Display"/>
              <a:ea typeface="Playfair Display"/>
              <a:cs typeface="Playfair Display"/>
              <a:sym typeface="Playfair Displ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6" title="Chart"/>
          <p:cNvPicPr preferRelativeResize="0"/>
          <p:nvPr/>
        </p:nvPicPr>
        <p:blipFill>
          <a:blip r:embed="rId3">
            <a:alphaModFix/>
          </a:blip>
          <a:stretch>
            <a:fillRect/>
          </a:stretch>
        </p:blipFill>
        <p:spPr>
          <a:xfrm>
            <a:off x="0" y="1962700"/>
            <a:ext cx="3879925" cy="2396050"/>
          </a:xfrm>
          <a:prstGeom prst="rect">
            <a:avLst/>
          </a:prstGeom>
          <a:noFill/>
          <a:ln>
            <a:noFill/>
          </a:ln>
        </p:spPr>
      </p:pic>
      <p:sp>
        <p:nvSpPr>
          <p:cNvPr id="223" name="Google Shape;223;p36"/>
          <p:cNvSpPr txBox="1"/>
          <p:nvPr/>
        </p:nvSpPr>
        <p:spPr>
          <a:xfrm>
            <a:off x="916325" y="466800"/>
            <a:ext cx="78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224" name="Google Shape;224;p36"/>
          <p:cNvSpPr txBox="1"/>
          <p:nvPr/>
        </p:nvSpPr>
        <p:spPr>
          <a:xfrm>
            <a:off x="5162825" y="3920900"/>
            <a:ext cx="3042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Table :Multi patient analysis</a:t>
            </a:r>
            <a:endParaRPr sz="800"/>
          </a:p>
        </p:txBody>
      </p:sp>
      <p:sp>
        <p:nvSpPr>
          <p:cNvPr id="225" name="Google Shape;225;p36"/>
          <p:cNvSpPr txBox="1"/>
          <p:nvPr/>
        </p:nvSpPr>
        <p:spPr>
          <a:xfrm>
            <a:off x="895625" y="801800"/>
            <a:ext cx="7310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Found out Recall and f1 scores for multi patient data</a:t>
            </a:r>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p:txBody>
      </p:sp>
      <p:sp>
        <p:nvSpPr>
          <p:cNvPr id="226" name="Google Shape;226;p36"/>
          <p:cNvSpPr txBox="1"/>
          <p:nvPr/>
        </p:nvSpPr>
        <p:spPr>
          <a:xfrm>
            <a:off x="718700" y="4228700"/>
            <a:ext cx="30429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800"/>
              <a:t>fig:Scores for Multi patient analysis</a:t>
            </a:r>
            <a:endParaRPr sz="800"/>
          </a:p>
        </p:txBody>
      </p:sp>
      <p:pic>
        <p:nvPicPr>
          <p:cNvPr id="227" name="Google Shape;227;p36"/>
          <p:cNvPicPr preferRelativeResize="0"/>
          <p:nvPr/>
        </p:nvPicPr>
        <p:blipFill>
          <a:blip r:embed="rId4">
            <a:alphaModFix/>
          </a:blip>
          <a:stretch>
            <a:fillRect/>
          </a:stretch>
        </p:blipFill>
        <p:spPr>
          <a:xfrm>
            <a:off x="3879925" y="2479688"/>
            <a:ext cx="5040600" cy="1362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nvSpPr>
        <p:spPr>
          <a:xfrm>
            <a:off x="826950" y="545250"/>
            <a:ext cx="7797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latin typeface="Playfair Display"/>
                <a:ea typeface="Playfair Display"/>
                <a:cs typeface="Playfair Display"/>
                <a:sym typeface="Playfair Display"/>
              </a:rPr>
              <a:t>K-FOLD CROSS VALIDATION</a:t>
            </a:r>
            <a:endParaRPr sz="3400">
              <a:latin typeface="Playfair Display"/>
              <a:ea typeface="Playfair Display"/>
              <a:cs typeface="Playfair Display"/>
              <a:sym typeface="Playfair Display"/>
            </a:endParaRPr>
          </a:p>
        </p:txBody>
      </p:sp>
      <p:sp>
        <p:nvSpPr>
          <p:cNvPr id="233" name="Google Shape;233;p37"/>
          <p:cNvSpPr txBox="1"/>
          <p:nvPr/>
        </p:nvSpPr>
        <p:spPr>
          <a:xfrm>
            <a:off x="590675" y="1490350"/>
            <a:ext cx="7133700" cy="14160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SzPts val="1600"/>
              <a:buChar char="●"/>
            </a:pPr>
            <a:r>
              <a:rPr lang="en-GB"/>
              <a:t>The training data is separated into subgroups without being repeated in this method.</a:t>
            </a:r>
            <a:endParaRPr/>
          </a:p>
          <a:p>
            <a:pPr indent="-317500" lvl="0" marL="457200" rtl="0" algn="just">
              <a:lnSpc>
                <a:spcPct val="150000"/>
              </a:lnSpc>
              <a:spcBef>
                <a:spcPts val="0"/>
              </a:spcBef>
              <a:spcAft>
                <a:spcPts val="0"/>
              </a:spcAft>
              <a:buSzPts val="1400"/>
              <a:buChar char="●"/>
            </a:pPr>
            <a:r>
              <a:rPr lang="en-GB"/>
              <a:t>This process is repeated 5 times and obtain 5 accuracy scores.</a:t>
            </a:r>
            <a:endParaRPr/>
          </a:p>
          <a:p>
            <a:pPr indent="-317500" lvl="0" marL="457200" rtl="0" algn="just">
              <a:lnSpc>
                <a:spcPct val="150000"/>
              </a:lnSpc>
              <a:spcBef>
                <a:spcPts val="0"/>
              </a:spcBef>
              <a:spcAft>
                <a:spcPts val="0"/>
              </a:spcAft>
              <a:buSzPts val="1400"/>
              <a:buChar char="●"/>
            </a:pPr>
            <a:r>
              <a:rPr lang="en-GB"/>
              <a:t>It helped us in reducing the overfitting problem.</a:t>
            </a:r>
            <a:endParaRPr/>
          </a:p>
        </p:txBody>
      </p:sp>
      <p:sp>
        <p:nvSpPr>
          <p:cNvPr id="234" name="Google Shape;234;p37"/>
          <p:cNvSpPr txBox="1"/>
          <p:nvPr/>
        </p:nvSpPr>
        <p:spPr>
          <a:xfrm>
            <a:off x="2870500" y="4723825"/>
            <a:ext cx="52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imes New Roman"/>
                <a:ea typeface="Times New Roman"/>
                <a:cs typeface="Times New Roman"/>
                <a:sym typeface="Times New Roman"/>
              </a:rPr>
              <a:t>Table: </a:t>
            </a:r>
            <a:r>
              <a:rPr lang="en-GB" sz="1200">
                <a:latin typeface="Times New Roman"/>
                <a:ea typeface="Times New Roman"/>
                <a:cs typeface="Times New Roman"/>
                <a:sym typeface="Times New Roman"/>
              </a:rPr>
              <a:t>K-Fold Iteration Results</a:t>
            </a:r>
            <a:endParaRPr>
              <a:latin typeface="Times New Roman"/>
              <a:ea typeface="Times New Roman"/>
              <a:cs typeface="Times New Roman"/>
              <a:sym typeface="Times New Roman"/>
            </a:endParaRPr>
          </a:p>
        </p:txBody>
      </p:sp>
      <p:graphicFrame>
        <p:nvGraphicFramePr>
          <p:cNvPr id="235" name="Google Shape;235;p37"/>
          <p:cNvGraphicFramePr/>
          <p:nvPr/>
        </p:nvGraphicFramePr>
        <p:xfrm>
          <a:off x="1345975" y="2906338"/>
          <a:ext cx="3000000" cy="3000000"/>
        </p:xfrm>
        <a:graphic>
          <a:graphicData uri="http://schemas.openxmlformats.org/drawingml/2006/table">
            <a:tbl>
              <a:tblPr>
                <a:noFill/>
                <a:tableStyleId>{5E362512-B5D7-4E3F-9CE7-37B677F31E26}</a:tableStyleId>
              </a:tblPr>
              <a:tblGrid>
                <a:gridCol w="1142775"/>
                <a:gridCol w="826875"/>
                <a:gridCol w="826875"/>
                <a:gridCol w="826875"/>
                <a:gridCol w="826875"/>
                <a:gridCol w="826875"/>
                <a:gridCol w="631775"/>
              </a:tblGrid>
              <a:tr h="375150">
                <a:tc>
                  <a:txBody>
                    <a:bodyPr/>
                    <a:lstStyle/>
                    <a:p>
                      <a:pPr indent="0" lvl="0" marL="0" rtl="0" algn="l">
                        <a:lnSpc>
                          <a:spcPct val="150000"/>
                        </a:lnSpc>
                        <a:spcBef>
                          <a:spcPts val="0"/>
                        </a:spcBef>
                        <a:spcAft>
                          <a:spcPts val="0"/>
                        </a:spcAft>
                        <a:buNone/>
                      </a:pPr>
                      <a:r>
                        <a:t/>
                      </a:r>
                      <a:endParaRPr sz="1200"/>
                    </a:p>
                  </a:txBody>
                  <a:tcPr marT="63500" marB="63500" marR="63500" marL="63500"/>
                </a:tc>
                <a:tc>
                  <a:txBody>
                    <a:bodyPr/>
                    <a:lstStyle/>
                    <a:p>
                      <a:pPr indent="0" lvl="0" marL="0" rtl="0" algn="l">
                        <a:lnSpc>
                          <a:spcPct val="150000"/>
                        </a:lnSpc>
                        <a:spcBef>
                          <a:spcPts val="0"/>
                        </a:spcBef>
                        <a:spcAft>
                          <a:spcPts val="0"/>
                        </a:spcAft>
                        <a:buNone/>
                      </a:pPr>
                      <a:r>
                        <a:rPr lang="en-GB" sz="1200"/>
                        <a:t>Iteration 1</a:t>
                      </a:r>
                      <a:endParaRPr sz="1200"/>
                    </a:p>
                  </a:txBody>
                  <a:tcPr marT="63500" marB="63500" marR="63500" marL="63500"/>
                </a:tc>
                <a:tc>
                  <a:txBody>
                    <a:bodyPr/>
                    <a:lstStyle/>
                    <a:p>
                      <a:pPr indent="0" lvl="0" marL="0" rtl="0" algn="l">
                        <a:lnSpc>
                          <a:spcPct val="150000"/>
                        </a:lnSpc>
                        <a:spcBef>
                          <a:spcPts val="0"/>
                        </a:spcBef>
                        <a:spcAft>
                          <a:spcPts val="0"/>
                        </a:spcAft>
                        <a:buNone/>
                      </a:pPr>
                      <a:r>
                        <a:rPr lang="en-GB" sz="1200"/>
                        <a:t>Iteration 2</a:t>
                      </a:r>
                      <a:endParaRPr sz="1200"/>
                    </a:p>
                  </a:txBody>
                  <a:tcPr marT="63500" marB="63500" marR="63500" marL="63500"/>
                </a:tc>
                <a:tc>
                  <a:txBody>
                    <a:bodyPr/>
                    <a:lstStyle/>
                    <a:p>
                      <a:pPr indent="0" lvl="0" marL="0" rtl="0" algn="l">
                        <a:lnSpc>
                          <a:spcPct val="150000"/>
                        </a:lnSpc>
                        <a:spcBef>
                          <a:spcPts val="0"/>
                        </a:spcBef>
                        <a:spcAft>
                          <a:spcPts val="0"/>
                        </a:spcAft>
                        <a:buNone/>
                      </a:pPr>
                      <a:r>
                        <a:rPr lang="en-GB" sz="1200"/>
                        <a:t>Iteration 3</a:t>
                      </a:r>
                      <a:endParaRPr sz="1200"/>
                    </a:p>
                  </a:txBody>
                  <a:tcPr marT="63500" marB="63500" marR="63500" marL="63500"/>
                </a:tc>
                <a:tc>
                  <a:txBody>
                    <a:bodyPr/>
                    <a:lstStyle/>
                    <a:p>
                      <a:pPr indent="0" lvl="0" marL="0" rtl="0" algn="l">
                        <a:lnSpc>
                          <a:spcPct val="150000"/>
                        </a:lnSpc>
                        <a:spcBef>
                          <a:spcPts val="0"/>
                        </a:spcBef>
                        <a:spcAft>
                          <a:spcPts val="0"/>
                        </a:spcAft>
                        <a:buNone/>
                      </a:pPr>
                      <a:r>
                        <a:rPr lang="en-GB" sz="1200"/>
                        <a:t>Iteration 4</a:t>
                      </a:r>
                      <a:endParaRPr sz="1200"/>
                    </a:p>
                  </a:txBody>
                  <a:tcPr marT="63500" marB="63500" marR="63500" marL="63500"/>
                </a:tc>
                <a:tc>
                  <a:txBody>
                    <a:bodyPr/>
                    <a:lstStyle/>
                    <a:p>
                      <a:pPr indent="0" lvl="0" marL="0" rtl="0" algn="l">
                        <a:lnSpc>
                          <a:spcPct val="150000"/>
                        </a:lnSpc>
                        <a:spcBef>
                          <a:spcPts val="0"/>
                        </a:spcBef>
                        <a:spcAft>
                          <a:spcPts val="0"/>
                        </a:spcAft>
                        <a:buNone/>
                      </a:pPr>
                      <a:r>
                        <a:rPr lang="en-GB" sz="1200"/>
                        <a:t>Iteration 5</a:t>
                      </a:r>
                      <a:endParaRPr sz="1200"/>
                    </a:p>
                  </a:txBody>
                  <a:tcPr marT="63500" marB="63500" marR="63500" marL="63500"/>
                </a:tc>
                <a:tc>
                  <a:txBody>
                    <a:bodyPr/>
                    <a:lstStyle/>
                    <a:p>
                      <a:pPr indent="0" lvl="0" marL="0" rtl="0" algn="l">
                        <a:lnSpc>
                          <a:spcPct val="150000"/>
                        </a:lnSpc>
                        <a:spcBef>
                          <a:spcPts val="0"/>
                        </a:spcBef>
                        <a:spcAft>
                          <a:spcPts val="0"/>
                        </a:spcAft>
                        <a:buNone/>
                      </a:pPr>
                      <a:r>
                        <a:rPr lang="en-GB" sz="1200"/>
                        <a:t>Mean</a:t>
                      </a:r>
                      <a:endParaRPr sz="1200"/>
                    </a:p>
                  </a:txBody>
                  <a:tcPr marT="63500" marB="63500" marR="63500" marL="63500"/>
                </a:tc>
              </a:tr>
              <a:tr h="632150">
                <a:tc>
                  <a:txBody>
                    <a:bodyPr/>
                    <a:lstStyle/>
                    <a:p>
                      <a:pPr indent="0" lvl="0" marL="0" rtl="0" algn="l">
                        <a:lnSpc>
                          <a:spcPct val="150000"/>
                        </a:lnSpc>
                        <a:spcBef>
                          <a:spcPts val="0"/>
                        </a:spcBef>
                        <a:spcAft>
                          <a:spcPts val="0"/>
                        </a:spcAft>
                        <a:buNone/>
                      </a:pPr>
                      <a:r>
                        <a:rPr lang="en-GB" sz="1200"/>
                        <a:t>LSTM+SVM</a:t>
                      </a:r>
                      <a:endParaRPr sz="1200"/>
                    </a:p>
                    <a:p>
                      <a:pPr indent="0" lvl="0" marL="0" rtl="0" algn="l">
                        <a:lnSpc>
                          <a:spcPct val="150000"/>
                        </a:lnSpc>
                        <a:spcBef>
                          <a:spcPts val="0"/>
                        </a:spcBef>
                        <a:spcAft>
                          <a:spcPts val="0"/>
                        </a:spcAft>
                        <a:buNone/>
                      </a:pPr>
                      <a:r>
                        <a:rPr lang="en-GB" sz="1200"/>
                        <a:t>(multi-patient)</a:t>
                      </a:r>
                      <a:endParaRPr sz="1200"/>
                    </a:p>
                  </a:txBody>
                  <a:tcPr marT="63500" marB="63500" marR="63500" marL="63500"/>
                </a:tc>
                <a:tc>
                  <a:txBody>
                    <a:bodyPr/>
                    <a:lstStyle/>
                    <a:p>
                      <a:pPr indent="0" lvl="0" marL="0" rtl="0" algn="l">
                        <a:lnSpc>
                          <a:spcPct val="150000"/>
                        </a:lnSpc>
                        <a:spcBef>
                          <a:spcPts val="0"/>
                        </a:spcBef>
                        <a:spcAft>
                          <a:spcPts val="0"/>
                        </a:spcAft>
                        <a:buNone/>
                      </a:pPr>
                      <a:r>
                        <a:rPr lang="en-GB" sz="1200"/>
                        <a:t>91.6</a:t>
                      </a:r>
                      <a:endParaRPr sz="1200"/>
                    </a:p>
                  </a:txBody>
                  <a:tcPr marT="63500" marB="63500" marR="63500" marL="63500"/>
                </a:tc>
                <a:tc>
                  <a:txBody>
                    <a:bodyPr/>
                    <a:lstStyle/>
                    <a:p>
                      <a:pPr indent="0" lvl="0" marL="0" rtl="0" algn="l">
                        <a:lnSpc>
                          <a:spcPct val="150000"/>
                        </a:lnSpc>
                        <a:spcBef>
                          <a:spcPts val="0"/>
                        </a:spcBef>
                        <a:spcAft>
                          <a:spcPts val="0"/>
                        </a:spcAft>
                        <a:buNone/>
                      </a:pPr>
                      <a:r>
                        <a:rPr lang="en-GB" sz="1200"/>
                        <a:t>93.31</a:t>
                      </a:r>
                      <a:endParaRPr sz="1200"/>
                    </a:p>
                  </a:txBody>
                  <a:tcPr marT="63500" marB="63500" marR="63500" marL="63500"/>
                </a:tc>
                <a:tc>
                  <a:txBody>
                    <a:bodyPr/>
                    <a:lstStyle/>
                    <a:p>
                      <a:pPr indent="0" lvl="0" marL="0" rtl="0" algn="l">
                        <a:lnSpc>
                          <a:spcPct val="150000"/>
                        </a:lnSpc>
                        <a:spcBef>
                          <a:spcPts val="0"/>
                        </a:spcBef>
                        <a:spcAft>
                          <a:spcPts val="0"/>
                        </a:spcAft>
                        <a:buNone/>
                      </a:pPr>
                      <a:r>
                        <a:rPr lang="en-GB" sz="1200"/>
                        <a:t>94.07</a:t>
                      </a:r>
                      <a:endParaRPr sz="1200"/>
                    </a:p>
                  </a:txBody>
                  <a:tcPr marT="63500" marB="63500" marR="63500" marL="63500"/>
                </a:tc>
                <a:tc>
                  <a:txBody>
                    <a:bodyPr/>
                    <a:lstStyle/>
                    <a:p>
                      <a:pPr indent="0" lvl="0" marL="0" rtl="0" algn="l">
                        <a:lnSpc>
                          <a:spcPct val="150000"/>
                        </a:lnSpc>
                        <a:spcBef>
                          <a:spcPts val="0"/>
                        </a:spcBef>
                        <a:spcAft>
                          <a:spcPts val="0"/>
                        </a:spcAft>
                        <a:buNone/>
                      </a:pPr>
                      <a:r>
                        <a:rPr lang="en-GB" sz="1200"/>
                        <a:t>94.07</a:t>
                      </a:r>
                      <a:endParaRPr sz="1200"/>
                    </a:p>
                  </a:txBody>
                  <a:tcPr marT="63500" marB="63500" marR="63500" marL="63500"/>
                </a:tc>
                <a:tc>
                  <a:txBody>
                    <a:bodyPr/>
                    <a:lstStyle/>
                    <a:p>
                      <a:pPr indent="0" lvl="0" marL="0" rtl="0" algn="l">
                        <a:lnSpc>
                          <a:spcPct val="150000"/>
                        </a:lnSpc>
                        <a:spcBef>
                          <a:spcPts val="0"/>
                        </a:spcBef>
                        <a:spcAft>
                          <a:spcPts val="0"/>
                        </a:spcAft>
                        <a:buNone/>
                      </a:pPr>
                      <a:r>
                        <a:rPr lang="en-GB" sz="1200"/>
                        <a:t>94.6</a:t>
                      </a:r>
                      <a:endParaRPr sz="1200"/>
                    </a:p>
                  </a:txBody>
                  <a:tcPr marT="63500" marB="63500" marR="63500" marL="63500"/>
                </a:tc>
                <a:tc>
                  <a:txBody>
                    <a:bodyPr/>
                    <a:lstStyle/>
                    <a:p>
                      <a:pPr indent="0" lvl="0" marL="0" rtl="0" algn="l">
                        <a:lnSpc>
                          <a:spcPct val="150000"/>
                        </a:lnSpc>
                        <a:spcBef>
                          <a:spcPts val="0"/>
                        </a:spcBef>
                        <a:spcAft>
                          <a:spcPts val="0"/>
                        </a:spcAft>
                        <a:buNone/>
                      </a:pPr>
                      <a:r>
                        <a:rPr lang="en-GB" sz="1200"/>
                        <a:t>93.53</a:t>
                      </a:r>
                      <a:endParaRPr sz="1200"/>
                    </a:p>
                  </a:txBody>
                  <a:tcPr marT="63500" marB="63500" marR="63500" marL="63500"/>
                </a:tc>
              </a:tr>
              <a:tr h="632150">
                <a:tc>
                  <a:txBody>
                    <a:bodyPr/>
                    <a:lstStyle/>
                    <a:p>
                      <a:pPr indent="0" lvl="0" marL="0" rtl="0" algn="l">
                        <a:lnSpc>
                          <a:spcPct val="150000"/>
                        </a:lnSpc>
                        <a:spcBef>
                          <a:spcPts val="0"/>
                        </a:spcBef>
                        <a:spcAft>
                          <a:spcPts val="0"/>
                        </a:spcAft>
                        <a:buNone/>
                      </a:pPr>
                      <a:r>
                        <a:rPr lang="en-GB" sz="1200"/>
                        <a:t>LSTM+SVM</a:t>
                      </a:r>
                      <a:endParaRPr sz="1200"/>
                    </a:p>
                    <a:p>
                      <a:pPr indent="0" lvl="0" marL="0" rtl="0" algn="l">
                        <a:lnSpc>
                          <a:spcPct val="150000"/>
                        </a:lnSpc>
                        <a:spcBef>
                          <a:spcPts val="0"/>
                        </a:spcBef>
                        <a:spcAft>
                          <a:spcPts val="0"/>
                        </a:spcAft>
                        <a:buNone/>
                      </a:pPr>
                      <a:r>
                        <a:rPr lang="en-GB" sz="1200"/>
                        <a:t>(chb03)</a:t>
                      </a:r>
                      <a:endParaRPr sz="1200"/>
                    </a:p>
                  </a:txBody>
                  <a:tcPr marT="63500" marB="63500" marR="63500" marL="63500"/>
                </a:tc>
                <a:tc>
                  <a:txBody>
                    <a:bodyPr/>
                    <a:lstStyle/>
                    <a:p>
                      <a:pPr indent="0" lvl="0" marL="0" rtl="0" algn="l">
                        <a:lnSpc>
                          <a:spcPct val="150000"/>
                        </a:lnSpc>
                        <a:spcBef>
                          <a:spcPts val="0"/>
                        </a:spcBef>
                        <a:spcAft>
                          <a:spcPts val="0"/>
                        </a:spcAft>
                        <a:buNone/>
                      </a:pPr>
                      <a:r>
                        <a:rPr lang="en-GB" sz="1200"/>
                        <a:t>94.8</a:t>
                      </a:r>
                      <a:endParaRPr sz="1200"/>
                    </a:p>
                  </a:txBody>
                  <a:tcPr marT="63500" marB="63500" marR="63500" marL="63500"/>
                </a:tc>
                <a:tc>
                  <a:txBody>
                    <a:bodyPr/>
                    <a:lstStyle/>
                    <a:p>
                      <a:pPr indent="0" lvl="0" marL="0" rtl="0" algn="l">
                        <a:lnSpc>
                          <a:spcPct val="150000"/>
                        </a:lnSpc>
                        <a:spcBef>
                          <a:spcPts val="0"/>
                        </a:spcBef>
                        <a:spcAft>
                          <a:spcPts val="0"/>
                        </a:spcAft>
                        <a:buNone/>
                      </a:pPr>
                      <a:r>
                        <a:rPr lang="en-GB" sz="1200"/>
                        <a:t>98.5</a:t>
                      </a:r>
                      <a:endParaRPr sz="1200"/>
                    </a:p>
                  </a:txBody>
                  <a:tcPr marT="63500" marB="63500" marR="63500" marL="63500"/>
                </a:tc>
                <a:tc>
                  <a:txBody>
                    <a:bodyPr/>
                    <a:lstStyle/>
                    <a:p>
                      <a:pPr indent="0" lvl="0" marL="0" rtl="0" algn="l">
                        <a:lnSpc>
                          <a:spcPct val="150000"/>
                        </a:lnSpc>
                        <a:spcBef>
                          <a:spcPts val="0"/>
                        </a:spcBef>
                        <a:spcAft>
                          <a:spcPts val="0"/>
                        </a:spcAft>
                        <a:buNone/>
                      </a:pPr>
                      <a:r>
                        <a:rPr lang="en-GB" sz="1200"/>
                        <a:t>96.7</a:t>
                      </a:r>
                      <a:endParaRPr sz="1200"/>
                    </a:p>
                  </a:txBody>
                  <a:tcPr marT="63500" marB="63500" marR="63500" marL="63500"/>
                </a:tc>
                <a:tc>
                  <a:txBody>
                    <a:bodyPr/>
                    <a:lstStyle/>
                    <a:p>
                      <a:pPr indent="0" lvl="0" marL="0" rtl="0" algn="l">
                        <a:lnSpc>
                          <a:spcPct val="150000"/>
                        </a:lnSpc>
                        <a:spcBef>
                          <a:spcPts val="0"/>
                        </a:spcBef>
                        <a:spcAft>
                          <a:spcPts val="0"/>
                        </a:spcAft>
                        <a:buNone/>
                      </a:pPr>
                      <a:r>
                        <a:rPr lang="en-GB" sz="1200"/>
                        <a:t>98.1</a:t>
                      </a:r>
                      <a:endParaRPr sz="1200"/>
                    </a:p>
                  </a:txBody>
                  <a:tcPr marT="63500" marB="63500" marR="63500" marL="63500"/>
                </a:tc>
                <a:tc>
                  <a:txBody>
                    <a:bodyPr/>
                    <a:lstStyle/>
                    <a:p>
                      <a:pPr indent="0" lvl="0" marL="0" rtl="0" algn="l">
                        <a:lnSpc>
                          <a:spcPct val="150000"/>
                        </a:lnSpc>
                        <a:spcBef>
                          <a:spcPts val="0"/>
                        </a:spcBef>
                        <a:spcAft>
                          <a:spcPts val="0"/>
                        </a:spcAft>
                        <a:buNone/>
                      </a:pPr>
                      <a:r>
                        <a:rPr lang="en-GB" sz="1200"/>
                        <a:t>99.5</a:t>
                      </a:r>
                      <a:endParaRPr sz="1200"/>
                    </a:p>
                  </a:txBody>
                  <a:tcPr marT="63500" marB="63500" marR="63500" marL="63500"/>
                </a:tc>
                <a:tc>
                  <a:txBody>
                    <a:bodyPr/>
                    <a:lstStyle/>
                    <a:p>
                      <a:pPr indent="0" lvl="0" marL="0" rtl="0" algn="l">
                        <a:lnSpc>
                          <a:spcPct val="150000"/>
                        </a:lnSpc>
                        <a:spcBef>
                          <a:spcPts val="0"/>
                        </a:spcBef>
                        <a:spcAft>
                          <a:spcPts val="0"/>
                        </a:spcAft>
                        <a:buNone/>
                      </a:pPr>
                      <a:r>
                        <a:rPr lang="en-GB" sz="1200"/>
                        <a:t>97.52</a:t>
                      </a:r>
                      <a:endParaRPr sz="1200"/>
                    </a:p>
                  </a:txBody>
                  <a:tcPr marT="63500" marB="63500" marR="63500" marL="6350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566400" y="238325"/>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3400">
                <a:latin typeface="Playfair Display"/>
                <a:ea typeface="Playfair Display"/>
                <a:cs typeface="Playfair Display"/>
                <a:sym typeface="Playfair Display"/>
              </a:rPr>
              <a:t>CONCLUSION</a:t>
            </a:r>
            <a:endParaRPr b="0" sz="3400">
              <a:latin typeface="Playfair Display"/>
              <a:ea typeface="Playfair Display"/>
              <a:cs typeface="Playfair Display"/>
              <a:sym typeface="Playfair Display"/>
            </a:endParaRPr>
          </a:p>
        </p:txBody>
      </p:sp>
      <p:sp>
        <p:nvSpPr>
          <p:cNvPr id="241" name="Google Shape;241;p38"/>
          <p:cNvSpPr txBox="1"/>
          <p:nvPr>
            <p:ph idx="1" type="body"/>
          </p:nvPr>
        </p:nvSpPr>
        <p:spPr>
          <a:xfrm>
            <a:off x="311700" y="1446775"/>
            <a:ext cx="8520600" cy="3340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Clr>
                <a:srgbClr val="212121"/>
              </a:buClr>
              <a:buSzPts val="1400"/>
              <a:buFont typeface="Arial"/>
              <a:buChar char="●"/>
            </a:pPr>
            <a:r>
              <a:rPr lang="en-GB" sz="1400">
                <a:solidFill>
                  <a:srgbClr val="212121"/>
                </a:solidFill>
                <a:latin typeface="Arial"/>
                <a:ea typeface="Arial"/>
                <a:cs typeface="Arial"/>
                <a:sym typeface="Arial"/>
              </a:rPr>
              <a:t>By doing an extensive literature survey we tried to find a way so that we can combine both the functionalities of LSTM</a:t>
            </a:r>
            <a:r>
              <a:rPr lang="en-GB" sz="1400">
                <a:solidFill>
                  <a:srgbClr val="212121"/>
                </a:solidFill>
                <a:latin typeface="Arial"/>
                <a:ea typeface="Arial"/>
                <a:cs typeface="Arial"/>
                <a:sym typeface="Arial"/>
              </a:rPr>
              <a:t> and SVM to </a:t>
            </a:r>
            <a:r>
              <a:rPr lang="en-GB" sz="1400">
                <a:solidFill>
                  <a:srgbClr val="212121"/>
                </a:solidFill>
                <a:latin typeface="Arial"/>
                <a:ea typeface="Arial"/>
                <a:cs typeface="Arial"/>
                <a:sym typeface="Arial"/>
              </a:rPr>
              <a:t>use it for seizure detection purposes.</a:t>
            </a:r>
            <a:endParaRPr sz="1400">
              <a:solidFill>
                <a:srgbClr val="212121"/>
              </a:solidFill>
              <a:latin typeface="Arial"/>
              <a:ea typeface="Arial"/>
              <a:cs typeface="Arial"/>
              <a:sym typeface="Arial"/>
            </a:endParaRPr>
          </a:p>
          <a:p>
            <a:pPr indent="-317500" lvl="0" marL="457200" rtl="0" algn="just">
              <a:lnSpc>
                <a:spcPct val="150000"/>
              </a:lnSpc>
              <a:spcBef>
                <a:spcPts val="1000"/>
              </a:spcBef>
              <a:spcAft>
                <a:spcPts val="0"/>
              </a:spcAft>
              <a:buClr>
                <a:srgbClr val="212121"/>
              </a:buClr>
              <a:buSzPts val="1400"/>
              <a:buFont typeface="Arial"/>
              <a:buChar char="●"/>
            </a:pPr>
            <a:r>
              <a:rPr lang="en-GB" sz="1400">
                <a:solidFill>
                  <a:srgbClr val="212121"/>
                </a:solidFill>
                <a:latin typeface="Arial"/>
                <a:ea typeface="Arial"/>
                <a:cs typeface="Arial"/>
                <a:sym typeface="Arial"/>
              </a:rPr>
              <a:t>Our developed model architecture was able to perform well for both set of data architecture i.e, single patient and multi patient datasets.</a:t>
            </a:r>
            <a:endParaRPr sz="1400">
              <a:solidFill>
                <a:srgbClr val="212121"/>
              </a:solidFill>
              <a:latin typeface="Arial"/>
              <a:ea typeface="Arial"/>
              <a:cs typeface="Arial"/>
              <a:sym typeface="Arial"/>
            </a:endParaRPr>
          </a:p>
          <a:p>
            <a:pPr indent="-317500" lvl="0" marL="457200" rtl="0" algn="just">
              <a:lnSpc>
                <a:spcPct val="150000"/>
              </a:lnSpc>
              <a:spcBef>
                <a:spcPts val="1000"/>
              </a:spcBef>
              <a:spcAft>
                <a:spcPts val="1000"/>
              </a:spcAft>
              <a:buClr>
                <a:srgbClr val="212121"/>
              </a:buClr>
              <a:buSzPts val="1400"/>
              <a:buFont typeface="Arial"/>
              <a:buChar char="●"/>
            </a:pPr>
            <a:r>
              <a:rPr lang="en-GB" sz="1400">
                <a:solidFill>
                  <a:srgbClr val="212121"/>
                </a:solidFill>
                <a:latin typeface="Arial"/>
                <a:ea typeface="Arial"/>
                <a:cs typeface="Arial"/>
                <a:sym typeface="Arial"/>
              </a:rPr>
              <a:t>Our model LSTM+SVM is more suitable for brain seizure prediction using time series data and that it outperforms all the other models compared with in terms of accuracy, specificity and sensitivity.</a:t>
            </a:r>
            <a:endParaRPr sz="1400">
              <a:solidFill>
                <a:srgbClr val="21212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Random forest</a:t>
            </a:r>
            <a:endParaRPr/>
          </a:p>
        </p:txBody>
      </p:sp>
      <p:sp>
        <p:nvSpPr>
          <p:cNvPr id="247" name="Google Shape;247;p3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sz="1200">
                <a:solidFill>
                  <a:srgbClr val="202124"/>
                </a:solidFill>
                <a:highlight>
                  <a:srgbClr val="FFFFFF"/>
                </a:highlight>
              </a:rPr>
              <a:t>This is a Machine learning algorithm which is a combination of decision trees.</a:t>
            </a:r>
            <a:endParaRPr sz="1200">
              <a:solidFill>
                <a:srgbClr val="202124"/>
              </a:solidFill>
              <a:highlight>
                <a:srgbClr val="FFFFFF"/>
              </a:highlight>
            </a:endParaRPr>
          </a:p>
          <a:p>
            <a:pPr indent="-304800" lvl="0" marL="457200" rtl="0" algn="l">
              <a:lnSpc>
                <a:spcPct val="150000"/>
              </a:lnSpc>
              <a:spcBef>
                <a:spcPts val="0"/>
              </a:spcBef>
              <a:spcAft>
                <a:spcPts val="0"/>
              </a:spcAft>
              <a:buClr>
                <a:srgbClr val="202124"/>
              </a:buClr>
              <a:buSzPts val="1200"/>
              <a:buChar char="-"/>
            </a:pPr>
            <a:r>
              <a:rPr lang="en-GB" sz="1200">
                <a:solidFill>
                  <a:srgbClr val="202124"/>
                </a:solidFill>
                <a:highlight>
                  <a:srgbClr val="FFFFFF"/>
                </a:highlight>
              </a:rPr>
              <a:t>For the model parallelization is high which improves the efficiency operationally </a:t>
            </a:r>
            <a:endParaRPr sz="1200">
              <a:solidFill>
                <a:srgbClr val="202124"/>
              </a:solidFill>
              <a:highlight>
                <a:srgbClr val="FFFFFF"/>
              </a:highlight>
            </a:endParaRPr>
          </a:p>
          <a:p>
            <a:pPr indent="-304800" lvl="0" marL="457200" rtl="0" algn="l">
              <a:lnSpc>
                <a:spcPct val="150000"/>
              </a:lnSpc>
              <a:spcBef>
                <a:spcPts val="0"/>
              </a:spcBef>
              <a:spcAft>
                <a:spcPts val="0"/>
              </a:spcAft>
              <a:buClr>
                <a:srgbClr val="202124"/>
              </a:buClr>
              <a:buSzPts val="1200"/>
              <a:buChar char="-"/>
            </a:pPr>
            <a:r>
              <a:rPr lang="en-GB" sz="1200">
                <a:solidFill>
                  <a:srgbClr val="202124"/>
                </a:solidFill>
                <a:highlight>
                  <a:srgbClr val="FFFFFF"/>
                </a:highlight>
              </a:rPr>
              <a:t>good with high dimensional data and is fast. This is suitable for high dimension data .</a:t>
            </a:r>
            <a:endParaRPr sz="1200">
              <a:solidFill>
                <a:srgbClr val="202124"/>
              </a:solidFill>
              <a:highlight>
                <a:srgbClr val="FFFFFF"/>
              </a:highlight>
            </a:endParaRPr>
          </a:p>
          <a:p>
            <a:pPr indent="-304800" lvl="0" marL="457200" rtl="0" algn="l">
              <a:lnSpc>
                <a:spcPct val="150000"/>
              </a:lnSpc>
              <a:spcBef>
                <a:spcPts val="0"/>
              </a:spcBef>
              <a:spcAft>
                <a:spcPts val="0"/>
              </a:spcAft>
              <a:buClr>
                <a:srgbClr val="202124"/>
              </a:buClr>
              <a:buSzPts val="1200"/>
              <a:buChar char="-"/>
            </a:pPr>
            <a:r>
              <a:rPr lang="en-GB" sz="1200">
                <a:solidFill>
                  <a:srgbClr val="202124"/>
                </a:solidFill>
                <a:highlight>
                  <a:srgbClr val="FFFFFF"/>
                </a:highlight>
              </a:rPr>
              <a:t>Higher levels of accuracy are obtained only when hyperparameters are optimized. A large number of hyperparameters are generated by the algorithm during training and it may be difficult to determine optimal hyperparameters even when tried by well experienced coders while manually debugging.</a:t>
            </a:r>
            <a:endParaRPr sz="1200">
              <a:solidFill>
                <a:srgbClr val="202124"/>
              </a:solidFill>
              <a:highlight>
                <a:srgbClr val="FFFFFF"/>
              </a:highlight>
            </a:endParaRPr>
          </a:p>
          <a:p>
            <a:pPr indent="-304800" lvl="0" marL="457200" rtl="0" algn="l">
              <a:lnSpc>
                <a:spcPct val="150000"/>
              </a:lnSpc>
              <a:spcBef>
                <a:spcPts val="0"/>
              </a:spcBef>
              <a:spcAft>
                <a:spcPts val="0"/>
              </a:spcAft>
              <a:buClr>
                <a:srgbClr val="202124"/>
              </a:buClr>
              <a:buSzPts val="1200"/>
              <a:buChar char="-"/>
            </a:pPr>
            <a:r>
              <a:rPr lang="en-GB" sz="1200">
                <a:solidFill>
                  <a:srgbClr val="202124"/>
                </a:solidFill>
                <a:highlight>
                  <a:srgbClr val="FFFFFF"/>
                </a:highlight>
              </a:rPr>
              <a:t>In our model, The min_sample_split attribute is also used in the model to </a:t>
            </a:r>
            <a:r>
              <a:rPr lang="en-GB" sz="1200">
                <a:solidFill>
                  <a:srgbClr val="292929"/>
                </a:solidFill>
                <a:highlight>
                  <a:srgbClr val="FFFFFF"/>
                </a:highlight>
              </a:rPr>
              <a:t>set the minimum number of samples that must be present in our data for a split to occur</a:t>
            </a:r>
            <a:endParaRPr sz="1200">
              <a:solidFill>
                <a:srgbClr val="202124"/>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1" name="Shape 251"/>
        <p:cNvGrpSpPr/>
        <p:nvPr/>
      </p:nvGrpSpPr>
      <p:grpSpPr>
        <a:xfrm>
          <a:off x="0" y="0"/>
          <a:ext cx="0" cy="0"/>
          <a:chOff x="0" y="0"/>
          <a:chExt cx="0" cy="0"/>
        </a:xfrm>
      </p:grpSpPr>
      <p:pic>
        <p:nvPicPr>
          <p:cNvPr id="252" name="Google Shape;252;p40"/>
          <p:cNvPicPr preferRelativeResize="0"/>
          <p:nvPr/>
        </p:nvPicPr>
        <p:blipFill>
          <a:blip r:embed="rId3">
            <a:alphaModFix/>
          </a:blip>
          <a:stretch>
            <a:fillRect/>
          </a:stretch>
        </p:blipFill>
        <p:spPr>
          <a:xfrm>
            <a:off x="178675" y="292847"/>
            <a:ext cx="5895549" cy="1528825"/>
          </a:xfrm>
          <a:prstGeom prst="rect">
            <a:avLst/>
          </a:prstGeom>
          <a:noFill/>
          <a:ln>
            <a:noFill/>
          </a:ln>
        </p:spPr>
      </p:pic>
      <p:pic>
        <p:nvPicPr>
          <p:cNvPr id="253" name="Google Shape;253;p40"/>
          <p:cNvPicPr preferRelativeResize="0"/>
          <p:nvPr/>
        </p:nvPicPr>
        <p:blipFill>
          <a:blip r:embed="rId4">
            <a:alphaModFix/>
          </a:blip>
          <a:stretch>
            <a:fillRect/>
          </a:stretch>
        </p:blipFill>
        <p:spPr>
          <a:xfrm>
            <a:off x="178675" y="1978575"/>
            <a:ext cx="5895599" cy="1528825"/>
          </a:xfrm>
          <a:prstGeom prst="rect">
            <a:avLst/>
          </a:prstGeom>
          <a:noFill/>
          <a:ln>
            <a:noFill/>
          </a:ln>
        </p:spPr>
      </p:pic>
      <p:pic>
        <p:nvPicPr>
          <p:cNvPr id="254" name="Google Shape;254;p40"/>
          <p:cNvPicPr preferRelativeResize="0"/>
          <p:nvPr/>
        </p:nvPicPr>
        <p:blipFill>
          <a:blip r:embed="rId5">
            <a:alphaModFix/>
          </a:blip>
          <a:stretch>
            <a:fillRect/>
          </a:stretch>
        </p:blipFill>
        <p:spPr>
          <a:xfrm>
            <a:off x="0" y="3507397"/>
            <a:ext cx="6149624" cy="1594700"/>
          </a:xfrm>
          <a:prstGeom prst="rect">
            <a:avLst/>
          </a:prstGeom>
          <a:noFill/>
          <a:ln>
            <a:noFill/>
          </a:ln>
        </p:spPr>
      </p:pic>
      <p:sp>
        <p:nvSpPr>
          <p:cNvPr id="255" name="Google Shape;255;p40"/>
          <p:cNvSpPr txBox="1"/>
          <p:nvPr/>
        </p:nvSpPr>
        <p:spPr>
          <a:xfrm>
            <a:off x="6149625" y="4005700"/>
            <a:ext cx="11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Source Code Pro"/>
                <a:ea typeface="Source Code Pro"/>
                <a:cs typeface="Source Code Pro"/>
                <a:sym typeface="Source Code Pro"/>
              </a:rPr>
              <a:t>chb_03</a:t>
            </a:r>
            <a:endParaRPr>
              <a:latin typeface="Source Code Pro"/>
              <a:ea typeface="Source Code Pro"/>
              <a:cs typeface="Source Code Pro"/>
              <a:sym typeface="Source Code Pro"/>
            </a:endParaRPr>
          </a:p>
        </p:txBody>
      </p:sp>
      <p:sp>
        <p:nvSpPr>
          <p:cNvPr id="256" name="Google Shape;256;p40"/>
          <p:cNvSpPr txBox="1"/>
          <p:nvPr/>
        </p:nvSpPr>
        <p:spPr>
          <a:xfrm>
            <a:off x="6149625" y="2456150"/>
            <a:ext cx="11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Source Code Pro"/>
                <a:ea typeface="Source Code Pro"/>
                <a:cs typeface="Source Code Pro"/>
                <a:sym typeface="Source Code Pro"/>
              </a:rPr>
              <a:t>chb_02</a:t>
            </a:r>
            <a:endParaRPr>
              <a:latin typeface="Source Code Pro"/>
              <a:ea typeface="Source Code Pro"/>
              <a:cs typeface="Source Code Pro"/>
              <a:sym typeface="Source Code Pro"/>
            </a:endParaRPr>
          </a:p>
        </p:txBody>
      </p:sp>
      <p:sp>
        <p:nvSpPr>
          <p:cNvPr id="257" name="Google Shape;257;p40"/>
          <p:cNvSpPr txBox="1"/>
          <p:nvPr/>
        </p:nvSpPr>
        <p:spPr>
          <a:xfrm>
            <a:off x="6074275" y="906600"/>
            <a:ext cx="11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Source Code Pro"/>
                <a:ea typeface="Source Code Pro"/>
                <a:cs typeface="Source Code Pro"/>
                <a:sym typeface="Source Code Pro"/>
              </a:rPr>
              <a:t>chb_01</a:t>
            </a:r>
            <a:endParaRPr>
              <a:latin typeface="Source Code Pro"/>
              <a:ea typeface="Source Code Pro"/>
              <a:cs typeface="Source Code Pro"/>
              <a:sym typeface="Source Code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b="0" sz="14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t/>
            </a:r>
            <a:endParaRPr/>
          </a:p>
        </p:txBody>
      </p:sp>
      <p:sp>
        <p:nvSpPr>
          <p:cNvPr id="263" name="Google Shape;263;p4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4" name="Google Shape;264;p41"/>
          <p:cNvPicPr preferRelativeResize="0"/>
          <p:nvPr/>
        </p:nvPicPr>
        <p:blipFill>
          <a:blip r:embed="rId3">
            <a:alphaModFix/>
          </a:blip>
          <a:stretch>
            <a:fillRect/>
          </a:stretch>
        </p:blipFill>
        <p:spPr>
          <a:xfrm>
            <a:off x="2444825" y="3253225"/>
            <a:ext cx="3563175" cy="1843275"/>
          </a:xfrm>
          <a:prstGeom prst="rect">
            <a:avLst/>
          </a:prstGeom>
          <a:noFill/>
          <a:ln>
            <a:noFill/>
          </a:ln>
        </p:spPr>
      </p:pic>
      <p:pic>
        <p:nvPicPr>
          <p:cNvPr id="265" name="Google Shape;265;p41"/>
          <p:cNvPicPr preferRelativeResize="0"/>
          <p:nvPr/>
        </p:nvPicPr>
        <p:blipFill>
          <a:blip r:embed="rId4">
            <a:alphaModFix/>
          </a:blip>
          <a:stretch>
            <a:fillRect/>
          </a:stretch>
        </p:blipFill>
        <p:spPr>
          <a:xfrm>
            <a:off x="4834338" y="1093851"/>
            <a:ext cx="3763100" cy="1946700"/>
          </a:xfrm>
          <a:prstGeom prst="rect">
            <a:avLst/>
          </a:prstGeom>
          <a:noFill/>
          <a:ln>
            <a:noFill/>
          </a:ln>
        </p:spPr>
      </p:pic>
      <p:pic>
        <p:nvPicPr>
          <p:cNvPr id="266" name="Google Shape;266;p41"/>
          <p:cNvPicPr preferRelativeResize="0"/>
          <p:nvPr/>
        </p:nvPicPr>
        <p:blipFill>
          <a:blip r:embed="rId5">
            <a:alphaModFix/>
          </a:blip>
          <a:stretch>
            <a:fillRect/>
          </a:stretch>
        </p:blipFill>
        <p:spPr>
          <a:xfrm>
            <a:off x="311700" y="1093850"/>
            <a:ext cx="3223874" cy="1667750"/>
          </a:xfrm>
          <a:prstGeom prst="rect">
            <a:avLst/>
          </a:prstGeom>
          <a:noFill/>
          <a:ln>
            <a:noFill/>
          </a:ln>
        </p:spPr>
      </p:pic>
      <p:sp>
        <p:nvSpPr>
          <p:cNvPr id="267" name="Google Shape;267;p41"/>
          <p:cNvSpPr txBox="1"/>
          <p:nvPr/>
        </p:nvSpPr>
        <p:spPr>
          <a:xfrm>
            <a:off x="1137775" y="648800"/>
            <a:ext cx="11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Source Code Pro"/>
                <a:ea typeface="Source Code Pro"/>
                <a:cs typeface="Source Code Pro"/>
                <a:sym typeface="Source Code Pro"/>
              </a:rPr>
              <a:t>chb_01</a:t>
            </a:r>
            <a:endParaRPr>
              <a:latin typeface="Source Code Pro"/>
              <a:ea typeface="Source Code Pro"/>
              <a:cs typeface="Source Code Pro"/>
              <a:sym typeface="Source Code Pro"/>
            </a:endParaRPr>
          </a:p>
        </p:txBody>
      </p:sp>
      <p:sp>
        <p:nvSpPr>
          <p:cNvPr id="268" name="Google Shape;268;p41"/>
          <p:cNvSpPr txBox="1"/>
          <p:nvPr/>
        </p:nvSpPr>
        <p:spPr>
          <a:xfrm>
            <a:off x="3575125" y="2813450"/>
            <a:ext cx="11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Source Code Pro"/>
                <a:ea typeface="Source Code Pro"/>
                <a:cs typeface="Source Code Pro"/>
                <a:sym typeface="Source Code Pro"/>
              </a:rPr>
              <a:t>chb_03</a:t>
            </a:r>
            <a:endParaRPr>
              <a:latin typeface="Source Code Pro"/>
              <a:ea typeface="Source Code Pro"/>
              <a:cs typeface="Source Code Pro"/>
              <a:sym typeface="Source Code Pro"/>
            </a:endParaRPr>
          </a:p>
        </p:txBody>
      </p:sp>
      <p:sp>
        <p:nvSpPr>
          <p:cNvPr id="269" name="Google Shape;269;p41"/>
          <p:cNvSpPr txBox="1"/>
          <p:nvPr/>
        </p:nvSpPr>
        <p:spPr>
          <a:xfrm>
            <a:off x="6008000" y="648800"/>
            <a:ext cx="11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Source Code Pro"/>
                <a:ea typeface="Source Code Pro"/>
                <a:cs typeface="Source Code Pro"/>
                <a:sym typeface="Source Code Pro"/>
              </a:rPr>
              <a:t>chb_02</a:t>
            </a:r>
            <a:endParaRPr>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772175" y="515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3300">
                <a:latin typeface="Playfair Display"/>
                <a:ea typeface="Playfair Display"/>
                <a:cs typeface="Playfair Display"/>
                <a:sym typeface="Playfair Display"/>
              </a:rPr>
              <a:t>CONTENTS</a:t>
            </a:r>
            <a:endParaRPr b="0" sz="3300">
              <a:latin typeface="Playfair Display"/>
              <a:ea typeface="Playfair Display"/>
              <a:cs typeface="Playfair Display"/>
              <a:sym typeface="Playfair Display"/>
            </a:endParaRPr>
          </a:p>
        </p:txBody>
      </p:sp>
      <p:sp>
        <p:nvSpPr>
          <p:cNvPr id="69" name="Google Shape;69;p15"/>
          <p:cNvSpPr txBox="1"/>
          <p:nvPr>
            <p:ph idx="1" type="body"/>
          </p:nvPr>
        </p:nvSpPr>
        <p:spPr>
          <a:xfrm>
            <a:off x="489025" y="1257425"/>
            <a:ext cx="8403300" cy="32013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Clr>
                <a:schemeClr val="accent1"/>
              </a:buClr>
              <a:buSzPts val="1400"/>
              <a:buFont typeface="Arial"/>
              <a:buChar char="●"/>
            </a:pPr>
            <a:r>
              <a:rPr lang="en-GB" sz="1400">
                <a:solidFill>
                  <a:srgbClr val="202124"/>
                </a:solidFill>
                <a:highlight>
                  <a:srgbClr val="FFFFFF"/>
                </a:highlight>
                <a:latin typeface="Arial"/>
                <a:ea typeface="Arial"/>
                <a:cs typeface="Arial"/>
                <a:sym typeface="Arial"/>
              </a:rPr>
              <a:t>Project Requirements</a:t>
            </a:r>
            <a:endParaRPr sz="1400">
              <a:solidFill>
                <a:srgbClr val="202124"/>
              </a:solidFill>
              <a:highlight>
                <a:srgbClr val="FFFFFF"/>
              </a:highlight>
              <a:latin typeface="Arial"/>
              <a:ea typeface="Arial"/>
              <a:cs typeface="Arial"/>
              <a:sym typeface="Arial"/>
            </a:endParaRPr>
          </a:p>
          <a:p>
            <a:pPr indent="-317500" lvl="0" marL="457200" rtl="0" algn="l">
              <a:lnSpc>
                <a:spcPct val="95000"/>
              </a:lnSpc>
              <a:spcBef>
                <a:spcPts val="0"/>
              </a:spcBef>
              <a:spcAft>
                <a:spcPts val="0"/>
              </a:spcAft>
              <a:buClr>
                <a:srgbClr val="202124"/>
              </a:buClr>
              <a:buSzPts val="1400"/>
              <a:buFont typeface="Arial"/>
              <a:buChar char="●"/>
            </a:pPr>
            <a:r>
              <a:rPr lang="en-GB" sz="1400">
                <a:solidFill>
                  <a:srgbClr val="202124"/>
                </a:solidFill>
                <a:highlight>
                  <a:srgbClr val="FFFFFF"/>
                </a:highlight>
                <a:latin typeface="Arial"/>
                <a:ea typeface="Arial"/>
                <a:cs typeface="Arial"/>
                <a:sym typeface="Arial"/>
              </a:rPr>
              <a:t>Literature survey</a:t>
            </a:r>
            <a:endParaRPr sz="1400">
              <a:solidFill>
                <a:srgbClr val="202124"/>
              </a:solidFill>
              <a:highlight>
                <a:srgbClr val="FFFFFF"/>
              </a:highlight>
              <a:latin typeface="Arial"/>
              <a:ea typeface="Arial"/>
              <a:cs typeface="Arial"/>
              <a:sym typeface="Arial"/>
            </a:endParaRPr>
          </a:p>
          <a:p>
            <a:pPr indent="-317500" lvl="0" marL="457200" rtl="0" algn="l">
              <a:lnSpc>
                <a:spcPct val="95000"/>
              </a:lnSpc>
              <a:spcBef>
                <a:spcPts val="0"/>
              </a:spcBef>
              <a:spcAft>
                <a:spcPts val="0"/>
              </a:spcAft>
              <a:buClr>
                <a:schemeClr val="accent1"/>
              </a:buClr>
              <a:buSzPts val="1400"/>
              <a:buFont typeface="Arial"/>
              <a:buChar char="●"/>
            </a:pPr>
            <a:r>
              <a:rPr lang="en-GB" sz="1400">
                <a:solidFill>
                  <a:srgbClr val="202124"/>
                </a:solidFill>
                <a:highlight>
                  <a:srgbClr val="FFFFFF"/>
                </a:highlight>
                <a:latin typeface="Arial"/>
                <a:ea typeface="Arial"/>
                <a:cs typeface="Arial"/>
                <a:sym typeface="Arial"/>
              </a:rPr>
              <a:t>Block diagram</a:t>
            </a:r>
            <a:endParaRPr sz="1400">
              <a:solidFill>
                <a:srgbClr val="202124"/>
              </a:solidFill>
              <a:highlight>
                <a:srgbClr val="FFFFFF"/>
              </a:highlight>
              <a:latin typeface="Arial"/>
              <a:ea typeface="Arial"/>
              <a:cs typeface="Arial"/>
              <a:sym typeface="Arial"/>
            </a:endParaRPr>
          </a:p>
          <a:p>
            <a:pPr indent="-317500" lvl="0" marL="457200" rtl="0" algn="l">
              <a:lnSpc>
                <a:spcPct val="95000"/>
              </a:lnSpc>
              <a:spcBef>
                <a:spcPts val="0"/>
              </a:spcBef>
              <a:spcAft>
                <a:spcPts val="0"/>
              </a:spcAft>
              <a:buClr>
                <a:schemeClr val="accent1"/>
              </a:buClr>
              <a:buSzPts val="1400"/>
              <a:buFont typeface="Arial"/>
              <a:buChar char="●"/>
            </a:pPr>
            <a:r>
              <a:rPr lang="en-GB" sz="1400">
                <a:solidFill>
                  <a:srgbClr val="202124"/>
                </a:solidFill>
                <a:highlight>
                  <a:srgbClr val="FFFFFF"/>
                </a:highlight>
                <a:latin typeface="Arial"/>
                <a:ea typeface="Arial"/>
                <a:cs typeface="Arial"/>
                <a:sym typeface="Arial"/>
              </a:rPr>
              <a:t>Dataset</a:t>
            </a:r>
            <a:endParaRPr sz="1400">
              <a:solidFill>
                <a:srgbClr val="202124"/>
              </a:solidFill>
              <a:highlight>
                <a:srgbClr val="FFFFFF"/>
              </a:highlight>
              <a:latin typeface="Arial"/>
              <a:ea typeface="Arial"/>
              <a:cs typeface="Arial"/>
              <a:sym typeface="Arial"/>
            </a:endParaRPr>
          </a:p>
          <a:p>
            <a:pPr indent="-317500" lvl="0" marL="457200" rtl="0" algn="l">
              <a:lnSpc>
                <a:spcPct val="95000"/>
              </a:lnSpc>
              <a:spcBef>
                <a:spcPts val="0"/>
              </a:spcBef>
              <a:spcAft>
                <a:spcPts val="0"/>
              </a:spcAft>
              <a:buClr>
                <a:schemeClr val="accent1"/>
              </a:buClr>
              <a:buSzPts val="1400"/>
              <a:buFont typeface="Arial"/>
              <a:buChar char="●"/>
            </a:pPr>
            <a:r>
              <a:rPr lang="en-GB" sz="1400">
                <a:solidFill>
                  <a:srgbClr val="202124"/>
                </a:solidFill>
                <a:highlight>
                  <a:srgbClr val="FFFFFF"/>
                </a:highlight>
                <a:latin typeface="Arial"/>
                <a:ea typeface="Arial"/>
                <a:cs typeface="Arial"/>
                <a:sym typeface="Arial"/>
              </a:rPr>
              <a:t>Preprocessing</a:t>
            </a:r>
            <a:endParaRPr sz="1400">
              <a:solidFill>
                <a:srgbClr val="202124"/>
              </a:solidFill>
              <a:highlight>
                <a:srgbClr val="FFFFFF"/>
              </a:highlight>
              <a:latin typeface="Arial"/>
              <a:ea typeface="Arial"/>
              <a:cs typeface="Arial"/>
              <a:sym typeface="Arial"/>
            </a:endParaRPr>
          </a:p>
          <a:p>
            <a:pPr indent="-317500" lvl="0" marL="457200" rtl="0" algn="l">
              <a:lnSpc>
                <a:spcPct val="95000"/>
              </a:lnSpc>
              <a:spcBef>
                <a:spcPts val="0"/>
              </a:spcBef>
              <a:spcAft>
                <a:spcPts val="0"/>
              </a:spcAft>
              <a:buClr>
                <a:schemeClr val="accent1"/>
              </a:buClr>
              <a:buSzPts val="1400"/>
              <a:buFont typeface="Arial"/>
              <a:buChar char="●"/>
            </a:pPr>
            <a:r>
              <a:rPr lang="en-GB" sz="1400">
                <a:solidFill>
                  <a:srgbClr val="202124"/>
                </a:solidFill>
                <a:highlight>
                  <a:srgbClr val="FFFFFF"/>
                </a:highlight>
                <a:latin typeface="Arial"/>
                <a:ea typeface="Arial"/>
                <a:cs typeface="Arial"/>
                <a:sym typeface="Arial"/>
              </a:rPr>
              <a:t>Data imbalance</a:t>
            </a:r>
            <a:endParaRPr sz="1400">
              <a:solidFill>
                <a:srgbClr val="202124"/>
              </a:solidFill>
              <a:highlight>
                <a:srgbClr val="FFFFFF"/>
              </a:highlight>
              <a:latin typeface="Arial"/>
              <a:ea typeface="Arial"/>
              <a:cs typeface="Arial"/>
              <a:sym typeface="Arial"/>
            </a:endParaRPr>
          </a:p>
          <a:p>
            <a:pPr indent="-317500" lvl="0" marL="457200" rtl="0" algn="l">
              <a:lnSpc>
                <a:spcPct val="95000"/>
              </a:lnSpc>
              <a:spcBef>
                <a:spcPts val="0"/>
              </a:spcBef>
              <a:spcAft>
                <a:spcPts val="0"/>
              </a:spcAft>
              <a:buClr>
                <a:schemeClr val="accent1"/>
              </a:buClr>
              <a:buSzPts val="1400"/>
              <a:buFont typeface="Arial"/>
              <a:buChar char="●"/>
            </a:pPr>
            <a:r>
              <a:rPr lang="en-GB" sz="1400">
                <a:solidFill>
                  <a:srgbClr val="202124"/>
                </a:solidFill>
                <a:highlight>
                  <a:srgbClr val="FFFFFF"/>
                </a:highlight>
                <a:latin typeface="Arial"/>
                <a:ea typeface="Arial"/>
                <a:cs typeface="Arial"/>
                <a:sym typeface="Arial"/>
              </a:rPr>
              <a:t>Channel Selection</a:t>
            </a:r>
            <a:endParaRPr sz="1400">
              <a:solidFill>
                <a:srgbClr val="202124"/>
              </a:solidFill>
              <a:highlight>
                <a:srgbClr val="FFFFFF"/>
              </a:highlight>
              <a:latin typeface="Arial"/>
              <a:ea typeface="Arial"/>
              <a:cs typeface="Arial"/>
              <a:sym typeface="Arial"/>
            </a:endParaRPr>
          </a:p>
          <a:p>
            <a:pPr indent="-317500" lvl="0" marL="457200" rtl="0" algn="l">
              <a:lnSpc>
                <a:spcPct val="95000"/>
              </a:lnSpc>
              <a:spcBef>
                <a:spcPts val="0"/>
              </a:spcBef>
              <a:spcAft>
                <a:spcPts val="0"/>
              </a:spcAft>
              <a:buClr>
                <a:schemeClr val="accent1"/>
              </a:buClr>
              <a:buSzPts val="1400"/>
              <a:buFont typeface="Arial"/>
              <a:buChar char="●"/>
            </a:pPr>
            <a:r>
              <a:rPr lang="en-GB" sz="1400">
                <a:solidFill>
                  <a:srgbClr val="202124"/>
                </a:solidFill>
                <a:highlight>
                  <a:srgbClr val="FFFFFF"/>
                </a:highlight>
                <a:latin typeface="Arial"/>
                <a:ea typeface="Arial"/>
                <a:cs typeface="Arial"/>
                <a:sym typeface="Arial"/>
              </a:rPr>
              <a:t>LSTM</a:t>
            </a:r>
            <a:endParaRPr sz="1400">
              <a:solidFill>
                <a:srgbClr val="202124"/>
              </a:solidFill>
              <a:highlight>
                <a:srgbClr val="FFFFFF"/>
              </a:highlight>
              <a:latin typeface="Arial"/>
              <a:ea typeface="Arial"/>
              <a:cs typeface="Arial"/>
              <a:sym typeface="Arial"/>
            </a:endParaRPr>
          </a:p>
          <a:p>
            <a:pPr indent="-317500" lvl="0" marL="457200" rtl="0" algn="l">
              <a:lnSpc>
                <a:spcPct val="95000"/>
              </a:lnSpc>
              <a:spcBef>
                <a:spcPts val="0"/>
              </a:spcBef>
              <a:spcAft>
                <a:spcPts val="0"/>
              </a:spcAft>
              <a:buClr>
                <a:schemeClr val="accent1"/>
              </a:buClr>
              <a:buSzPts val="1400"/>
              <a:buFont typeface="Arial"/>
              <a:buChar char="●"/>
            </a:pPr>
            <a:r>
              <a:rPr lang="en-GB" sz="1400">
                <a:solidFill>
                  <a:srgbClr val="202124"/>
                </a:solidFill>
                <a:highlight>
                  <a:srgbClr val="FFFFFF"/>
                </a:highlight>
                <a:latin typeface="Arial"/>
                <a:ea typeface="Arial"/>
                <a:cs typeface="Arial"/>
                <a:sym typeface="Arial"/>
              </a:rPr>
              <a:t>How we arrived at LSTM+SVM</a:t>
            </a:r>
            <a:endParaRPr sz="1400">
              <a:solidFill>
                <a:srgbClr val="202124"/>
              </a:solidFill>
              <a:highlight>
                <a:srgbClr val="FFFFFF"/>
              </a:highlight>
              <a:latin typeface="Arial"/>
              <a:ea typeface="Arial"/>
              <a:cs typeface="Arial"/>
              <a:sym typeface="Arial"/>
            </a:endParaRPr>
          </a:p>
          <a:p>
            <a:pPr indent="-317500" lvl="0" marL="457200" rtl="0" algn="l">
              <a:lnSpc>
                <a:spcPct val="95000"/>
              </a:lnSpc>
              <a:spcBef>
                <a:spcPts val="0"/>
              </a:spcBef>
              <a:spcAft>
                <a:spcPts val="0"/>
              </a:spcAft>
              <a:buClr>
                <a:schemeClr val="accent1"/>
              </a:buClr>
              <a:buSzPts val="1400"/>
              <a:buFont typeface="Arial"/>
              <a:buChar char="●"/>
            </a:pPr>
            <a:r>
              <a:rPr lang="en-GB" sz="1400">
                <a:solidFill>
                  <a:srgbClr val="202124"/>
                </a:solidFill>
                <a:highlight>
                  <a:srgbClr val="FFFFFF"/>
                </a:highlight>
                <a:latin typeface="Arial"/>
                <a:ea typeface="Arial"/>
                <a:cs typeface="Arial"/>
                <a:sym typeface="Arial"/>
              </a:rPr>
              <a:t>Other Classification Models</a:t>
            </a:r>
            <a:endParaRPr sz="1400">
              <a:solidFill>
                <a:srgbClr val="202124"/>
              </a:solidFill>
              <a:highlight>
                <a:srgbClr val="FFFFFF"/>
              </a:highlight>
              <a:latin typeface="Arial"/>
              <a:ea typeface="Arial"/>
              <a:cs typeface="Arial"/>
              <a:sym typeface="Arial"/>
            </a:endParaRPr>
          </a:p>
          <a:p>
            <a:pPr indent="-317500" lvl="0" marL="457200" rtl="0" algn="l">
              <a:lnSpc>
                <a:spcPct val="95000"/>
              </a:lnSpc>
              <a:spcBef>
                <a:spcPts val="0"/>
              </a:spcBef>
              <a:spcAft>
                <a:spcPts val="0"/>
              </a:spcAft>
              <a:buClr>
                <a:schemeClr val="accent1"/>
              </a:buClr>
              <a:buSzPts val="1400"/>
              <a:buFont typeface="Arial"/>
              <a:buChar char="●"/>
            </a:pPr>
            <a:r>
              <a:rPr lang="en-GB" sz="1400">
                <a:solidFill>
                  <a:srgbClr val="202124"/>
                </a:solidFill>
                <a:highlight>
                  <a:srgbClr val="FFFFFF"/>
                </a:highlight>
                <a:latin typeface="Arial"/>
                <a:ea typeface="Arial"/>
                <a:cs typeface="Arial"/>
                <a:sym typeface="Arial"/>
              </a:rPr>
              <a:t>K-fold Cross Validation</a:t>
            </a:r>
            <a:endParaRPr sz="1400">
              <a:solidFill>
                <a:srgbClr val="202124"/>
              </a:solidFill>
              <a:highlight>
                <a:srgbClr val="FFFFFF"/>
              </a:highlight>
              <a:latin typeface="Arial"/>
              <a:ea typeface="Arial"/>
              <a:cs typeface="Arial"/>
              <a:sym typeface="Arial"/>
            </a:endParaRPr>
          </a:p>
          <a:p>
            <a:pPr indent="-317500" lvl="0" marL="457200" rtl="0" algn="l">
              <a:lnSpc>
                <a:spcPct val="95000"/>
              </a:lnSpc>
              <a:spcBef>
                <a:spcPts val="0"/>
              </a:spcBef>
              <a:spcAft>
                <a:spcPts val="0"/>
              </a:spcAft>
              <a:buClr>
                <a:srgbClr val="202124"/>
              </a:buClr>
              <a:buSzPts val="1400"/>
              <a:buFont typeface="Arial"/>
              <a:buChar char="●"/>
            </a:pPr>
            <a:r>
              <a:rPr lang="en-GB" sz="1400">
                <a:solidFill>
                  <a:srgbClr val="202124"/>
                </a:solidFill>
                <a:highlight>
                  <a:srgbClr val="FFFFFF"/>
                </a:highlight>
                <a:latin typeface="Arial"/>
                <a:ea typeface="Arial"/>
                <a:cs typeface="Arial"/>
                <a:sym typeface="Arial"/>
              </a:rPr>
              <a:t>Results </a:t>
            </a:r>
            <a:endParaRPr sz="1400">
              <a:solidFill>
                <a:srgbClr val="202124"/>
              </a:solidFill>
              <a:highlight>
                <a:srgbClr val="FFFFFF"/>
              </a:highlight>
              <a:latin typeface="Arial"/>
              <a:ea typeface="Arial"/>
              <a:cs typeface="Arial"/>
              <a:sym typeface="Arial"/>
            </a:endParaRPr>
          </a:p>
          <a:p>
            <a:pPr indent="-317500" lvl="0" marL="457200" rtl="0" algn="l">
              <a:lnSpc>
                <a:spcPct val="95000"/>
              </a:lnSpc>
              <a:spcBef>
                <a:spcPts val="0"/>
              </a:spcBef>
              <a:spcAft>
                <a:spcPts val="0"/>
              </a:spcAft>
              <a:buClr>
                <a:srgbClr val="202124"/>
              </a:buClr>
              <a:buSzPts val="1400"/>
              <a:buFont typeface="Arial"/>
              <a:buChar char="●"/>
            </a:pPr>
            <a:r>
              <a:rPr lang="en-GB" sz="1400">
                <a:solidFill>
                  <a:srgbClr val="202124"/>
                </a:solidFill>
                <a:highlight>
                  <a:srgbClr val="FFFFFF"/>
                </a:highlight>
                <a:latin typeface="Arial"/>
                <a:ea typeface="Arial"/>
                <a:cs typeface="Arial"/>
                <a:sym typeface="Arial"/>
              </a:rPr>
              <a:t>Documentation</a:t>
            </a:r>
            <a:endParaRPr sz="1400">
              <a:solidFill>
                <a:srgbClr val="202124"/>
              </a:solidFill>
              <a:highlight>
                <a:srgbClr val="FFFFFF"/>
              </a:highlight>
              <a:latin typeface="Arial"/>
              <a:ea typeface="Arial"/>
              <a:cs typeface="Arial"/>
              <a:sym typeface="Arial"/>
            </a:endParaRPr>
          </a:p>
          <a:p>
            <a:pPr indent="-317500" lvl="0" marL="457200" rtl="0" algn="l">
              <a:lnSpc>
                <a:spcPct val="95000"/>
              </a:lnSpc>
              <a:spcBef>
                <a:spcPts val="0"/>
              </a:spcBef>
              <a:spcAft>
                <a:spcPts val="0"/>
              </a:spcAft>
              <a:buClr>
                <a:srgbClr val="202124"/>
              </a:buClr>
              <a:buSzPts val="1400"/>
              <a:buFont typeface="Arial"/>
              <a:buChar char="●"/>
            </a:pPr>
            <a:r>
              <a:rPr lang="en-GB" sz="1400">
                <a:solidFill>
                  <a:srgbClr val="202124"/>
                </a:solidFill>
                <a:highlight>
                  <a:srgbClr val="FFFFFF"/>
                </a:highlight>
                <a:latin typeface="Arial"/>
                <a:ea typeface="Arial"/>
                <a:cs typeface="Arial"/>
                <a:sym typeface="Arial"/>
              </a:rPr>
              <a:t>References </a:t>
            </a:r>
            <a:endParaRPr sz="1400">
              <a:solidFill>
                <a:srgbClr val="202124"/>
              </a:solidFill>
              <a:highlight>
                <a:srgbClr val="FFFFFF"/>
              </a:highlight>
              <a:latin typeface="Arial"/>
              <a:ea typeface="Arial"/>
              <a:cs typeface="Arial"/>
              <a:sym typeface="Arial"/>
            </a:endParaRPr>
          </a:p>
          <a:p>
            <a:pPr indent="-317500" lvl="0" marL="457200" rtl="0" algn="l">
              <a:lnSpc>
                <a:spcPct val="95000"/>
              </a:lnSpc>
              <a:spcBef>
                <a:spcPts val="0"/>
              </a:spcBef>
              <a:spcAft>
                <a:spcPts val="0"/>
              </a:spcAft>
              <a:buClr>
                <a:srgbClr val="202124"/>
              </a:buClr>
              <a:buSzPts val="1400"/>
              <a:buFont typeface="Arial"/>
              <a:buChar char="●"/>
            </a:pPr>
            <a:r>
              <a:rPr lang="en-GB" sz="1400">
                <a:solidFill>
                  <a:srgbClr val="202124"/>
                </a:solidFill>
                <a:highlight>
                  <a:srgbClr val="FFFFFF"/>
                </a:highlight>
                <a:latin typeface="Arial"/>
                <a:ea typeface="Arial"/>
                <a:cs typeface="Arial"/>
                <a:sym typeface="Arial"/>
              </a:rPr>
              <a:t>Lessons learnt </a:t>
            </a:r>
            <a:endParaRPr sz="1400">
              <a:solidFill>
                <a:srgbClr val="202124"/>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Model Comparison </a:t>
            </a:r>
            <a:endParaRPr/>
          </a:p>
        </p:txBody>
      </p:sp>
      <p:pic>
        <p:nvPicPr>
          <p:cNvPr id="275" name="Google Shape;275;p42"/>
          <p:cNvPicPr preferRelativeResize="0"/>
          <p:nvPr/>
        </p:nvPicPr>
        <p:blipFill>
          <a:blip r:embed="rId3">
            <a:alphaModFix/>
          </a:blip>
          <a:stretch>
            <a:fillRect/>
          </a:stretch>
        </p:blipFill>
        <p:spPr>
          <a:xfrm>
            <a:off x="523125" y="1800200"/>
            <a:ext cx="8097751" cy="2578075"/>
          </a:xfrm>
          <a:prstGeom prst="rect">
            <a:avLst/>
          </a:prstGeom>
          <a:noFill/>
          <a:ln>
            <a:noFill/>
          </a:ln>
        </p:spPr>
      </p:pic>
      <p:pic>
        <p:nvPicPr>
          <p:cNvPr descr="C:\Users\rajsekar\Pictures\ECE LOGO.jpg" id="276" name="Google Shape;276;p42"/>
          <p:cNvPicPr preferRelativeResize="0"/>
          <p:nvPr/>
        </p:nvPicPr>
        <p:blipFill rotWithShape="1">
          <a:blip r:embed="rId4">
            <a:alphaModFix/>
          </a:blip>
          <a:srcRect b="0" l="0" r="0" t="0"/>
          <a:stretch/>
        </p:blipFill>
        <p:spPr>
          <a:xfrm>
            <a:off x="8464750" y="130200"/>
            <a:ext cx="540450" cy="540450"/>
          </a:xfrm>
          <a:prstGeom prst="rect">
            <a:avLst/>
          </a:prstGeom>
          <a:noFill/>
          <a:ln>
            <a:noFill/>
          </a:ln>
        </p:spPr>
      </p:pic>
      <p:pic>
        <p:nvPicPr>
          <p:cNvPr id="277" name="Google Shape;277;p42"/>
          <p:cNvPicPr preferRelativeResize="0"/>
          <p:nvPr/>
        </p:nvPicPr>
        <p:blipFill>
          <a:blip r:embed="rId5">
            <a:alphaModFix/>
          </a:blip>
          <a:stretch>
            <a:fillRect/>
          </a:stretch>
        </p:blipFill>
        <p:spPr>
          <a:xfrm>
            <a:off x="112050" y="76888"/>
            <a:ext cx="473250" cy="64708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1" name="Shape 281"/>
        <p:cNvGrpSpPr/>
        <p:nvPr/>
      </p:nvGrpSpPr>
      <p:grpSpPr>
        <a:xfrm>
          <a:off x="0" y="0"/>
          <a:ext cx="0" cy="0"/>
          <a:chOff x="0" y="0"/>
          <a:chExt cx="0" cy="0"/>
        </a:xfrm>
      </p:grpSpPr>
      <p:sp>
        <p:nvSpPr>
          <p:cNvPr id="282" name="Google Shape;282;p43"/>
          <p:cNvSpPr txBox="1"/>
          <p:nvPr>
            <p:ph idx="1" type="body"/>
          </p:nvPr>
        </p:nvSpPr>
        <p:spPr>
          <a:xfrm>
            <a:off x="867275" y="1074900"/>
            <a:ext cx="7505700" cy="34257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Font typeface="Arial"/>
              <a:buChar char="●"/>
            </a:pPr>
            <a:r>
              <a:rPr lang="en-GB">
                <a:latin typeface="Arial"/>
                <a:ea typeface="Arial"/>
                <a:cs typeface="Arial"/>
                <a:sym typeface="Arial"/>
              </a:rPr>
              <a:t>Time Domain Features - RMS, variance, skewness, kurtosis,</a:t>
            </a:r>
            <a:endParaRPr>
              <a:latin typeface="Arial"/>
              <a:ea typeface="Arial"/>
              <a:cs typeface="Arial"/>
              <a:sym typeface="Arial"/>
            </a:endParaRPr>
          </a:p>
          <a:p>
            <a:pPr indent="-317182" lvl="0" marL="457200" rtl="0" algn="l">
              <a:spcBef>
                <a:spcPts val="0"/>
              </a:spcBef>
              <a:spcAft>
                <a:spcPts val="0"/>
              </a:spcAft>
              <a:buSzPct val="100000"/>
              <a:buFont typeface="Arial"/>
              <a:buChar char="●"/>
            </a:pPr>
            <a:r>
              <a:rPr lang="en-GB">
                <a:latin typeface="Arial"/>
                <a:ea typeface="Arial"/>
                <a:cs typeface="Arial"/>
                <a:sym typeface="Arial"/>
              </a:rPr>
              <a:t>Frequency Domain Features - Power_1hz, Power_5hz, Power_10Hz, Power_15Hz, Power_20Hz</a:t>
            </a:r>
            <a:endParaRPr>
              <a:latin typeface="Arial"/>
              <a:ea typeface="Arial"/>
              <a:cs typeface="Arial"/>
              <a:sym typeface="Arial"/>
            </a:endParaRPr>
          </a:p>
          <a:p>
            <a:pPr indent="-317182" lvl="0" marL="457200" rtl="0" algn="l">
              <a:spcBef>
                <a:spcPts val="0"/>
              </a:spcBef>
              <a:spcAft>
                <a:spcPts val="0"/>
              </a:spcAft>
              <a:buSzPct val="100000"/>
              <a:buFont typeface="Arial"/>
              <a:buChar char="●"/>
            </a:pPr>
            <a:r>
              <a:rPr lang="en-GB">
                <a:latin typeface="Arial"/>
                <a:ea typeface="Arial"/>
                <a:cs typeface="Arial"/>
                <a:sym typeface="Arial"/>
              </a:rPr>
              <a:t>From the epoch level dataset obtained from EEG preprocessing, we remove the features with zero variance and features that are highly correlated with each other. Since feature values have a wide range of negatives and positives, we apply feature normalization.</a:t>
            </a:r>
            <a:endParaRPr>
              <a:latin typeface="Arial"/>
              <a:ea typeface="Arial"/>
              <a:cs typeface="Arial"/>
              <a:sym typeface="Arial"/>
            </a:endParaRPr>
          </a:p>
          <a:p>
            <a:pPr indent="0" lvl="0" marL="0" rtl="0" algn="l">
              <a:spcBef>
                <a:spcPts val="1200"/>
              </a:spcBef>
              <a:spcAft>
                <a:spcPts val="0"/>
              </a:spcAft>
              <a:buNone/>
            </a:pPr>
            <a:r>
              <a:rPr b="1" lang="en-GB">
                <a:latin typeface="Arial"/>
                <a:ea typeface="Arial"/>
                <a:cs typeface="Arial"/>
                <a:sym typeface="Arial"/>
              </a:rPr>
              <a:t>EEG PREPROCESSING </a:t>
            </a:r>
            <a:endParaRPr b="1">
              <a:latin typeface="Arial"/>
              <a:ea typeface="Arial"/>
              <a:cs typeface="Arial"/>
              <a:sym typeface="Arial"/>
            </a:endParaRPr>
          </a:p>
          <a:p>
            <a:pPr indent="-317182" lvl="0" marL="457200" rtl="0" algn="l">
              <a:spcBef>
                <a:spcPts val="1200"/>
              </a:spcBef>
              <a:spcAft>
                <a:spcPts val="0"/>
              </a:spcAft>
              <a:buSzPct val="100000"/>
              <a:buFont typeface="Arial"/>
              <a:buChar char="●"/>
            </a:pPr>
            <a:r>
              <a:rPr lang="en-GB">
                <a:latin typeface="Arial"/>
                <a:ea typeface="Arial"/>
                <a:cs typeface="Arial"/>
                <a:sym typeface="Arial"/>
              </a:rPr>
              <a:t>The raw eeg data is recorded in one-hour long edf files. </a:t>
            </a:r>
            <a:endParaRPr>
              <a:latin typeface="Arial"/>
              <a:ea typeface="Arial"/>
              <a:cs typeface="Arial"/>
              <a:sym typeface="Arial"/>
            </a:endParaRPr>
          </a:p>
          <a:p>
            <a:pPr indent="-317182" lvl="0" marL="457200" rtl="0" algn="l">
              <a:spcBef>
                <a:spcPts val="0"/>
              </a:spcBef>
              <a:spcAft>
                <a:spcPts val="0"/>
              </a:spcAft>
              <a:buSzPct val="100000"/>
              <a:buFont typeface="Arial"/>
              <a:buChar char="●"/>
            </a:pPr>
            <a:r>
              <a:rPr lang="en-GB">
                <a:latin typeface="Arial"/>
                <a:ea typeface="Arial"/>
                <a:cs typeface="Arial"/>
                <a:sym typeface="Arial"/>
              </a:rPr>
              <a:t>We apply a 25 Hz low pass filter and 0.25 Hz high-pass filter on raw data to remove the noise of brain signals, since it has been shown that most seizure and non-seizure signals fall in this range.</a:t>
            </a:r>
            <a:endParaRPr>
              <a:latin typeface="Arial"/>
              <a:ea typeface="Arial"/>
              <a:cs typeface="Arial"/>
              <a:sym typeface="Arial"/>
            </a:endParaRPr>
          </a:p>
          <a:p>
            <a:pPr indent="-317182" lvl="0" marL="457200" rtl="0" algn="l">
              <a:spcBef>
                <a:spcPts val="0"/>
              </a:spcBef>
              <a:spcAft>
                <a:spcPts val="0"/>
              </a:spcAft>
              <a:buSzPct val="100000"/>
              <a:buFont typeface="Arial"/>
              <a:buChar char="●"/>
            </a:pPr>
            <a:r>
              <a:rPr lang="en-GB">
                <a:latin typeface="Arial"/>
                <a:ea typeface="Arial"/>
                <a:cs typeface="Arial"/>
                <a:sym typeface="Arial"/>
              </a:rPr>
              <a:t>Division of epochs is chosen as a sequence of 10 seconds. Each epoch is a unit increment of the previous epoch.</a:t>
            </a:r>
            <a:endParaRPr>
              <a:latin typeface="Arial"/>
              <a:ea typeface="Arial"/>
              <a:cs typeface="Arial"/>
              <a:sym typeface="Arial"/>
            </a:endParaRPr>
          </a:p>
        </p:txBody>
      </p:sp>
      <p:pic>
        <p:nvPicPr>
          <p:cNvPr descr="C:\Users\rajsekar\Pictures\ECE LOGO.jpg" id="283" name="Google Shape;283;p43"/>
          <p:cNvPicPr preferRelativeResize="0"/>
          <p:nvPr/>
        </p:nvPicPr>
        <p:blipFill rotWithShape="1">
          <a:blip r:embed="rId3">
            <a:alphaModFix/>
          </a:blip>
          <a:srcRect b="0" l="0" r="0" t="0"/>
          <a:stretch/>
        </p:blipFill>
        <p:spPr>
          <a:xfrm>
            <a:off x="8464750" y="130200"/>
            <a:ext cx="540450" cy="540450"/>
          </a:xfrm>
          <a:prstGeom prst="rect">
            <a:avLst/>
          </a:prstGeom>
          <a:noFill/>
          <a:ln>
            <a:noFill/>
          </a:ln>
        </p:spPr>
      </p:pic>
      <p:pic>
        <p:nvPicPr>
          <p:cNvPr id="284" name="Google Shape;284;p43"/>
          <p:cNvPicPr preferRelativeResize="0"/>
          <p:nvPr/>
        </p:nvPicPr>
        <p:blipFill>
          <a:blip r:embed="rId4">
            <a:alphaModFix/>
          </a:blip>
          <a:stretch>
            <a:fillRect/>
          </a:stretch>
        </p:blipFill>
        <p:spPr>
          <a:xfrm>
            <a:off x="112050" y="76888"/>
            <a:ext cx="473250" cy="64708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8" name="Shape 288"/>
        <p:cNvGrpSpPr/>
        <p:nvPr/>
      </p:nvGrpSpPr>
      <p:grpSpPr>
        <a:xfrm>
          <a:off x="0" y="0"/>
          <a:ext cx="0" cy="0"/>
          <a:chOff x="0" y="0"/>
          <a:chExt cx="0" cy="0"/>
        </a:xfrm>
      </p:grpSpPr>
      <p:sp>
        <p:nvSpPr>
          <p:cNvPr id="289" name="Google Shape;289;p4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Patient Specific Analysis</a:t>
            </a:r>
            <a:endParaRPr/>
          </a:p>
        </p:txBody>
      </p:sp>
      <p:sp>
        <p:nvSpPr>
          <p:cNvPr id="290" name="Google Shape;290;p4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have performed patient specific analysis for 3 patients, chb_01, chb_02,chb_03.</a:t>
            </a:r>
            <a:endParaRPr/>
          </a:p>
          <a:p>
            <a:pPr indent="-342900" lvl="0" marL="457200" rtl="0" algn="l">
              <a:spcBef>
                <a:spcPts val="0"/>
              </a:spcBef>
              <a:spcAft>
                <a:spcPts val="0"/>
              </a:spcAft>
              <a:buSzPts val="1800"/>
              <a:buChar char="-"/>
            </a:pPr>
            <a:r>
              <a:rPr lang="en-GB"/>
              <a:t>We did this by </a:t>
            </a:r>
            <a:r>
              <a:rPr lang="en-GB"/>
              <a:t>choosing</a:t>
            </a:r>
            <a:r>
              <a:rPr lang="en-GB"/>
              <a:t> channel P7-T7 </a:t>
            </a:r>
            <a:endParaRPr/>
          </a:p>
          <a:p>
            <a:pPr indent="-342900" lvl="0" marL="457200" rtl="0" algn="l">
              <a:spcBef>
                <a:spcPts val="0"/>
              </a:spcBef>
              <a:spcAft>
                <a:spcPts val="0"/>
              </a:spcAft>
              <a:buSzPts val="1800"/>
              <a:buChar char="-"/>
            </a:pPr>
            <a:r>
              <a:rPr lang="en-GB"/>
              <a:t>Trained and Tested the model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79675" y="53000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3300">
                <a:latin typeface="Playfair Display"/>
                <a:ea typeface="Playfair Display"/>
                <a:cs typeface="Playfair Display"/>
                <a:sym typeface="Playfair Display"/>
              </a:rPr>
              <a:t> PROJECT REQUIREMENTS </a:t>
            </a:r>
            <a:endParaRPr b="0" sz="3300">
              <a:solidFill>
                <a:schemeClr val="dk2"/>
              </a:solidFill>
              <a:latin typeface="Playfair Display"/>
              <a:ea typeface="Playfair Display"/>
              <a:cs typeface="Playfair Display"/>
              <a:sym typeface="Playfair Display"/>
            </a:endParaRPr>
          </a:p>
        </p:txBody>
      </p:sp>
      <p:sp>
        <p:nvSpPr>
          <p:cNvPr id="75" name="Google Shape;75;p16"/>
          <p:cNvSpPr txBox="1"/>
          <p:nvPr>
            <p:ph idx="1" type="body"/>
          </p:nvPr>
        </p:nvSpPr>
        <p:spPr>
          <a:xfrm>
            <a:off x="311700" y="1265775"/>
            <a:ext cx="8520600" cy="3757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sz="2050">
                <a:solidFill>
                  <a:srgbClr val="212121"/>
                </a:solidFill>
                <a:latin typeface="Playfair Display"/>
                <a:ea typeface="Playfair Display"/>
                <a:cs typeface="Playfair Display"/>
                <a:sym typeface="Playfair Display"/>
              </a:rPr>
              <a:t>DEPENDENCIES</a:t>
            </a:r>
            <a:endParaRPr sz="2050">
              <a:solidFill>
                <a:srgbClr val="212121"/>
              </a:solidFill>
              <a:latin typeface="Playfair Display"/>
              <a:ea typeface="Playfair Display"/>
              <a:cs typeface="Playfair Display"/>
              <a:sym typeface="Playfair Display"/>
            </a:endParaRPr>
          </a:p>
          <a:p>
            <a:pPr indent="-318093" lvl="0" marL="457200" rtl="0" algn="l">
              <a:spcBef>
                <a:spcPts val="1200"/>
              </a:spcBef>
              <a:spcAft>
                <a:spcPts val="0"/>
              </a:spcAft>
              <a:buClr>
                <a:srgbClr val="212121"/>
              </a:buClr>
              <a:buSzPct val="100000"/>
              <a:buFont typeface="Arial"/>
              <a:buChar char="●"/>
            </a:pPr>
            <a:r>
              <a:rPr lang="en-GB" sz="1658" u="sng">
                <a:solidFill>
                  <a:srgbClr val="212121"/>
                </a:solidFill>
                <a:latin typeface="Arial"/>
                <a:ea typeface="Arial"/>
                <a:cs typeface="Arial"/>
                <a:sym typeface="Arial"/>
              </a:rPr>
              <a:t>Language</a:t>
            </a:r>
            <a:r>
              <a:rPr b="1" lang="en-GB" sz="1658">
                <a:solidFill>
                  <a:srgbClr val="212121"/>
                </a:solidFill>
                <a:latin typeface="Arial"/>
                <a:ea typeface="Arial"/>
                <a:cs typeface="Arial"/>
                <a:sym typeface="Arial"/>
              </a:rPr>
              <a:t>: </a:t>
            </a:r>
            <a:r>
              <a:rPr lang="en-GB" sz="1658">
                <a:solidFill>
                  <a:srgbClr val="212121"/>
                </a:solidFill>
                <a:latin typeface="Arial"/>
                <a:ea typeface="Arial"/>
                <a:cs typeface="Arial"/>
                <a:sym typeface="Arial"/>
              </a:rPr>
              <a:t>Python 3.7 (100%)</a:t>
            </a:r>
            <a:endParaRPr sz="1658">
              <a:solidFill>
                <a:srgbClr val="212121"/>
              </a:solidFill>
              <a:latin typeface="Arial"/>
              <a:ea typeface="Arial"/>
              <a:cs typeface="Arial"/>
              <a:sym typeface="Arial"/>
            </a:endParaRPr>
          </a:p>
          <a:p>
            <a:pPr indent="-318093" lvl="0" marL="457200" rtl="0" algn="l">
              <a:spcBef>
                <a:spcPts val="0"/>
              </a:spcBef>
              <a:spcAft>
                <a:spcPts val="0"/>
              </a:spcAft>
              <a:buClr>
                <a:srgbClr val="212121"/>
              </a:buClr>
              <a:buSzPct val="100000"/>
              <a:buFont typeface="Arial"/>
              <a:buChar char="●"/>
            </a:pPr>
            <a:r>
              <a:rPr lang="en-GB" sz="1658" u="sng">
                <a:solidFill>
                  <a:srgbClr val="212121"/>
                </a:solidFill>
                <a:latin typeface="Arial"/>
                <a:ea typeface="Arial"/>
                <a:cs typeface="Arial"/>
                <a:sym typeface="Arial"/>
              </a:rPr>
              <a:t>Libraries</a:t>
            </a:r>
            <a:r>
              <a:rPr lang="en-GB" sz="1658">
                <a:solidFill>
                  <a:srgbClr val="212121"/>
                </a:solidFill>
                <a:latin typeface="Arial"/>
                <a:ea typeface="Arial"/>
                <a:cs typeface="Arial"/>
                <a:sym typeface="Arial"/>
              </a:rPr>
              <a:t>: NumPy, TensorFlow, Keras, scikit, Pyeeg, Pandas, Mlib,Seaborn, Sklearn, SciPy, MNE</a:t>
            </a:r>
            <a:endParaRPr sz="1658">
              <a:solidFill>
                <a:srgbClr val="212121"/>
              </a:solidFill>
              <a:latin typeface="Arial"/>
              <a:ea typeface="Arial"/>
              <a:cs typeface="Arial"/>
              <a:sym typeface="Arial"/>
            </a:endParaRPr>
          </a:p>
          <a:p>
            <a:pPr indent="-318093" lvl="0" marL="457200" rtl="0" algn="l">
              <a:spcBef>
                <a:spcPts val="0"/>
              </a:spcBef>
              <a:spcAft>
                <a:spcPts val="0"/>
              </a:spcAft>
              <a:buClr>
                <a:srgbClr val="212121"/>
              </a:buClr>
              <a:buSzPct val="100000"/>
              <a:buFont typeface="Arial"/>
              <a:buChar char="●"/>
            </a:pPr>
            <a:r>
              <a:rPr lang="en-GB" sz="1658" u="sng">
                <a:solidFill>
                  <a:srgbClr val="212121"/>
                </a:solidFill>
                <a:latin typeface="Arial"/>
                <a:ea typeface="Arial"/>
                <a:cs typeface="Arial"/>
                <a:sym typeface="Arial"/>
              </a:rPr>
              <a:t>Hardware Requirements</a:t>
            </a:r>
            <a:r>
              <a:rPr lang="en-GB" sz="1658">
                <a:solidFill>
                  <a:srgbClr val="212121"/>
                </a:solidFill>
                <a:latin typeface="Arial"/>
                <a:ea typeface="Arial"/>
                <a:cs typeface="Arial"/>
                <a:sym typeface="Arial"/>
              </a:rPr>
              <a:t>: OS-Windows or MacOS. Min RAM of 4 GB. Min of 32 GB hard drive space</a:t>
            </a:r>
            <a:endParaRPr sz="1658">
              <a:solidFill>
                <a:srgbClr val="212121"/>
              </a:solidFill>
              <a:latin typeface="Arial"/>
              <a:ea typeface="Arial"/>
              <a:cs typeface="Arial"/>
              <a:sym typeface="Arial"/>
            </a:endParaRPr>
          </a:p>
          <a:p>
            <a:pPr indent="0" lvl="0" marL="0" rtl="0" algn="l">
              <a:spcBef>
                <a:spcPts val="1200"/>
              </a:spcBef>
              <a:spcAft>
                <a:spcPts val="0"/>
              </a:spcAft>
              <a:buNone/>
            </a:pPr>
            <a:r>
              <a:rPr lang="en-GB" sz="2000">
                <a:solidFill>
                  <a:schemeClr val="accent1"/>
                </a:solidFill>
                <a:latin typeface="Times New Roman"/>
                <a:ea typeface="Times New Roman"/>
                <a:cs typeface="Times New Roman"/>
                <a:sym typeface="Times New Roman"/>
              </a:rPr>
              <a:t>CONSTRAINTS</a:t>
            </a:r>
            <a:endParaRPr sz="2000">
              <a:solidFill>
                <a:schemeClr val="accent1"/>
              </a:solidFill>
              <a:latin typeface="Times New Roman"/>
              <a:ea typeface="Times New Roman"/>
              <a:cs typeface="Times New Roman"/>
              <a:sym typeface="Times New Roman"/>
            </a:endParaRPr>
          </a:p>
          <a:p>
            <a:pPr indent="-321924" lvl="0" marL="457200" rtl="0" algn="l">
              <a:spcBef>
                <a:spcPts val="1200"/>
              </a:spcBef>
              <a:spcAft>
                <a:spcPts val="0"/>
              </a:spcAft>
              <a:buClr>
                <a:schemeClr val="accent1"/>
              </a:buClr>
              <a:buSzPct val="100000"/>
              <a:buFont typeface="Arial"/>
              <a:buChar char="●"/>
            </a:pPr>
            <a:r>
              <a:rPr lang="en-GB" sz="1729">
                <a:solidFill>
                  <a:srgbClr val="212529"/>
                </a:solidFill>
                <a:highlight>
                  <a:schemeClr val="lt1"/>
                </a:highlight>
                <a:latin typeface="Arial"/>
                <a:ea typeface="Arial"/>
                <a:cs typeface="Arial"/>
                <a:sym typeface="Arial"/>
              </a:rPr>
              <a:t>Hardware limitations resulted in gaps between consecutively-numbered .edf files,</a:t>
            </a:r>
            <a:endParaRPr sz="1729">
              <a:solidFill>
                <a:schemeClr val="accent1"/>
              </a:solidFill>
              <a:latin typeface="Arial"/>
              <a:ea typeface="Arial"/>
              <a:cs typeface="Arial"/>
              <a:sym typeface="Arial"/>
            </a:endParaRPr>
          </a:p>
          <a:p>
            <a:pPr indent="-321924" lvl="0" marL="457200" rtl="0" algn="l">
              <a:spcBef>
                <a:spcPts val="0"/>
              </a:spcBef>
              <a:spcAft>
                <a:spcPts val="0"/>
              </a:spcAft>
              <a:buClr>
                <a:schemeClr val="accent1"/>
              </a:buClr>
              <a:buSzPct val="100000"/>
              <a:buFont typeface="Arial"/>
              <a:buChar char="●"/>
            </a:pPr>
            <a:r>
              <a:rPr lang="en-GB" sz="1729">
                <a:solidFill>
                  <a:schemeClr val="accent1"/>
                </a:solidFill>
                <a:latin typeface="Arial"/>
                <a:ea typeface="Arial"/>
                <a:cs typeface="Arial"/>
                <a:sym typeface="Arial"/>
              </a:rPr>
              <a:t>Insufficiency in data collection for large scale </a:t>
            </a:r>
            <a:r>
              <a:rPr lang="en-GB" sz="1729">
                <a:solidFill>
                  <a:schemeClr val="accent1"/>
                </a:solidFill>
                <a:latin typeface="Arial"/>
                <a:ea typeface="Arial"/>
                <a:cs typeface="Arial"/>
                <a:sym typeface="Arial"/>
              </a:rPr>
              <a:t>implementation</a:t>
            </a:r>
            <a:r>
              <a:rPr lang="en-GB" sz="1729">
                <a:solidFill>
                  <a:schemeClr val="accent1"/>
                </a:solidFill>
                <a:latin typeface="Arial"/>
                <a:ea typeface="Arial"/>
                <a:cs typeface="Arial"/>
                <a:sym typeface="Arial"/>
              </a:rPr>
              <a:t>.</a:t>
            </a:r>
            <a:endParaRPr sz="1729">
              <a:solidFill>
                <a:schemeClr val="accent1"/>
              </a:solidFill>
              <a:latin typeface="Arial"/>
              <a:ea typeface="Arial"/>
              <a:cs typeface="Arial"/>
              <a:sym typeface="Arial"/>
            </a:endParaRPr>
          </a:p>
          <a:p>
            <a:pPr indent="-314960" lvl="0" marL="457200" rtl="0" algn="l">
              <a:spcBef>
                <a:spcPts val="0"/>
              </a:spcBef>
              <a:spcAft>
                <a:spcPts val="0"/>
              </a:spcAft>
              <a:buClr>
                <a:schemeClr val="accent1"/>
              </a:buClr>
              <a:buSzPct val="92537"/>
              <a:buFont typeface="Arial"/>
              <a:buChar char="●"/>
            </a:pPr>
            <a:r>
              <a:rPr lang="en-GB" sz="1729">
                <a:solidFill>
                  <a:schemeClr val="accent1"/>
                </a:solidFill>
                <a:latin typeface="Arial"/>
                <a:ea typeface="Arial"/>
                <a:cs typeface="Arial"/>
                <a:sym typeface="Arial"/>
              </a:rPr>
              <a:t>Memory insufficiency in the product with large number of subjects.</a:t>
            </a:r>
            <a:r>
              <a:rPr lang="en-GB" sz="1600">
                <a:solidFill>
                  <a:schemeClr val="accent1"/>
                </a:solidFill>
                <a:latin typeface="Arial"/>
                <a:ea typeface="Arial"/>
                <a:cs typeface="Arial"/>
                <a:sym typeface="Arial"/>
              </a:rPr>
              <a:t> </a:t>
            </a:r>
            <a:endParaRPr sz="1600">
              <a:solidFill>
                <a:schemeClr val="accent1"/>
              </a:solidFill>
              <a:latin typeface="Arial"/>
              <a:ea typeface="Arial"/>
              <a:cs typeface="Arial"/>
              <a:sym typeface="Arial"/>
            </a:endParaRPr>
          </a:p>
          <a:p>
            <a:pPr indent="0" lvl="0" marL="0" rtl="0" algn="l">
              <a:spcBef>
                <a:spcPts val="1200"/>
              </a:spcBef>
              <a:spcAft>
                <a:spcPts val="0"/>
              </a:spcAft>
              <a:buNone/>
            </a:pPr>
            <a:r>
              <a:rPr lang="en-GB" sz="2000">
                <a:solidFill>
                  <a:schemeClr val="accent1"/>
                </a:solidFill>
                <a:latin typeface="Times New Roman"/>
                <a:ea typeface="Times New Roman"/>
                <a:cs typeface="Times New Roman"/>
                <a:sym typeface="Times New Roman"/>
              </a:rPr>
              <a:t>ASSUMPTIONS</a:t>
            </a:r>
            <a:endParaRPr sz="2000">
              <a:solidFill>
                <a:schemeClr val="accent1"/>
              </a:solidFill>
              <a:latin typeface="Times New Roman"/>
              <a:ea typeface="Times New Roman"/>
              <a:cs typeface="Times New Roman"/>
              <a:sym typeface="Times New Roman"/>
            </a:endParaRPr>
          </a:p>
          <a:p>
            <a:pPr indent="-316864" lvl="0" marL="457200" rtl="0" algn="l">
              <a:spcBef>
                <a:spcPts val="1200"/>
              </a:spcBef>
              <a:spcAft>
                <a:spcPts val="0"/>
              </a:spcAft>
              <a:buClr>
                <a:schemeClr val="accent1"/>
              </a:buClr>
              <a:buSzPct val="100000"/>
              <a:buFont typeface="Arial"/>
              <a:buChar char="●"/>
            </a:pPr>
            <a:r>
              <a:rPr lang="en-GB" sz="1635">
                <a:solidFill>
                  <a:schemeClr val="accent1"/>
                </a:solidFill>
                <a:latin typeface="Arial"/>
                <a:ea typeface="Arial"/>
                <a:cs typeface="Arial"/>
                <a:sym typeface="Arial"/>
              </a:rPr>
              <a:t>Only the CHB-MIT dataset considered for analysis which focuses on seizures in children.</a:t>
            </a:r>
            <a:endParaRPr sz="1635">
              <a:solidFill>
                <a:schemeClr val="accent1"/>
              </a:solidFill>
              <a:latin typeface="Arial"/>
              <a:ea typeface="Arial"/>
              <a:cs typeface="Arial"/>
              <a:sym typeface="Arial"/>
            </a:endParaRPr>
          </a:p>
          <a:p>
            <a:pPr indent="0" lvl="0" marL="0" rtl="0" algn="l">
              <a:spcBef>
                <a:spcPts val="1200"/>
              </a:spcBef>
              <a:spcAft>
                <a:spcPts val="1200"/>
              </a:spcAft>
              <a:buNone/>
            </a:pPr>
            <a:r>
              <a:t/>
            </a:r>
            <a:endParaRPr sz="2000">
              <a:solidFill>
                <a:schemeClr val="accent1"/>
              </a:solidFill>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959050" y="544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3600">
                <a:latin typeface="Playfair Display"/>
                <a:ea typeface="Playfair Display"/>
                <a:cs typeface="Playfair Display"/>
                <a:sym typeface="Playfair Display"/>
              </a:rPr>
              <a:t>LITERATURE SURVEY</a:t>
            </a:r>
            <a:endParaRPr b="0" sz="3600">
              <a:latin typeface="Playfair Display"/>
              <a:ea typeface="Playfair Display"/>
              <a:cs typeface="Playfair Display"/>
              <a:sym typeface="Playfair Display"/>
            </a:endParaRPr>
          </a:p>
        </p:txBody>
      </p:sp>
      <p:sp>
        <p:nvSpPr>
          <p:cNvPr id="81" name="Google Shape;81;p17"/>
          <p:cNvSpPr txBox="1"/>
          <p:nvPr>
            <p:ph idx="1" type="body"/>
          </p:nvPr>
        </p:nvSpPr>
        <p:spPr>
          <a:xfrm>
            <a:off x="819150" y="1375075"/>
            <a:ext cx="7505700" cy="3294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GB" sz="1400">
                <a:solidFill>
                  <a:srgbClr val="202124"/>
                </a:solidFill>
                <a:latin typeface="Arial"/>
                <a:ea typeface="Arial"/>
                <a:cs typeface="Arial"/>
                <a:sym typeface="Arial"/>
              </a:rPr>
              <a:t>1). Tofiq, Sirwan &amp; Mohammadi, Mokhtar. (2019). </a:t>
            </a:r>
            <a:r>
              <a:rPr b="1" lang="en-GB" sz="1400">
                <a:solidFill>
                  <a:srgbClr val="202124"/>
                </a:solidFill>
                <a:latin typeface="Arial"/>
                <a:ea typeface="Arial"/>
                <a:cs typeface="Arial"/>
                <a:sym typeface="Arial"/>
              </a:rPr>
              <a:t>Epileptic Seizure Detection using Deep Learning Approach</a:t>
            </a:r>
            <a:r>
              <a:rPr lang="en-GB" sz="1400">
                <a:solidFill>
                  <a:srgbClr val="202124"/>
                </a:solidFill>
                <a:latin typeface="Arial"/>
                <a:ea typeface="Arial"/>
                <a:cs typeface="Arial"/>
                <a:sym typeface="Arial"/>
              </a:rPr>
              <a:t>. </a:t>
            </a:r>
            <a:r>
              <a:rPr i="1" lang="en-GB" sz="1400">
                <a:solidFill>
                  <a:srgbClr val="202124"/>
                </a:solidFill>
                <a:latin typeface="Arial"/>
                <a:ea typeface="Arial"/>
                <a:cs typeface="Arial"/>
                <a:sym typeface="Arial"/>
              </a:rPr>
              <a:t>UHD Journal of Science and Technology</a:t>
            </a:r>
            <a:endParaRPr i="1" sz="1400">
              <a:solidFill>
                <a:srgbClr val="202124"/>
              </a:solidFill>
              <a:latin typeface="Arial"/>
              <a:ea typeface="Arial"/>
              <a:cs typeface="Arial"/>
              <a:sym typeface="Arial"/>
            </a:endParaRPr>
          </a:p>
          <a:p>
            <a:pPr indent="0" lvl="0" marL="457200" rtl="0" algn="l">
              <a:lnSpc>
                <a:spcPct val="130000"/>
              </a:lnSpc>
              <a:spcBef>
                <a:spcPts val="0"/>
              </a:spcBef>
              <a:spcAft>
                <a:spcPts val="0"/>
              </a:spcAft>
              <a:buNone/>
            </a:pPr>
            <a:r>
              <a:t/>
            </a:r>
            <a:endParaRPr i="1" sz="1400">
              <a:solidFill>
                <a:srgbClr val="202124"/>
              </a:solidFill>
              <a:latin typeface="Arial"/>
              <a:ea typeface="Arial"/>
              <a:cs typeface="Arial"/>
              <a:sym typeface="Arial"/>
            </a:endParaRPr>
          </a:p>
          <a:p>
            <a:pPr indent="0" lvl="0" marL="0" rtl="0" algn="l">
              <a:lnSpc>
                <a:spcPct val="130000"/>
              </a:lnSpc>
              <a:spcBef>
                <a:spcPts val="0"/>
              </a:spcBef>
              <a:spcAft>
                <a:spcPts val="0"/>
              </a:spcAft>
              <a:buNone/>
            </a:pPr>
            <a:r>
              <a:rPr b="1" lang="en-GB" sz="1400">
                <a:solidFill>
                  <a:srgbClr val="202124"/>
                </a:solidFill>
                <a:latin typeface="Arial"/>
                <a:ea typeface="Arial"/>
                <a:cs typeface="Arial"/>
                <a:sym typeface="Arial"/>
              </a:rPr>
              <a:t>Abstract:</a:t>
            </a:r>
            <a:r>
              <a:rPr lang="en-GB" sz="1400">
                <a:solidFill>
                  <a:srgbClr val="202124"/>
                </a:solidFill>
                <a:latin typeface="Arial"/>
                <a:ea typeface="Arial"/>
                <a:cs typeface="Arial"/>
                <a:sym typeface="Arial"/>
              </a:rPr>
              <a:t> The paper talks about a deep learning approach for epileptic seizure detection using LSTM, the authors have worked on the pre - processing of the data using techniques like filtration and normalization. There model used the Freiburg dataset. </a:t>
            </a:r>
            <a:endParaRPr sz="1400">
              <a:solidFill>
                <a:srgbClr val="202124"/>
              </a:solidFill>
              <a:latin typeface="Arial"/>
              <a:ea typeface="Arial"/>
              <a:cs typeface="Arial"/>
              <a:sym typeface="Arial"/>
            </a:endParaRPr>
          </a:p>
          <a:p>
            <a:pPr indent="0" lvl="0" marL="0" rtl="0" algn="l">
              <a:lnSpc>
                <a:spcPct val="130000"/>
              </a:lnSpc>
              <a:spcBef>
                <a:spcPts val="0"/>
              </a:spcBef>
              <a:spcAft>
                <a:spcPts val="0"/>
              </a:spcAft>
              <a:buNone/>
            </a:pPr>
            <a:r>
              <a:t/>
            </a:r>
            <a:endParaRPr sz="1400">
              <a:solidFill>
                <a:srgbClr val="202124"/>
              </a:solidFill>
              <a:latin typeface="Arial"/>
              <a:ea typeface="Arial"/>
              <a:cs typeface="Arial"/>
              <a:sym typeface="Arial"/>
            </a:endParaRPr>
          </a:p>
          <a:p>
            <a:pPr indent="0" lvl="0" marL="0" rtl="0" algn="l">
              <a:lnSpc>
                <a:spcPct val="130000"/>
              </a:lnSpc>
              <a:spcBef>
                <a:spcPts val="0"/>
              </a:spcBef>
              <a:spcAft>
                <a:spcPts val="0"/>
              </a:spcAft>
              <a:buNone/>
            </a:pPr>
            <a:r>
              <a:rPr b="1" lang="en-GB" sz="1400">
                <a:solidFill>
                  <a:srgbClr val="202124"/>
                </a:solidFill>
                <a:latin typeface="Arial"/>
                <a:ea typeface="Arial"/>
                <a:cs typeface="Arial"/>
                <a:sym typeface="Arial"/>
              </a:rPr>
              <a:t>Takeaway: </a:t>
            </a:r>
            <a:r>
              <a:rPr lang="en-GB" sz="1400">
                <a:solidFill>
                  <a:srgbClr val="202124"/>
                </a:solidFill>
                <a:latin typeface="Arial"/>
                <a:ea typeface="Arial"/>
                <a:cs typeface="Arial"/>
                <a:sym typeface="Arial"/>
              </a:rPr>
              <a:t>This paper gave insights about the various noises possible in a eeg signal and</a:t>
            </a:r>
            <a:endParaRPr sz="1400">
              <a:solidFill>
                <a:srgbClr val="202124"/>
              </a:solidFill>
              <a:latin typeface="Arial"/>
              <a:ea typeface="Arial"/>
              <a:cs typeface="Arial"/>
              <a:sym typeface="Arial"/>
            </a:endParaRPr>
          </a:p>
          <a:p>
            <a:pPr indent="0" lvl="0" marL="0" rtl="0" algn="l">
              <a:lnSpc>
                <a:spcPct val="130000"/>
              </a:lnSpc>
              <a:spcBef>
                <a:spcPts val="0"/>
              </a:spcBef>
              <a:spcAft>
                <a:spcPts val="0"/>
              </a:spcAft>
              <a:buNone/>
            </a:pPr>
            <a:r>
              <a:rPr lang="en-GB" sz="1400">
                <a:solidFill>
                  <a:srgbClr val="202124"/>
                </a:solidFill>
                <a:latin typeface="Arial"/>
                <a:ea typeface="Arial"/>
                <a:cs typeface="Arial"/>
                <a:sym typeface="Arial"/>
              </a:rPr>
              <a:t>gave the range of the frequencies to consider while working on eeg signals for epilepsy.</a:t>
            </a:r>
            <a:endParaRPr sz="1400">
              <a:solidFill>
                <a:srgbClr val="202124"/>
              </a:solidFill>
              <a:latin typeface="Arial"/>
              <a:ea typeface="Arial"/>
              <a:cs typeface="Arial"/>
              <a:sym typeface="Arial"/>
            </a:endParaRPr>
          </a:p>
          <a:p>
            <a:pPr indent="0" lvl="0" marL="0" rtl="0" algn="l">
              <a:lnSpc>
                <a:spcPct val="130000"/>
              </a:lnSpc>
              <a:spcBef>
                <a:spcPts val="0"/>
              </a:spcBef>
              <a:spcAft>
                <a:spcPts val="0"/>
              </a:spcAft>
              <a:buNone/>
            </a:pPr>
            <a:r>
              <a:t/>
            </a:r>
            <a:endParaRPr sz="1400">
              <a:solidFill>
                <a:srgbClr val="202124"/>
              </a:solidFill>
              <a:latin typeface="Arial"/>
              <a:ea typeface="Arial"/>
              <a:cs typeface="Arial"/>
              <a:sym typeface="Arial"/>
            </a:endParaRPr>
          </a:p>
          <a:p>
            <a:pPr indent="0" lvl="0" marL="457200" rtl="0" algn="l">
              <a:lnSpc>
                <a:spcPct val="130000"/>
              </a:lnSpc>
              <a:spcBef>
                <a:spcPts val="0"/>
              </a:spcBef>
              <a:spcAft>
                <a:spcPts val="0"/>
              </a:spcAft>
              <a:buNone/>
            </a:pPr>
            <a:r>
              <a:t/>
            </a:r>
            <a:endParaRPr sz="1400">
              <a:solidFill>
                <a:srgbClr val="202124"/>
              </a:solidFill>
              <a:highlight>
                <a:schemeClr val="dk1"/>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819150" y="1064825"/>
            <a:ext cx="7505700" cy="33537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GB" sz="1400">
                <a:solidFill>
                  <a:srgbClr val="202124"/>
                </a:solidFill>
                <a:latin typeface="Arial"/>
                <a:ea typeface="Arial"/>
                <a:cs typeface="Arial"/>
                <a:sym typeface="Arial"/>
              </a:rPr>
              <a:t>2). </a:t>
            </a:r>
            <a:r>
              <a:rPr lang="en-GB" sz="1400">
                <a:solidFill>
                  <a:srgbClr val="333333"/>
                </a:solidFill>
                <a:highlight>
                  <a:srgbClr val="FCFCFC"/>
                </a:highlight>
                <a:latin typeface="Arial"/>
                <a:ea typeface="Arial"/>
                <a:cs typeface="Arial"/>
                <a:sym typeface="Arial"/>
              </a:rPr>
              <a:t>Alotaiby, T., El-Samie, F.E.A., Alshebeili, S.A. </a:t>
            </a:r>
            <a:r>
              <a:rPr i="1" lang="en-GB" sz="1400">
                <a:solidFill>
                  <a:srgbClr val="333333"/>
                </a:solidFill>
                <a:highlight>
                  <a:srgbClr val="FCFCFC"/>
                </a:highlight>
                <a:latin typeface="Arial"/>
                <a:ea typeface="Arial"/>
                <a:cs typeface="Arial"/>
                <a:sym typeface="Arial"/>
              </a:rPr>
              <a:t>et al.</a:t>
            </a:r>
            <a:r>
              <a:rPr lang="en-GB" sz="1400">
                <a:solidFill>
                  <a:srgbClr val="333333"/>
                </a:solidFill>
                <a:highlight>
                  <a:srgbClr val="FCFCFC"/>
                </a:highlight>
                <a:latin typeface="Arial"/>
                <a:ea typeface="Arial"/>
                <a:cs typeface="Arial"/>
                <a:sym typeface="Arial"/>
              </a:rPr>
              <a:t> </a:t>
            </a:r>
            <a:r>
              <a:rPr b="1" lang="en-GB" sz="1400">
                <a:solidFill>
                  <a:srgbClr val="333333"/>
                </a:solidFill>
                <a:highlight>
                  <a:srgbClr val="FCFCFC"/>
                </a:highlight>
                <a:latin typeface="Arial"/>
                <a:ea typeface="Arial"/>
                <a:cs typeface="Arial"/>
                <a:sym typeface="Arial"/>
              </a:rPr>
              <a:t>A review of channel selection algorithms for EEG signal processing</a:t>
            </a:r>
            <a:r>
              <a:rPr lang="en-GB" sz="1400">
                <a:solidFill>
                  <a:srgbClr val="333333"/>
                </a:solidFill>
                <a:highlight>
                  <a:srgbClr val="FCFCFC"/>
                </a:highlight>
                <a:latin typeface="Arial"/>
                <a:ea typeface="Arial"/>
                <a:cs typeface="Arial"/>
                <a:sym typeface="Arial"/>
              </a:rPr>
              <a:t>. </a:t>
            </a:r>
            <a:r>
              <a:rPr i="1" lang="en-GB" sz="1400">
                <a:solidFill>
                  <a:srgbClr val="333333"/>
                </a:solidFill>
                <a:highlight>
                  <a:srgbClr val="FCFCFC"/>
                </a:highlight>
                <a:latin typeface="Arial"/>
                <a:ea typeface="Arial"/>
                <a:cs typeface="Arial"/>
                <a:sym typeface="Arial"/>
              </a:rPr>
              <a:t>EURASIP J. Adv. Signal Process. </a:t>
            </a:r>
            <a:r>
              <a:rPr lang="en-GB" sz="1400">
                <a:solidFill>
                  <a:srgbClr val="333333"/>
                </a:solidFill>
                <a:highlight>
                  <a:srgbClr val="FCFCFC"/>
                </a:highlight>
                <a:latin typeface="Arial"/>
                <a:ea typeface="Arial"/>
                <a:cs typeface="Arial"/>
                <a:sym typeface="Arial"/>
              </a:rPr>
              <a:t>2015, 66 (2015). https://doi.org/10.1186/s13634-015-0251-9</a:t>
            </a:r>
            <a:r>
              <a:rPr i="1" lang="en-GB" sz="1400">
                <a:solidFill>
                  <a:srgbClr val="202124"/>
                </a:solidFill>
                <a:highlight>
                  <a:schemeClr val="lt1"/>
                </a:highlight>
                <a:latin typeface="Arial"/>
                <a:ea typeface="Arial"/>
                <a:cs typeface="Arial"/>
                <a:sym typeface="Arial"/>
              </a:rPr>
              <a:t> </a:t>
            </a:r>
            <a:endParaRPr i="1" sz="1400">
              <a:solidFill>
                <a:srgbClr val="202124"/>
              </a:solidFill>
              <a:highlight>
                <a:schemeClr val="lt1"/>
              </a:highlight>
              <a:latin typeface="Arial"/>
              <a:ea typeface="Arial"/>
              <a:cs typeface="Arial"/>
              <a:sym typeface="Arial"/>
            </a:endParaRPr>
          </a:p>
          <a:p>
            <a:pPr indent="0" lvl="0" marL="0" rtl="0" algn="l">
              <a:lnSpc>
                <a:spcPct val="130000"/>
              </a:lnSpc>
              <a:spcBef>
                <a:spcPts val="0"/>
              </a:spcBef>
              <a:spcAft>
                <a:spcPts val="0"/>
              </a:spcAft>
              <a:buNone/>
            </a:pPr>
            <a:r>
              <a:t/>
            </a:r>
            <a:endParaRPr i="1" sz="1400">
              <a:solidFill>
                <a:srgbClr val="202124"/>
              </a:solidFill>
              <a:highlight>
                <a:schemeClr val="lt1"/>
              </a:highlight>
              <a:latin typeface="Arial"/>
              <a:ea typeface="Arial"/>
              <a:cs typeface="Arial"/>
              <a:sym typeface="Arial"/>
            </a:endParaRPr>
          </a:p>
          <a:p>
            <a:pPr indent="0" lvl="0" marL="0" rtl="0" algn="l">
              <a:lnSpc>
                <a:spcPct val="130000"/>
              </a:lnSpc>
              <a:spcBef>
                <a:spcPts val="0"/>
              </a:spcBef>
              <a:spcAft>
                <a:spcPts val="0"/>
              </a:spcAft>
              <a:buNone/>
            </a:pPr>
            <a:r>
              <a:rPr b="1" lang="en-GB" sz="1400">
                <a:solidFill>
                  <a:srgbClr val="202124"/>
                </a:solidFill>
                <a:highlight>
                  <a:schemeClr val="lt1"/>
                </a:highlight>
                <a:latin typeface="Arial"/>
                <a:ea typeface="Arial"/>
                <a:cs typeface="Arial"/>
                <a:sym typeface="Arial"/>
              </a:rPr>
              <a:t>Abstract</a:t>
            </a:r>
            <a:r>
              <a:rPr lang="en-GB" sz="1400">
                <a:solidFill>
                  <a:srgbClr val="202124"/>
                </a:solidFill>
                <a:highlight>
                  <a:schemeClr val="lt1"/>
                </a:highlight>
                <a:latin typeface="Arial"/>
                <a:ea typeface="Arial"/>
                <a:cs typeface="Arial"/>
                <a:sym typeface="Arial"/>
              </a:rPr>
              <a:t>: They talked about the popular 10-20 system by which the EEG data is collected.</a:t>
            </a:r>
            <a:endParaRPr sz="1400">
              <a:solidFill>
                <a:srgbClr val="202124"/>
              </a:solidFill>
              <a:highlight>
                <a:schemeClr val="lt1"/>
              </a:highlight>
              <a:latin typeface="Arial"/>
              <a:ea typeface="Arial"/>
              <a:cs typeface="Arial"/>
              <a:sym typeface="Arial"/>
            </a:endParaRPr>
          </a:p>
          <a:p>
            <a:pPr indent="0" lvl="0" marL="0" rtl="0" algn="l">
              <a:lnSpc>
                <a:spcPct val="130000"/>
              </a:lnSpc>
              <a:spcBef>
                <a:spcPts val="0"/>
              </a:spcBef>
              <a:spcAft>
                <a:spcPts val="0"/>
              </a:spcAft>
              <a:buNone/>
            </a:pPr>
            <a:r>
              <a:rPr lang="en-GB" sz="1400">
                <a:solidFill>
                  <a:srgbClr val="202124"/>
                </a:solidFill>
                <a:highlight>
                  <a:schemeClr val="lt1"/>
                </a:highlight>
                <a:latin typeface="Arial"/>
                <a:ea typeface="Arial"/>
                <a:cs typeface="Arial"/>
                <a:sym typeface="Arial"/>
              </a:rPr>
              <a:t>They </a:t>
            </a:r>
            <a:r>
              <a:rPr lang="en-GB" sz="1400">
                <a:solidFill>
                  <a:srgbClr val="333333"/>
                </a:solidFill>
                <a:highlight>
                  <a:srgbClr val="FCFCFC"/>
                </a:highlight>
                <a:latin typeface="Arial"/>
                <a:ea typeface="Arial"/>
                <a:cs typeface="Arial"/>
                <a:sym typeface="Arial"/>
              </a:rPr>
              <a:t>survey the developments in the field of EEG channel selection methods and </a:t>
            </a:r>
            <a:r>
              <a:rPr lang="en-GB" sz="1400">
                <a:solidFill>
                  <a:srgbClr val="202124"/>
                </a:solidFill>
                <a:highlight>
                  <a:schemeClr val="lt1"/>
                </a:highlight>
                <a:latin typeface="Arial"/>
                <a:ea typeface="Arial"/>
                <a:cs typeface="Arial"/>
                <a:sym typeface="Arial"/>
              </a:rPr>
              <a:t>explained the importance of selecting channels and doing channel specific analysis.</a:t>
            </a:r>
            <a:endParaRPr sz="1400">
              <a:solidFill>
                <a:srgbClr val="202124"/>
              </a:solidFill>
              <a:highlight>
                <a:schemeClr val="lt1"/>
              </a:highlight>
              <a:latin typeface="Arial"/>
              <a:ea typeface="Arial"/>
              <a:cs typeface="Arial"/>
              <a:sym typeface="Arial"/>
            </a:endParaRPr>
          </a:p>
          <a:p>
            <a:pPr indent="0" lvl="0" marL="0" rtl="0" algn="l">
              <a:lnSpc>
                <a:spcPct val="130000"/>
              </a:lnSpc>
              <a:spcBef>
                <a:spcPts val="0"/>
              </a:spcBef>
              <a:spcAft>
                <a:spcPts val="0"/>
              </a:spcAft>
              <a:buNone/>
            </a:pPr>
            <a:r>
              <a:rPr lang="en-GB" sz="1350">
                <a:solidFill>
                  <a:srgbClr val="333333"/>
                </a:solidFill>
                <a:highlight>
                  <a:srgbClr val="FCFCFC"/>
                </a:highlight>
                <a:latin typeface="Georgia"/>
                <a:ea typeface="Georgia"/>
                <a:cs typeface="Georgia"/>
                <a:sym typeface="Georgia"/>
              </a:rPr>
              <a:t> </a:t>
            </a:r>
            <a:endParaRPr sz="1400">
              <a:solidFill>
                <a:srgbClr val="202124"/>
              </a:solidFill>
              <a:highlight>
                <a:schemeClr val="lt1"/>
              </a:highlight>
              <a:latin typeface="Arial"/>
              <a:ea typeface="Arial"/>
              <a:cs typeface="Arial"/>
              <a:sym typeface="Arial"/>
            </a:endParaRPr>
          </a:p>
          <a:p>
            <a:pPr indent="0" lvl="0" marL="0" rtl="0" algn="l">
              <a:lnSpc>
                <a:spcPct val="130000"/>
              </a:lnSpc>
              <a:spcBef>
                <a:spcPts val="0"/>
              </a:spcBef>
              <a:spcAft>
                <a:spcPts val="0"/>
              </a:spcAft>
              <a:buNone/>
            </a:pPr>
            <a:r>
              <a:rPr b="1" lang="en-GB" sz="1400">
                <a:solidFill>
                  <a:srgbClr val="202124"/>
                </a:solidFill>
                <a:highlight>
                  <a:schemeClr val="lt1"/>
                </a:highlight>
                <a:latin typeface="Arial"/>
                <a:ea typeface="Arial"/>
                <a:cs typeface="Arial"/>
                <a:sym typeface="Arial"/>
              </a:rPr>
              <a:t>Takeaway</a:t>
            </a:r>
            <a:r>
              <a:rPr lang="en-GB" sz="1400">
                <a:solidFill>
                  <a:srgbClr val="202124"/>
                </a:solidFill>
                <a:highlight>
                  <a:schemeClr val="lt1"/>
                </a:highlight>
                <a:latin typeface="Arial"/>
                <a:ea typeface="Arial"/>
                <a:cs typeface="Arial"/>
                <a:sym typeface="Arial"/>
              </a:rPr>
              <a:t>: Doing analysis using single channels reduces the computational power required</a:t>
            </a:r>
            <a:endParaRPr sz="1400">
              <a:solidFill>
                <a:srgbClr val="202124"/>
              </a:solidFill>
              <a:highlight>
                <a:schemeClr val="lt1"/>
              </a:highlight>
              <a:latin typeface="Arial"/>
              <a:ea typeface="Arial"/>
              <a:cs typeface="Arial"/>
              <a:sym typeface="Arial"/>
            </a:endParaRPr>
          </a:p>
          <a:p>
            <a:pPr indent="0" lvl="0" marL="0" rtl="0" algn="l">
              <a:lnSpc>
                <a:spcPct val="130000"/>
              </a:lnSpc>
              <a:spcBef>
                <a:spcPts val="0"/>
              </a:spcBef>
              <a:spcAft>
                <a:spcPts val="0"/>
              </a:spcAft>
              <a:buNone/>
            </a:pPr>
            <a:r>
              <a:rPr lang="en-GB" sz="1400">
                <a:solidFill>
                  <a:srgbClr val="202124"/>
                </a:solidFill>
                <a:highlight>
                  <a:schemeClr val="lt1"/>
                </a:highlight>
                <a:latin typeface="Arial"/>
                <a:ea typeface="Arial"/>
                <a:cs typeface="Arial"/>
                <a:sym typeface="Arial"/>
              </a:rPr>
              <a:t>and usage of selected channels reduces the problem of overfitting.</a:t>
            </a:r>
            <a:endParaRPr sz="1400">
              <a:solidFill>
                <a:srgbClr val="202124"/>
              </a:solidFill>
              <a:highlight>
                <a:schemeClr val="lt1"/>
              </a:highlight>
              <a:latin typeface="Arial"/>
              <a:ea typeface="Arial"/>
              <a:cs typeface="Arial"/>
              <a:sym typeface="Arial"/>
            </a:endParaRPr>
          </a:p>
          <a:p>
            <a:pPr indent="0" lvl="0" marL="0" rtl="0" algn="l">
              <a:lnSpc>
                <a:spcPct val="130000"/>
              </a:lnSpc>
              <a:spcBef>
                <a:spcPts val="0"/>
              </a:spcBef>
              <a:spcAft>
                <a:spcPts val="0"/>
              </a:spcAft>
              <a:buNone/>
            </a:pPr>
            <a:r>
              <a:t/>
            </a:r>
            <a:endParaRPr sz="1400">
              <a:solidFill>
                <a:srgbClr val="202124"/>
              </a:solidFill>
              <a:highlight>
                <a:schemeClr val="lt1"/>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819150" y="723975"/>
            <a:ext cx="7505700" cy="2448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400">
                <a:solidFill>
                  <a:srgbClr val="000000"/>
                </a:solidFill>
                <a:latin typeface="Times New Roman"/>
                <a:ea typeface="Times New Roman"/>
                <a:cs typeface="Times New Roman"/>
                <a:sym typeface="Times New Roman"/>
              </a:rPr>
              <a:t>3</a:t>
            </a:r>
            <a:r>
              <a:rPr lang="en-GB" sz="1400">
                <a:solidFill>
                  <a:srgbClr val="000000"/>
                </a:solidFill>
                <a:latin typeface="Times New Roman"/>
                <a:ea typeface="Times New Roman"/>
                <a:cs typeface="Times New Roman"/>
                <a:sym typeface="Times New Roman"/>
              </a:rPr>
              <a:t>)</a:t>
            </a:r>
            <a:r>
              <a:rPr b="1" lang="en-GB" sz="1400">
                <a:solidFill>
                  <a:srgbClr val="000000"/>
                </a:solidFill>
                <a:latin typeface="Times New Roman"/>
                <a:ea typeface="Times New Roman"/>
                <a:cs typeface="Times New Roman"/>
                <a:sym typeface="Times New Roman"/>
              </a:rPr>
              <a:t> </a:t>
            </a:r>
            <a:r>
              <a:rPr lang="en-GB" sz="1400">
                <a:solidFill>
                  <a:srgbClr val="000000"/>
                </a:solidFill>
                <a:highlight>
                  <a:srgbClr val="FFFFFF"/>
                </a:highlight>
                <a:latin typeface="Arial"/>
                <a:ea typeface="Arial"/>
                <a:cs typeface="Arial"/>
                <a:sym typeface="Arial"/>
              </a:rPr>
              <a:t>Y. Liu </a:t>
            </a:r>
            <a:r>
              <a:rPr i="1" lang="en-GB" sz="1400">
                <a:solidFill>
                  <a:srgbClr val="000000"/>
                </a:solidFill>
                <a:highlight>
                  <a:srgbClr val="FFFFFF"/>
                </a:highlight>
                <a:latin typeface="Arial"/>
                <a:ea typeface="Arial"/>
                <a:cs typeface="Arial"/>
                <a:sym typeface="Arial"/>
              </a:rPr>
              <a:t>et al</a:t>
            </a:r>
            <a:r>
              <a:rPr lang="en-GB" sz="1400">
                <a:solidFill>
                  <a:srgbClr val="000000"/>
                </a:solidFill>
                <a:highlight>
                  <a:srgbClr val="FFFFFF"/>
                </a:highlight>
                <a:latin typeface="Arial"/>
                <a:ea typeface="Arial"/>
                <a:cs typeface="Arial"/>
                <a:sym typeface="Arial"/>
              </a:rPr>
              <a:t>., "</a:t>
            </a:r>
            <a:r>
              <a:rPr b="1" lang="en-GB" sz="1400">
                <a:solidFill>
                  <a:srgbClr val="000000"/>
                </a:solidFill>
                <a:highlight>
                  <a:srgbClr val="FFFFFF"/>
                </a:highlight>
                <a:latin typeface="Arial"/>
                <a:ea typeface="Arial"/>
                <a:cs typeface="Arial"/>
                <a:sym typeface="Arial"/>
              </a:rPr>
              <a:t>Deep C-LSTM Neural Network for Epileptic Seizure and Tumor Detection Using High-Dimension EEG Signals</a:t>
            </a:r>
            <a:r>
              <a:rPr lang="en-GB" sz="1400">
                <a:solidFill>
                  <a:srgbClr val="000000"/>
                </a:solidFill>
                <a:highlight>
                  <a:srgbClr val="FFFFFF"/>
                </a:highlight>
                <a:latin typeface="Arial"/>
                <a:ea typeface="Arial"/>
                <a:cs typeface="Arial"/>
                <a:sym typeface="Arial"/>
              </a:rPr>
              <a:t>," in </a:t>
            </a:r>
            <a:r>
              <a:rPr i="1" lang="en-GB" sz="1400">
                <a:solidFill>
                  <a:srgbClr val="000000"/>
                </a:solidFill>
                <a:highlight>
                  <a:srgbClr val="FFFFFF"/>
                </a:highlight>
                <a:latin typeface="Arial"/>
                <a:ea typeface="Arial"/>
                <a:cs typeface="Arial"/>
                <a:sym typeface="Arial"/>
              </a:rPr>
              <a:t>IEEE Access</a:t>
            </a:r>
            <a:r>
              <a:rPr lang="en-GB" sz="1400">
                <a:solidFill>
                  <a:srgbClr val="000000"/>
                </a:solidFill>
                <a:highlight>
                  <a:srgbClr val="FFFFFF"/>
                </a:highlight>
                <a:latin typeface="Arial"/>
                <a:ea typeface="Arial"/>
                <a:cs typeface="Arial"/>
                <a:sym typeface="Arial"/>
              </a:rPr>
              <a:t>, vol. 8, pp. 37495-37504, 2020, doi: 10.1109/ACCESS.2020.2976156.</a:t>
            </a:r>
            <a:endParaRPr i="1">
              <a:solidFill>
                <a:srgbClr val="202124"/>
              </a:solidFill>
              <a:latin typeface="Arial"/>
              <a:ea typeface="Arial"/>
              <a:cs typeface="Arial"/>
              <a:sym typeface="Arial"/>
            </a:endParaRPr>
          </a:p>
          <a:p>
            <a:pPr indent="0" lvl="0" marL="457200" rtl="0" algn="l">
              <a:lnSpc>
                <a:spcPct val="130000"/>
              </a:lnSpc>
              <a:spcBef>
                <a:spcPts val="0"/>
              </a:spcBef>
              <a:spcAft>
                <a:spcPts val="0"/>
              </a:spcAft>
              <a:buNone/>
            </a:pPr>
            <a:r>
              <a:t/>
            </a:r>
            <a:endParaRPr i="1" sz="1400">
              <a:solidFill>
                <a:srgbClr val="202124"/>
              </a:solidFill>
              <a:latin typeface="Arial"/>
              <a:ea typeface="Arial"/>
              <a:cs typeface="Arial"/>
              <a:sym typeface="Arial"/>
            </a:endParaRPr>
          </a:p>
          <a:p>
            <a:pPr indent="0" lvl="0" marL="0" rtl="0" algn="l">
              <a:lnSpc>
                <a:spcPct val="130000"/>
              </a:lnSpc>
              <a:spcBef>
                <a:spcPts val="0"/>
              </a:spcBef>
              <a:spcAft>
                <a:spcPts val="0"/>
              </a:spcAft>
              <a:buNone/>
            </a:pPr>
            <a:r>
              <a:rPr b="1" lang="en-GB" sz="1400">
                <a:solidFill>
                  <a:srgbClr val="202124"/>
                </a:solidFill>
                <a:latin typeface="Arial"/>
                <a:ea typeface="Arial"/>
                <a:cs typeface="Arial"/>
                <a:sym typeface="Arial"/>
              </a:rPr>
              <a:t>Abstract:</a:t>
            </a:r>
            <a:r>
              <a:rPr lang="en-GB" sz="1400">
                <a:solidFill>
                  <a:srgbClr val="202124"/>
                </a:solidFill>
                <a:latin typeface="Arial"/>
                <a:ea typeface="Arial"/>
                <a:cs typeface="Arial"/>
                <a:sym typeface="Arial"/>
              </a:rPr>
              <a:t> </a:t>
            </a:r>
            <a:r>
              <a:rPr lang="en-GB" sz="1400">
                <a:solidFill>
                  <a:srgbClr val="000000"/>
                </a:solidFill>
                <a:highlight>
                  <a:srgbClr val="FFFFFF"/>
                </a:highlight>
                <a:latin typeface="Times New Roman"/>
                <a:ea typeface="Times New Roman"/>
                <a:cs typeface="Times New Roman"/>
                <a:sym typeface="Times New Roman"/>
              </a:rPr>
              <a:t>They proposed a deep C-LSTM model that includes a DCNN module as well as LSTM networks.</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1400">
                <a:solidFill>
                  <a:srgbClr val="000000"/>
                </a:solidFill>
                <a:highlight>
                  <a:srgbClr val="FFFFFF"/>
                </a:highlight>
                <a:latin typeface="Times New Roman"/>
                <a:ea typeface="Times New Roman"/>
                <a:cs typeface="Times New Roman"/>
                <a:sym typeface="Times New Roman"/>
              </a:rPr>
              <a:t>DCNN structure captures characteristics from raw EEG data.Two comparable convolutional modules with varying parameters are constructed in the DCNN model. Both have a convolutional layer, as well as BN and ReLU functions. </a:t>
            </a:r>
            <a:r>
              <a:rPr lang="en-GB" sz="1400">
                <a:solidFill>
                  <a:srgbClr val="000000"/>
                </a:solidFill>
                <a:latin typeface="Times New Roman"/>
                <a:ea typeface="Times New Roman"/>
                <a:cs typeface="Times New Roman"/>
                <a:sym typeface="Times New Roman"/>
              </a:rPr>
              <a:t>their suggested deep C-LSTM model have the highest average accuracy , but it also has the lowest standard deviation.</a:t>
            </a:r>
            <a:endParaRPr sz="1400">
              <a:solidFill>
                <a:srgbClr val="202124"/>
              </a:solidFill>
              <a:latin typeface="Arial"/>
              <a:ea typeface="Arial"/>
              <a:cs typeface="Arial"/>
              <a:sym typeface="Arial"/>
            </a:endParaRPr>
          </a:p>
          <a:p>
            <a:pPr indent="0" lvl="0" marL="0" rtl="0" algn="just">
              <a:lnSpc>
                <a:spcPct val="150000"/>
              </a:lnSpc>
              <a:spcBef>
                <a:spcPts val="1200"/>
              </a:spcBef>
              <a:spcAft>
                <a:spcPts val="0"/>
              </a:spcAft>
              <a:buNone/>
            </a:pPr>
            <a:r>
              <a:rPr b="1" lang="en-GB" sz="1400">
                <a:solidFill>
                  <a:srgbClr val="202124"/>
                </a:solidFill>
                <a:latin typeface="Arial"/>
                <a:ea typeface="Arial"/>
                <a:cs typeface="Arial"/>
                <a:sym typeface="Arial"/>
              </a:rPr>
              <a:t>Takeaway: </a:t>
            </a:r>
            <a:r>
              <a:rPr lang="en-GB" sz="1400">
                <a:solidFill>
                  <a:srgbClr val="202124"/>
                </a:solidFill>
                <a:latin typeface="Arial"/>
                <a:ea typeface="Arial"/>
                <a:cs typeface="Arial"/>
                <a:sym typeface="Arial"/>
              </a:rPr>
              <a:t>they had showed that lstm network are better when compared to the classic</a:t>
            </a:r>
            <a:endParaRPr sz="1400">
              <a:solidFill>
                <a:srgbClr val="202124"/>
              </a:solidFill>
              <a:latin typeface="Arial"/>
              <a:ea typeface="Arial"/>
              <a:cs typeface="Arial"/>
              <a:sym typeface="Arial"/>
            </a:endParaRPr>
          </a:p>
          <a:p>
            <a:pPr indent="0" lvl="0" marL="0" rtl="0" algn="just">
              <a:lnSpc>
                <a:spcPct val="150000"/>
              </a:lnSpc>
              <a:spcBef>
                <a:spcPts val="0"/>
              </a:spcBef>
              <a:spcAft>
                <a:spcPts val="0"/>
              </a:spcAft>
              <a:buNone/>
            </a:pPr>
            <a:r>
              <a:rPr lang="en-GB" sz="1400">
                <a:solidFill>
                  <a:srgbClr val="202124"/>
                </a:solidFill>
                <a:latin typeface="Arial"/>
                <a:ea typeface="Arial"/>
                <a:cs typeface="Arial"/>
                <a:sym typeface="Arial"/>
              </a:rPr>
              <a:t>ML models when comes to automatic feature extraction and multiclassification problem.</a:t>
            </a:r>
            <a:endParaRPr sz="1400">
              <a:solidFill>
                <a:srgbClr val="202124"/>
              </a:solidFill>
              <a:latin typeface="Arial"/>
              <a:ea typeface="Arial"/>
              <a:cs typeface="Arial"/>
              <a:sym typeface="Arial"/>
            </a:endParaRPr>
          </a:p>
          <a:p>
            <a:pPr indent="0" lvl="0" marL="0" rtl="0" algn="just">
              <a:lnSpc>
                <a:spcPct val="150000"/>
              </a:lnSpc>
              <a:spcBef>
                <a:spcPts val="0"/>
              </a:spcBef>
              <a:spcAft>
                <a:spcPts val="0"/>
              </a:spcAft>
              <a:buNone/>
            </a:pPr>
            <a:r>
              <a:t/>
            </a:r>
            <a:endParaRPr b="1" sz="1400">
              <a:solidFill>
                <a:srgbClr val="202124"/>
              </a:solidFill>
              <a:latin typeface="Arial"/>
              <a:ea typeface="Arial"/>
              <a:cs typeface="Arial"/>
              <a:sym typeface="Arial"/>
            </a:endParaRPr>
          </a:p>
          <a:p>
            <a:pPr indent="0" lvl="0" marL="0" rtl="0" algn="just">
              <a:lnSpc>
                <a:spcPct val="150000"/>
              </a:lnSpc>
              <a:spcBef>
                <a:spcPts val="1200"/>
              </a:spcBef>
              <a:spcAft>
                <a:spcPts val="0"/>
              </a:spcAft>
              <a:buNone/>
            </a:pPr>
            <a:r>
              <a:t/>
            </a:r>
            <a:endParaRPr b="1" sz="1400">
              <a:solidFill>
                <a:srgbClr val="202124"/>
              </a:solidFill>
              <a:latin typeface="Arial"/>
              <a:ea typeface="Arial"/>
              <a:cs typeface="Arial"/>
              <a:sym typeface="Arial"/>
            </a:endParaRPr>
          </a:p>
          <a:p>
            <a:pPr indent="0" lvl="0" marL="0" rtl="0" algn="l">
              <a:spcBef>
                <a:spcPts val="1200"/>
              </a:spcBef>
              <a:spcAft>
                <a:spcPts val="120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819150" y="723975"/>
            <a:ext cx="7505700" cy="421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000000"/>
                </a:solidFill>
                <a:highlight>
                  <a:schemeClr val="lt1"/>
                </a:highlight>
                <a:latin typeface="Arial"/>
                <a:ea typeface="Arial"/>
                <a:cs typeface="Arial"/>
                <a:sym typeface="Arial"/>
              </a:rPr>
              <a:t>4). </a:t>
            </a:r>
            <a:r>
              <a:rPr lang="en-GB" sz="1400">
                <a:solidFill>
                  <a:srgbClr val="000000"/>
                </a:solidFill>
                <a:highlight>
                  <a:schemeClr val="lt1"/>
                </a:highlight>
                <a:latin typeface="Arial"/>
                <a:ea typeface="Arial"/>
                <a:cs typeface="Arial"/>
                <a:sym typeface="Arial"/>
              </a:rPr>
              <a:t>Forrest Sheng Bao, Xin Liu, Christina Zhang</a:t>
            </a:r>
            <a:r>
              <a:rPr b="1" lang="en-GB" sz="1400">
                <a:solidFill>
                  <a:srgbClr val="000000"/>
                </a:solidFill>
                <a:highlight>
                  <a:schemeClr val="lt1"/>
                </a:highlight>
                <a:latin typeface="Arial"/>
                <a:ea typeface="Arial"/>
                <a:cs typeface="Arial"/>
                <a:sym typeface="Arial"/>
              </a:rPr>
              <a:t>, "PyEEG: An Open Source Python Module for EEG/MEG Feature Extraction",</a:t>
            </a:r>
            <a:r>
              <a:rPr lang="en-GB" sz="1400">
                <a:solidFill>
                  <a:srgbClr val="000000"/>
                </a:solidFill>
                <a:highlight>
                  <a:schemeClr val="lt1"/>
                </a:highlight>
                <a:latin typeface="Arial"/>
                <a:ea typeface="Arial"/>
                <a:cs typeface="Arial"/>
                <a:sym typeface="Arial"/>
              </a:rPr>
              <a:t> </a:t>
            </a:r>
            <a:r>
              <a:rPr i="1" lang="en-GB" sz="1400">
                <a:solidFill>
                  <a:srgbClr val="000000"/>
                </a:solidFill>
                <a:highlight>
                  <a:schemeClr val="lt1"/>
                </a:highlight>
                <a:latin typeface="Arial"/>
                <a:ea typeface="Arial"/>
                <a:cs typeface="Arial"/>
                <a:sym typeface="Arial"/>
              </a:rPr>
              <a:t>Computational Intelligence and Neuroscience</a:t>
            </a:r>
            <a:r>
              <a:rPr lang="en-GB" sz="1400">
                <a:solidFill>
                  <a:srgbClr val="000000"/>
                </a:solidFill>
                <a:highlight>
                  <a:schemeClr val="lt1"/>
                </a:highlight>
                <a:latin typeface="Arial"/>
                <a:ea typeface="Arial"/>
                <a:cs typeface="Arial"/>
                <a:sym typeface="Arial"/>
              </a:rPr>
              <a:t>, vol. 2011</a:t>
            </a:r>
            <a:endParaRPr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t/>
            </a:r>
            <a:endParaRPr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b="1" lang="en-GB" sz="1400">
                <a:solidFill>
                  <a:srgbClr val="000000"/>
                </a:solidFill>
                <a:highlight>
                  <a:schemeClr val="lt1"/>
                </a:highlight>
                <a:latin typeface="Arial"/>
                <a:ea typeface="Arial"/>
                <a:cs typeface="Arial"/>
                <a:sym typeface="Arial"/>
              </a:rPr>
              <a:t>Abstract</a:t>
            </a:r>
            <a:r>
              <a:rPr lang="en-GB" sz="1400">
                <a:solidFill>
                  <a:srgbClr val="000000"/>
                </a:solidFill>
                <a:highlight>
                  <a:schemeClr val="lt1"/>
                </a:highlight>
                <a:latin typeface="Arial"/>
                <a:ea typeface="Arial"/>
                <a:cs typeface="Arial"/>
                <a:sym typeface="Arial"/>
              </a:rPr>
              <a:t>: This paper talks about an open source Python module for extracting EEG features that has the</a:t>
            </a:r>
            <a:r>
              <a:rPr lang="en-GB" sz="1400">
                <a:solidFill>
                  <a:srgbClr val="000000"/>
                </a:solidFill>
                <a:latin typeface="Arial"/>
                <a:ea typeface="Arial"/>
                <a:cs typeface="Arial"/>
                <a:sym typeface="Arial"/>
              </a:rPr>
              <a:t> potential to save much time for computational neuroscientists. Pyeeg had two sets of functions- pre processing functions and feature extraction functions.</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GB" sz="1400">
                <a:solidFill>
                  <a:srgbClr val="000000"/>
                </a:solidFill>
                <a:latin typeface="Arial"/>
                <a:ea typeface="Arial"/>
                <a:cs typeface="Arial"/>
                <a:sym typeface="Arial"/>
              </a:rPr>
              <a:t>Takeaway: </a:t>
            </a:r>
            <a:r>
              <a:rPr lang="en-GB" sz="1400">
                <a:solidFill>
                  <a:srgbClr val="000000"/>
                </a:solidFill>
                <a:latin typeface="Arial"/>
                <a:ea typeface="Arial"/>
                <a:cs typeface="Arial"/>
                <a:sym typeface="Arial"/>
              </a:rPr>
              <a:t>we learnt about the possible list of features that can be extracted and that can be used to analyse the eeg signals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solidFill>
                <a:srgbClr val="000000"/>
              </a:solidFill>
              <a:highlight>
                <a:schemeClr val="dk1"/>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772175" y="390075"/>
            <a:ext cx="7505700" cy="45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GB" sz="3300">
                <a:latin typeface="Playfair Display"/>
                <a:ea typeface="Playfair Display"/>
                <a:cs typeface="Playfair Display"/>
                <a:sym typeface="Playfair Display"/>
              </a:rPr>
              <a:t>METHODOLOGY </a:t>
            </a:r>
            <a:endParaRPr b="0" sz="3300">
              <a:latin typeface="Playfair Display"/>
              <a:ea typeface="Playfair Display"/>
              <a:cs typeface="Playfair Display"/>
              <a:sym typeface="Playfair Display"/>
            </a:endParaRPr>
          </a:p>
        </p:txBody>
      </p:sp>
      <p:pic>
        <p:nvPicPr>
          <p:cNvPr id="102" name="Google Shape;102;p21"/>
          <p:cNvPicPr preferRelativeResize="0"/>
          <p:nvPr/>
        </p:nvPicPr>
        <p:blipFill>
          <a:blip r:embed="rId3">
            <a:alphaModFix/>
          </a:blip>
          <a:stretch>
            <a:fillRect/>
          </a:stretch>
        </p:blipFill>
        <p:spPr>
          <a:xfrm>
            <a:off x="736700" y="1148775"/>
            <a:ext cx="7576646" cy="3347500"/>
          </a:xfrm>
          <a:prstGeom prst="rect">
            <a:avLst/>
          </a:prstGeom>
          <a:noFill/>
          <a:ln>
            <a:noFill/>
          </a:ln>
        </p:spPr>
      </p:pic>
      <p:sp>
        <p:nvSpPr>
          <p:cNvPr id="103" name="Google Shape;103;p21"/>
          <p:cNvSpPr txBox="1"/>
          <p:nvPr/>
        </p:nvSpPr>
        <p:spPr>
          <a:xfrm>
            <a:off x="847150" y="3932850"/>
            <a:ext cx="347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Fig : Flowchart of the proposed system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