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6" r:id="rId6"/>
    <p:sldId id="319" r:id="rId7"/>
    <p:sldId id="323" r:id="rId8"/>
    <p:sldId id="320" r:id="rId9"/>
    <p:sldId id="321" r:id="rId10"/>
    <p:sldId id="322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DF80E-6BDE-4B59-9251-131E8110D5B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0353A7-6BE6-4F63-8FE4-0CA496CC08D7}">
      <dgm:prSet/>
      <dgm:spPr/>
      <dgm:t>
        <a:bodyPr/>
        <a:lstStyle/>
        <a:p>
          <a:r>
            <a:rPr lang="en-US" dirty="0"/>
            <a:t>GANESH KAMASANI</a:t>
          </a:r>
        </a:p>
      </dgm:t>
    </dgm:pt>
    <dgm:pt modelId="{D90BADB9-1773-46F1-8D3D-7EC296507774}" type="parTrans" cxnId="{625DD52B-6088-4592-B774-8797A1971B07}">
      <dgm:prSet/>
      <dgm:spPr/>
      <dgm:t>
        <a:bodyPr/>
        <a:lstStyle/>
        <a:p>
          <a:endParaRPr lang="en-US"/>
        </a:p>
      </dgm:t>
    </dgm:pt>
    <dgm:pt modelId="{C9D3ADA1-1792-4B4C-B431-031530EA27D2}" type="sibTrans" cxnId="{625DD52B-6088-4592-B774-8797A1971B07}">
      <dgm:prSet/>
      <dgm:spPr/>
      <dgm:t>
        <a:bodyPr/>
        <a:lstStyle/>
        <a:p>
          <a:endParaRPr lang="en-US"/>
        </a:p>
      </dgm:t>
    </dgm:pt>
    <dgm:pt modelId="{9C2AF4E6-2186-4CA1-95AE-49DC3CA1BFD7}">
      <dgm:prSet/>
      <dgm:spPr/>
      <dgm:t>
        <a:bodyPr/>
        <a:lstStyle/>
        <a:p>
          <a:r>
            <a:rPr lang="en-US" dirty="0"/>
            <a:t>RUTHVICK BULAGAKULA</a:t>
          </a:r>
        </a:p>
      </dgm:t>
    </dgm:pt>
    <dgm:pt modelId="{F8533A91-D058-4A37-B9AA-D94A3BE1643E}" type="parTrans" cxnId="{D6E5FBE2-BAF2-4436-9B5A-3A8EA5EC2BE1}">
      <dgm:prSet/>
      <dgm:spPr/>
      <dgm:t>
        <a:bodyPr/>
        <a:lstStyle/>
        <a:p>
          <a:endParaRPr lang="en-US"/>
        </a:p>
      </dgm:t>
    </dgm:pt>
    <dgm:pt modelId="{EBE1A998-EFFD-4F23-8345-7084C29C34F8}" type="sibTrans" cxnId="{D6E5FBE2-BAF2-4436-9B5A-3A8EA5EC2BE1}">
      <dgm:prSet/>
      <dgm:spPr/>
      <dgm:t>
        <a:bodyPr/>
        <a:lstStyle/>
        <a:p>
          <a:endParaRPr lang="en-US"/>
        </a:p>
      </dgm:t>
    </dgm:pt>
    <dgm:pt modelId="{25501A2D-4B10-40FC-9E18-30836A6A0AFA}">
      <dgm:prSet/>
      <dgm:spPr/>
      <dgm:t>
        <a:bodyPr/>
        <a:lstStyle/>
        <a:p>
          <a:r>
            <a:rPr lang="en-US" dirty="0"/>
            <a:t>BHARGAVI KUNDRAPU</a:t>
          </a:r>
        </a:p>
      </dgm:t>
    </dgm:pt>
    <dgm:pt modelId="{676F3C18-7EA7-480E-99E5-784316FC8D9F}" type="parTrans" cxnId="{3749E7F9-5D86-4085-BD3A-CB6F175B2FB7}">
      <dgm:prSet/>
      <dgm:spPr/>
      <dgm:t>
        <a:bodyPr/>
        <a:lstStyle/>
        <a:p>
          <a:endParaRPr lang="en-US"/>
        </a:p>
      </dgm:t>
    </dgm:pt>
    <dgm:pt modelId="{30E92549-42F3-40C8-B985-55C3C0455F79}" type="sibTrans" cxnId="{3749E7F9-5D86-4085-BD3A-CB6F175B2FB7}">
      <dgm:prSet/>
      <dgm:spPr/>
      <dgm:t>
        <a:bodyPr/>
        <a:lstStyle/>
        <a:p>
          <a:endParaRPr lang="en-US"/>
        </a:p>
      </dgm:t>
    </dgm:pt>
    <dgm:pt modelId="{6D05BCA0-0B0E-4D9A-A17F-6AFDE38976DE}" type="pres">
      <dgm:prSet presAssocID="{BB9DF80E-6BDE-4B59-9251-131E8110D5BE}" presName="linear" presStyleCnt="0">
        <dgm:presLayoutVars>
          <dgm:animLvl val="lvl"/>
          <dgm:resizeHandles val="exact"/>
        </dgm:presLayoutVars>
      </dgm:prSet>
      <dgm:spPr/>
    </dgm:pt>
    <dgm:pt modelId="{0E7B3934-552B-4CCD-B83D-5D30F3E0C4CE}" type="pres">
      <dgm:prSet presAssocID="{550353A7-6BE6-4F63-8FE4-0CA496CC08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1D10F5-CF71-4F15-A345-9BB69207E51C}" type="pres">
      <dgm:prSet presAssocID="{C9D3ADA1-1792-4B4C-B431-031530EA27D2}" presName="spacer" presStyleCnt="0"/>
      <dgm:spPr/>
    </dgm:pt>
    <dgm:pt modelId="{752627A1-A1A4-4305-93FF-557A217A5985}" type="pres">
      <dgm:prSet presAssocID="{9C2AF4E6-2186-4CA1-95AE-49DC3CA1BF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FA7253-11B4-4AB7-B1C6-672A987BDB8D}" type="pres">
      <dgm:prSet presAssocID="{EBE1A998-EFFD-4F23-8345-7084C29C34F8}" presName="spacer" presStyleCnt="0"/>
      <dgm:spPr/>
    </dgm:pt>
    <dgm:pt modelId="{438C2D2E-CD53-45FD-850E-37DE1E25C99B}" type="pres">
      <dgm:prSet presAssocID="{25501A2D-4B10-40FC-9E18-30836A6A0AF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14EC00-ABD3-4A3D-B3DC-C17ECE2D044B}" type="presOf" srcId="{9C2AF4E6-2186-4CA1-95AE-49DC3CA1BFD7}" destId="{752627A1-A1A4-4305-93FF-557A217A5985}" srcOrd="0" destOrd="0" presId="urn:microsoft.com/office/officeart/2005/8/layout/vList2"/>
    <dgm:cxn modelId="{625DD52B-6088-4592-B774-8797A1971B07}" srcId="{BB9DF80E-6BDE-4B59-9251-131E8110D5BE}" destId="{550353A7-6BE6-4F63-8FE4-0CA496CC08D7}" srcOrd="0" destOrd="0" parTransId="{D90BADB9-1773-46F1-8D3D-7EC296507774}" sibTransId="{C9D3ADA1-1792-4B4C-B431-031530EA27D2}"/>
    <dgm:cxn modelId="{0F213267-2F8A-42E3-9E9C-083EBFD68CF4}" type="presOf" srcId="{550353A7-6BE6-4F63-8FE4-0CA496CC08D7}" destId="{0E7B3934-552B-4CCD-B83D-5D30F3E0C4CE}" srcOrd="0" destOrd="0" presId="urn:microsoft.com/office/officeart/2005/8/layout/vList2"/>
    <dgm:cxn modelId="{AEDFD05A-4F21-491E-8215-BBE2CCCE29A3}" type="presOf" srcId="{25501A2D-4B10-40FC-9E18-30836A6A0AFA}" destId="{438C2D2E-CD53-45FD-850E-37DE1E25C99B}" srcOrd="0" destOrd="0" presId="urn:microsoft.com/office/officeart/2005/8/layout/vList2"/>
    <dgm:cxn modelId="{D6E5FBE2-BAF2-4436-9B5A-3A8EA5EC2BE1}" srcId="{BB9DF80E-6BDE-4B59-9251-131E8110D5BE}" destId="{9C2AF4E6-2186-4CA1-95AE-49DC3CA1BFD7}" srcOrd="1" destOrd="0" parTransId="{F8533A91-D058-4A37-B9AA-D94A3BE1643E}" sibTransId="{EBE1A998-EFFD-4F23-8345-7084C29C34F8}"/>
    <dgm:cxn modelId="{82BB25F4-7F83-49EB-81D1-7E1F416760A3}" type="presOf" srcId="{BB9DF80E-6BDE-4B59-9251-131E8110D5BE}" destId="{6D05BCA0-0B0E-4D9A-A17F-6AFDE38976DE}" srcOrd="0" destOrd="0" presId="urn:microsoft.com/office/officeart/2005/8/layout/vList2"/>
    <dgm:cxn modelId="{3749E7F9-5D86-4085-BD3A-CB6F175B2FB7}" srcId="{BB9DF80E-6BDE-4B59-9251-131E8110D5BE}" destId="{25501A2D-4B10-40FC-9E18-30836A6A0AFA}" srcOrd="2" destOrd="0" parTransId="{676F3C18-7EA7-480E-99E5-784316FC8D9F}" sibTransId="{30E92549-42F3-40C8-B985-55C3C0455F79}"/>
    <dgm:cxn modelId="{2A376B0B-2D53-49B7-AFF8-C56405C4AA33}" type="presParOf" srcId="{6D05BCA0-0B0E-4D9A-A17F-6AFDE38976DE}" destId="{0E7B3934-552B-4CCD-B83D-5D30F3E0C4CE}" srcOrd="0" destOrd="0" presId="urn:microsoft.com/office/officeart/2005/8/layout/vList2"/>
    <dgm:cxn modelId="{B2B20335-42C9-4CFF-88A0-5E121E19DD39}" type="presParOf" srcId="{6D05BCA0-0B0E-4D9A-A17F-6AFDE38976DE}" destId="{601D10F5-CF71-4F15-A345-9BB69207E51C}" srcOrd="1" destOrd="0" presId="urn:microsoft.com/office/officeart/2005/8/layout/vList2"/>
    <dgm:cxn modelId="{E187C4F4-3D43-4952-9791-1C5D1299E012}" type="presParOf" srcId="{6D05BCA0-0B0E-4D9A-A17F-6AFDE38976DE}" destId="{752627A1-A1A4-4305-93FF-557A217A5985}" srcOrd="2" destOrd="0" presId="urn:microsoft.com/office/officeart/2005/8/layout/vList2"/>
    <dgm:cxn modelId="{D0D9B677-780B-4621-B681-E9D1DED5D1AD}" type="presParOf" srcId="{6D05BCA0-0B0E-4D9A-A17F-6AFDE38976DE}" destId="{CFFA7253-11B4-4AB7-B1C6-672A987BDB8D}" srcOrd="3" destOrd="0" presId="urn:microsoft.com/office/officeart/2005/8/layout/vList2"/>
    <dgm:cxn modelId="{742FF54A-C2F6-4BD8-8CA9-3B255E6A2949}" type="presParOf" srcId="{6D05BCA0-0B0E-4D9A-A17F-6AFDE38976DE}" destId="{438C2D2E-CD53-45FD-850E-37DE1E25C9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B3934-552B-4CCD-B83D-5D30F3E0C4CE}">
      <dsp:nvSpPr>
        <dsp:cNvPr id="0" name=""/>
        <dsp:cNvSpPr/>
      </dsp:nvSpPr>
      <dsp:spPr>
        <a:xfrm>
          <a:off x="0" y="346186"/>
          <a:ext cx="5937156" cy="10313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GANESH KAMASANI</a:t>
          </a:r>
        </a:p>
      </dsp:txBody>
      <dsp:txXfrm>
        <a:off x="50347" y="396533"/>
        <a:ext cx="5836462" cy="930660"/>
      </dsp:txXfrm>
    </dsp:sp>
    <dsp:sp modelId="{752627A1-A1A4-4305-93FF-557A217A5985}">
      <dsp:nvSpPr>
        <dsp:cNvPr id="0" name=""/>
        <dsp:cNvSpPr/>
      </dsp:nvSpPr>
      <dsp:spPr>
        <a:xfrm>
          <a:off x="0" y="1501381"/>
          <a:ext cx="5937156" cy="10313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RUTHVICK BULAGAKULA</a:t>
          </a:r>
        </a:p>
      </dsp:txBody>
      <dsp:txXfrm>
        <a:off x="50347" y="1551728"/>
        <a:ext cx="5836462" cy="930660"/>
      </dsp:txXfrm>
    </dsp:sp>
    <dsp:sp modelId="{438C2D2E-CD53-45FD-850E-37DE1E25C99B}">
      <dsp:nvSpPr>
        <dsp:cNvPr id="0" name=""/>
        <dsp:cNvSpPr/>
      </dsp:nvSpPr>
      <dsp:spPr>
        <a:xfrm>
          <a:off x="0" y="2656576"/>
          <a:ext cx="5937156" cy="10313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BHARGAVI KUNDRAPU</a:t>
          </a:r>
        </a:p>
      </dsp:txBody>
      <dsp:txXfrm>
        <a:off x="50347" y="2706923"/>
        <a:ext cx="5836462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D70CA-B4A7-4609-A894-276770F9407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7834-CF64-43FE-A400-B89FFBDF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419F-4351-40B2-9BCB-E71347E17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71CE9-077D-446F-8C26-2AA90AC9B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C2C3-689B-4CAD-9FF7-FA11ADE6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455B-3DC2-4E97-BE3C-2E10A77A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CFD0-9BB0-40A0-B38F-D0517989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54F9-547D-48EE-9DF8-8D75E2A1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B644A-879F-4938-A48A-8C98B9BBC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2845-3DD8-48F8-B3C9-9C3CEE3B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3E16-8290-4A36-8D23-6EE8548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2268-6083-48D5-9993-E8FABEA4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4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05AA8-5022-4EA7-AF86-25C6DEB30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90402-89CC-40B2-BAEE-583931CD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DD89-04FA-49AE-A904-AD216441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5F53-6071-45DC-BAA0-494F5560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D5B4-AEB2-41FD-BDB5-20DF575A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6046-7AFB-45A5-B8FB-C17D762D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DD53-BE80-4A58-92F8-C3B7483E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3AE8-33ED-4613-B02A-B0BA8BE5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9C12-2F4C-47D4-A6E4-93E876CB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8ACB-D1C0-4377-AD2F-22BAC362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B41E-6417-45CE-96BC-0635E52C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DBE35-AD1D-443B-9F97-4B3E26F4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1A6B-4D1C-418D-B453-E7CE6E69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4A47B-1080-45C5-8EFF-796D0F59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036E-BF57-45A3-B625-8A551C97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0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8AB5-D0C8-4D6E-B5D2-B1875288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2726-8DE1-4CDA-A27B-9D714F702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93D6B-B35A-42B9-B092-1FB9C9D7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88935-87F5-457D-8912-E3516674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56576-63A6-4144-B7DC-526B7983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ABA9D-D782-412F-BF57-6CA80A2E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B8DA-95D5-46E7-B4C9-910DB716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33DAB-EA14-47F0-AE28-6360B25F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9B062-59CC-4D64-A96E-09ACE424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3B52E-CBB0-4FAA-A0FD-C514E4C82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90CD7-BDF8-48CA-BA8D-AC2FC32E9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60EE8-D6C2-4090-B23E-4D1F3594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C03D6-5E02-4ACE-8DD3-8C6C0FDC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1103-5F10-4618-A6D1-8934992C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81C9-F229-49F3-8313-AACA8917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8E4D5-D535-42F3-8F37-C3091C48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9E6E4-8F7A-402E-8164-06F6153E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A44E1-B46D-42CC-85B7-7042B8C8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3996A-37C8-478A-B229-BCA6B134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0A3FD-A3FA-4F63-90B3-A174F0F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79BFE-8510-403A-AAD6-42265DD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B243-D2F3-4585-B995-E13810A4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2F7D-C974-47CC-AAED-EFD31FBA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0465E-B294-45A4-BC5A-2A96A1FE4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DE1DE-A054-4D6E-8F9F-0D10ED18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2FDD4-46D9-4B35-B7BB-92EFC10A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9CA4-D1C4-4AD6-BAB4-C1BC597F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3451-C8AA-4236-A757-69291B4C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EADA2-E2F3-4B5F-879D-6795BCDFD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91249-3D69-4117-8D60-3212ADADE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265D4-6A58-45E2-AAD2-7568BCAC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93BB-BE4F-4CB4-855E-70E2F958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80DAC-6339-47FA-BB07-413BB232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6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104BA-9D0E-4E90-934C-123D26E0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E59B-B166-4C5A-8DC4-FDC258DC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2BF5-99BB-4B44-8DD1-5120DD3A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4D09-09D9-4D41-8AA9-4CF2A1E6212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420-FF37-422E-B2AE-A789E9EC5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652B-197F-44A2-A1ED-6E3EAEC31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9B83-5B84-41E6-8831-8317D915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8B54F-FE97-4567-B924-8ACE5033DDAC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QUANTITATIVE MANAGEMENT MODELLING FINAL EXAMINATION – OPTIMIZATION MODEL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G</a:t>
            </a:r>
            <a:r>
              <a:rPr lang="en-US" sz="3600" b="1" kern="1200" dirty="0">
                <a:latin typeface="+mj-lt"/>
                <a:ea typeface="+mj-ea"/>
                <a:cs typeface="+mj-cs"/>
              </a:rPr>
              <a:t>roup Project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GROUP 12</a:t>
            </a:r>
            <a:endParaRPr lang="en-US" sz="3600" b="1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D6D20-F4C8-D923-FBD7-1CACFC94BC5D}"/>
              </a:ext>
            </a:extLst>
          </p:cNvPr>
          <p:cNvSpPr txBox="1"/>
          <p:nvPr/>
        </p:nvSpPr>
        <p:spPr>
          <a:xfrm>
            <a:off x="643467" y="790576"/>
            <a:ext cx="10376958" cy="5423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RESULTS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b="1" dirty="0"/>
              <a:t>ACCURACY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dirty="0"/>
              <a:t>Group 3 has highest success percentage in accuracy whereas Group 4 has the lowest percentage.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b="1" dirty="0"/>
              <a:t>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dirty="0"/>
              <a:t>Group 2 has highest success percentage in analysis whereas Group 5 has the lowest percentage.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b="1" dirty="0"/>
              <a:t>PRESENTATION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dirty="0"/>
              <a:t>Group 1 has highest success percentage in presentation whereas Group 3 has the lowest percentage.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644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D00AD-A34A-4ED1-AC92-AD976802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THANK YOU!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7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3B3E4-4E01-41B6-A777-B458C560DC55}"/>
              </a:ext>
            </a:extLst>
          </p:cNvPr>
          <p:cNvSpPr txBox="1"/>
          <p:nvPr/>
        </p:nvSpPr>
        <p:spPr>
          <a:xfrm>
            <a:off x="643467" y="1698171"/>
            <a:ext cx="3962061" cy="451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TEAM MEMBERS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8B7F457A-EC5E-F608-58BF-01EB8E2EB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322832"/>
              </p:ext>
            </p:extLst>
          </p:nvPr>
        </p:nvGraphicFramePr>
        <p:xfrm>
          <a:off x="5611905" y="1999129"/>
          <a:ext cx="5937157" cy="4034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85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4E889-A093-491E-872C-F9727E860FA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9A96D-FF89-441D-BB4E-205B3D236FE7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IN" sz="2000" b="1" dirty="0"/>
              <a:t>This assignment focuses on the mathematical optimization of group formation to maximize the chance of success for a class project. The scenario involves dividing 15 students into 5 groups, each containing 3 members. To enhance the model's realism, three factors influencing project success are identified: Accuracy, Analysis, and Presentation. R's randomization function is employed to generate data for these factors, and the collected data is recorded for further analysis.</a:t>
            </a:r>
            <a:endParaRPr lang="en-US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9C56B-B57E-4EFA-9D50-6712D3ACA078}"/>
              </a:ext>
            </a:extLst>
          </p:cNvPr>
          <p:cNvSpPr txBox="1"/>
          <p:nvPr/>
        </p:nvSpPr>
        <p:spPr>
          <a:xfrm>
            <a:off x="643467" y="790576"/>
            <a:ext cx="10376958" cy="5423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FACTORS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b="1" dirty="0"/>
              <a:t>Accuracy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Students are assigned Accuracy scores ranging from 0 to 100.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Scores represent the students' performance on tasks related to project accuracy, measured on a scale of 0 to 100.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b="1" dirty="0"/>
              <a:t>Analysis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Students receive Analysis ratings ranging from 0 to 100.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Ratings are based on the relevance of each student’s analysis to the project, with scores ranging from 0 to 100.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b="1" dirty="0"/>
              <a:t>Presentation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Students are given Presentation scores ranging from 0 to 100.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Scores are based on presentation related activities, measured on a scale of 0 to 100.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1B29A-CB70-4C40-AAAD-877D87FF0715}"/>
              </a:ext>
            </a:extLst>
          </p:cNvPr>
          <p:cNvSpPr txBox="1"/>
          <p:nvPr/>
        </p:nvSpPr>
        <p:spPr>
          <a:xfrm>
            <a:off x="643469" y="1782981"/>
            <a:ext cx="4008384" cy="281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DATA COLLECTION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2000" b="1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IN" sz="2000" b="1" dirty="0"/>
              <a:t>We have identified three factors that significantly influence the success of groups in the project: Accuracy, Analysis, and Presentation. Each of these factors is crucial for achieving optimal outcomes in the class project.</a:t>
            </a:r>
            <a:endParaRPr lang="en-US" sz="20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0D3D856-CB5A-44E5-BED9-65D2D750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02" y="2304234"/>
            <a:ext cx="573328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6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D6D20-F4C8-D923-FBD7-1CACFC94BC5D}"/>
                  </a:ext>
                </a:extLst>
              </p:cNvPr>
              <p:cNvSpPr txBox="1"/>
              <p:nvPr/>
            </p:nvSpPr>
            <p:spPr>
              <a:xfrm>
                <a:off x="643467" y="790576"/>
                <a:ext cx="10376958" cy="54239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PROBLEM SOLVING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b="1" dirty="0"/>
                  <a:t>OBJECTIVE FUNCTION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600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3∗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.......,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15 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600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b="1" dirty="0"/>
                  <a:t>EACH STUDENT CONSTRAINT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I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600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/>
                  <a:t>Each student must be in only one group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b="1" dirty="0"/>
                  <a:t>EACH GROUP CONSTRAINT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sSub>
                            <m:sSubPr>
                              <m:ctrlPr>
                                <a:rPr lang="en-I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600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/>
                  <a:t>Each group must contain three students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D6D20-F4C8-D923-FBD7-1CACFC94B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790576"/>
                <a:ext cx="10376958" cy="5423956"/>
              </a:xfrm>
              <a:prstGeom prst="rect">
                <a:avLst/>
              </a:prstGeom>
              <a:blipFill>
                <a:blip r:embed="rId2"/>
                <a:stretch>
                  <a:fillRect l="-940" t="-15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18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D6D20-F4C8-D923-FBD7-1CACFC94BC5D}"/>
                  </a:ext>
                </a:extLst>
              </p:cNvPr>
              <p:cNvSpPr txBox="1"/>
              <p:nvPr/>
            </p:nvSpPr>
            <p:spPr>
              <a:xfrm>
                <a:off x="643467" y="790576"/>
                <a:ext cx="10376958" cy="54239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PROBLEM SOLVING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b="1" dirty="0"/>
                  <a:t>NON-NEGATIVE CONSTRAINT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IN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IN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400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b="1" dirty="0"/>
                  <a:t>ACCURACY CONSTRAINT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nary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𝑐𝑐𝑢𝑟𝑎𝑐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𝐴𝑣𝑔</m:t>
                      </m:r>
                      <m:d>
                        <m:d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𝐴𝑐𝑐𝑢𝑟𝑎𝑐𝑦</m:t>
                          </m:r>
                        </m:e>
                      </m:d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.......,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15 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b="1" dirty="0"/>
                  <a:t>ANALYSIS CONSTRAINT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nary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𝑛𝑎𝑙𝑦𝑠𝑖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𝐴𝑣𝑔</m:t>
                      </m:r>
                      <m:d>
                        <m:d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𝐴𝑛𝑎𝑙𝑦𝑠𝑖𝑠</m:t>
                          </m:r>
                        </m:e>
                      </m:d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.......,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15 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b="1" dirty="0"/>
                  <a:t>PERFORMANCE CONSTRAINT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nary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𝑒𝑟𝑓𝑜𝑟𝑚𝑎𝑛𝑐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𝐴𝑣𝑔</m:t>
                      </m:r>
                      <m:d>
                        <m:d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𝑃𝑒𝑟𝑓𝑜𝑟𝑚𝑎𝑛𝑐𝑒</m:t>
                          </m:r>
                        </m:e>
                      </m:d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.......,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15 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D6D20-F4C8-D923-FBD7-1CACFC94B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790576"/>
                <a:ext cx="10376958" cy="5423956"/>
              </a:xfrm>
              <a:prstGeom prst="rect">
                <a:avLst/>
              </a:prstGeom>
              <a:blipFill>
                <a:blip r:embed="rId2"/>
                <a:stretch>
                  <a:fillRect l="-940" t="-15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5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D6D20-F4C8-D923-FBD7-1CACFC94BC5D}"/>
              </a:ext>
            </a:extLst>
          </p:cNvPr>
          <p:cNvSpPr txBox="1"/>
          <p:nvPr/>
        </p:nvSpPr>
        <p:spPr>
          <a:xfrm>
            <a:off x="643467" y="790576"/>
            <a:ext cx="10376958" cy="5423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APPROACH TO SOLVE LP MODEL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Below are the steps to solve LP Model: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Select an Optimization Solver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Define Decision Variables and Objective Function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Formulate Constraints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Implement the Model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Solve the Model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Interpret the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Sensitivity 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18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D6D20-F4C8-D923-FBD7-1CACFC94BC5D}"/>
              </a:ext>
            </a:extLst>
          </p:cNvPr>
          <p:cNvSpPr txBox="1"/>
          <p:nvPr/>
        </p:nvSpPr>
        <p:spPr>
          <a:xfrm>
            <a:off x="643467" y="790576"/>
            <a:ext cx="10376958" cy="5423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RESULTS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b="1" dirty="0"/>
              <a:t>We have examined the results of the analysis of students assigned to different groups based on the constraints in such a way that chances of each group performing well in group project.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b="1" dirty="0"/>
              <a:t>Below are the groups: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AF02E6-713C-A91B-8DEE-ED02F4A0B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93304"/>
              </p:ext>
            </p:extLst>
          </p:nvPr>
        </p:nvGraphicFramePr>
        <p:xfrm>
          <a:off x="785906" y="2759633"/>
          <a:ext cx="26027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94">
                  <a:extLst>
                    <a:ext uri="{9D8B030D-6E8A-4147-A177-3AD203B41FA5}">
                      <a16:colId xmlns:a16="http://schemas.microsoft.com/office/drawing/2014/main" val="592947980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94485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5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13,14,15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3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1,4,10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0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3, 6, 11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2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2,8,12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5,7,9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46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1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528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Bulagakula, Ruthvick</dc:creator>
  <cp:lastModifiedBy>Bulagakula Ruthvick</cp:lastModifiedBy>
  <cp:revision>7</cp:revision>
  <dcterms:created xsi:type="dcterms:W3CDTF">2022-04-07T05:07:18Z</dcterms:created>
  <dcterms:modified xsi:type="dcterms:W3CDTF">2023-12-14T20:28:16Z</dcterms:modified>
</cp:coreProperties>
</file>