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73" r:id="rId7"/>
    <p:sldId id="274" r:id="rId8"/>
    <p:sldId id="275" r:id="rId9"/>
    <p:sldId id="266" r:id="rId10"/>
    <p:sldId id="276" r:id="rId11"/>
    <p:sldId id="277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1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5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0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2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9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8070-D6AE-4373-AEB1-531DFAB1DE21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5E1036-ABCE-470D-90B1-A521241392A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1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2CF7-BF4D-CA67-955B-1E4ECA2E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53" y="1563914"/>
            <a:ext cx="1042229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Knowing The way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The Swamp Palace Museum-CASE STUDY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BD3A0-3987-37F0-A4A6-249FAFCD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52" y="355315"/>
            <a:ext cx="3001347" cy="1513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8B1330-3BEF-8578-370F-4429D2085D5A}"/>
              </a:ext>
            </a:extLst>
          </p:cNvPr>
          <p:cNvSpPr txBox="1"/>
          <p:nvPr/>
        </p:nvSpPr>
        <p:spPr>
          <a:xfrm flipH="1">
            <a:off x="6522718" y="4380335"/>
            <a:ext cx="439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Mongolian Baiti" panose="03000500000000000000" pitchFamily="66" charset="0"/>
                <a:ea typeface="Microsoft JhengHei UI" panose="020B0604030504040204" pitchFamily="34" charset="-120"/>
                <a:cs typeface="Mongolian Baiti" panose="03000500000000000000" pitchFamily="66" charset="0"/>
              </a:rPr>
              <a:t>By ,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Ruthvik </a:t>
            </a:r>
            <a:r>
              <a:rPr lang="en-US" sz="2400" i="1" dirty="0" err="1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Rajan</a:t>
            </a:r>
            <a:r>
              <a:rPr lang="en-US" sz="2400" i="1" dirty="0">
                <a:latin typeface="Lucida Bright" panose="02040602050505020304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Banda.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81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4081E-FB9F-44CA-B7BE-6760D21FAC59}"/>
              </a:ext>
            </a:extLst>
          </p:cNvPr>
          <p:cNvSpPr txBox="1"/>
          <p:nvPr/>
        </p:nvSpPr>
        <p:spPr>
          <a:xfrm>
            <a:off x="587829" y="233265"/>
            <a:ext cx="8584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ANOVA Test – Q5</a:t>
            </a: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F542E-4B15-9075-901A-47CF3BFE44FB}"/>
              </a:ext>
            </a:extLst>
          </p:cNvPr>
          <p:cNvCxnSpPr>
            <a:cxnSpLocks/>
          </p:cNvCxnSpPr>
          <p:nvPr/>
        </p:nvCxnSpPr>
        <p:spPr>
          <a:xfrm>
            <a:off x="587829" y="633375"/>
            <a:ext cx="437605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F3AB9D-08D4-AE6B-1E15-2887A74425F6}"/>
              </a:ext>
            </a:extLst>
          </p:cNvPr>
          <p:cNvSpPr txBox="1"/>
          <p:nvPr/>
        </p:nvSpPr>
        <p:spPr>
          <a:xfrm>
            <a:off x="475860" y="895739"/>
            <a:ext cx="103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D1E"/>
                </a:solidFill>
                <a:latin typeface="+mj-lt"/>
              </a:rPr>
              <a:t>RQ-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 How do different age groups of patrons react to service quality upon their experiences?</a:t>
            </a:r>
            <a:endParaRPr lang="en-IN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5E804-44C9-DEF5-2E1C-46CBB3A3B06E}"/>
              </a:ext>
            </a:extLst>
          </p:cNvPr>
          <p:cNvSpPr txBox="1"/>
          <p:nvPr/>
        </p:nvSpPr>
        <p:spPr>
          <a:xfrm>
            <a:off x="475860" y="1596507"/>
            <a:ext cx="802432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H0: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Patrons with different age groups have the same service quality perception.</a:t>
            </a:r>
          </a:p>
          <a:p>
            <a:endParaRPr lang="en-IN" sz="18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IN" dirty="0">
                <a:latin typeface="+mj-lt"/>
                <a:ea typeface="Calibri" panose="020F0502020204030204" pitchFamily="34" charset="0"/>
              </a:rPr>
              <a:t>H1: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Patrons with different age groups have different service quality perceptions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.</a:t>
            </a:r>
            <a:endParaRPr lang="en-IN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CE1EF-753F-DF37-6A30-1B92E46CCA4E}"/>
              </a:ext>
            </a:extLst>
          </p:cNvPr>
          <p:cNvSpPr txBox="1"/>
          <p:nvPr/>
        </p:nvSpPr>
        <p:spPr>
          <a:xfrm>
            <a:off x="6440994" y="3169318"/>
            <a:ext cx="461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 One Way at95% Confidence Interval,</a:t>
            </a:r>
          </a:p>
          <a:p>
            <a:endParaRPr lang="en-US" dirty="0"/>
          </a:p>
          <a:p>
            <a:r>
              <a:rPr lang="en-US" dirty="0"/>
              <a:t>			Fail </a:t>
            </a:r>
            <a:r>
              <a:rPr lang="en-US"/>
              <a:t>To Reject H0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59056E-649D-308E-0A73-873F6F90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9" y="2851272"/>
            <a:ext cx="5492861" cy="354765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0292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4081E-FB9F-44CA-B7BE-6760D21FAC59}"/>
              </a:ext>
            </a:extLst>
          </p:cNvPr>
          <p:cNvSpPr txBox="1"/>
          <p:nvPr/>
        </p:nvSpPr>
        <p:spPr>
          <a:xfrm>
            <a:off x="587829" y="233265"/>
            <a:ext cx="8584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Regression Test – Q6</a:t>
            </a: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F542E-4B15-9075-901A-47CF3BFE44FB}"/>
              </a:ext>
            </a:extLst>
          </p:cNvPr>
          <p:cNvCxnSpPr>
            <a:cxnSpLocks/>
          </p:cNvCxnSpPr>
          <p:nvPr/>
        </p:nvCxnSpPr>
        <p:spPr>
          <a:xfrm>
            <a:off x="587829" y="633375"/>
            <a:ext cx="4376057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F3AB9D-08D4-AE6B-1E15-2887A74425F6}"/>
              </a:ext>
            </a:extLst>
          </p:cNvPr>
          <p:cNvSpPr txBox="1"/>
          <p:nvPr/>
        </p:nvSpPr>
        <p:spPr>
          <a:xfrm>
            <a:off x="475860" y="895739"/>
            <a:ext cx="103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D1E"/>
                </a:solidFill>
                <a:latin typeface="+mj-lt"/>
              </a:rPr>
              <a:t>RQ-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 Do their feelings affect the patronage value?</a:t>
            </a:r>
            <a:endParaRPr lang="en-IN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5E804-44C9-DEF5-2E1C-46CBB3A3B06E}"/>
              </a:ext>
            </a:extLst>
          </p:cNvPr>
          <p:cNvSpPr txBox="1"/>
          <p:nvPr/>
        </p:nvSpPr>
        <p:spPr>
          <a:xfrm>
            <a:off x="475859" y="1497373"/>
            <a:ext cx="802432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H0: </a:t>
            </a:r>
            <a:r>
              <a:rPr lang="en-IN" sz="1800" dirty="0">
                <a:effectLst/>
                <a:ea typeface="Calibri" panose="020F0502020204030204" pitchFamily="34" charset="0"/>
              </a:rPr>
              <a:t>Patronage value is not dependent to their recorded feelings.</a:t>
            </a:r>
          </a:p>
          <a:p>
            <a:endParaRPr lang="en-IN" sz="1800" dirty="0">
              <a:effectLst/>
              <a:ea typeface="Calibri" panose="020F0502020204030204" pitchFamily="34" charset="0"/>
            </a:endParaRPr>
          </a:p>
          <a:p>
            <a:r>
              <a:rPr lang="en-IN" dirty="0">
                <a:ea typeface="Calibri" panose="020F0502020204030204" pitchFamily="34" charset="0"/>
              </a:rPr>
              <a:t>H1: </a:t>
            </a:r>
            <a:r>
              <a:rPr lang="en-IN" sz="1800" dirty="0">
                <a:effectLst/>
                <a:ea typeface="Calibri" panose="020F0502020204030204" pitchFamily="34" charset="0"/>
              </a:rPr>
              <a:t>Patronage value is greatly dependent to their recorded feelings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7A0E9-CA0E-7454-C50D-CCB9FDB8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58" y="2871824"/>
            <a:ext cx="6411937" cy="34787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24E63-8E5D-99F8-8254-14410B677329}"/>
              </a:ext>
            </a:extLst>
          </p:cNvPr>
          <p:cNvSpPr txBox="1"/>
          <p:nvPr/>
        </p:nvSpPr>
        <p:spPr>
          <a:xfrm flipH="1">
            <a:off x="7724794" y="2871824"/>
            <a:ext cx="399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95% Confidence,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significance- test is insignificant.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R^2 Value: 0. 0018 Suggests there is no relationship between the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 to Reject H0.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4081E-FB9F-44CA-B7BE-6760D21FAC59}"/>
              </a:ext>
            </a:extLst>
          </p:cNvPr>
          <p:cNvSpPr txBox="1"/>
          <p:nvPr/>
        </p:nvSpPr>
        <p:spPr>
          <a:xfrm>
            <a:off x="587829" y="233265"/>
            <a:ext cx="858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Conclusion</a:t>
            </a: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F542E-4B15-9075-901A-47CF3BFE44FB}"/>
              </a:ext>
            </a:extLst>
          </p:cNvPr>
          <p:cNvCxnSpPr>
            <a:cxnSpLocks/>
          </p:cNvCxnSpPr>
          <p:nvPr/>
        </p:nvCxnSpPr>
        <p:spPr>
          <a:xfrm>
            <a:off x="587829" y="694930"/>
            <a:ext cx="1622808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78866-A50C-F15C-7241-492BE325A041}"/>
              </a:ext>
            </a:extLst>
          </p:cNvPr>
          <p:cNvSpPr txBox="1"/>
          <p:nvPr/>
        </p:nvSpPr>
        <p:spPr>
          <a:xfrm>
            <a:off x="693334" y="1205802"/>
            <a:ext cx="98222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Mobile App did not serve the purpose of increasing the service quality. – Tested in RQ1.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Mobile app did not help in increasing upgrades. – Tested in RQ2.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Coupons did not have a positive effect on price perception. – Tested in RQ3.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68F4B-0E31-1957-2608-9E3ABC3BEAEE}"/>
              </a:ext>
            </a:extLst>
          </p:cNvPr>
          <p:cNvSpPr txBox="1"/>
          <p:nvPr/>
        </p:nvSpPr>
        <p:spPr>
          <a:xfrm>
            <a:off x="877076" y="3244334"/>
            <a:ext cx="94612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 Note</a:t>
            </a:r>
            <a:r>
              <a:rPr lang="en-US" dirty="0"/>
              <a:t>:   Mobile app navigation and Coupons do not show a positive impact in increasing      			      Service Quality, Can be refrained.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410F1-92D1-4C1A-3DBA-0556D6A500CF}"/>
              </a:ext>
            </a:extLst>
          </p:cNvPr>
          <p:cNvSpPr txBox="1"/>
          <p:nvPr/>
        </p:nvSpPr>
        <p:spPr>
          <a:xfrm>
            <a:off x="979713" y="4562669"/>
            <a:ext cx="9822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Suggestable Improvements</a:t>
            </a:r>
            <a:r>
              <a:rPr lang="en-US" dirty="0"/>
              <a:t>:   To be Focused on Service Quality, Attractions &amp; &lt;18 group  	  	  			                                expectations.</a:t>
            </a:r>
          </a:p>
          <a:p>
            <a:r>
              <a:rPr lang="en-IN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B51DB8-A7A9-F5CC-8A96-1A804AB2E569}"/>
              </a:ext>
            </a:extLst>
          </p:cNvPr>
          <p:cNvCxnSpPr/>
          <p:nvPr/>
        </p:nvCxnSpPr>
        <p:spPr>
          <a:xfrm flipV="1">
            <a:off x="1940767" y="625151"/>
            <a:ext cx="0" cy="8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E502D9-A206-4A4A-2181-58CA1771B0A4}"/>
              </a:ext>
            </a:extLst>
          </p:cNvPr>
          <p:cNvCxnSpPr>
            <a:cxnSpLocks/>
          </p:cNvCxnSpPr>
          <p:nvPr/>
        </p:nvCxnSpPr>
        <p:spPr>
          <a:xfrm>
            <a:off x="979713" y="3667216"/>
            <a:ext cx="1108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D182A-CDA8-09CD-3898-AC5B2FD314E2}"/>
              </a:ext>
            </a:extLst>
          </p:cNvPr>
          <p:cNvCxnSpPr>
            <a:cxnSpLocks/>
          </p:cNvCxnSpPr>
          <p:nvPr/>
        </p:nvCxnSpPr>
        <p:spPr>
          <a:xfrm>
            <a:off x="1101849" y="5031204"/>
            <a:ext cx="269571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6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7A06C1-2C42-25E9-0750-14E60F02C7E4}"/>
              </a:ext>
            </a:extLst>
          </p:cNvPr>
          <p:cNvSpPr txBox="1"/>
          <p:nvPr/>
        </p:nvSpPr>
        <p:spPr>
          <a:xfrm flipH="1">
            <a:off x="4270931" y="2666335"/>
            <a:ext cx="3650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  <a:endParaRPr lang="en-IN" sz="6000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F642636F-9542-B9D5-17F5-34F73A60E8BA}"/>
              </a:ext>
            </a:extLst>
          </p:cNvPr>
          <p:cNvSpPr/>
          <p:nvPr/>
        </p:nvSpPr>
        <p:spPr>
          <a:xfrm>
            <a:off x="9171993" y="625151"/>
            <a:ext cx="2379306" cy="1119674"/>
          </a:xfrm>
          <a:prstGeom prst="wedgeEllipseCallout">
            <a:avLst>
              <a:gd name="adj1" fmla="val -23721"/>
              <a:gd name="adj2" fmla="val 875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Queries?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52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791D-B5AC-ED59-7741-FC50CF7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861" y="272661"/>
            <a:ext cx="9520238" cy="501650"/>
          </a:xfrm>
        </p:spPr>
        <p:txBody>
          <a:bodyPr>
            <a:normAutofit fontScale="90000"/>
          </a:bodyPr>
          <a:lstStyle/>
          <a:p>
            <a:r>
              <a:rPr lang="en-US" sz="3200" u="sng" dirty="0"/>
              <a:t>Contents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FC376-2563-8253-7B6B-D2F05AB5B9A2}"/>
              </a:ext>
            </a:extLst>
          </p:cNvPr>
          <p:cNvSpPr txBox="1"/>
          <p:nvPr/>
        </p:nvSpPr>
        <p:spPr>
          <a:xfrm>
            <a:off x="349507" y="907467"/>
            <a:ext cx="9223701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Introduction </a:t>
            </a:r>
          </a:p>
          <a:p>
            <a:pPr marL="457200" marR="0" lvl="0" indent="-4572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with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oding &amp; Counter Measures for Missing Values</a:t>
            </a:r>
          </a:p>
          <a:p>
            <a:pPr marL="457200" marR="0" lvl="0" indent="-4572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Questions Hypothesis &amp; Testing</a:t>
            </a:r>
          </a:p>
          <a:p>
            <a:pPr marL="457200" marR="0" lvl="0" indent="-4572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ANOVA Test</a:t>
            </a:r>
          </a:p>
          <a:p>
            <a:pPr marL="457200" marR="0" lvl="0" indent="-4572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Test</a:t>
            </a:r>
          </a:p>
          <a:p>
            <a:pPr marL="457200" marR="0" lvl="0" indent="-457200"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1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BC2459-DA88-C7E6-5133-8442E3AE3551}"/>
              </a:ext>
            </a:extLst>
          </p:cNvPr>
          <p:cNvSpPr txBox="1"/>
          <p:nvPr/>
        </p:nvSpPr>
        <p:spPr>
          <a:xfrm>
            <a:off x="447869" y="270588"/>
            <a:ext cx="984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Case Introduction – 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E105D-3D3D-2209-35C3-C76CD44EEB1C}"/>
              </a:ext>
            </a:extLst>
          </p:cNvPr>
          <p:cNvSpPr txBox="1"/>
          <p:nvPr/>
        </p:nvSpPr>
        <p:spPr>
          <a:xfrm>
            <a:off x="709126" y="1007707"/>
            <a:ext cx="1101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Swamp Palace Museum- Interactive Ecology Museum, Full-Service Restaurants, Fast Food, Thrill Rides &amp; Many more.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28A1B-679F-DE14-CF95-1DAB8095E5F9}"/>
              </a:ext>
            </a:extLst>
          </p:cNvPr>
          <p:cNvSpPr txBox="1"/>
          <p:nvPr/>
        </p:nvSpPr>
        <p:spPr>
          <a:xfrm>
            <a:off x="709126" y="2094923"/>
            <a:ext cx="1059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Problem - Couldn’t  Achieve Break-Even, Less Turnout of Visitors.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0AA89-CC69-BE2E-61E0-589F94672F3E}"/>
              </a:ext>
            </a:extLst>
          </p:cNvPr>
          <p:cNvSpPr txBox="1"/>
          <p:nvPr/>
        </p:nvSpPr>
        <p:spPr>
          <a:xfrm>
            <a:off x="709126" y="2812807"/>
            <a:ext cx="933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Hiring </a:t>
            </a:r>
            <a:r>
              <a:rPr lang="en-US" sz="2400" dirty="0" err="1"/>
              <a:t>Marketivity</a:t>
            </a:r>
            <a:r>
              <a:rPr lang="en-US" sz="2400" dirty="0"/>
              <a:t> Group – Physical Observer Interaction with visitors.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7679E-390C-6B02-42DD-EFF7EF36B8FB}"/>
              </a:ext>
            </a:extLst>
          </p:cNvPr>
          <p:cNvSpPr txBox="1"/>
          <p:nvPr/>
        </p:nvSpPr>
        <p:spPr>
          <a:xfrm>
            <a:off x="1670180" y="3313601"/>
            <a:ext cx="921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Key Identifications: Less Service Quality, High admission Price, Difficulty in Navigation.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A0B87-C13C-1BB7-355B-D7DB192BF6F5}"/>
              </a:ext>
            </a:extLst>
          </p:cNvPr>
          <p:cNvSpPr txBox="1"/>
          <p:nvPr/>
        </p:nvSpPr>
        <p:spPr>
          <a:xfrm flipH="1">
            <a:off x="709126" y="3761523"/>
            <a:ext cx="1017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Decision &amp; Implementation – New Navigation System &amp; Coupons.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631EC-FCC0-D282-5FB7-6A3E24F4D1FB}"/>
              </a:ext>
            </a:extLst>
          </p:cNvPr>
          <p:cNvSpPr txBox="1"/>
          <p:nvPr/>
        </p:nvSpPr>
        <p:spPr>
          <a:xfrm>
            <a:off x="709126" y="4479407"/>
            <a:ext cx="919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Acquires Data from visitors In a Questionnaire.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AA8D6-E133-ACF5-A2F0-0059E8154E41}"/>
              </a:ext>
            </a:extLst>
          </p:cNvPr>
          <p:cNvSpPr txBox="1"/>
          <p:nvPr/>
        </p:nvSpPr>
        <p:spPr>
          <a:xfrm>
            <a:off x="709126" y="5204328"/>
            <a:ext cx="827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Test data to find outcomes and check whether it made a significant difference to the changes made.</a:t>
            </a:r>
            <a:endParaRPr lang="en-IN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B20D90-7B18-28DD-0FF4-0A8903FBF603}"/>
              </a:ext>
            </a:extLst>
          </p:cNvPr>
          <p:cNvCxnSpPr>
            <a:cxnSpLocks/>
          </p:cNvCxnSpPr>
          <p:nvPr/>
        </p:nvCxnSpPr>
        <p:spPr>
          <a:xfrm>
            <a:off x="447869" y="855363"/>
            <a:ext cx="4320074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67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479C2D-430D-D0ED-578E-518357809B0A}"/>
              </a:ext>
            </a:extLst>
          </p:cNvPr>
          <p:cNvSpPr txBox="1"/>
          <p:nvPr/>
        </p:nvSpPr>
        <p:spPr>
          <a:xfrm>
            <a:off x="587828" y="307910"/>
            <a:ext cx="883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With Coding &amp; Counter Measures for Missing values </a:t>
            </a:r>
            <a:endParaRPr lang="en-IN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FCB18D-263F-08A1-7C7E-C3203AD043E1}"/>
              </a:ext>
            </a:extLst>
          </p:cNvPr>
          <p:cNvCxnSpPr>
            <a:cxnSpLocks/>
          </p:cNvCxnSpPr>
          <p:nvPr/>
        </p:nvCxnSpPr>
        <p:spPr>
          <a:xfrm flipV="1">
            <a:off x="814097" y="708020"/>
            <a:ext cx="8609821" cy="2409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19E90D-4243-18F4-E010-B4F986F4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08941"/>
              </p:ext>
            </p:extLst>
          </p:nvPr>
        </p:nvGraphicFramePr>
        <p:xfrm>
          <a:off x="814097" y="1032900"/>
          <a:ext cx="2880826" cy="4212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7199">
                  <a:extLst>
                    <a:ext uri="{9D8B030D-6E8A-4147-A177-3AD203B41FA5}">
                      <a16:colId xmlns:a16="http://schemas.microsoft.com/office/drawing/2014/main" val="3433293841"/>
                    </a:ext>
                  </a:extLst>
                </a:gridCol>
                <a:gridCol w="673627">
                  <a:extLst>
                    <a:ext uri="{9D8B030D-6E8A-4147-A177-3AD203B41FA5}">
                      <a16:colId xmlns:a16="http://schemas.microsoft.com/office/drawing/2014/main" val="1606309810"/>
                    </a:ext>
                  </a:extLst>
                </a:gridCol>
              </a:tblGrid>
              <a:tr h="24153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Gender</a:t>
                      </a:r>
                      <a:endParaRPr lang="en-IN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62238"/>
                  </a:ext>
                </a:extLst>
              </a:tr>
              <a:tr h="2415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68926"/>
                  </a:ext>
                </a:extLst>
              </a:tr>
              <a:tr h="2415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Mean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17871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Standard Error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57037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Median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97860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12892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Standard Deviation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72315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Sample Variance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10531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Kurtosis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-0.50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81939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Skewness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45299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Range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11843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722359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Maximum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764584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21861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199.00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8836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Largest(1)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84251"/>
                  </a:ext>
                </a:extLst>
              </a:tr>
              <a:tr h="2318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Smallest(1)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15524"/>
                  </a:ext>
                </a:extLst>
              </a:tr>
              <a:tr h="24153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Confidence Level(95.0%)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0.08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145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AC721B-7F20-3D49-4296-E1F73690CD4A}"/>
              </a:ext>
            </a:extLst>
          </p:cNvPr>
          <p:cNvSpPr txBox="1"/>
          <p:nvPr/>
        </p:nvSpPr>
        <p:spPr>
          <a:xfrm>
            <a:off x="814097" y="5534427"/>
            <a:ext cx="288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Coding: 1- Female</a:t>
            </a:r>
          </a:p>
          <a:p>
            <a:r>
              <a:rPr lang="en-US" dirty="0"/>
              <a:t>			   2-Male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E828D-3792-5249-0FB5-A6248554B8AE}"/>
              </a:ext>
            </a:extLst>
          </p:cNvPr>
          <p:cNvSpPr txBox="1"/>
          <p:nvPr/>
        </p:nvSpPr>
        <p:spPr>
          <a:xfrm>
            <a:off x="4236098" y="1418253"/>
            <a:ext cx="714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Handling Missing Values:</a:t>
            </a:r>
          </a:p>
          <a:p>
            <a:r>
              <a:rPr lang="en-US" sz="2400" dirty="0"/>
              <a:t>			Updated with Mean for Ratio Data Type</a:t>
            </a:r>
          </a:p>
          <a:p>
            <a:r>
              <a:rPr lang="en-US" sz="2400" dirty="0"/>
              <a:t>			Updated with Mode for Nominal &amp; Ordinal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209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4081E-FB9F-44CA-B7BE-6760D21FAC59}"/>
              </a:ext>
            </a:extLst>
          </p:cNvPr>
          <p:cNvSpPr txBox="1"/>
          <p:nvPr/>
        </p:nvSpPr>
        <p:spPr>
          <a:xfrm>
            <a:off x="587829" y="233265"/>
            <a:ext cx="8584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Research Question &amp; Hypothesis Testing</a:t>
            </a: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F542E-4B15-9075-901A-47CF3BFE44FB}"/>
              </a:ext>
            </a:extLst>
          </p:cNvPr>
          <p:cNvCxnSpPr>
            <a:cxnSpLocks/>
          </p:cNvCxnSpPr>
          <p:nvPr/>
        </p:nvCxnSpPr>
        <p:spPr>
          <a:xfrm>
            <a:off x="587829" y="633375"/>
            <a:ext cx="7296538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F3AB9D-08D4-AE6B-1E15-2887A74425F6}"/>
              </a:ext>
            </a:extLst>
          </p:cNvPr>
          <p:cNvSpPr txBox="1"/>
          <p:nvPr/>
        </p:nvSpPr>
        <p:spPr>
          <a:xfrm>
            <a:off x="475860" y="895739"/>
            <a:ext cx="1033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211D1E"/>
                </a:solidFill>
                <a:latin typeface="+mj-lt"/>
              </a:rPr>
              <a:t>RQ1-Do </a:t>
            </a:r>
            <a:r>
              <a:rPr lang="en-US" dirty="0">
                <a:latin typeface="+mj-lt"/>
              </a:rPr>
              <a:t>patrons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+mj-lt"/>
              </a:rPr>
              <a:t> who use a mobile phone navigation app report higher service quality and have an improved experience relative to those who do </a:t>
            </a:r>
            <a:r>
              <a:rPr lang="en-US" dirty="0">
                <a:latin typeface="+mj-lt"/>
              </a:rPr>
              <a:t>not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+mj-lt"/>
              </a:rPr>
              <a:t>? </a:t>
            </a:r>
            <a:endParaRPr lang="en-IN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5E804-44C9-DEF5-2E1C-46CBB3A3B06E}"/>
              </a:ext>
            </a:extLst>
          </p:cNvPr>
          <p:cNvSpPr txBox="1"/>
          <p:nvPr/>
        </p:nvSpPr>
        <p:spPr>
          <a:xfrm>
            <a:off x="475861" y="1688841"/>
            <a:ext cx="802432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H0: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Average of Patrons who use mobile app navigation has less service quality.</a:t>
            </a:r>
          </a:p>
          <a:p>
            <a:endParaRPr lang="en-IN" sz="18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IN" dirty="0">
                <a:latin typeface="+mj-lt"/>
                <a:ea typeface="Calibri" panose="020F0502020204030204" pitchFamily="34" charset="0"/>
              </a:rPr>
              <a:t>H1: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Average of Patrons who use mobile app navigation have a greater service quality.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AD3972-D067-9E9B-69EE-0109B968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3" y="2758942"/>
            <a:ext cx="4444093" cy="36784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24933F-B331-24FB-CE20-83437039D6A8}"/>
              </a:ext>
            </a:extLst>
          </p:cNvPr>
          <p:cNvSpPr txBox="1"/>
          <p:nvPr/>
        </p:nvSpPr>
        <p:spPr>
          <a:xfrm flipH="1">
            <a:off x="8776060" y="1688841"/>
            <a:ext cx="2781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H0: µYes &lt;= µNo</a:t>
            </a:r>
          </a:p>
          <a:p>
            <a:endParaRPr lang="en-US" sz="2000" dirty="0"/>
          </a:p>
          <a:p>
            <a:r>
              <a:rPr lang="en-US" sz="2000" dirty="0"/>
              <a:t>H1: µYes &gt; µNo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CE1EF-753F-DF37-6A30-1B92E46CCA4E}"/>
              </a:ext>
            </a:extLst>
          </p:cNvPr>
          <p:cNvSpPr txBox="1"/>
          <p:nvPr/>
        </p:nvSpPr>
        <p:spPr>
          <a:xfrm>
            <a:off x="5654350" y="3582955"/>
            <a:ext cx="515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Tail Right Z-test at 95% Confidence Interval</a:t>
            </a:r>
          </a:p>
          <a:p>
            <a:endParaRPr lang="en-US" dirty="0"/>
          </a:p>
          <a:p>
            <a:r>
              <a:rPr lang="en-US" dirty="0"/>
              <a:t>                       Fail To Reject H0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50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4081E-FB9F-44CA-B7BE-6760D21FAC59}"/>
              </a:ext>
            </a:extLst>
          </p:cNvPr>
          <p:cNvSpPr txBox="1"/>
          <p:nvPr/>
        </p:nvSpPr>
        <p:spPr>
          <a:xfrm>
            <a:off x="587829" y="233265"/>
            <a:ext cx="8584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Research Question &amp; Hypothesis Testing</a:t>
            </a: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F542E-4B15-9075-901A-47CF3BFE44FB}"/>
              </a:ext>
            </a:extLst>
          </p:cNvPr>
          <p:cNvCxnSpPr>
            <a:cxnSpLocks/>
          </p:cNvCxnSpPr>
          <p:nvPr/>
        </p:nvCxnSpPr>
        <p:spPr>
          <a:xfrm>
            <a:off x="587829" y="633375"/>
            <a:ext cx="694197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F3AB9D-08D4-AE6B-1E15-2887A74425F6}"/>
              </a:ext>
            </a:extLst>
          </p:cNvPr>
          <p:cNvSpPr txBox="1"/>
          <p:nvPr/>
        </p:nvSpPr>
        <p:spPr>
          <a:xfrm>
            <a:off x="475860" y="895739"/>
            <a:ext cx="103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D1E"/>
                </a:solidFill>
              </a:rPr>
              <a:t>RQ2-Do patrons who use the mobile phone app have a greater likelihood of upgrading to a season pass?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5E804-44C9-DEF5-2E1C-46CBB3A3B06E}"/>
              </a:ext>
            </a:extLst>
          </p:cNvPr>
          <p:cNvSpPr txBox="1"/>
          <p:nvPr/>
        </p:nvSpPr>
        <p:spPr>
          <a:xfrm>
            <a:off x="475859" y="1596507"/>
            <a:ext cx="9843797" cy="1045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H0: 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proportion of upgrades is the same as for those who use a Mobile app and those who don’t.</a:t>
            </a:r>
          </a:p>
          <a:p>
            <a:endParaRPr lang="en-IN" sz="1800" dirty="0">
              <a:effectLst/>
              <a:ea typeface="Calibri" panose="020F0502020204030204" pitchFamily="34" charset="0"/>
            </a:endParaRPr>
          </a:p>
          <a:p>
            <a:r>
              <a:rPr lang="en-IN" dirty="0">
                <a:ea typeface="Calibri" panose="020F0502020204030204" pitchFamily="34" charset="0"/>
              </a:rPr>
              <a:t>H1: 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proportion of upgrades is different for those who use a Mobile app and those who don’t.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CE1EF-753F-DF37-6A30-1B92E46CCA4E}"/>
              </a:ext>
            </a:extLst>
          </p:cNvPr>
          <p:cNvSpPr txBox="1"/>
          <p:nvPr/>
        </p:nvSpPr>
        <p:spPr>
          <a:xfrm>
            <a:off x="6689330" y="3169318"/>
            <a:ext cx="436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Test at 95% Confidence Interval</a:t>
            </a:r>
          </a:p>
          <a:p>
            <a:endParaRPr lang="en-US" dirty="0"/>
          </a:p>
          <a:p>
            <a:r>
              <a:rPr lang="en-US" dirty="0"/>
              <a:t>			Fail to Reject H0.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65592-556E-77CC-F5B0-B93F812D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1" y="2990500"/>
            <a:ext cx="5634869" cy="309186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9857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4081E-FB9F-44CA-B7BE-6760D21FAC59}"/>
              </a:ext>
            </a:extLst>
          </p:cNvPr>
          <p:cNvSpPr txBox="1"/>
          <p:nvPr/>
        </p:nvSpPr>
        <p:spPr>
          <a:xfrm>
            <a:off x="587829" y="233265"/>
            <a:ext cx="8584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Research Question &amp; Hypothesis Testing</a:t>
            </a: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F542E-4B15-9075-901A-47CF3BFE44FB}"/>
              </a:ext>
            </a:extLst>
          </p:cNvPr>
          <p:cNvCxnSpPr>
            <a:cxnSpLocks/>
          </p:cNvCxnSpPr>
          <p:nvPr/>
        </p:nvCxnSpPr>
        <p:spPr>
          <a:xfrm>
            <a:off x="587829" y="633375"/>
            <a:ext cx="6615404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F3AB9D-08D4-AE6B-1E15-2887A74425F6}"/>
              </a:ext>
            </a:extLst>
          </p:cNvPr>
          <p:cNvSpPr txBox="1"/>
          <p:nvPr/>
        </p:nvSpPr>
        <p:spPr>
          <a:xfrm>
            <a:off x="475860" y="895739"/>
            <a:ext cx="103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D1E"/>
                </a:solidFill>
                <a:latin typeface="+mj-lt"/>
              </a:rPr>
              <a:t>RQ3-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+mj-lt"/>
              </a:rPr>
              <a:t>Do patrons who use a coupon report more positive price perceptions?</a:t>
            </a:r>
            <a:endParaRPr lang="en-IN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5E804-44C9-DEF5-2E1C-46CBB3A3B06E}"/>
              </a:ext>
            </a:extLst>
          </p:cNvPr>
          <p:cNvSpPr txBox="1"/>
          <p:nvPr/>
        </p:nvSpPr>
        <p:spPr>
          <a:xfrm>
            <a:off x="475861" y="1688841"/>
            <a:ext cx="802432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H0: </a:t>
            </a:r>
            <a:r>
              <a:rPr lang="en-IN" sz="1800" dirty="0">
                <a:effectLst/>
                <a:ea typeface="Calibri" panose="020F0502020204030204" pitchFamily="34" charset="0"/>
              </a:rPr>
              <a:t>Average of Patrons using coupons have less price perception.</a:t>
            </a:r>
          </a:p>
          <a:p>
            <a:endParaRPr lang="en-IN" sz="1800" dirty="0">
              <a:effectLst/>
              <a:ea typeface="Calibri" panose="020F0502020204030204" pitchFamily="34" charset="0"/>
            </a:endParaRPr>
          </a:p>
          <a:p>
            <a:r>
              <a:rPr lang="en-IN" dirty="0">
                <a:ea typeface="Calibri" panose="020F0502020204030204" pitchFamily="34" charset="0"/>
              </a:rPr>
              <a:t>H1: </a:t>
            </a:r>
            <a:r>
              <a:rPr lang="en-IN" sz="1800" dirty="0">
                <a:effectLst/>
                <a:ea typeface="Calibri" panose="020F0502020204030204" pitchFamily="34" charset="0"/>
              </a:rPr>
              <a:t>Average of Patrons using coupons have a greater positive price perception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4933F-B331-24FB-CE20-83437039D6A8}"/>
              </a:ext>
            </a:extLst>
          </p:cNvPr>
          <p:cNvSpPr txBox="1"/>
          <p:nvPr/>
        </p:nvSpPr>
        <p:spPr>
          <a:xfrm flipH="1">
            <a:off x="8776060" y="1688841"/>
            <a:ext cx="2781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H0: µYes &lt;= µNo</a:t>
            </a:r>
          </a:p>
          <a:p>
            <a:endParaRPr lang="en-US" sz="2000" dirty="0"/>
          </a:p>
          <a:p>
            <a:r>
              <a:rPr lang="en-US" sz="2000" dirty="0"/>
              <a:t>H1: µYes &gt; µNo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CE1EF-753F-DF37-6A30-1B92E46CCA4E}"/>
              </a:ext>
            </a:extLst>
          </p:cNvPr>
          <p:cNvSpPr txBox="1"/>
          <p:nvPr/>
        </p:nvSpPr>
        <p:spPr>
          <a:xfrm>
            <a:off x="5654350" y="3582955"/>
            <a:ext cx="515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Tail Right Z-test at 95% Confidence Interval</a:t>
            </a:r>
          </a:p>
          <a:p>
            <a:endParaRPr lang="en-US" dirty="0"/>
          </a:p>
          <a:p>
            <a:r>
              <a:rPr lang="en-US" dirty="0"/>
              <a:t>                       Fail To Reject H0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D5E04-1D14-F6FC-4FB2-CCFF56F1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0" y="2915572"/>
            <a:ext cx="4106188" cy="343746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006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4081E-FB9F-44CA-B7BE-6760D21FAC59}"/>
              </a:ext>
            </a:extLst>
          </p:cNvPr>
          <p:cNvSpPr txBox="1"/>
          <p:nvPr/>
        </p:nvSpPr>
        <p:spPr>
          <a:xfrm>
            <a:off x="587829" y="233265"/>
            <a:ext cx="8584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Research Question &amp; Hypothesis Testing</a:t>
            </a:r>
            <a:endParaRPr lang="en-IN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F542E-4B15-9075-901A-47CF3BFE44FB}"/>
              </a:ext>
            </a:extLst>
          </p:cNvPr>
          <p:cNvCxnSpPr>
            <a:cxnSpLocks/>
          </p:cNvCxnSpPr>
          <p:nvPr/>
        </p:nvCxnSpPr>
        <p:spPr>
          <a:xfrm>
            <a:off x="587829" y="633375"/>
            <a:ext cx="609288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F3AB9D-08D4-AE6B-1E15-2887A74425F6}"/>
              </a:ext>
            </a:extLst>
          </p:cNvPr>
          <p:cNvSpPr txBox="1"/>
          <p:nvPr/>
        </p:nvSpPr>
        <p:spPr>
          <a:xfrm>
            <a:off x="475860" y="910985"/>
            <a:ext cx="1033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11D1E"/>
                </a:solidFill>
                <a:latin typeface="+mj-lt"/>
              </a:rPr>
              <a:t>RQ5-</a:t>
            </a:r>
            <a:r>
              <a:rPr lang="en-IN" dirty="0">
                <a:solidFill>
                  <a:srgbClr val="000000"/>
                </a:solidFill>
                <a:latin typeface="Bembo Std"/>
              </a:rPr>
              <a:t> </a:t>
            </a:r>
            <a:r>
              <a:rPr lang="en-US" b="0" i="0" u="none" strike="noStrike" baseline="0" dirty="0">
                <a:solidFill>
                  <a:srgbClr val="211D1E"/>
                </a:solidFill>
                <a:latin typeface="+mj-lt"/>
              </a:rPr>
              <a:t>What factors contribute to improved value perceptions?</a:t>
            </a:r>
            <a:endParaRPr lang="en-IN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5E804-44C9-DEF5-2E1C-46CBB3A3B06E}"/>
              </a:ext>
            </a:extLst>
          </p:cNvPr>
          <p:cNvSpPr txBox="1"/>
          <p:nvPr/>
        </p:nvSpPr>
        <p:spPr>
          <a:xfrm>
            <a:off x="475860" y="1528499"/>
            <a:ext cx="802432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H0: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Attractions and Services are not related to improve value perception</a:t>
            </a:r>
          </a:p>
          <a:p>
            <a:endParaRPr lang="en-IN" sz="18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IN" dirty="0">
                <a:latin typeface="+mj-lt"/>
                <a:ea typeface="Calibri" panose="020F0502020204030204" pitchFamily="34" charset="0"/>
              </a:rPr>
              <a:t>H1: </a:t>
            </a: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Attractions and Services are related to improving value perception.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E36075-2F05-2537-89AD-B69634EA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2" y="3721413"/>
            <a:ext cx="9309288" cy="2128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213E2C-100E-AD5B-41C3-DD4BDBBD62A9}"/>
              </a:ext>
            </a:extLst>
          </p:cNvPr>
          <p:cNvSpPr txBox="1"/>
          <p:nvPr/>
        </p:nvSpPr>
        <p:spPr>
          <a:xfrm>
            <a:off x="309242" y="3228945"/>
            <a:ext cx="5275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Correlation Matrix: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6134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98BE59-8967-F6F6-1511-4B644432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23" y="1005004"/>
            <a:ext cx="7199204" cy="49436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98F98-BB0A-36D0-5F6D-1062ACBAD73F}"/>
              </a:ext>
            </a:extLst>
          </p:cNvPr>
          <p:cNvSpPr txBox="1"/>
          <p:nvPr/>
        </p:nvSpPr>
        <p:spPr>
          <a:xfrm flipH="1">
            <a:off x="7958294" y="1376624"/>
            <a:ext cx="399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95% Confidence,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Attractions &amp; Services have Significant relation for increasing value.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6F83B-614A-28C5-0F64-0E1014275473}"/>
              </a:ext>
            </a:extLst>
          </p:cNvPr>
          <p:cNvSpPr txBox="1"/>
          <p:nvPr/>
        </p:nvSpPr>
        <p:spPr>
          <a:xfrm>
            <a:off x="7958294" y="2532184"/>
            <a:ext cx="3756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R^2 Value: 0.58 Suggests Positive relation between variables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7E943-2E57-7E85-7DE5-9679F6BE32E3}"/>
              </a:ext>
            </a:extLst>
          </p:cNvPr>
          <p:cNvSpPr txBox="1"/>
          <p:nvPr/>
        </p:nvSpPr>
        <p:spPr>
          <a:xfrm flipH="1">
            <a:off x="7958294" y="3490099"/>
            <a:ext cx="357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Good Regression,</a:t>
            </a:r>
          </a:p>
          <a:p>
            <a:r>
              <a:rPr lang="en-US" dirty="0"/>
              <a:t>     H1 is Supported.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7A03D-7DD6-2090-8F41-A43F635BDCFB}"/>
              </a:ext>
            </a:extLst>
          </p:cNvPr>
          <p:cNvSpPr txBox="1"/>
          <p:nvPr/>
        </p:nvSpPr>
        <p:spPr>
          <a:xfrm>
            <a:off x="346123" y="41715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Regression Output: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65994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705</TotalTime>
  <Words>775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Bahnschrift SemiBold</vt:lpstr>
      <vt:lpstr>Bembo Std</vt:lpstr>
      <vt:lpstr>Calibri</vt:lpstr>
      <vt:lpstr>Gill Sans MT</vt:lpstr>
      <vt:lpstr>Lucida Bright</vt:lpstr>
      <vt:lpstr>Mongolian Baiti</vt:lpstr>
      <vt:lpstr>Wingdings</vt:lpstr>
      <vt:lpstr>Gallery</vt:lpstr>
      <vt:lpstr>Knowing The way The Swamp Palace Museum-CASE STUDY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TAMUC AUTOMOBILES ERD With Visual Representations</dc:title>
  <dc:creator>ruthvik raj</dc:creator>
  <cp:lastModifiedBy>ruthvik raj</cp:lastModifiedBy>
  <cp:revision>96</cp:revision>
  <dcterms:created xsi:type="dcterms:W3CDTF">2022-10-16T02:47:18Z</dcterms:created>
  <dcterms:modified xsi:type="dcterms:W3CDTF">2022-12-14T16:58:53Z</dcterms:modified>
</cp:coreProperties>
</file>