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1" r:id="rId6"/>
    <p:sldId id="268" r:id="rId7"/>
    <p:sldId id="275" r:id="rId8"/>
    <p:sldId id="259" r:id="rId9"/>
    <p:sldId id="266" r:id="rId10"/>
    <p:sldId id="272" r:id="rId11"/>
    <p:sldId id="260" r:id="rId12"/>
    <p:sldId id="264" r:id="rId13"/>
    <p:sldId id="261" r:id="rId14"/>
    <p:sldId id="262" r:id="rId15"/>
    <p:sldId id="263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>
        <p:scale>
          <a:sx n="97" d="100"/>
          <a:sy n="97" d="100"/>
        </p:scale>
        <p:origin x="-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USA%20TB's\Fall1\DatabaseManagementSystemts-BUSA526\GroupProject-3\Group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USA%20TB's\Fall1\DatabaseManagementSystemts-BUSA526\GroupProject-3\Group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[GroupProject.xlsx]Sheet1!PivotTable1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Orders-</a:t>
            </a:r>
            <a:r>
              <a:rPr lang="en-IN" b="1" baseline="0" dirty="0"/>
              <a:t>New Vs Used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CHINA</c:v>
                </c:pt>
                <c:pt idx="1">
                  <c:v>UK</c:v>
                </c:pt>
                <c:pt idx="2">
                  <c:v>USA</c:v>
                </c:pt>
              </c:strCache>
            </c:strRef>
          </c:cat>
          <c:val>
            <c:numRef>
              <c:f>Sheet1!$B$5:$B$8</c:f>
              <c:numCache>
                <c:formatCode>0.00%</c:formatCode>
                <c:ptCount val="3"/>
                <c:pt idx="0">
                  <c:v>0.46153846153846156</c:v>
                </c:pt>
                <c:pt idx="1">
                  <c:v>0.60869565217391308</c:v>
                </c:pt>
                <c:pt idx="2">
                  <c:v>0.60606060606060608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EC-40C2-900F-0ABF85BD7C0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USED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CHINA</c:v>
                </c:pt>
                <c:pt idx="1">
                  <c:v>UK</c:v>
                </c:pt>
                <c:pt idx="2">
                  <c:v>USA</c:v>
                </c:pt>
              </c:strCache>
            </c:strRef>
          </c:cat>
          <c:val>
            <c:numRef>
              <c:f>Sheet1!$C$5:$C$8</c:f>
              <c:numCache>
                <c:formatCode>0.00%</c:formatCode>
                <c:ptCount val="3"/>
                <c:pt idx="0">
                  <c:v>0.53846153846153844</c:v>
                </c:pt>
                <c:pt idx="1">
                  <c:v>0.39130434782608697</c:v>
                </c:pt>
                <c:pt idx="2">
                  <c:v>0.39393939393939392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EC-40C2-900F-0ABF85BD7C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4585040"/>
        <c:axId val="34590032"/>
      </c:barChart>
      <c:catAx>
        <c:axId val="3458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90032"/>
        <c:crosses val="autoZero"/>
        <c:auto val="1"/>
        <c:lblAlgn val="ctr"/>
        <c:lblOffset val="100"/>
        <c:noMultiLvlLbl val="0"/>
      </c:catAx>
      <c:valAx>
        <c:axId val="345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8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[GroupProject.xlsx]Sheet4!PivotTable4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Leads-</a:t>
            </a:r>
            <a:r>
              <a:rPr lang="en-IN" b="1" baseline="0" dirty="0"/>
              <a:t> New Vs Used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Sheet4!$A$5:$A$8</c:f>
              <c:strCache>
                <c:ptCount val="3"/>
                <c:pt idx="0">
                  <c:v>CHINA</c:v>
                </c:pt>
                <c:pt idx="1">
                  <c:v>UK</c:v>
                </c:pt>
                <c:pt idx="2">
                  <c:v>USA</c:v>
                </c:pt>
              </c:strCache>
            </c:strRef>
          </c:cat>
          <c:val>
            <c:numRef>
              <c:f>Sheet4!$B$5:$B$8</c:f>
              <c:numCache>
                <c:formatCode>0.00%</c:formatCode>
                <c:ptCount val="3"/>
                <c:pt idx="0">
                  <c:v>0.36</c:v>
                </c:pt>
                <c:pt idx="1">
                  <c:v>0.42499999999999999</c:v>
                </c:pt>
                <c:pt idx="2">
                  <c:v>0.49152542372881358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7-4A72-BB2E-2E34E0CD11A7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USED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Sheet4!$A$5:$A$8</c:f>
              <c:strCache>
                <c:ptCount val="3"/>
                <c:pt idx="0">
                  <c:v>CHINA</c:v>
                </c:pt>
                <c:pt idx="1">
                  <c:v>UK</c:v>
                </c:pt>
                <c:pt idx="2">
                  <c:v>USA</c:v>
                </c:pt>
              </c:strCache>
            </c:strRef>
          </c:cat>
          <c:val>
            <c:numRef>
              <c:f>Sheet4!$C$5:$C$8</c:f>
              <c:numCache>
                <c:formatCode>0.00%</c:formatCode>
                <c:ptCount val="3"/>
                <c:pt idx="0">
                  <c:v>0.64</c:v>
                </c:pt>
                <c:pt idx="1">
                  <c:v>0.57499999999999996</c:v>
                </c:pt>
                <c:pt idx="2">
                  <c:v>0.50847457627118642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27-4A72-BB2E-2E34E0CD11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82660304"/>
        <c:axId val="582675696"/>
      </c:barChart>
      <c:catAx>
        <c:axId val="58266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675696"/>
        <c:crosses val="autoZero"/>
        <c:auto val="1"/>
        <c:lblAlgn val="ctr"/>
        <c:lblOffset val="100"/>
        <c:noMultiLvlLbl val="0"/>
      </c:catAx>
      <c:valAx>
        <c:axId val="58267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66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1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5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0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2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9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8070-D6AE-4373-AEB1-531DFAB1DE21}" type="datetimeFigureOut">
              <a:rPr lang="en-IN" smtClean="0"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2CF7-BF4D-CA67-955B-1E4ECA2E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53" y="1041400"/>
            <a:ext cx="1042229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TAMUC AUTOMOBILES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ERD With Visual Representations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BD3A0-3987-37F0-A4A6-249FAFCD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52" y="355315"/>
            <a:ext cx="3001347" cy="1513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908C4-1A96-4739-0346-561736D3CD02}"/>
              </a:ext>
            </a:extLst>
          </p:cNvPr>
          <p:cNvSpPr txBox="1"/>
          <p:nvPr/>
        </p:nvSpPr>
        <p:spPr>
          <a:xfrm>
            <a:off x="6095999" y="3782403"/>
            <a:ext cx="50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attempt to address the problem on Data-Drift.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B1330-3BEF-8578-370F-4429D2085D5A}"/>
              </a:ext>
            </a:extLst>
          </p:cNvPr>
          <p:cNvSpPr txBox="1"/>
          <p:nvPr/>
        </p:nvSpPr>
        <p:spPr>
          <a:xfrm flipH="1">
            <a:off x="6522718" y="4380335"/>
            <a:ext cx="43929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Mongolian Baiti" panose="03000500000000000000" pitchFamily="66" charset="0"/>
                <a:ea typeface="Microsoft JhengHei UI" panose="020B0604030504040204" pitchFamily="34" charset="-120"/>
                <a:cs typeface="Mongolian Baiti" panose="03000500000000000000" pitchFamily="66" charset="0"/>
              </a:rPr>
              <a:t>By Team 3: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Ruthvik </a:t>
            </a:r>
            <a:r>
              <a:rPr lang="en-US" sz="2400" i="1" dirty="0" err="1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Rajan</a:t>
            </a:r>
            <a:r>
              <a:rPr lang="en-US" sz="2400" i="1" dirty="0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Banda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Rohit </a:t>
            </a:r>
            <a:r>
              <a:rPr lang="en-US" sz="2400" i="1" dirty="0" err="1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Bheemaraju</a:t>
            </a:r>
            <a:endParaRPr lang="en-US" sz="2400" i="1" dirty="0">
              <a:latin typeface="Lucida Bright" panose="02040602050505020304" pitchFamily="18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i="1" dirty="0" err="1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Tharun</a:t>
            </a:r>
            <a:r>
              <a:rPr lang="en-US" sz="2400" i="1" dirty="0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Kumar </a:t>
            </a:r>
            <a:r>
              <a:rPr lang="en-US" sz="2400" i="1" dirty="0" err="1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Vakada</a:t>
            </a:r>
            <a:endParaRPr lang="en-US" sz="2400" i="1" dirty="0">
              <a:latin typeface="Lucida Bright" panose="02040602050505020304" pitchFamily="18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i="1" dirty="0" err="1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Likitha</a:t>
            </a:r>
            <a:r>
              <a:rPr lang="en-US" sz="2400" i="1" dirty="0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400" i="1" dirty="0" err="1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Nachukuru</a:t>
            </a:r>
            <a:endParaRPr lang="en-US" sz="2400" i="1" dirty="0">
              <a:latin typeface="Lucida Bright" panose="02040602050505020304" pitchFamily="18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i="1" dirty="0" err="1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Sushmitha</a:t>
            </a:r>
            <a:r>
              <a:rPr lang="en-US" sz="2400" i="1" dirty="0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400" i="1" dirty="0" err="1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Seguri</a:t>
            </a:r>
            <a:endParaRPr lang="en-US" sz="2400" i="1" dirty="0">
              <a:latin typeface="Lucida Bright" panose="02040602050505020304" pitchFamily="18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81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CE302-8D7B-B230-0259-57354547C961}"/>
              </a:ext>
            </a:extLst>
          </p:cNvPr>
          <p:cNvSpPr txBox="1"/>
          <p:nvPr/>
        </p:nvSpPr>
        <p:spPr>
          <a:xfrm>
            <a:off x="2679700" y="841564"/>
            <a:ext cx="683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car test when the customer has problems or questions, the salesperson has to maintain a log. (Which has never been stored before in TAMUC systems digitally.)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2D4826-BC4F-6D3C-C9C7-F1902CA8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1801405"/>
            <a:ext cx="6832600" cy="3568700"/>
          </a:xfrm>
          <a:prstGeom prst="rect">
            <a:avLst/>
          </a:prstGeom>
          <a:noFill/>
          <a:effectLst>
            <a:softEdge rad="190997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07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Sheet 2">
            <a:extLst>
              <a:ext uri="{FF2B5EF4-FFF2-40B4-BE49-F238E27FC236}">
                <a16:creationId xmlns:a16="http://schemas.microsoft.com/office/drawing/2014/main" id="{2CBCA414-54D9-277A-CE49-0A387302F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10" y="287517"/>
            <a:ext cx="7563179" cy="62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4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0C21-FAAA-6898-524D-3D8D975F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8F10-231B-911F-FB79-DF253D29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7" descr="Sheet 6">
            <a:extLst>
              <a:ext uri="{FF2B5EF4-FFF2-40B4-BE49-F238E27FC236}">
                <a16:creationId xmlns:a16="http://schemas.microsoft.com/office/drawing/2014/main" id="{D44641CB-F611-E58A-8798-6C8ED000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69" y="466575"/>
            <a:ext cx="10294061" cy="592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3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B17F-3CB5-0414-A8EF-702CB10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91D9-CBD8-0952-391E-343F0965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6288D665-AACF-ABEA-4920-2A1435CF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1" y="344268"/>
            <a:ext cx="11029798" cy="61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4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5" descr="Sheet 4">
            <a:extLst>
              <a:ext uri="{FF2B5EF4-FFF2-40B4-BE49-F238E27FC236}">
                <a16:creationId xmlns:a16="http://schemas.microsoft.com/office/drawing/2014/main" id="{D8A2E8D1-EBD3-F5B4-A33A-042EEC48D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19" y="326496"/>
            <a:ext cx="6539761" cy="62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0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D6C87E-C6FF-BA02-7AAC-AD298946D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015117"/>
              </p:ext>
            </p:extLst>
          </p:nvPr>
        </p:nvGraphicFramePr>
        <p:xfrm>
          <a:off x="5894616" y="819538"/>
          <a:ext cx="6078310" cy="504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D3CBC78-96E9-48B6-B1A7-C63F9D364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594137"/>
              </p:ext>
            </p:extLst>
          </p:nvPr>
        </p:nvGraphicFramePr>
        <p:xfrm>
          <a:off x="219074" y="819538"/>
          <a:ext cx="5562601" cy="504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501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2487-2438-38E2-1AE9-56F94E10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8" descr="Sheet 7">
            <a:extLst>
              <a:ext uri="{FF2B5EF4-FFF2-40B4-BE49-F238E27FC236}">
                <a16:creationId xmlns:a16="http://schemas.microsoft.com/office/drawing/2014/main" id="{A2D007CB-B7C0-0534-AE9E-3C488CC59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56" y="337930"/>
            <a:ext cx="10139656" cy="6182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003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A06C1-2C42-25E9-0750-14E60F02C7E4}"/>
              </a:ext>
            </a:extLst>
          </p:cNvPr>
          <p:cNvSpPr txBox="1"/>
          <p:nvPr/>
        </p:nvSpPr>
        <p:spPr>
          <a:xfrm flipH="1">
            <a:off x="4270931" y="2666335"/>
            <a:ext cx="3650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252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791D-B5AC-ED59-7741-FC50CF7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861" y="272661"/>
            <a:ext cx="9520238" cy="501650"/>
          </a:xfrm>
        </p:spPr>
        <p:txBody>
          <a:bodyPr>
            <a:normAutofit fontScale="90000"/>
          </a:bodyPr>
          <a:lstStyle/>
          <a:p>
            <a:r>
              <a:rPr lang="en-US" sz="3200" u="sng" dirty="0"/>
              <a:t>focusing on the problems addressed by </a:t>
            </a:r>
            <a:r>
              <a:rPr lang="en-US" sz="3200" u="sng" dirty="0" err="1"/>
              <a:t>ceo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FC376-2563-8253-7B6B-D2F05AB5B9A2}"/>
              </a:ext>
            </a:extLst>
          </p:cNvPr>
          <p:cNvSpPr txBox="1"/>
          <p:nvPr/>
        </p:nvSpPr>
        <p:spPr>
          <a:xfrm>
            <a:off x="377501" y="907467"/>
            <a:ext cx="1166948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latitude and longitude columns added to the customer address to allow for more effective truck routing will cause a data drift.</a:t>
            </a:r>
          </a:p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 codes stored in a numeric field can cause problems if the company starts selling overseas and the field now has to be alphanumeric.</a:t>
            </a:r>
          </a:p>
          <a:p>
            <a:pPr marL="342900" marR="0" lvl="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ants to check the current inventory level of each used car.</a:t>
            </a:r>
          </a:p>
          <a:p>
            <a:pPr marL="342900" marR="0" lvl="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vehicle typically will be shipped from other manufacturers from multiple countries when the number of vehicles in inventory drops to a certain number.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car test when the customer has problems or questions, the salesperson wants to write down in a log.</a:t>
            </a:r>
          </a:p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salesperson wants to keep track with the progress of all customers that they interact with.</a:t>
            </a:r>
          </a:p>
          <a:p>
            <a:pPr marL="34290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eeping track of sales and payments on sales.</a:t>
            </a:r>
          </a:p>
          <a:p>
            <a:pPr marL="342900" marR="0" lvl="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 purchased the car, the VIN number of the car, and the salesperson who sold the car.</a:t>
            </a:r>
          </a:p>
          <a:p>
            <a:pPr marL="342900" marR="0" lvl="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transaction, information about the sale such as down payment, credit score, trade-in values are also entered in the system.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Trade In Details.</a:t>
            </a:r>
          </a:p>
        </p:txBody>
      </p:sp>
    </p:spTree>
    <p:extLst>
      <p:ext uri="{BB962C8B-B14F-4D97-AF65-F5344CB8AC3E}">
        <p14:creationId xmlns:p14="http://schemas.microsoft.com/office/powerpoint/2010/main" val="414091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A815-5FA2-BE66-B64B-2E77177A8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925" y="102638"/>
            <a:ext cx="4800756" cy="522514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DATABASE MAP ON </a:t>
            </a:r>
            <a:r>
              <a:rPr lang="en-US" sz="3600" u="sng" dirty="0" err="1"/>
              <a:t>erd</a:t>
            </a:r>
            <a:endParaRPr lang="en-IN" sz="3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A5DFE-D6F9-01B7-E555-9240F373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7" y="625152"/>
            <a:ext cx="9871788" cy="62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3BDA-E32A-5D4B-AF41-7B176A65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ADDRESSING THE DATA DRIFT PROBLEM</a:t>
            </a:r>
          </a:p>
        </p:txBody>
      </p:sp>
    </p:spTree>
    <p:extLst>
      <p:ext uri="{BB962C8B-B14F-4D97-AF65-F5344CB8AC3E}">
        <p14:creationId xmlns:p14="http://schemas.microsoft.com/office/powerpoint/2010/main" val="417716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45993-2B09-4812-8D7A-8AFCD013D202}"/>
              </a:ext>
            </a:extLst>
          </p:cNvPr>
          <p:cNvSpPr txBox="1"/>
          <p:nvPr/>
        </p:nvSpPr>
        <p:spPr>
          <a:xfrm>
            <a:off x="182880" y="586576"/>
            <a:ext cx="11826240" cy="94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latitude and longitude columns added to the customer address to allow for more effective truck routing will cause a data drift.</a:t>
            </a:r>
          </a:p>
          <a:p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BD08CED-29E3-E22D-909E-22840D573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1530350"/>
            <a:ext cx="7569200" cy="3797300"/>
          </a:xfrm>
          <a:prstGeom prst="rect">
            <a:avLst/>
          </a:prstGeom>
          <a:noFill/>
          <a:effectLst>
            <a:softEdge rad="155049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9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F7935A-2596-8EFD-27C7-FFD3E6261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872"/>
              </p:ext>
            </p:extLst>
          </p:nvPr>
        </p:nvGraphicFramePr>
        <p:xfrm>
          <a:off x="3563815" y="2156731"/>
          <a:ext cx="5064369" cy="3896750"/>
        </p:xfrm>
        <a:graphic>
          <a:graphicData uri="http://schemas.openxmlformats.org/drawingml/2006/table">
            <a:tbl>
              <a:tblPr/>
              <a:tblGrid>
                <a:gridCol w="2516945">
                  <a:extLst>
                    <a:ext uri="{9D8B030D-6E8A-4147-A177-3AD203B41FA5}">
                      <a16:colId xmlns:a16="http://schemas.microsoft.com/office/drawing/2014/main" val="1781185369"/>
                    </a:ext>
                  </a:extLst>
                </a:gridCol>
                <a:gridCol w="2547424">
                  <a:extLst>
                    <a:ext uri="{9D8B030D-6E8A-4147-A177-3AD203B41FA5}">
                      <a16:colId xmlns:a16="http://schemas.microsoft.com/office/drawing/2014/main" val="2249600402"/>
                    </a:ext>
                  </a:extLst>
                </a:gridCol>
              </a:tblGrid>
              <a:tr h="581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ManufacturerName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ZipCode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541883"/>
                  </a:ext>
                </a:extLst>
              </a:tr>
              <a:tr h="546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GMC Ltd.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118139"/>
                  </a:ext>
                </a:extLst>
              </a:tr>
              <a:tr h="546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Ltd.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12548Z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10083"/>
                  </a:ext>
                </a:extLst>
              </a:tr>
              <a:tr h="546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Ltd.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K547545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81780"/>
                  </a:ext>
                </a:extLst>
              </a:tr>
              <a:tr h="546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 Ltd.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20015"/>
                  </a:ext>
                </a:extLst>
              </a:tr>
              <a:tr h="546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 Ltd.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91431"/>
                  </a:ext>
                </a:extLst>
              </a:tr>
              <a:tr h="581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671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D2B2B5-E702-2CB4-83AC-5301180135B0}"/>
              </a:ext>
            </a:extLst>
          </p:cNvPr>
          <p:cNvSpPr txBox="1"/>
          <p:nvPr/>
        </p:nvSpPr>
        <p:spPr>
          <a:xfrm>
            <a:off x="1371600" y="1075713"/>
            <a:ext cx="969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 codes stored in a numeric field can cause problems if the company starts selling overseas and the field now has to be alphanumeric.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0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6065-1870-78C4-400F-CF130A14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+mj-lt"/>
              </a:rPr>
              <a:t>DATABASE APPLICATION TO SUPPORT COMPANY’S USERS WORK IN INVENTORY, CUSTOMER MANAGEMENT AND SALES.</a:t>
            </a:r>
          </a:p>
        </p:txBody>
      </p:sp>
    </p:spTree>
    <p:extLst>
      <p:ext uri="{BB962C8B-B14F-4D97-AF65-F5344CB8AC3E}">
        <p14:creationId xmlns:p14="http://schemas.microsoft.com/office/powerpoint/2010/main" val="25247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074-F204-307C-6631-A68BC17F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754" y="445062"/>
            <a:ext cx="10431603" cy="5030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check the current overall level of inventory. (NEW and USED cars).</a:t>
            </a:r>
            <a:endParaRPr lang="en-IN" sz="1800" cap="none" dirty="0"/>
          </a:p>
        </p:txBody>
      </p:sp>
      <p:pic>
        <p:nvPicPr>
          <p:cNvPr id="8" name="slide2" descr="Sheet 1">
            <a:extLst>
              <a:ext uri="{FF2B5EF4-FFF2-40B4-BE49-F238E27FC236}">
                <a16:creationId xmlns:a16="http://schemas.microsoft.com/office/drawing/2014/main" id="{24A4B357-F20C-DE22-1BAC-6E0CDA5C1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87" y="948158"/>
            <a:ext cx="9524667" cy="55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77FFF3-9E92-ABFD-D34A-CDDD80310DCB}"/>
              </a:ext>
            </a:extLst>
          </p:cNvPr>
          <p:cNvSpPr txBox="1"/>
          <p:nvPr/>
        </p:nvSpPr>
        <p:spPr>
          <a:xfrm>
            <a:off x="594826" y="401416"/>
            <a:ext cx="11115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vehicle typically will be shipped from other manufacturers from multiple countries when the number of vehicles in inventory drops to a certain number.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6D6E33-C87A-2016-7732-FF5F71304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25271"/>
              </p:ext>
            </p:extLst>
          </p:nvPr>
        </p:nvGraphicFramePr>
        <p:xfrm>
          <a:off x="798072" y="1778984"/>
          <a:ext cx="6485094" cy="2870200"/>
        </p:xfrm>
        <a:graphic>
          <a:graphicData uri="http://schemas.openxmlformats.org/drawingml/2006/table">
            <a:tbl>
              <a:tblPr/>
              <a:tblGrid>
                <a:gridCol w="771421">
                  <a:extLst>
                    <a:ext uri="{9D8B030D-6E8A-4147-A177-3AD203B41FA5}">
                      <a16:colId xmlns:a16="http://schemas.microsoft.com/office/drawing/2014/main" val="9937562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139419475"/>
                    </a:ext>
                  </a:extLst>
                </a:gridCol>
                <a:gridCol w="764275">
                  <a:extLst>
                    <a:ext uri="{9D8B030D-6E8A-4147-A177-3AD203B41FA5}">
                      <a16:colId xmlns:a16="http://schemas.microsoft.com/office/drawing/2014/main" val="1819174723"/>
                    </a:ext>
                  </a:extLst>
                </a:gridCol>
                <a:gridCol w="785242">
                  <a:extLst>
                    <a:ext uri="{9D8B030D-6E8A-4147-A177-3AD203B41FA5}">
                      <a16:colId xmlns:a16="http://schemas.microsoft.com/office/drawing/2014/main" val="2582553723"/>
                    </a:ext>
                  </a:extLst>
                </a:gridCol>
                <a:gridCol w="1220979">
                  <a:extLst>
                    <a:ext uri="{9D8B030D-6E8A-4147-A177-3AD203B41FA5}">
                      <a16:colId xmlns:a16="http://schemas.microsoft.com/office/drawing/2014/main" val="3411121135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1245348666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3050617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MinReqInventory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VehInStock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58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97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86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Maverick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276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3280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Runner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912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076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719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Pacifica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562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835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985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40929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09052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54341923-FBBC-12E9-FA89-76D60F1C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81" y="1141846"/>
            <a:ext cx="4158136" cy="5152938"/>
          </a:xfrm>
          <a:prstGeom prst="rect">
            <a:avLst/>
          </a:prstGeom>
          <a:noFill/>
          <a:effectLst>
            <a:softEdge rad="75513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4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301</TotalTime>
  <Words>494</Words>
  <Application>Microsoft Macintosh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SemiBold</vt:lpstr>
      <vt:lpstr>Calibri</vt:lpstr>
      <vt:lpstr>Gill Sans MT</vt:lpstr>
      <vt:lpstr>Lucida Bright</vt:lpstr>
      <vt:lpstr>Mongolian Baiti</vt:lpstr>
      <vt:lpstr>Wingdings</vt:lpstr>
      <vt:lpstr>Gallery</vt:lpstr>
      <vt:lpstr>TAMUC AUTOMOBILES ERD With Visual Representations</vt:lpstr>
      <vt:lpstr>focusing on the problems addressed by ceo</vt:lpstr>
      <vt:lpstr>DATABASE MAP ON erd</vt:lpstr>
      <vt:lpstr>PowerPoint Presentation</vt:lpstr>
      <vt:lpstr>PowerPoint Presentation</vt:lpstr>
      <vt:lpstr>PowerPoint Presentation</vt:lpstr>
      <vt:lpstr>PowerPoint Presentation</vt:lpstr>
      <vt:lpstr>Wants to check the current overall level of inventory. (NEW and USED cars).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TAMUC AUTOMOBILES ERD With Visual Representations</dc:title>
  <dc:creator>ruthvik raj</dc:creator>
  <cp:lastModifiedBy>Rohit Bheemaraju</cp:lastModifiedBy>
  <cp:revision>14</cp:revision>
  <dcterms:created xsi:type="dcterms:W3CDTF">2022-10-16T02:47:18Z</dcterms:created>
  <dcterms:modified xsi:type="dcterms:W3CDTF">2022-10-17T18:27:02Z</dcterms:modified>
</cp:coreProperties>
</file>