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1"/>
  </p:notesMasterIdLst>
  <p:sldIdLst>
    <p:sldId id="267" r:id="rId2"/>
    <p:sldId id="323" r:id="rId3"/>
    <p:sldId id="324" r:id="rId4"/>
    <p:sldId id="325" r:id="rId5"/>
    <p:sldId id="266" r:id="rId6"/>
    <p:sldId id="331" r:id="rId7"/>
    <p:sldId id="264" r:id="rId8"/>
    <p:sldId id="270" r:id="rId9"/>
    <p:sldId id="327" r:id="rId10"/>
    <p:sldId id="328" r:id="rId11"/>
    <p:sldId id="329" r:id="rId12"/>
    <p:sldId id="265" r:id="rId13"/>
    <p:sldId id="330" r:id="rId14"/>
    <p:sldId id="268" r:id="rId15"/>
    <p:sldId id="271" r:id="rId16"/>
    <p:sldId id="273" r:id="rId17"/>
    <p:sldId id="274" r:id="rId18"/>
    <p:sldId id="272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33CC"/>
    <a:srgbClr val="3366FF"/>
    <a:srgbClr val="00FFCC"/>
    <a:srgbClr val="FF0066"/>
    <a:srgbClr val="FF3300"/>
    <a:srgbClr val="66CCFF"/>
    <a:srgbClr val="33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1BBB4-4F61-425D-879B-BA166BA442EA}" type="datetimeFigureOut">
              <a:rPr lang="en-IN" smtClean="0"/>
              <a:pPr/>
              <a:t>10-12-2017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7259E-3663-46B2-BE18-936BE8E43C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97280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259E-3663-46B2-BE18-936BE8E43CB0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74926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259E-3663-46B2-BE18-936BE8E43CB0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74926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259E-3663-46B2-BE18-936BE8E43CB0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74926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259E-3663-46B2-BE18-936BE8E43CB0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74926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457199"/>
          </a:xfrm>
        </p:spPr>
        <p:txBody>
          <a:bodyPr/>
          <a:lstStyle/>
          <a:p>
            <a:r>
              <a:rPr lang="en-IN" dirty="0" smtClean="0"/>
              <a:t>8086 Introduction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200400"/>
            <a:ext cx="6461760" cy="2895600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latin typeface="Algerian" pitchFamily="82" charset="0"/>
              </a:rPr>
              <a:t>By </a:t>
            </a:r>
          </a:p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G HARISH BABU </a:t>
            </a:r>
            <a:r>
              <a:rPr lang="en-IN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M.Tech</a:t>
            </a:r>
            <a:r>
              <a:rPr lang="en-IN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[ </a:t>
            </a:r>
            <a:r>
              <a:rPr lang="en-IN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Ph.D</a:t>
            </a:r>
            <a:r>
              <a:rPr lang="en-IN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]</a:t>
            </a:r>
          </a:p>
          <a:p>
            <a:pPr algn="ctr"/>
            <a:r>
              <a:rPr lang="en-IN" b="1" dirty="0" err="1" smtClean="0">
                <a:solidFill>
                  <a:schemeClr val="tx1"/>
                </a:solidFill>
                <a:latin typeface="Agency FB" pitchFamily="34" charset="0"/>
              </a:rPr>
              <a:t>Asst</a:t>
            </a:r>
            <a:r>
              <a:rPr lang="en-IN" b="1" dirty="0" smtClean="0">
                <a:solidFill>
                  <a:schemeClr val="tx1"/>
                </a:solidFill>
                <a:latin typeface="Agency FB" pitchFamily="34" charset="0"/>
              </a:rPr>
              <a:t> Professor </a:t>
            </a:r>
          </a:p>
          <a:p>
            <a:pPr algn="ctr"/>
            <a:r>
              <a:rPr lang="en-IN" b="1" dirty="0" err="1" smtClean="0">
                <a:latin typeface="Algerian" pitchFamily="82" charset="0"/>
              </a:rPr>
              <a:t>Dept</a:t>
            </a:r>
            <a:r>
              <a:rPr lang="en-IN" b="1" dirty="0" smtClean="0">
                <a:latin typeface="Algerian" pitchFamily="82" charset="0"/>
              </a:rPr>
              <a:t> of ECE</a:t>
            </a:r>
          </a:p>
          <a:p>
            <a:pPr algn="ctr"/>
            <a:r>
              <a:rPr lang="en-IN" b="1" dirty="0" smtClean="0">
                <a:latin typeface="Algerian" pitchFamily="82" charset="0"/>
              </a:rPr>
              <a:t>CVR COLLEGE OF ENGINEERING</a:t>
            </a:r>
          </a:p>
          <a:p>
            <a:pPr algn="ctr"/>
            <a:endParaRPr lang="en-IN" dirty="0"/>
          </a:p>
        </p:txBody>
      </p:sp>
      <p:pic>
        <p:nvPicPr>
          <p:cNvPr id="3074" name="Picture 2" descr="C:\Users\Harish\Desktop\Kalam-Quote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6739" y="2362200"/>
            <a:ext cx="2481262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2449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18744076"/>
              </p:ext>
            </p:extLst>
          </p:nvPr>
        </p:nvGraphicFramePr>
        <p:xfrm>
          <a:off x="3429002" y="13855"/>
          <a:ext cx="3200398" cy="29260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36134"/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</a:tblGrid>
              <a:tr h="28956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30007 h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IN" dirty="0" smtClean="0"/>
                        <a:t>30006 h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IN" dirty="0" smtClean="0"/>
                        <a:t>30005 h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IN" dirty="0" smtClean="0"/>
                        <a:t>30004 h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IN" dirty="0" smtClean="0"/>
                        <a:t>30003 h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IN" dirty="0" smtClean="0"/>
                        <a:t>30002 h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IN" dirty="0" smtClean="0"/>
                        <a:t>30001 h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IN" dirty="0" smtClean="0"/>
                        <a:t>30000 h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74171938"/>
              </p:ext>
            </p:extLst>
          </p:nvPr>
        </p:nvGraphicFramePr>
        <p:xfrm>
          <a:off x="457200" y="4495800"/>
          <a:ext cx="1295400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ES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CS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SS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DS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16200000">
            <a:off x="438152" y="4210047"/>
            <a:ext cx="380998" cy="190501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524000" y="3886199"/>
            <a:ext cx="762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Snip Same Side Corner Rectangle 10"/>
              <p:cNvSpPr/>
              <p:nvPr/>
            </p:nvSpPr>
            <p:spPr>
              <a:xfrm>
                <a:off x="20782" y="3505200"/>
                <a:ext cx="2438400" cy="60960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⅀</m:t>
                      </m:r>
                    </m:oMath>
                  </m:oMathPara>
                </a14:m>
                <a:endParaRPr lang="en-IN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Snip Same Side Corner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" y="3505200"/>
                <a:ext cx="2438400" cy="60960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blipFill rotWithShape="1">
                <a:blip r:embed="rId3" cstate="print"/>
                <a:stretch>
                  <a:fillRect b="-5769"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 rot="16200000">
            <a:off x="3961535" y="3010762"/>
            <a:ext cx="401784" cy="24765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205345" y="3259281"/>
            <a:ext cx="90055" cy="2459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3810000" y="2971800"/>
            <a:ext cx="2514600" cy="190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MEMORY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1219200" y="3259281"/>
            <a:ext cx="3048000" cy="935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Arrow 16"/>
          <p:cNvSpPr/>
          <p:nvPr/>
        </p:nvSpPr>
        <p:spPr>
          <a:xfrm>
            <a:off x="4267199" y="3200400"/>
            <a:ext cx="3295649" cy="190501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16752096"/>
              </p:ext>
            </p:extLst>
          </p:nvPr>
        </p:nvGraphicFramePr>
        <p:xfrm>
          <a:off x="6934200" y="4114800"/>
          <a:ext cx="1295400" cy="22250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ight Arrow 19"/>
          <p:cNvSpPr/>
          <p:nvPr/>
        </p:nvSpPr>
        <p:spPr>
          <a:xfrm rot="5400000">
            <a:off x="7143749" y="3562349"/>
            <a:ext cx="838200" cy="266701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10800000">
            <a:off x="1600200" y="4286250"/>
            <a:ext cx="1081518" cy="13335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 rot="5400000" flipH="1">
            <a:off x="2189015" y="3865415"/>
            <a:ext cx="1046888" cy="614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3048000" y="3810000"/>
            <a:ext cx="3581400" cy="198119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  <a:latin typeface="Cambria" pitchFamily="18" charset="0"/>
              </a:rPr>
              <a:t>physical Address =segment address *10h + offset address</a:t>
            </a:r>
          </a:p>
          <a:p>
            <a:endParaRPr lang="en-IN" dirty="0" smtClean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IN" dirty="0" smtClean="0">
                <a:solidFill>
                  <a:schemeClr val="tx1"/>
                </a:solidFill>
                <a:latin typeface="Cambria" pitchFamily="18" charset="0"/>
              </a:rPr>
              <a:t>Ex:-CS=3000h , IP=0002h</a:t>
            </a:r>
            <a:endParaRPr lang="en-IN" dirty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IN" b="1" dirty="0" smtClean="0">
                <a:solidFill>
                  <a:schemeClr val="tx1"/>
                </a:solidFill>
                <a:latin typeface="Cambria" pitchFamily="18" charset="0"/>
              </a:rPr>
              <a:t>PA=3000h*10h+0002h</a:t>
            </a:r>
          </a:p>
          <a:p>
            <a:r>
              <a:rPr lang="en-IN" b="1" dirty="0" smtClean="0">
                <a:solidFill>
                  <a:schemeClr val="tx1"/>
                </a:solidFill>
                <a:latin typeface="Cambria" pitchFamily="18" charset="0"/>
              </a:rPr>
              <a:t>=30000h+0002h</a:t>
            </a:r>
          </a:p>
          <a:p>
            <a:r>
              <a:rPr lang="en-IN" b="1" dirty="0" smtClean="0">
                <a:solidFill>
                  <a:schemeClr val="tx1"/>
                </a:solidFill>
                <a:latin typeface="Cambria" pitchFamily="18" charset="0"/>
              </a:rPr>
              <a:t>=30002h</a:t>
            </a:r>
            <a:endParaRPr lang="en-IN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 rot="16200000" flipV="1">
            <a:off x="-222498" y="5416302"/>
            <a:ext cx="838200" cy="21639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6200000" flipV="1">
            <a:off x="1769113" y="5847222"/>
            <a:ext cx="640570" cy="21639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581400" y="5955420"/>
            <a:ext cx="2209800" cy="32028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+mj-lt"/>
              </a:rPr>
              <a:t>INCREMENT  IP</a:t>
            </a:r>
            <a:endParaRPr lang="en-IN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" name="Straight Arrow Connector 3"/>
          <p:cNvCxnSpPr>
            <a:stCxn id="11" idx="0"/>
          </p:cNvCxnSpPr>
          <p:nvPr/>
        </p:nvCxnSpPr>
        <p:spPr>
          <a:xfrm>
            <a:off x="2459182" y="3810000"/>
            <a:ext cx="5888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838200" y="2895600"/>
            <a:ext cx="1000991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30002H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705600" y="1905000"/>
            <a:ext cx="1219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01010101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728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-0.09445 L 0.00347 -0.216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96296E-6 L -0.0033 -0.2682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1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65 -3.3025E-6 L 0.15955 -3.3025E-6 C 0.19584 -3.3025E-6 0.24063 -0.0407 0.24063 -0.07215 L 0.24063 -0.14431 " pathEditMode="relative" rAng="0" ptsTypes="FfFF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" y="-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47919E-6 L 0.01632 -2.47919E-6 C 0.02396 -2.47919E-6 0.03333 0.13368 0.03333 0.24422 L 0.03333 0.48844 " pathEditMode="relative" rAng="0" ptsTypes="FfFF">
                                      <p:cBhvr>
                                        <p:cTn id="3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8" grpId="0" animBg="1"/>
      <p:bldP spid="24" grpId="0" animBg="1"/>
      <p:bldP spid="2" grpId="0" animBg="1"/>
      <p:bldP spid="5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18744076"/>
              </p:ext>
            </p:extLst>
          </p:nvPr>
        </p:nvGraphicFramePr>
        <p:xfrm>
          <a:off x="3429002" y="13855"/>
          <a:ext cx="3200398" cy="29260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36134"/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</a:tblGrid>
              <a:tr h="28956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30007 h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IN" dirty="0" smtClean="0"/>
                        <a:t>30006 h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IN" dirty="0" smtClean="0"/>
                        <a:t>30005 h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IN" dirty="0" smtClean="0"/>
                        <a:t>30004 h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IN" dirty="0" smtClean="0"/>
                        <a:t>30003 h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IN" dirty="0" smtClean="0"/>
                        <a:t>30002 h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IN" dirty="0" smtClean="0"/>
                        <a:t>30001 h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IN" dirty="0" smtClean="0"/>
                        <a:t>30000 h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74171938"/>
              </p:ext>
            </p:extLst>
          </p:nvPr>
        </p:nvGraphicFramePr>
        <p:xfrm>
          <a:off x="457200" y="4495800"/>
          <a:ext cx="1295400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ES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CS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SS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DS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16200000">
            <a:off x="438152" y="4210047"/>
            <a:ext cx="380998" cy="190501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524000" y="3886199"/>
            <a:ext cx="762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Snip Same Side Corner Rectangle 10"/>
              <p:cNvSpPr/>
              <p:nvPr/>
            </p:nvSpPr>
            <p:spPr>
              <a:xfrm>
                <a:off x="20782" y="3505200"/>
                <a:ext cx="2438400" cy="60960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⅀</m:t>
                      </m:r>
                    </m:oMath>
                  </m:oMathPara>
                </a14:m>
                <a:endParaRPr lang="en-IN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Snip Same Side Corner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" y="3505200"/>
                <a:ext cx="2438400" cy="60960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blipFill rotWithShape="1">
                <a:blip r:embed="rId3" cstate="print"/>
                <a:stretch>
                  <a:fillRect b="-5769"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 rot="16200000">
            <a:off x="3961535" y="3010762"/>
            <a:ext cx="401784" cy="24765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205345" y="3259281"/>
            <a:ext cx="90055" cy="2459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3810000" y="2971800"/>
            <a:ext cx="2514600" cy="190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MEMORY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1219200" y="3259281"/>
            <a:ext cx="3048000" cy="935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Arrow 16"/>
          <p:cNvSpPr/>
          <p:nvPr/>
        </p:nvSpPr>
        <p:spPr>
          <a:xfrm>
            <a:off x="4267199" y="3200400"/>
            <a:ext cx="3295649" cy="190501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16752096"/>
              </p:ext>
            </p:extLst>
          </p:nvPr>
        </p:nvGraphicFramePr>
        <p:xfrm>
          <a:off x="6934200" y="4114800"/>
          <a:ext cx="1295400" cy="22250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ight Arrow 19"/>
          <p:cNvSpPr/>
          <p:nvPr/>
        </p:nvSpPr>
        <p:spPr>
          <a:xfrm rot="5400000">
            <a:off x="7143749" y="3562349"/>
            <a:ext cx="838200" cy="266701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10800000">
            <a:off x="1600200" y="4286250"/>
            <a:ext cx="1081518" cy="13335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 rot="5400000" flipH="1">
            <a:off x="2189015" y="3865415"/>
            <a:ext cx="1046888" cy="614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3048000" y="3810000"/>
            <a:ext cx="3581400" cy="198119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  <a:latin typeface="Cambria" pitchFamily="18" charset="0"/>
              </a:rPr>
              <a:t>physical Address =segment address *10h + offset address</a:t>
            </a:r>
          </a:p>
          <a:p>
            <a:endParaRPr lang="en-IN" dirty="0" smtClean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IN" dirty="0" smtClean="0">
                <a:solidFill>
                  <a:schemeClr val="tx1"/>
                </a:solidFill>
                <a:latin typeface="Cambria" pitchFamily="18" charset="0"/>
              </a:rPr>
              <a:t>Ex:-CS=3000h , IP=0003h</a:t>
            </a:r>
            <a:endParaRPr lang="en-IN" dirty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IN" b="1" dirty="0" smtClean="0">
                <a:solidFill>
                  <a:schemeClr val="tx1"/>
                </a:solidFill>
                <a:latin typeface="Cambria" pitchFamily="18" charset="0"/>
              </a:rPr>
              <a:t>PA=3000h*10h+0003h</a:t>
            </a:r>
          </a:p>
          <a:p>
            <a:r>
              <a:rPr lang="en-IN" b="1" dirty="0" smtClean="0">
                <a:solidFill>
                  <a:schemeClr val="tx1"/>
                </a:solidFill>
                <a:latin typeface="Cambria" pitchFamily="18" charset="0"/>
              </a:rPr>
              <a:t>=30000h+0003h</a:t>
            </a:r>
          </a:p>
          <a:p>
            <a:r>
              <a:rPr lang="en-IN" b="1" dirty="0" smtClean="0">
                <a:solidFill>
                  <a:schemeClr val="tx1"/>
                </a:solidFill>
                <a:latin typeface="Cambria" pitchFamily="18" charset="0"/>
              </a:rPr>
              <a:t>=30003h</a:t>
            </a:r>
            <a:endParaRPr lang="en-IN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 rot="16200000" flipV="1">
            <a:off x="-222498" y="5416302"/>
            <a:ext cx="838200" cy="21639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6200000" flipV="1">
            <a:off x="1769113" y="5847222"/>
            <a:ext cx="640570" cy="21639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581400" y="5955420"/>
            <a:ext cx="2209800" cy="32028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+mj-lt"/>
              </a:rPr>
              <a:t>INCREMENT  IP</a:t>
            </a:r>
            <a:endParaRPr lang="en-IN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" name="Straight Arrow Connector 3"/>
          <p:cNvCxnSpPr>
            <a:stCxn id="11" idx="0"/>
          </p:cNvCxnSpPr>
          <p:nvPr/>
        </p:nvCxnSpPr>
        <p:spPr>
          <a:xfrm>
            <a:off x="2459182" y="3810000"/>
            <a:ext cx="5888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838200" y="2895600"/>
            <a:ext cx="1000991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30003H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705600" y="1524000"/>
            <a:ext cx="1219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00010010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728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-0.09445 L 0.00347 -0.216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96296E-6 L -0.0033 -0.2682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1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65 -3.3025E-6 L 0.15955 -3.3025E-6 C 0.19584 -3.3025E-6 0.24063 -0.05619 0.24063 -0.0999 L 0.24063 -0.19981 " pathEditMode="relative" rAng="0" ptsTypes="FfFF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58E-6 L 0.01233 3.358E-6 C 0.01806 3.358E-6 0.025 0.1339 0.025 0.24421 L 0.025 0.48843 " pathEditMode="relative" rAng="0" ptsTypes="FfFF">
                                      <p:cBhvr>
                                        <p:cTn id="3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8" grpId="0" animBg="1"/>
      <p:bldP spid="24" grpId="0" animBg="1"/>
      <p:bldP spid="2" grpId="0" animBg="1"/>
      <p:bldP spid="5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EU (Execution Unit)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3600" dirty="0" smtClean="0">
                <a:latin typeface="+mj-lt"/>
              </a:rPr>
              <a:t>Control circuitry.</a:t>
            </a:r>
          </a:p>
          <a:p>
            <a:pPr>
              <a:buFont typeface="Wingdings" pitchFamily="2" charset="2"/>
              <a:buChar char="Ø"/>
            </a:pPr>
            <a:r>
              <a:rPr lang="en-IN" sz="3600" dirty="0" smtClean="0">
                <a:latin typeface="+mj-lt"/>
              </a:rPr>
              <a:t>Instruction Decoder.</a:t>
            </a:r>
          </a:p>
          <a:p>
            <a:pPr>
              <a:buFont typeface="Wingdings" pitchFamily="2" charset="2"/>
              <a:buChar char="Ø"/>
            </a:pPr>
            <a:r>
              <a:rPr lang="en-IN" sz="3600" dirty="0" smtClean="0">
                <a:latin typeface="+mj-lt"/>
              </a:rPr>
              <a:t>ALU.</a:t>
            </a:r>
          </a:p>
          <a:p>
            <a:pPr>
              <a:buFont typeface="Wingdings" pitchFamily="2" charset="2"/>
              <a:buChar char="Ø"/>
            </a:pPr>
            <a:r>
              <a:rPr lang="en-IN" sz="3600" dirty="0" smtClean="0">
                <a:latin typeface="+mj-lt"/>
              </a:rPr>
              <a:t>Flag register.</a:t>
            </a:r>
          </a:p>
          <a:p>
            <a:pPr>
              <a:buFont typeface="Wingdings" pitchFamily="2" charset="2"/>
              <a:buChar char="Ø"/>
            </a:pPr>
            <a:r>
              <a:rPr lang="en-IN" sz="3600" dirty="0" smtClean="0">
                <a:latin typeface="+mj-lt"/>
              </a:rPr>
              <a:t>General purpose registers.</a:t>
            </a:r>
          </a:p>
          <a:p>
            <a:pPr>
              <a:buFont typeface="Wingdings" pitchFamily="2" charset="2"/>
              <a:buChar char="Ø"/>
            </a:pPr>
            <a:r>
              <a:rPr lang="en-IN" sz="3600" dirty="0" smtClean="0">
                <a:latin typeface="+mj-lt"/>
              </a:rPr>
              <a:t>Pointer and index registers.</a:t>
            </a:r>
          </a:p>
        </p:txBody>
      </p:sp>
    </p:spTree>
    <p:extLst>
      <p:ext uri="{BB962C8B-B14F-4D97-AF65-F5344CB8AC3E}">
        <p14:creationId xmlns:p14="http://schemas.microsoft.com/office/powerpoint/2010/main" xmlns="" val="243115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rish\Desktop\The INTEL iAPX 8086 8088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7848600" cy="64007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Flag register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981200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+mj-lt"/>
              </a:rPr>
              <a:t>The 8086 has 16 bit Flag register.</a:t>
            </a:r>
          </a:p>
          <a:p>
            <a:r>
              <a:rPr lang="en-IN" b="1" dirty="0" smtClean="0">
                <a:latin typeface="+mj-lt"/>
              </a:rPr>
              <a:t>It is divided into two parts</a:t>
            </a:r>
          </a:p>
          <a:p>
            <a:pPr lvl="1">
              <a:buFont typeface="Wingdings" pitchFamily="2" charset="2"/>
              <a:buChar char="Ø"/>
            </a:pPr>
            <a:r>
              <a:rPr lang="en-IN" b="1" dirty="0" smtClean="0">
                <a:latin typeface="+mj-lt"/>
              </a:rPr>
              <a:t>Condition code or status flags.</a:t>
            </a:r>
          </a:p>
          <a:p>
            <a:pPr lvl="1">
              <a:buFont typeface="Wingdings" pitchFamily="2" charset="2"/>
              <a:buChar char="Ø"/>
            </a:pPr>
            <a:r>
              <a:rPr lang="en-IN" b="1" dirty="0" smtClean="0">
                <a:latin typeface="+mj-lt"/>
              </a:rPr>
              <a:t>Machine control flags.</a:t>
            </a:r>
          </a:p>
          <a:p>
            <a:pPr marL="411480" lvl="1" indent="0">
              <a:buNone/>
            </a:pPr>
            <a:r>
              <a:rPr lang="en-IN" b="1" dirty="0">
                <a:latin typeface="+mj-lt"/>
              </a:rPr>
              <a:t> </a:t>
            </a:r>
            <a:r>
              <a:rPr lang="en-IN" b="1" dirty="0" smtClean="0">
                <a:latin typeface="+mj-lt"/>
              </a:rPr>
              <a:t>      (D,I,T)</a:t>
            </a: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073809358"/>
              </p:ext>
            </p:extLst>
          </p:nvPr>
        </p:nvGraphicFramePr>
        <p:xfrm>
          <a:off x="457200" y="3906520"/>
          <a:ext cx="762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250"/>
                <a:gridCol w="476250"/>
                <a:gridCol w="476250"/>
                <a:gridCol w="476250"/>
                <a:gridCol w="476250"/>
                <a:gridCol w="476250"/>
                <a:gridCol w="476250"/>
                <a:gridCol w="476250"/>
                <a:gridCol w="476250"/>
                <a:gridCol w="476250"/>
                <a:gridCol w="476250"/>
                <a:gridCol w="476250"/>
                <a:gridCol w="476250"/>
                <a:gridCol w="476250"/>
                <a:gridCol w="476250"/>
                <a:gridCol w="47625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j-lt"/>
                        </a:rPr>
                        <a:t>15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j-lt"/>
                        </a:rPr>
                        <a:t>14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j-lt"/>
                        </a:rPr>
                        <a:t>13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j-lt"/>
                        </a:rPr>
                        <a:t>12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j-lt"/>
                        </a:rPr>
                        <a:t>11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j-lt"/>
                        </a:rPr>
                        <a:t>10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j-lt"/>
                        </a:rPr>
                        <a:t>9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j-lt"/>
                        </a:rPr>
                        <a:t>8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j-lt"/>
                        </a:rPr>
                        <a:t>7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j-lt"/>
                        </a:rPr>
                        <a:t>6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j-lt"/>
                        </a:rPr>
                        <a:t>5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j-lt"/>
                        </a:rPr>
                        <a:t>4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j-lt"/>
                        </a:rPr>
                        <a:t>3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j-lt"/>
                        </a:rPr>
                        <a:t>2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j-lt"/>
                        </a:rPr>
                        <a:t>1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j-lt"/>
                        </a:rPr>
                        <a:t>0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j-lt"/>
                        </a:rPr>
                        <a:t>X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j-lt"/>
                        </a:rPr>
                        <a:t>X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j-lt"/>
                        </a:rPr>
                        <a:t>X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j-lt"/>
                        </a:rPr>
                        <a:t>X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j-lt"/>
                        </a:rPr>
                        <a:t>O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j-lt"/>
                        </a:rPr>
                        <a:t>D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j-lt"/>
                        </a:rPr>
                        <a:t>I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j-lt"/>
                        </a:rPr>
                        <a:t>T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j-lt"/>
                        </a:rPr>
                        <a:t>S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j-lt"/>
                        </a:rPr>
                        <a:t>Z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j-lt"/>
                        </a:rPr>
                        <a:t>X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j-lt"/>
                        </a:rPr>
                        <a:t>Ac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j-lt"/>
                        </a:rPr>
                        <a:t>X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j-lt"/>
                        </a:rPr>
                        <a:t>P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j-lt"/>
                        </a:rPr>
                        <a:t>X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j-lt"/>
                        </a:rPr>
                        <a:t>Cy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9986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Segmentation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153400" cy="4800600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+mj-lt"/>
              </a:rPr>
              <a:t>The memory in an 8086/8088 based system is organised as segmented memory.</a:t>
            </a:r>
          </a:p>
          <a:p>
            <a:pPr algn="just"/>
            <a:r>
              <a:rPr lang="en-IN" sz="2400" dirty="0" smtClean="0">
                <a:latin typeface="+mj-lt"/>
              </a:rPr>
              <a:t>The complete physical memory (1MB) is divided into a 16 logical segments.</a:t>
            </a:r>
          </a:p>
          <a:p>
            <a:pPr algn="just"/>
            <a:r>
              <a:rPr lang="en-IN" sz="2400" dirty="0" smtClean="0">
                <a:latin typeface="+mj-lt"/>
              </a:rPr>
              <a:t>Each segment is 64Kb size.</a:t>
            </a:r>
          </a:p>
          <a:p>
            <a:pPr algn="just"/>
            <a:r>
              <a:rPr lang="en-IN" sz="2400" dirty="0" smtClean="0">
                <a:latin typeface="+mj-lt"/>
              </a:rPr>
              <a:t>The 16 bit contents of the segment register actually point to the starting location of a particular segment.</a:t>
            </a:r>
          </a:p>
          <a:p>
            <a:pPr algn="just"/>
            <a:r>
              <a:rPr lang="en-IN" sz="2400" dirty="0" smtClean="0">
                <a:latin typeface="+mj-lt"/>
              </a:rPr>
              <a:t>To address a specific memory location within a segment we need an offset address.</a:t>
            </a:r>
          </a:p>
          <a:p>
            <a:pPr algn="just"/>
            <a:r>
              <a:rPr lang="en-IN" sz="2400" dirty="0" smtClean="0">
                <a:latin typeface="+mj-lt"/>
              </a:rPr>
              <a:t>The offset address is also 16 bit long so that the maximum offset value can be </a:t>
            </a:r>
            <a:r>
              <a:rPr lang="en-IN" sz="2400" dirty="0" err="1" smtClean="0">
                <a:latin typeface="+mj-lt"/>
              </a:rPr>
              <a:t>FFFFh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395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rish\Desktop\MPMC LECTURES\memory segmenta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7013"/>
            <a:ext cx="7897813" cy="640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13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44009798"/>
              </p:ext>
            </p:extLst>
          </p:nvPr>
        </p:nvGraphicFramePr>
        <p:xfrm>
          <a:off x="1676400" y="533400"/>
          <a:ext cx="1981200" cy="586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6858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1127760">
                <a:tc>
                  <a:txBody>
                    <a:bodyPr/>
                    <a:lstStyle/>
                    <a:p>
                      <a:r>
                        <a:rPr lang="en-IN" dirty="0" smtClean="0"/>
                        <a:t>FFFF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                    64KB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0000</a:t>
                      </a:r>
                    </a:p>
                  </a:txBody>
                  <a:tcPr/>
                </a:tc>
              </a:tr>
              <a:tr h="11277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1188720">
                <a:tc>
                  <a:txBody>
                    <a:bodyPr/>
                    <a:lstStyle/>
                    <a:p>
                      <a:r>
                        <a:rPr lang="en-IN" dirty="0" smtClean="0"/>
                        <a:t>FFFF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                    64KB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0000</a:t>
                      </a:r>
                      <a:endParaRPr lang="en-IN" dirty="0"/>
                    </a:p>
                  </a:txBody>
                  <a:tcPr/>
                </a:tc>
              </a:tr>
              <a:tr h="11277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3200400" y="1295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241964" y="3886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41964" y="4800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2133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657600" y="5223164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713018" y="2646219"/>
            <a:ext cx="4779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657600" y="2209800"/>
            <a:ext cx="4779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657600" y="4876800"/>
            <a:ext cx="4779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204855" y="2400300"/>
            <a:ext cx="96981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CS2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04855" y="5032664"/>
            <a:ext cx="96981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CS1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91000" y="46101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Offset IP1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77146" y="19431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Offset IP2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3400" y="6019800"/>
            <a:ext cx="1143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00000H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2618" y="533400"/>
            <a:ext cx="1143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FFFFFH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12618" y="2292928"/>
            <a:ext cx="1143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2</a:t>
            </a:r>
            <a:r>
              <a:rPr lang="en-IN" b="1" dirty="0" smtClean="0">
                <a:solidFill>
                  <a:schemeClr val="tx1"/>
                </a:solidFill>
              </a:rPr>
              <a:t>500H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2618" y="4904509"/>
            <a:ext cx="1143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1000H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200" y="1662546"/>
            <a:ext cx="142701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SEGMENT 2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7318" y="4267200"/>
            <a:ext cx="142701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SEGMENT 1</a:t>
            </a:r>
            <a:endParaRPr lang="en-IN" b="1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56901387"/>
              </p:ext>
            </p:extLst>
          </p:nvPr>
        </p:nvGraphicFramePr>
        <p:xfrm>
          <a:off x="5486400" y="457200"/>
          <a:ext cx="1981200" cy="598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6858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1524000">
                <a:tc>
                  <a:txBody>
                    <a:bodyPr/>
                    <a:lstStyle/>
                    <a:p>
                      <a:r>
                        <a:rPr lang="en-IN" dirty="0" smtClean="0"/>
                        <a:t>FFFF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                  64KB</a:t>
                      </a:r>
                    </a:p>
                    <a:p>
                      <a:endParaRPr lang="en-IN" dirty="0" smtClean="0"/>
                    </a:p>
                    <a:p>
                      <a:endParaRPr lang="en-IN" dirty="0" smtClean="0"/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rPr lang="en-IN" dirty="0" smtClean="0"/>
                        <a:t>FFFF</a:t>
                      </a:r>
                    </a:p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0000,1A01</a:t>
                      </a:r>
                      <a:endParaRPr lang="en-IN" dirty="0"/>
                    </a:p>
                  </a:txBody>
                  <a:tcPr/>
                </a:tc>
              </a:tr>
              <a:tr h="1188720">
                <a:tc>
                  <a:txBody>
                    <a:bodyPr/>
                    <a:lstStyle/>
                    <a:p>
                      <a:r>
                        <a:rPr lang="en-IN" dirty="0" smtClean="0"/>
                        <a:t>1A00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                    64KB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0000</a:t>
                      </a:r>
                      <a:endParaRPr lang="en-IN" dirty="0"/>
                    </a:p>
                  </a:txBody>
                  <a:tcPr/>
                </a:tc>
              </a:tr>
              <a:tr h="11277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V="1">
            <a:off x="6934200" y="1219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284029" y="2705100"/>
            <a:ext cx="0" cy="1485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284029" y="4724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934200" y="2057400"/>
            <a:ext cx="10392" cy="1828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7699665" y="5146964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391400" y="3751119"/>
            <a:ext cx="4779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370618" y="3314700"/>
            <a:ext cx="4779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7699665" y="4800600"/>
            <a:ext cx="4779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879772" y="3505200"/>
            <a:ext cx="96981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CS2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014855" y="4956464"/>
            <a:ext cx="96981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CS1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001000" y="45339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Offset IP1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848600" y="30480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Offset IP2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343400" y="5943600"/>
            <a:ext cx="1143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0000H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419600" y="457200"/>
            <a:ext cx="1143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FFFFFH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059382" y="1586346"/>
            <a:ext cx="142701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SEGMENT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89709" y="76200"/>
            <a:ext cx="3553691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NON OVERLAPPING SEGMENTS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772891" y="83127"/>
            <a:ext cx="3460174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 OVERLAPPING SEGMENTS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18264" y="3200400"/>
            <a:ext cx="11430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OVERLAP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429000" y="3733800"/>
            <a:ext cx="1752600" cy="5334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Overlapped segmented area 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>
            <a:stCxn id="47" idx="3"/>
          </p:cNvCxnSpPr>
          <p:nvPr/>
        </p:nvCxnSpPr>
        <p:spPr>
          <a:xfrm flipV="1">
            <a:off x="5181600" y="3352800"/>
            <a:ext cx="838200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9547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/>
      <p:bldP spid="46" grpId="0"/>
      <p:bldP spid="73" grpId="0"/>
      <p:bldP spid="74" grpId="0" animBg="1"/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257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Allows the memory capacity to 1MBytes although the actual address to be handled are 16 bit size.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Allows the placing of code , data and stack portions of the same program in different parts (segments) of memory , for data and code protection.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Permits a program and/or its data to be put into different areas of memory each time the program is executed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provision for relocation is done.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604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segmentation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800600"/>
          </a:xfrm>
        </p:spPr>
        <p:txBody>
          <a:bodyPr>
            <a:normAutofit/>
          </a:bodyPr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en-IN" sz="2800" b="1" u="sng" dirty="0" smtClean="0"/>
              <a:t>Rules for memory segmentation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IN" sz="2800" dirty="0" smtClean="0"/>
              <a:t>1.The four segments can overlap for small programs.</a:t>
            </a:r>
            <a:r>
              <a:rPr lang="en-IN" sz="2800" dirty="0"/>
              <a:t> </a:t>
            </a:r>
            <a:r>
              <a:rPr lang="en-IN" sz="2800" dirty="0" smtClean="0"/>
              <a:t>In a minimum system all four segments can start at the address 00000h.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IN" sz="2800" dirty="0" smtClean="0"/>
              <a:t>2.The segment can begin/start at any memory address which is divisible by 16.</a:t>
            </a:r>
          </a:p>
          <a:p>
            <a:pPr marL="114300" indent="0" algn="just">
              <a:lnSpc>
                <a:spcPct val="150000"/>
              </a:lnSpc>
              <a:buNone/>
            </a:pP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19904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Register organization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772400" cy="5486400"/>
          </a:xfrm>
        </p:spPr>
        <p:txBody>
          <a:bodyPr>
            <a:noAutofit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8086 has a powerful set of registers containing general purpose and special purpose registers.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All the registers of 8086 are 16-bit registers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general purpose registers, can be used either 8-bit registers or 16-bit registers.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general purpose registers are either used for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holding the data,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i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variables and intermediate results temporarily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or for other purpose like 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counter or for storing offset address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for some particular addressing modes etc.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special purpose registers are used as </a:t>
            </a:r>
            <a:r>
              <a:rPr lang="en-IN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segment registers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pointers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index registers or as offset storage registers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for particular addressing modes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914400"/>
          <a:ext cx="2057400" cy="36576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028700"/>
                <a:gridCol w="10287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AH</a:t>
                      </a:r>
                      <a:endParaRPr lang="en-IN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AL</a:t>
                      </a:r>
                      <a:endParaRPr lang="en-IN" sz="2400" b="1" dirty="0"/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BH</a:t>
                      </a:r>
                      <a:endParaRPr lang="en-IN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BL</a:t>
                      </a:r>
                      <a:endParaRPr lang="en-IN" sz="2400" b="1" dirty="0"/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CH</a:t>
                      </a:r>
                      <a:endParaRPr lang="en-IN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CL</a:t>
                      </a:r>
                      <a:endParaRPr lang="en-IN" sz="2400" b="1" dirty="0"/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DH </a:t>
                      </a:r>
                      <a:endParaRPr lang="en-IN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DL</a:t>
                      </a:r>
                      <a:endParaRPr lang="en-IN" sz="24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05200" y="1524000"/>
          <a:ext cx="914400" cy="36576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CS</a:t>
                      </a:r>
                      <a:endParaRPr lang="en-IN" sz="24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SS</a:t>
                      </a:r>
                      <a:endParaRPr lang="en-IN" sz="2400" b="1" dirty="0"/>
                    </a:p>
                  </a:txBody>
                  <a:tcPr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DS</a:t>
                      </a:r>
                      <a:endParaRPr lang="en-IN" sz="24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ES</a:t>
                      </a:r>
                      <a:endParaRPr lang="en-IN" sz="2400" b="1" dirty="0"/>
                    </a:p>
                  </a:txBody>
                  <a:tcPr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781800" y="990600"/>
          <a:ext cx="914400" cy="35814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914400"/>
              </a:tblGrid>
              <a:tr h="71628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SP</a:t>
                      </a:r>
                      <a:endParaRPr lang="en-IN" sz="24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71628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BP</a:t>
                      </a:r>
                      <a:endParaRPr lang="en-IN" sz="2400" b="1" dirty="0"/>
                    </a:p>
                  </a:txBody>
                  <a:tcPr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71628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SI</a:t>
                      </a:r>
                      <a:endParaRPr lang="en-IN" sz="24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71628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DI</a:t>
                      </a:r>
                      <a:endParaRPr lang="en-IN" sz="2400" b="1" dirty="0"/>
                    </a:p>
                  </a:txBody>
                  <a:tcPr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71628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IP</a:t>
                      </a:r>
                      <a:endParaRPr lang="en-IN" sz="24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76800" y="2667000"/>
          <a:ext cx="16002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FLAG/PSW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28600" y="4876800"/>
            <a:ext cx="2743200" cy="381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GENERAL DATA REGISTERS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0" y="5410200"/>
            <a:ext cx="2743200" cy="381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SEGMENT REGISTERS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38800" y="4876800"/>
            <a:ext cx="2743200" cy="533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POINTER &amp; INDEX REGISTERS</a:t>
            </a:r>
            <a:endParaRPr lang="en-I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7620000" cy="1143000"/>
          </a:xfrm>
        </p:spPr>
        <p:txBody>
          <a:bodyPr/>
          <a:lstStyle/>
          <a:p>
            <a:pPr algn="ctr"/>
            <a:r>
              <a:rPr lang="en-IN" dirty="0" smtClean="0"/>
              <a:t>ARCHITECTURE OF 8086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arish\Desktop\micro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7467600" cy="650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9909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Harish\Desktop\The INTEL iAPX 8086 8088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408536"/>
            <a:ext cx="7924800" cy="3657599"/>
          </a:xfrm>
          <a:prstGeom prst="rect">
            <a:avLst/>
          </a:prstGeom>
          <a:noFill/>
        </p:spPr>
      </p:pic>
      <p:pic>
        <p:nvPicPr>
          <p:cNvPr id="2050" name="Picture 2" descr="C:\Users\Harish\Desktop\The INTEL iAPX 8086 8088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55736"/>
            <a:ext cx="7924800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9067800" cy="9144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BIU (</a:t>
            </a:r>
            <a:r>
              <a:rPr lang="en-IN" sz="5400" b="1" dirty="0">
                <a:solidFill>
                  <a:schemeClr val="accent1">
                    <a:lumMod val="75000"/>
                  </a:schemeClr>
                </a:solidFill>
              </a:rPr>
              <a:t>Bus interface </a:t>
            </a:r>
            <a:r>
              <a:rPr lang="en-IN" sz="5400" b="1" dirty="0" smtClean="0">
                <a:solidFill>
                  <a:schemeClr val="accent1">
                    <a:lumMod val="75000"/>
                  </a:schemeClr>
                </a:solidFill>
              </a:rPr>
              <a:t>unit)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4800600"/>
          </a:xfrm>
        </p:spPr>
        <p:txBody>
          <a:bodyPr/>
          <a:lstStyle/>
          <a:p>
            <a:pPr marL="114300" indent="0">
              <a:buNone/>
            </a:pPr>
            <a:r>
              <a:rPr lang="en-IN" sz="3200" b="1" dirty="0" smtClean="0">
                <a:solidFill>
                  <a:srgbClr val="FF0000"/>
                </a:solidFill>
                <a:latin typeface="+mj-lt"/>
              </a:rPr>
              <a:t>Functions of Bus interface unit</a:t>
            </a:r>
          </a:p>
          <a:p>
            <a:r>
              <a:rPr lang="en-IN" sz="3200" dirty="0" smtClean="0">
                <a:latin typeface="+mj-lt"/>
              </a:rPr>
              <a:t>It sends address of the memory or I/o.</a:t>
            </a:r>
          </a:p>
          <a:p>
            <a:r>
              <a:rPr lang="en-IN" sz="3200" dirty="0" smtClean="0">
                <a:latin typeface="+mj-lt"/>
              </a:rPr>
              <a:t>It fetches instruction from memory.</a:t>
            </a:r>
          </a:p>
          <a:p>
            <a:r>
              <a:rPr lang="en-IN" sz="3200" dirty="0" smtClean="0">
                <a:latin typeface="+mj-lt"/>
              </a:rPr>
              <a:t>It reads data from port/memory.</a:t>
            </a:r>
          </a:p>
          <a:p>
            <a:r>
              <a:rPr lang="en-IN" sz="3200" dirty="0" smtClean="0">
                <a:latin typeface="+mj-lt"/>
              </a:rPr>
              <a:t>It writes data into </a:t>
            </a:r>
            <a:r>
              <a:rPr lang="en-IN" sz="3200" dirty="0">
                <a:latin typeface="+mj-lt"/>
              </a:rPr>
              <a:t>port/memory</a:t>
            </a:r>
            <a:r>
              <a:rPr lang="en-IN" sz="3200" dirty="0" smtClean="0">
                <a:latin typeface="+mj-lt"/>
              </a:rPr>
              <a:t>.</a:t>
            </a:r>
          </a:p>
          <a:p>
            <a:r>
              <a:rPr lang="en-IN" sz="3200" dirty="0" smtClean="0">
                <a:latin typeface="+mj-lt"/>
              </a:rPr>
              <a:t>It supports instruction queuing.</a:t>
            </a:r>
          </a:p>
          <a:p>
            <a:r>
              <a:rPr lang="en-IN" sz="3200" dirty="0" smtClean="0">
                <a:latin typeface="+mj-lt"/>
              </a:rPr>
              <a:t>It provides the address relocation facility.</a:t>
            </a:r>
          </a:p>
        </p:txBody>
      </p:sp>
    </p:spTree>
    <p:extLst>
      <p:ext uri="{BB962C8B-B14F-4D97-AF65-F5344CB8AC3E}">
        <p14:creationId xmlns:p14="http://schemas.microsoft.com/office/powerpoint/2010/main" xmlns="" val="60888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18744076"/>
              </p:ext>
            </p:extLst>
          </p:nvPr>
        </p:nvGraphicFramePr>
        <p:xfrm>
          <a:off x="3429002" y="13855"/>
          <a:ext cx="3200398" cy="29260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36134"/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</a:tblGrid>
              <a:tr h="28956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30007 h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IN" dirty="0" smtClean="0"/>
                        <a:t>30006 h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IN" dirty="0" smtClean="0"/>
                        <a:t>30005 h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IN" dirty="0" smtClean="0"/>
                        <a:t>30004 h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IN" dirty="0" smtClean="0"/>
                        <a:t>30003 h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IN" dirty="0" smtClean="0"/>
                        <a:t>30002 h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IN" dirty="0" smtClean="0"/>
                        <a:t>30001 h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IN" dirty="0" smtClean="0"/>
                        <a:t>30000 h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74171938"/>
              </p:ext>
            </p:extLst>
          </p:nvPr>
        </p:nvGraphicFramePr>
        <p:xfrm>
          <a:off x="457200" y="4495800"/>
          <a:ext cx="1295400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ES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CS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SS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DS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16200000">
            <a:off x="438152" y="4210047"/>
            <a:ext cx="380998" cy="190501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524000" y="3886199"/>
            <a:ext cx="762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Snip Same Side Corner Rectangle 10"/>
              <p:cNvSpPr/>
              <p:nvPr/>
            </p:nvSpPr>
            <p:spPr>
              <a:xfrm>
                <a:off x="20782" y="3505200"/>
                <a:ext cx="2438400" cy="60960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⅀</m:t>
                      </m:r>
                    </m:oMath>
                  </m:oMathPara>
                </a14:m>
                <a:endParaRPr lang="en-IN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Snip Same Side Corner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" y="3505200"/>
                <a:ext cx="2438400" cy="60960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blipFill rotWithShape="1">
                <a:blip r:embed="rId3" cstate="print"/>
                <a:stretch>
                  <a:fillRect b="-5769"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 rot="16200000">
            <a:off x="3961535" y="3010762"/>
            <a:ext cx="401784" cy="24765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205345" y="3259281"/>
            <a:ext cx="90055" cy="2459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3810000" y="2971800"/>
            <a:ext cx="2514600" cy="190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MEMORY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1219200" y="3259281"/>
            <a:ext cx="3048000" cy="935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Arrow 16"/>
          <p:cNvSpPr/>
          <p:nvPr/>
        </p:nvSpPr>
        <p:spPr>
          <a:xfrm>
            <a:off x="4267199" y="3200400"/>
            <a:ext cx="3295649" cy="190501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16752096"/>
              </p:ext>
            </p:extLst>
          </p:nvPr>
        </p:nvGraphicFramePr>
        <p:xfrm>
          <a:off x="6934200" y="4114800"/>
          <a:ext cx="1295400" cy="22250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ight Arrow 19"/>
          <p:cNvSpPr/>
          <p:nvPr/>
        </p:nvSpPr>
        <p:spPr>
          <a:xfrm rot="5400000">
            <a:off x="7143749" y="3562349"/>
            <a:ext cx="838200" cy="266701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10800000">
            <a:off x="1600200" y="4286250"/>
            <a:ext cx="1081518" cy="13335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 rot="5400000" flipH="1">
            <a:off x="2189015" y="3865415"/>
            <a:ext cx="1046888" cy="614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3048000" y="3810000"/>
            <a:ext cx="3581400" cy="198119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  <a:latin typeface="Cambria" pitchFamily="18" charset="0"/>
              </a:rPr>
              <a:t>physical Address =segment address *10h + offset address</a:t>
            </a:r>
          </a:p>
          <a:p>
            <a:endParaRPr lang="en-IN" dirty="0" smtClean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IN" dirty="0" smtClean="0">
                <a:solidFill>
                  <a:schemeClr val="tx1"/>
                </a:solidFill>
                <a:latin typeface="Cambria" pitchFamily="18" charset="0"/>
              </a:rPr>
              <a:t>Ex:-CS=3000h , IP=0001h</a:t>
            </a:r>
            <a:endParaRPr lang="en-IN" dirty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IN" b="1" dirty="0" smtClean="0">
                <a:solidFill>
                  <a:schemeClr val="tx1"/>
                </a:solidFill>
                <a:latin typeface="Cambria" pitchFamily="18" charset="0"/>
              </a:rPr>
              <a:t>PA=3000h*10h+0000h</a:t>
            </a:r>
          </a:p>
          <a:p>
            <a:r>
              <a:rPr lang="en-IN" b="1" dirty="0" smtClean="0">
                <a:solidFill>
                  <a:schemeClr val="tx1"/>
                </a:solidFill>
                <a:latin typeface="Cambria" pitchFamily="18" charset="0"/>
              </a:rPr>
              <a:t>=</a:t>
            </a:r>
            <a:r>
              <a:rPr lang="en-IN" b="1" dirty="0" smtClean="0">
                <a:solidFill>
                  <a:schemeClr val="tx1"/>
                </a:solidFill>
                <a:latin typeface="Cambria" pitchFamily="18" charset="0"/>
              </a:rPr>
              <a:t>30000h+0000h</a:t>
            </a:r>
            <a:endParaRPr lang="en-IN" b="1" dirty="0" smtClean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IN" b="1" dirty="0" smtClean="0">
                <a:solidFill>
                  <a:schemeClr val="tx1"/>
                </a:solidFill>
                <a:latin typeface="Cambria" pitchFamily="18" charset="0"/>
              </a:rPr>
              <a:t>=</a:t>
            </a:r>
            <a:r>
              <a:rPr lang="en-IN" b="1" dirty="0" smtClean="0">
                <a:solidFill>
                  <a:schemeClr val="tx1"/>
                </a:solidFill>
                <a:latin typeface="Cambria" pitchFamily="18" charset="0"/>
              </a:rPr>
              <a:t>30000h</a:t>
            </a:r>
            <a:endParaRPr lang="en-IN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 rot="16200000" flipV="1">
            <a:off x="-222498" y="5416302"/>
            <a:ext cx="838200" cy="21639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6200000" flipV="1">
            <a:off x="1769113" y="5847222"/>
            <a:ext cx="640570" cy="21639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581400" y="5955420"/>
            <a:ext cx="2209800" cy="32028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+mj-lt"/>
              </a:rPr>
              <a:t>INCREMENT  IP</a:t>
            </a:r>
            <a:endParaRPr lang="en-IN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" name="Straight Arrow Connector 3"/>
          <p:cNvCxnSpPr>
            <a:stCxn id="11" idx="0"/>
          </p:cNvCxnSpPr>
          <p:nvPr/>
        </p:nvCxnSpPr>
        <p:spPr>
          <a:xfrm>
            <a:off x="2459182" y="3810000"/>
            <a:ext cx="5888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752599" y="2819400"/>
            <a:ext cx="1000991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30000H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257800" y="2743200"/>
            <a:ext cx="1219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00110100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728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-0.09445 L 0.00347 -0.216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96296E-6 L -0.0033 -0.2682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1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0.18698 -3.33333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-1.63737E-6 L 0.09982 -1.63737E-6 C 0.1408 -1.63737E-6 0.19166 0.13113 0.19166 0.23867 L 0.19166 0.47734 " pathEditMode="relative" rAng="0" ptsTypes="FfFF">
                                      <p:cBhvr>
                                        <p:cTn id="3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" y="2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8" grpId="0" animBg="1"/>
      <p:bldP spid="24" grpId="0" animBg="1"/>
      <p:bldP spid="2" grpId="0" animBg="1"/>
      <p:bldP spid="5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18744076"/>
              </p:ext>
            </p:extLst>
          </p:nvPr>
        </p:nvGraphicFramePr>
        <p:xfrm>
          <a:off x="3429002" y="13855"/>
          <a:ext cx="3200398" cy="29260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36134"/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</a:tblGrid>
              <a:tr h="28956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30007 h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IN" dirty="0" smtClean="0"/>
                        <a:t>30006 h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IN" dirty="0" smtClean="0"/>
                        <a:t>30005 h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IN" dirty="0" smtClean="0"/>
                        <a:t>30004 h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IN" dirty="0" smtClean="0"/>
                        <a:t>30003 h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IN" dirty="0" smtClean="0"/>
                        <a:t>30002 h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IN" dirty="0" smtClean="0"/>
                        <a:t>30001 h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IN" dirty="0" smtClean="0"/>
                        <a:t>30000 h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74171938"/>
              </p:ext>
            </p:extLst>
          </p:nvPr>
        </p:nvGraphicFramePr>
        <p:xfrm>
          <a:off x="457200" y="4495800"/>
          <a:ext cx="1295400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ES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CS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SS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DS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16200000">
            <a:off x="438152" y="4210047"/>
            <a:ext cx="380998" cy="190501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524000" y="3886199"/>
            <a:ext cx="762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Snip Same Side Corner Rectangle 10"/>
              <p:cNvSpPr/>
              <p:nvPr/>
            </p:nvSpPr>
            <p:spPr>
              <a:xfrm>
                <a:off x="20782" y="3505200"/>
                <a:ext cx="2438400" cy="60960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⅀</m:t>
                      </m:r>
                    </m:oMath>
                  </m:oMathPara>
                </a14:m>
                <a:endParaRPr lang="en-IN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Snip Same Side Corner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" y="3505200"/>
                <a:ext cx="2438400" cy="60960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blipFill rotWithShape="1">
                <a:blip r:embed="rId3" cstate="print"/>
                <a:stretch>
                  <a:fillRect b="-5769"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 rot="16200000">
            <a:off x="3961535" y="3010762"/>
            <a:ext cx="401784" cy="24765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205345" y="3259281"/>
            <a:ext cx="90055" cy="2459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3810000" y="2971800"/>
            <a:ext cx="2514600" cy="190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MEMORY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1219200" y="3259281"/>
            <a:ext cx="3048000" cy="935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Arrow 16"/>
          <p:cNvSpPr/>
          <p:nvPr/>
        </p:nvSpPr>
        <p:spPr>
          <a:xfrm>
            <a:off x="4267199" y="3200400"/>
            <a:ext cx="3295649" cy="190501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16752096"/>
              </p:ext>
            </p:extLst>
          </p:nvPr>
        </p:nvGraphicFramePr>
        <p:xfrm>
          <a:off x="6934200" y="4114800"/>
          <a:ext cx="1295400" cy="22250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ight Arrow 19"/>
          <p:cNvSpPr/>
          <p:nvPr/>
        </p:nvSpPr>
        <p:spPr>
          <a:xfrm rot="5400000">
            <a:off x="7143749" y="3562349"/>
            <a:ext cx="838200" cy="266701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10800000">
            <a:off x="1600200" y="4286250"/>
            <a:ext cx="1081518" cy="13335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 rot="5400000" flipH="1">
            <a:off x="2189015" y="3865415"/>
            <a:ext cx="1046888" cy="614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3048000" y="3810000"/>
            <a:ext cx="3581400" cy="198119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  <a:latin typeface="Cambria" pitchFamily="18" charset="0"/>
              </a:rPr>
              <a:t>physical Address =segment address *10h + offset address</a:t>
            </a:r>
          </a:p>
          <a:p>
            <a:endParaRPr lang="en-IN" dirty="0" smtClean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IN" dirty="0" smtClean="0">
                <a:solidFill>
                  <a:schemeClr val="tx1"/>
                </a:solidFill>
                <a:latin typeface="Cambria" pitchFamily="18" charset="0"/>
              </a:rPr>
              <a:t>Ex:-CS=3000h , IP=0001h</a:t>
            </a:r>
            <a:endParaRPr lang="en-IN" dirty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IN" b="1" dirty="0" smtClean="0">
                <a:solidFill>
                  <a:schemeClr val="tx1"/>
                </a:solidFill>
                <a:latin typeface="Cambria" pitchFamily="18" charset="0"/>
              </a:rPr>
              <a:t>PA=3000h*10h+0001h</a:t>
            </a:r>
          </a:p>
          <a:p>
            <a:r>
              <a:rPr lang="en-IN" b="1" dirty="0" smtClean="0">
                <a:solidFill>
                  <a:schemeClr val="tx1"/>
                </a:solidFill>
                <a:latin typeface="Cambria" pitchFamily="18" charset="0"/>
              </a:rPr>
              <a:t>=30000h+0001h</a:t>
            </a:r>
          </a:p>
          <a:p>
            <a:r>
              <a:rPr lang="en-IN" b="1" dirty="0" smtClean="0">
                <a:solidFill>
                  <a:schemeClr val="tx1"/>
                </a:solidFill>
                <a:latin typeface="Cambria" pitchFamily="18" charset="0"/>
              </a:rPr>
              <a:t>=30001h</a:t>
            </a:r>
            <a:endParaRPr lang="en-IN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 rot="16200000" flipV="1">
            <a:off x="-222498" y="5416302"/>
            <a:ext cx="838200" cy="21639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6200000" flipV="1">
            <a:off x="1769113" y="5847222"/>
            <a:ext cx="640570" cy="21639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581400" y="5955420"/>
            <a:ext cx="2209800" cy="32028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+mj-lt"/>
              </a:rPr>
              <a:t>INCREMENT  IP</a:t>
            </a:r>
            <a:endParaRPr lang="en-IN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" name="Straight Arrow Connector 3"/>
          <p:cNvCxnSpPr>
            <a:stCxn id="11" idx="0"/>
          </p:cNvCxnSpPr>
          <p:nvPr/>
        </p:nvCxnSpPr>
        <p:spPr>
          <a:xfrm>
            <a:off x="2459182" y="3810000"/>
            <a:ext cx="5888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838200" y="2895600"/>
            <a:ext cx="1000991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30001H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705600" y="2286000"/>
            <a:ext cx="1219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00010010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728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-0.09445 L 0.00347 -0.216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96296E-6 L -0.0033 -0.2682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1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65 -3.3025E-6 L 0.15955 -3.3025E-6 C 0.19583 -3.3025E-6 0.24063 -0.02497 0.24063 -0.0444 L 0.24063 -0.0888 " pathEditMode="relative" rAng="0" ptsTypes="FfFF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58E-6 L 0.01233 3.358E-6 C 0.01806 3.358E-6 0.025 0.1339 0.025 0.24421 L 0.025 0.48843 " pathEditMode="relative" rAng="0" ptsTypes="FfFF">
                                      <p:cBhvr>
                                        <p:cTn id="3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8" grpId="0" animBg="1"/>
      <p:bldP spid="24" grpId="0" animBg="1"/>
      <p:bldP spid="2" grpId="0" animBg="1"/>
      <p:bldP spid="5" grpId="0" animBg="1"/>
      <p:bldP spid="2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999</TotalTime>
  <Words>1009</Words>
  <Application>Microsoft Office PowerPoint</Application>
  <PresentationFormat>On-screen Show (4:3)</PresentationFormat>
  <Paragraphs>525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Adjacency</vt:lpstr>
      <vt:lpstr>8086 Introduction</vt:lpstr>
      <vt:lpstr>Register organization</vt:lpstr>
      <vt:lpstr>Slide 3</vt:lpstr>
      <vt:lpstr>ARCHITECTURE OF 8086</vt:lpstr>
      <vt:lpstr>Slide 5</vt:lpstr>
      <vt:lpstr>Slide 6</vt:lpstr>
      <vt:lpstr>BIU (Bus interface unit)</vt:lpstr>
      <vt:lpstr>Slide 8</vt:lpstr>
      <vt:lpstr>Slide 9</vt:lpstr>
      <vt:lpstr>Slide 10</vt:lpstr>
      <vt:lpstr>Slide 11</vt:lpstr>
      <vt:lpstr>EU (Execution Unit)</vt:lpstr>
      <vt:lpstr>Slide 13</vt:lpstr>
      <vt:lpstr>Flag register</vt:lpstr>
      <vt:lpstr>Memory Segmentation</vt:lpstr>
      <vt:lpstr>Slide 16</vt:lpstr>
      <vt:lpstr>Slide 17</vt:lpstr>
      <vt:lpstr>Advantages</vt:lpstr>
      <vt:lpstr>Memory segmentation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</dc:creator>
  <cp:lastModifiedBy>Harish</cp:lastModifiedBy>
  <cp:revision>192</cp:revision>
  <dcterms:created xsi:type="dcterms:W3CDTF">2006-08-16T00:00:00Z</dcterms:created>
  <dcterms:modified xsi:type="dcterms:W3CDTF">2017-12-10T16:39:31Z</dcterms:modified>
</cp:coreProperties>
</file>