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67" r:id="rId2"/>
    <p:sldId id="313" r:id="rId3"/>
    <p:sldId id="314" r:id="rId4"/>
    <p:sldId id="322" r:id="rId5"/>
    <p:sldId id="323" r:id="rId6"/>
    <p:sldId id="324" r:id="rId7"/>
    <p:sldId id="325" r:id="rId8"/>
    <p:sldId id="320" r:id="rId9"/>
    <p:sldId id="321" r:id="rId10"/>
    <p:sldId id="326" r:id="rId11"/>
    <p:sldId id="327" r:id="rId12"/>
    <p:sldId id="315" r:id="rId13"/>
    <p:sldId id="31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CC3300"/>
    <a:srgbClr val="3366FF"/>
    <a:srgbClr val="00FFCC"/>
    <a:srgbClr val="FF0066"/>
    <a:srgbClr val="FF3300"/>
    <a:srgbClr val="66CCFF"/>
    <a:srgbClr val="33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51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1BBB4-4F61-425D-879B-BA166BA442EA}" type="datetimeFigureOut">
              <a:rPr lang="en-IN" smtClean="0"/>
              <a:pPr/>
              <a:t>03-08-2017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7259E-3663-46B2-BE18-936BE8E43C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9728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79F12-A745-4046-8169-290D8A155440}" type="slidenum">
              <a:rPr lang="en-US"/>
              <a:pPr/>
              <a:t>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743200"/>
            <a:ext cx="6461760" cy="3276600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 smtClean="0">
                <a:latin typeface="Algerian" pitchFamily="82" charset="0"/>
              </a:rPr>
              <a:t>By </a:t>
            </a:r>
          </a:p>
          <a:p>
            <a:pPr algn="ctr"/>
            <a:r>
              <a:rPr lang="en-IN" sz="3200" b="1" dirty="0" smtClean="0">
                <a:solidFill>
                  <a:schemeClr val="tx1"/>
                </a:solidFill>
                <a:latin typeface="Agency FB" pitchFamily="34" charset="0"/>
              </a:rPr>
              <a:t>    G HARISH BABU  </a:t>
            </a:r>
            <a:r>
              <a:rPr lang="en-IN" sz="1600" b="1" dirty="0" smtClean="0">
                <a:solidFill>
                  <a:schemeClr val="tx1"/>
                </a:solidFill>
                <a:latin typeface="Agency FB" pitchFamily="34" charset="0"/>
              </a:rPr>
              <a:t>M.TECH, (</a:t>
            </a:r>
            <a:r>
              <a:rPr lang="en-IN" sz="1600" b="1" dirty="0" err="1" smtClean="0">
                <a:solidFill>
                  <a:schemeClr val="tx1"/>
                </a:solidFill>
                <a:latin typeface="Agency FB" pitchFamily="34" charset="0"/>
              </a:rPr>
              <a:t>Ph.D</a:t>
            </a:r>
            <a:r>
              <a:rPr lang="en-IN" sz="1600" b="1" dirty="0" smtClean="0">
                <a:solidFill>
                  <a:schemeClr val="tx1"/>
                </a:solidFill>
                <a:latin typeface="Agency FB" pitchFamily="34" charset="0"/>
              </a:rPr>
              <a:t>)</a:t>
            </a:r>
            <a:endParaRPr lang="en-IN" sz="3200" b="1" dirty="0" smtClean="0">
              <a:solidFill>
                <a:schemeClr val="tx1"/>
              </a:solidFill>
              <a:latin typeface="Agency FB" pitchFamily="34" charset="0"/>
            </a:endParaRPr>
          </a:p>
          <a:p>
            <a:pPr algn="ctr"/>
            <a:r>
              <a:rPr lang="en-IN" sz="3200" b="1" dirty="0" smtClean="0">
                <a:solidFill>
                  <a:schemeClr val="tx1"/>
                </a:solidFill>
                <a:latin typeface="Agency FB" pitchFamily="34" charset="0"/>
              </a:rPr>
              <a:t>Asst Professor </a:t>
            </a:r>
          </a:p>
          <a:p>
            <a:pPr algn="ctr"/>
            <a:r>
              <a:rPr lang="en-IN" sz="3200" b="1" dirty="0" smtClean="0">
                <a:latin typeface="Algerian" pitchFamily="82" charset="0"/>
              </a:rPr>
              <a:t>Dept of ECE</a:t>
            </a:r>
          </a:p>
          <a:p>
            <a:pPr algn="ctr"/>
            <a:r>
              <a:rPr lang="en-IN" sz="3200" b="1" dirty="0" smtClean="0">
                <a:latin typeface="Algerian" pitchFamily="82" charset="0"/>
              </a:rPr>
              <a:t>CVR COLLEGE OF ENGINEERING</a:t>
            </a:r>
          </a:p>
          <a:p>
            <a:pPr algn="ctr"/>
            <a:endParaRPr lang="en-IN" sz="3200" dirty="0" smtClean="0"/>
          </a:p>
          <a:p>
            <a:pPr algn="ctr"/>
            <a:endParaRPr lang="en-IN" sz="3200" dirty="0"/>
          </a:p>
        </p:txBody>
      </p:sp>
      <p:pic>
        <p:nvPicPr>
          <p:cNvPr id="3074" name="Picture 2" descr="C:\Users\Harish\Desktop\Kalam-Quote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6739" y="2362200"/>
            <a:ext cx="2481262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-228600"/>
            <a:ext cx="7543800" cy="2593975"/>
          </a:xfrm>
        </p:spPr>
        <p:txBody>
          <a:bodyPr/>
          <a:lstStyle/>
          <a:p>
            <a:r>
              <a:rPr lang="en-IN" dirty="0" smtClean="0"/>
              <a:t>Minimum &amp; Maximum mode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2449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Hold response sequence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lnSpc>
                <a:spcPts val="2550"/>
              </a:lnSpc>
              <a:spcAft>
                <a:spcPts val="420"/>
              </a:spcAft>
            </a:pPr>
            <a:r>
              <a:rPr lang="en-IN" sz="2000" dirty="0" smtClean="0">
                <a:latin typeface="Times New Roman"/>
              </a:rPr>
              <a:t>The </a:t>
            </a:r>
            <a:r>
              <a:rPr lang="en-IN" sz="2000" dirty="0">
                <a:latin typeface="Times New Roman"/>
              </a:rPr>
              <a:t>HOLD pin is checked at leading edge of each clock </a:t>
            </a:r>
            <a:r>
              <a:rPr lang="en-IN" sz="2000" dirty="0" smtClean="0">
                <a:latin typeface="Times New Roman"/>
              </a:rPr>
              <a:t>pulse.</a:t>
            </a:r>
          </a:p>
          <a:p>
            <a:pPr indent="-342900">
              <a:lnSpc>
                <a:spcPts val="2550"/>
              </a:lnSpc>
              <a:spcAft>
                <a:spcPts val="420"/>
              </a:spcAft>
            </a:pPr>
            <a:r>
              <a:rPr lang="en-IN" sz="2000" dirty="0" smtClean="0">
                <a:latin typeface="Times New Roman"/>
              </a:rPr>
              <a:t>If </a:t>
            </a:r>
            <a:r>
              <a:rPr lang="en-IN" sz="2000" dirty="0">
                <a:latin typeface="Times New Roman"/>
              </a:rPr>
              <a:t>it is received active by the processor before T4 of the previous</a:t>
            </a:r>
            <a:r>
              <a:rPr lang="en-IN" dirty="0"/>
              <a:t/>
            </a:r>
            <a:br>
              <a:rPr lang="en-IN" dirty="0"/>
            </a:br>
            <a:r>
              <a:rPr lang="en-IN" sz="2000" dirty="0">
                <a:latin typeface="Times New Roman"/>
              </a:rPr>
              <a:t>cycle or during T1 state of the current cycle, the CPU activates</a:t>
            </a:r>
            <a:r>
              <a:rPr lang="en-IN" dirty="0"/>
              <a:t/>
            </a:r>
            <a:br>
              <a:rPr lang="en-IN" dirty="0"/>
            </a:br>
            <a:r>
              <a:rPr lang="en-IN" sz="2000" dirty="0">
                <a:latin typeface="Times New Roman"/>
              </a:rPr>
              <a:t>HLDA in the next clock cycle and for succeeding bus cycles, the</a:t>
            </a:r>
            <a:r>
              <a:rPr lang="en-IN" dirty="0"/>
              <a:t/>
            </a:r>
            <a:br>
              <a:rPr lang="en-IN" dirty="0"/>
            </a:br>
            <a:r>
              <a:rPr lang="en-IN" sz="2000" dirty="0">
                <a:latin typeface="Times New Roman"/>
              </a:rPr>
              <a:t>bus will be given to another requesting master.</a:t>
            </a:r>
          </a:p>
          <a:p>
            <a:pPr indent="-342900">
              <a:lnSpc>
                <a:spcPts val="2688"/>
              </a:lnSpc>
              <a:spcAft>
                <a:spcPts val="2520"/>
              </a:spcAft>
            </a:pPr>
            <a:r>
              <a:rPr lang="en-IN" sz="2000" dirty="0" smtClean="0">
                <a:latin typeface="Times New Roman"/>
              </a:rPr>
              <a:t>The </a:t>
            </a:r>
            <a:r>
              <a:rPr lang="en-IN" sz="2000" dirty="0">
                <a:latin typeface="Times New Roman"/>
              </a:rPr>
              <a:t>control of the bus is not regained by the processor until the</a:t>
            </a:r>
            <a:r>
              <a:rPr lang="en-IN" dirty="0"/>
              <a:t/>
            </a:r>
            <a:br>
              <a:rPr lang="en-IN" dirty="0"/>
            </a:br>
            <a:r>
              <a:rPr lang="en-IN" sz="2000" dirty="0">
                <a:latin typeface="Times New Roman"/>
              </a:rPr>
              <a:t>requesting master does not drop the HOLD pin </a:t>
            </a:r>
            <a:r>
              <a:rPr lang="en-IN" sz="2000" dirty="0" smtClean="0">
                <a:latin typeface="Times New Roman"/>
              </a:rPr>
              <a:t>low.</a:t>
            </a:r>
          </a:p>
          <a:p>
            <a:pPr indent="-342900">
              <a:lnSpc>
                <a:spcPts val="2688"/>
              </a:lnSpc>
              <a:spcAft>
                <a:spcPts val="2520"/>
              </a:spcAft>
            </a:pPr>
            <a:r>
              <a:rPr lang="en-IN" sz="2000" dirty="0" smtClean="0">
                <a:latin typeface="Times New Roman"/>
              </a:rPr>
              <a:t>When </a:t>
            </a:r>
            <a:r>
              <a:rPr lang="en-IN" sz="2000" dirty="0">
                <a:latin typeface="Times New Roman"/>
              </a:rPr>
              <a:t>the request is dropped by the requesting master, the</a:t>
            </a:r>
            <a:r>
              <a:rPr lang="en-IN" dirty="0"/>
              <a:t/>
            </a:r>
            <a:br>
              <a:rPr lang="en-IN" dirty="0"/>
            </a:br>
            <a:r>
              <a:rPr lang="en-IN" sz="2000" dirty="0">
                <a:latin typeface="Times New Roman"/>
              </a:rPr>
              <a:t>HLDA is dropped by the processor at the trailing edge of the</a:t>
            </a:r>
            <a:r>
              <a:rPr lang="en-IN" dirty="0"/>
              <a:t/>
            </a:r>
            <a:br>
              <a:rPr lang="en-IN" dirty="0"/>
            </a:br>
            <a:r>
              <a:rPr lang="en-IN" sz="2000" dirty="0">
                <a:latin typeface="Times New Roman"/>
              </a:rPr>
              <a:t>next clock.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380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rish\Desktop\MPMC LECTURES\UNIT 1\MINIMUM MODE 8086 SYSTEM AND TIMINGS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6194" y="1219200"/>
            <a:ext cx="7602011" cy="433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7296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6" name="Picture 4" descr="read -mi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7069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4" name="Picture 4" descr="write mi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2462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838200"/>
          </a:xfrm>
        </p:spPr>
        <p:txBody>
          <a:bodyPr/>
          <a:lstStyle/>
          <a:p>
            <a:r>
              <a:rPr lang="en-US"/>
              <a:t>Minimum mode 8086 system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458200" cy="5562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+mj-lt"/>
              </a:rPr>
              <a:t>Turns MN/MX pin to logic 1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+mj-lt"/>
              </a:rPr>
              <a:t>Control signals are given by microprocessor chip </a:t>
            </a:r>
            <a:r>
              <a:rPr lang="en-US" sz="2400" dirty="0" smtClean="0">
                <a:latin typeface="+mj-lt"/>
              </a:rPr>
              <a:t>itself.</a:t>
            </a:r>
            <a:endParaRPr lang="en-US" sz="24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+mj-lt"/>
              </a:rPr>
              <a:t>Single microprocessor with latches, </a:t>
            </a:r>
            <a:r>
              <a:rPr lang="en-US" sz="2400" dirty="0" err="1">
                <a:latin typeface="+mj-lt"/>
              </a:rPr>
              <a:t>transrecievers</a:t>
            </a:r>
            <a:r>
              <a:rPr lang="en-US" sz="2400" dirty="0">
                <a:latin typeface="+mj-lt"/>
              </a:rPr>
              <a:t>, clock </a:t>
            </a:r>
            <a:r>
              <a:rPr lang="en-US" sz="2400" dirty="0" smtClean="0">
                <a:latin typeface="+mj-lt"/>
              </a:rPr>
              <a:t>generator, </a:t>
            </a:r>
            <a:r>
              <a:rPr lang="en-US" sz="2400" dirty="0">
                <a:latin typeface="+mj-lt"/>
              </a:rPr>
              <a:t>memory &amp; IO devices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+mj-lt"/>
              </a:rPr>
              <a:t>Latches are used to separate valid address from address/data signals controlled by ALE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+mj-lt"/>
              </a:rPr>
              <a:t>Transrecievers</a:t>
            </a:r>
            <a:r>
              <a:rPr lang="en-US" sz="2400" dirty="0">
                <a:latin typeface="+mj-lt"/>
              </a:rPr>
              <a:t> are bidirectional buffers </a:t>
            </a:r>
            <a:r>
              <a:rPr lang="en-US" sz="2400" dirty="0" smtClean="0">
                <a:latin typeface="+mj-lt"/>
              </a:rPr>
              <a:t>,Also </a:t>
            </a:r>
            <a:r>
              <a:rPr lang="en-US" sz="2400" dirty="0">
                <a:latin typeface="+mj-lt"/>
              </a:rPr>
              <a:t>termed as data </a:t>
            </a:r>
            <a:r>
              <a:rPr lang="en-US" sz="2400" dirty="0" smtClean="0">
                <a:latin typeface="+mj-lt"/>
              </a:rPr>
              <a:t>amplifiers and it is Controlled </a:t>
            </a:r>
            <a:r>
              <a:rPr lang="en-US" sz="2400" dirty="0">
                <a:latin typeface="+mj-lt"/>
              </a:rPr>
              <a:t>by DEN or DT/R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905000" y="1066800"/>
            <a:ext cx="381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6653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55" name="Picture 11" descr="s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3200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620000" cy="6019800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Latches are generally buffered output D-type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flip-flops like 74LS373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or 8282.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are used for separating the valid address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from the multiplexed address/data signals and are controlled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by the “ALE”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signal generated by 8086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err="1" smtClean="0">
                <a:latin typeface="Times New Roman"/>
              </a:rPr>
              <a:t>Transreceivers</a:t>
            </a:r>
            <a:r>
              <a:rPr lang="en-IN" sz="2400" dirty="0" smtClean="0">
                <a:latin typeface="Times New Roman"/>
              </a:rPr>
              <a:t> </a:t>
            </a:r>
            <a:r>
              <a:rPr lang="en-IN" sz="2400" dirty="0">
                <a:latin typeface="Times New Roman"/>
              </a:rPr>
              <a:t>are the bidirectional buffers and some times they </a:t>
            </a:r>
            <a:r>
              <a:rPr lang="en-IN" sz="2400" dirty="0" smtClean="0">
                <a:latin typeface="Times New Roman"/>
              </a:rPr>
              <a:t>are called </a:t>
            </a:r>
            <a:r>
              <a:rPr lang="en-IN" sz="2400" dirty="0">
                <a:latin typeface="Times New Roman"/>
              </a:rPr>
              <a:t>as data amplifiers. </a:t>
            </a:r>
            <a:endParaRPr lang="en-IN" sz="2400" dirty="0" smtClean="0">
              <a:latin typeface="Times New Roman"/>
            </a:endParaRPr>
          </a:p>
          <a:p>
            <a:r>
              <a:rPr lang="en-IN" sz="2400" dirty="0" smtClean="0">
                <a:latin typeface="Times New Roman"/>
              </a:rPr>
              <a:t>They </a:t>
            </a:r>
            <a:r>
              <a:rPr lang="en-IN" sz="2400" dirty="0">
                <a:latin typeface="Times New Roman"/>
              </a:rPr>
              <a:t>are required to separate the valid </a:t>
            </a:r>
            <a:r>
              <a:rPr lang="en-IN" sz="2400" dirty="0" smtClean="0">
                <a:latin typeface="Times New Roman"/>
              </a:rPr>
              <a:t>data from </a:t>
            </a:r>
            <a:r>
              <a:rPr lang="en-IN" sz="2400" dirty="0">
                <a:latin typeface="Times New Roman"/>
              </a:rPr>
              <a:t>the time multiplexed address/data signals. They are controlled by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>
                <a:latin typeface="Times New Roman"/>
              </a:rPr>
              <a:t>two signals namely, DEN and DT/R</a:t>
            </a:r>
            <a:r>
              <a:rPr lang="en-IN" sz="2400" dirty="0" smtClean="0">
                <a:latin typeface="Times New Roman"/>
              </a:rPr>
              <a:t>.</a:t>
            </a:r>
          </a:p>
          <a:p>
            <a:r>
              <a:rPr lang="en-IN" sz="2400" dirty="0">
                <a:latin typeface="Times New Roman"/>
              </a:rPr>
              <a:t>The DEN signal </a:t>
            </a:r>
            <a:r>
              <a:rPr lang="en-IN" sz="2400" dirty="0" smtClean="0">
                <a:latin typeface="Times New Roman"/>
              </a:rPr>
              <a:t>indicates that the valid data is available on data bus, while DT/R indicates the direction </a:t>
            </a:r>
            <a:r>
              <a:rPr lang="en-IN" sz="2400" dirty="0">
                <a:latin typeface="Times New Roman"/>
              </a:rPr>
              <a:t>of data, i.e. from or to </a:t>
            </a:r>
            <a:r>
              <a:rPr lang="en-IN" sz="2400" dirty="0" smtClean="0">
                <a:latin typeface="Times New Roman"/>
              </a:rPr>
              <a:t>the processor.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919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/>
          <a:lstStyle/>
          <a:p>
            <a:r>
              <a:rPr lang="en-IN" dirty="0" smtClean="0">
                <a:latin typeface="+mj-lt"/>
              </a:rPr>
              <a:t>For interfacing memory module to 8086, it is necessary to have odd and even memory banks.</a:t>
            </a:r>
          </a:p>
          <a:p>
            <a:r>
              <a:rPr lang="en-IN" dirty="0" smtClean="0">
                <a:latin typeface="+mj-lt"/>
              </a:rPr>
              <a:t>This is implemented by using 2 EPROM’s and two RAM’s.</a:t>
            </a:r>
          </a:p>
          <a:p>
            <a:r>
              <a:rPr lang="en-IN" dirty="0" smtClean="0">
                <a:latin typeface="+mj-lt"/>
              </a:rPr>
              <a:t>Usually EPROMs are used for monitor storage, while RAMs for user program storage.</a:t>
            </a:r>
          </a:p>
          <a:p>
            <a:r>
              <a:rPr lang="en-IN" dirty="0" smtClean="0">
                <a:latin typeface="+mj-lt"/>
              </a:rPr>
              <a:t>The system may contain I/O devices for communication with the processor.</a:t>
            </a:r>
          </a:p>
          <a:p>
            <a:pPr marL="114300" indent="0">
              <a:buNone/>
            </a:pPr>
            <a:r>
              <a:rPr lang="en-IN" b="1" u="sng" dirty="0" smtClean="0">
                <a:latin typeface="+mj-lt"/>
              </a:rPr>
              <a:t>Other signals</a:t>
            </a:r>
          </a:p>
          <a:p>
            <a:pPr marL="114300" indent="0">
              <a:buNone/>
            </a:pPr>
            <a:endParaRPr lang="en-IN" b="1" u="sng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4790517"/>
              </p:ext>
            </p:extLst>
          </p:nvPr>
        </p:nvGraphicFramePr>
        <p:xfrm>
          <a:off x="1143000" y="3733800"/>
          <a:ext cx="6096000" cy="213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000"/>
                <a:gridCol w="762000"/>
                <a:gridCol w="685800"/>
                <a:gridCol w="3886200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j-lt"/>
                        </a:rPr>
                        <a:t>M/IO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j-lt"/>
                        </a:rPr>
                        <a:t>RD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j-lt"/>
                        </a:rPr>
                        <a:t>WR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j-lt"/>
                        </a:rPr>
                        <a:t>OPEARATION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j-lt"/>
                        </a:rPr>
                        <a:t>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j-lt"/>
                        </a:rPr>
                        <a:t>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j-lt"/>
                        </a:rPr>
                        <a:t>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j-lt"/>
                        </a:rPr>
                        <a:t>I/O READ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j-lt"/>
                        </a:rPr>
                        <a:t>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j-lt"/>
                        </a:rPr>
                        <a:t>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j-lt"/>
                        </a:rPr>
                        <a:t>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j-lt"/>
                        </a:rPr>
                        <a:t>I/O WRITE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j-lt"/>
                        </a:rPr>
                        <a:t>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j-lt"/>
                        </a:rPr>
                        <a:t>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j-lt"/>
                        </a:rPr>
                        <a:t>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j-lt"/>
                        </a:rPr>
                        <a:t>MEMORY READ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j-lt"/>
                        </a:rPr>
                        <a:t>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j-lt"/>
                        </a:rPr>
                        <a:t>1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j-lt"/>
                        </a:rPr>
                        <a:t>0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+mj-lt"/>
                        </a:rPr>
                        <a:t>MEMORY WRITE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133600" y="3810000"/>
            <a:ext cx="30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3810000"/>
            <a:ext cx="30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19400" y="3810000"/>
            <a:ext cx="30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3457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7620000" cy="5791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200" dirty="0" smtClean="0">
                <a:latin typeface="+mj-lt"/>
              </a:rPr>
              <a:t>The HOLD and HLDA signals are used to interface other bus master like DMA controller.</a:t>
            </a:r>
          </a:p>
          <a:p>
            <a:pPr>
              <a:lnSpc>
                <a:spcPct val="150000"/>
              </a:lnSpc>
            </a:pPr>
            <a:r>
              <a:rPr lang="en-IN" sz="3200" dirty="0" smtClean="0">
                <a:latin typeface="+mj-lt"/>
              </a:rPr>
              <a:t>INTR  and INTA are used to extend the interrupt handling capacity of 8086 with help of interrupt controller. </a:t>
            </a:r>
            <a:endParaRPr lang="en-IN" sz="3200" dirty="0"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743200" y="3124200"/>
            <a:ext cx="685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1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smtClean="0"/>
              <a:t>Bus timings for minimum mode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00600"/>
          </a:xfrm>
        </p:spPr>
        <p:txBody>
          <a:bodyPr/>
          <a:lstStyle/>
          <a:p>
            <a:r>
              <a:rPr lang="en-IN" sz="2400" dirty="0">
                <a:latin typeface="Times New Roman"/>
              </a:rPr>
              <a:t>The </a:t>
            </a:r>
            <a:r>
              <a:rPr lang="en-IN" sz="2400" dirty="0" err="1">
                <a:latin typeface="Times New Roman"/>
              </a:rPr>
              <a:t>opcode</a:t>
            </a:r>
            <a:r>
              <a:rPr lang="en-IN" sz="2400" dirty="0">
                <a:latin typeface="Times New Roman"/>
              </a:rPr>
              <a:t> fetch and read cycles are similar. </a:t>
            </a:r>
            <a:endParaRPr lang="en-IN" sz="2400" dirty="0" smtClean="0">
              <a:latin typeface="Times New Roman"/>
            </a:endParaRPr>
          </a:p>
          <a:p>
            <a:r>
              <a:rPr lang="en-IN" sz="2400" dirty="0" smtClean="0">
                <a:latin typeface="Times New Roman"/>
              </a:rPr>
              <a:t>Hence </a:t>
            </a:r>
            <a:r>
              <a:rPr lang="en-IN" sz="2400" dirty="0">
                <a:latin typeface="Times New Roman"/>
              </a:rPr>
              <a:t>the </a:t>
            </a:r>
            <a:r>
              <a:rPr lang="en-IN" sz="2400" dirty="0" smtClean="0">
                <a:latin typeface="Times New Roman"/>
              </a:rPr>
              <a:t>timing diagram </a:t>
            </a:r>
            <a:r>
              <a:rPr lang="en-IN" sz="2400" dirty="0">
                <a:latin typeface="Times New Roman"/>
              </a:rPr>
              <a:t>can be categorized in </a:t>
            </a:r>
            <a:r>
              <a:rPr lang="en-IN" sz="2400" dirty="0" smtClean="0">
                <a:latin typeface="Times New Roman"/>
              </a:rPr>
              <a:t>two parts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/>
              </a:rPr>
              <a:t>Read cycle </a:t>
            </a:r>
            <a:r>
              <a:rPr lang="en-IN" sz="2400" dirty="0">
                <a:latin typeface="Times New Roman"/>
              </a:rPr>
              <a:t>and 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/>
              </a:rPr>
              <a:t>Write cycle</a:t>
            </a:r>
            <a:endParaRPr lang="en-IN" sz="2400" dirty="0"/>
          </a:p>
          <a:p>
            <a:r>
              <a:rPr lang="en-IN" sz="2400" dirty="0" smtClean="0">
                <a:latin typeface="Times New Roman"/>
              </a:rPr>
              <a:t> These are explained in steps</a:t>
            </a:r>
          </a:p>
        </p:txBody>
      </p:sp>
    </p:spTree>
    <p:extLst>
      <p:ext uri="{BB962C8B-B14F-4D97-AF65-F5344CB8AC3E}">
        <p14:creationId xmlns:p14="http://schemas.microsoft.com/office/powerpoint/2010/main" xmlns="" val="342213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lbow Connector 2"/>
          <p:cNvCxnSpPr/>
          <p:nvPr/>
        </p:nvCxnSpPr>
        <p:spPr>
          <a:xfrm flipV="1">
            <a:off x="381000" y="152400"/>
            <a:ext cx="838200" cy="457200"/>
          </a:xfrm>
          <a:prstGeom prst="bentConnector3">
            <a:avLst>
              <a:gd name="adj1" fmla="val 65385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/>
          <p:cNvCxnSpPr/>
          <p:nvPr/>
        </p:nvCxnSpPr>
        <p:spPr>
          <a:xfrm>
            <a:off x="1219200" y="152400"/>
            <a:ext cx="936914" cy="457200"/>
          </a:xfrm>
          <a:prstGeom prst="bentConnector3">
            <a:avLst>
              <a:gd name="adj1" fmla="val 36236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5400000" flipH="1" flipV="1">
            <a:off x="2117148" y="191366"/>
            <a:ext cx="457200" cy="379268"/>
          </a:xfrm>
          <a:prstGeom prst="bentConnector3">
            <a:avLst>
              <a:gd name="adj1" fmla="val 101282"/>
            </a:avLst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2535382" y="152400"/>
            <a:ext cx="817418" cy="457200"/>
          </a:xfrm>
          <a:prstGeom prst="bentConnector3">
            <a:avLst>
              <a:gd name="adj1" fmla="val 37093"/>
            </a:avLst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 flipH="1" flipV="1">
            <a:off x="4700155" y="169718"/>
            <a:ext cx="419100" cy="384464"/>
          </a:xfrm>
          <a:prstGeom prst="bentConnector3">
            <a:avLst>
              <a:gd name="adj1" fmla="val 98846"/>
            </a:avLst>
          </a:prstGeom>
          <a:ln>
            <a:solidFill>
              <a:srgbClr val="FF33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5101937" y="152400"/>
            <a:ext cx="913332" cy="457200"/>
          </a:xfrm>
          <a:prstGeom prst="bentConnector3">
            <a:avLst>
              <a:gd name="adj1" fmla="val 35057"/>
            </a:avLst>
          </a:prstGeom>
          <a:ln>
            <a:solidFill>
              <a:srgbClr val="FF33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 flipH="1" flipV="1">
            <a:off x="6044045" y="155864"/>
            <a:ext cx="419100" cy="412173"/>
          </a:xfrm>
          <a:prstGeom prst="bentConnector3">
            <a:avLst>
              <a:gd name="adj1" fmla="val 105359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295400" y="-76200"/>
            <a:ext cx="581891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IN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886200" y="-76200"/>
            <a:ext cx="581891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IN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667000" y="-76200"/>
            <a:ext cx="581891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IN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181600" y="-76200"/>
            <a:ext cx="581891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+mj-lt"/>
              </a:rPr>
              <a:t>Tw</a:t>
            </a:r>
            <a:endParaRPr lang="en-IN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53200" y="-76200"/>
            <a:ext cx="581891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IN" sz="14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228600" y="1295400"/>
            <a:ext cx="498763" cy="34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685800" y="838200"/>
            <a:ext cx="290945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6049107" y="1300595"/>
            <a:ext cx="1307657" cy="17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362200" y="1298863"/>
            <a:ext cx="100445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2133600" y="838200"/>
            <a:ext cx="221672" cy="4572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990600" y="838200"/>
            <a:ext cx="11655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76200" y="838200"/>
            <a:ext cx="772391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+mj-lt"/>
              </a:rPr>
              <a:t>ALE</a:t>
            </a:r>
            <a:endParaRPr lang="en-IN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76200" y="1905000"/>
            <a:ext cx="723900" cy="69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824346" y="1911927"/>
            <a:ext cx="318654" cy="450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136072" y="2362200"/>
            <a:ext cx="1020042" cy="58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775855" y="1905000"/>
            <a:ext cx="290945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066800" y="1905000"/>
            <a:ext cx="1089314" cy="58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6200" y="2362200"/>
            <a:ext cx="7117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2673928" y="1917791"/>
            <a:ext cx="318654" cy="45027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2667000" y="1910864"/>
            <a:ext cx="290945" cy="4572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978728" y="1917791"/>
            <a:ext cx="387927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7681279" y="1948431"/>
            <a:ext cx="318654" cy="450273"/>
          </a:xfrm>
          <a:prstGeom prst="line">
            <a:avLst/>
          </a:prstGeom>
          <a:ln>
            <a:solidFill>
              <a:srgbClr val="CC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7674351" y="1941504"/>
            <a:ext cx="290945" cy="457200"/>
          </a:xfrm>
          <a:prstGeom prst="line">
            <a:avLst/>
          </a:prstGeom>
          <a:ln>
            <a:solidFill>
              <a:srgbClr val="CC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-76200" y="2057400"/>
            <a:ext cx="1219201" cy="235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+mj-lt"/>
              </a:rPr>
              <a:t>Add/Stat</a:t>
            </a:r>
            <a:endParaRPr lang="en-IN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0" y="2895600"/>
            <a:ext cx="7966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 flipV="1">
            <a:off x="768928" y="2902527"/>
            <a:ext cx="318654" cy="450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1066800" y="3352800"/>
            <a:ext cx="11083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762000" y="2895600"/>
            <a:ext cx="290945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066800" y="2895600"/>
            <a:ext cx="1108364" cy="69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0" y="3338946"/>
            <a:ext cx="791441" cy="138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26" idx="2"/>
          </p:cNvCxnSpPr>
          <p:nvPr/>
        </p:nvCxnSpPr>
        <p:spPr>
          <a:xfrm flipH="1" flipV="1">
            <a:off x="2195945" y="2902528"/>
            <a:ext cx="142010" cy="22167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26" idx="2"/>
          </p:cNvCxnSpPr>
          <p:nvPr/>
        </p:nvCxnSpPr>
        <p:spPr>
          <a:xfrm flipV="1">
            <a:off x="2157845" y="3124200"/>
            <a:ext cx="180110" cy="2286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728354" y="2743200"/>
            <a:ext cx="1219201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419599" y="1981200"/>
            <a:ext cx="1219201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+mj-lt"/>
              </a:rPr>
              <a:t>S3-S7</a:t>
            </a:r>
            <a:endParaRPr lang="en-IN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-152400" y="3048000"/>
            <a:ext cx="1219201" cy="215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+mj-lt"/>
              </a:rPr>
              <a:t>Add/Data</a:t>
            </a:r>
            <a:endParaRPr lang="en-IN" sz="14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219200" y="1981200"/>
            <a:ext cx="374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4876800" y="2971800"/>
            <a:ext cx="1219201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+mj-lt"/>
              </a:rPr>
              <a:t>D15-D0</a:t>
            </a:r>
            <a:endParaRPr lang="en-IN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523999" y="1905000"/>
            <a:ext cx="1219201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+mj-lt"/>
              </a:rPr>
              <a:t>A19-A16</a:t>
            </a:r>
            <a:endParaRPr lang="en-IN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990600" y="2971800"/>
            <a:ext cx="1219201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+mj-lt"/>
              </a:rPr>
              <a:t>A15-A0</a:t>
            </a:r>
            <a:endParaRPr lang="en-IN" sz="14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 flipH="1" flipV="1">
            <a:off x="6738636" y="2881746"/>
            <a:ext cx="171319" cy="2493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6705600" y="3124200"/>
            <a:ext cx="204355" cy="23446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 flipV="1">
            <a:off x="4558146" y="2902527"/>
            <a:ext cx="318654" cy="45027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4551218" y="2895600"/>
            <a:ext cx="290945" cy="4572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2957945" y="2971800"/>
            <a:ext cx="1574224" cy="27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+mj-lt"/>
              </a:rPr>
              <a:t>Bus reserved for data in</a:t>
            </a:r>
            <a:endParaRPr lang="en-IN" sz="14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76200" y="3733800"/>
            <a:ext cx="8520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 flipV="1">
            <a:off x="2880414" y="3724209"/>
            <a:ext cx="318654" cy="45027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3359728" y="4171018"/>
            <a:ext cx="1281545" cy="69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6643255" y="3733800"/>
            <a:ext cx="290945" cy="457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6948055" y="3724209"/>
            <a:ext cx="1433945" cy="165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-76200" y="3810000"/>
            <a:ext cx="1219201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+mj-lt"/>
              </a:rPr>
              <a:t>RD</a:t>
            </a:r>
            <a:endParaRPr lang="en-IN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304800" y="3886200"/>
            <a:ext cx="3740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0" y="5098473"/>
            <a:ext cx="95489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 flipV="1">
            <a:off x="976746" y="5112327"/>
            <a:ext cx="318654" cy="450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1295400" y="5562600"/>
            <a:ext cx="8719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7594955" y="5098473"/>
            <a:ext cx="290945" cy="457200"/>
          </a:xfrm>
          <a:prstGeom prst="line">
            <a:avLst/>
          </a:prstGeom>
          <a:ln>
            <a:solidFill>
              <a:srgbClr val="CC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-152400" y="5181600"/>
            <a:ext cx="1219201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+mj-lt"/>
              </a:rPr>
              <a:t>DT/R</a:t>
            </a:r>
            <a:endParaRPr lang="en-IN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>
            <a:off x="76200" y="4419600"/>
            <a:ext cx="890155" cy="69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 flipV="1">
            <a:off x="2819400" y="4419600"/>
            <a:ext cx="318654" cy="45027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6967238" y="4412673"/>
            <a:ext cx="290945" cy="457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015269" y="4883727"/>
            <a:ext cx="9189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-152400" y="4495800"/>
            <a:ext cx="1219201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+mj-lt"/>
              </a:rPr>
              <a:t>DEN</a:t>
            </a:r>
            <a:endParaRPr lang="en-IN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>
            <a:off x="930120" y="4426527"/>
            <a:ext cx="12450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954898" y="609600"/>
            <a:ext cx="0" cy="61341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3398361" y="1917791"/>
            <a:ext cx="1274618" cy="692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4696691" y="1924718"/>
            <a:ext cx="1357745" cy="6927"/>
          </a:xfrm>
          <a:prstGeom prst="line">
            <a:avLst/>
          </a:prstGeom>
          <a:ln>
            <a:solidFill>
              <a:srgbClr val="FF33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109854" y="1939372"/>
            <a:ext cx="1163782" cy="692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2985655" y="2368064"/>
            <a:ext cx="381000" cy="959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3366655" y="2377656"/>
            <a:ext cx="1274618" cy="692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4696691" y="2385915"/>
            <a:ext cx="1357745" cy="6927"/>
          </a:xfrm>
          <a:prstGeom prst="line">
            <a:avLst/>
          </a:prstGeom>
          <a:ln>
            <a:solidFill>
              <a:srgbClr val="FF33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6119446" y="2392842"/>
            <a:ext cx="1163782" cy="692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971800" y="2895600"/>
            <a:ext cx="39485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352800" y="2895600"/>
            <a:ext cx="1205346" cy="69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814455" y="2895600"/>
            <a:ext cx="1239981" cy="6928"/>
          </a:xfrm>
          <a:prstGeom prst="line">
            <a:avLst/>
          </a:prstGeom>
          <a:ln>
            <a:solidFill>
              <a:srgbClr val="FF33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6040582" y="2902528"/>
            <a:ext cx="692727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2971800" y="3352800"/>
            <a:ext cx="370609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352800" y="3352800"/>
            <a:ext cx="1179369" cy="692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6075217" y="3359727"/>
            <a:ext cx="651165" cy="346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997528" y="3740727"/>
            <a:ext cx="11776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2178627" y="3733800"/>
            <a:ext cx="692728" cy="692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4688831" y="4174482"/>
            <a:ext cx="1351751" cy="1"/>
          </a:xfrm>
          <a:prstGeom prst="line">
            <a:avLst/>
          </a:prstGeom>
          <a:ln>
            <a:solidFill>
              <a:srgbClr val="FF33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2178627" y="5574323"/>
            <a:ext cx="11464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3366655" y="5562600"/>
            <a:ext cx="1322176" cy="117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4713209" y="5574323"/>
            <a:ext cx="1406237" cy="0"/>
          </a:xfrm>
          <a:prstGeom prst="line">
            <a:avLst/>
          </a:prstGeom>
          <a:ln>
            <a:solidFill>
              <a:srgbClr val="FF33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6076550" y="5568461"/>
            <a:ext cx="1280214" cy="10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2167370" y="4426527"/>
            <a:ext cx="63471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352800" y="4873336"/>
            <a:ext cx="127461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4696691" y="4883727"/>
            <a:ext cx="1352416" cy="0"/>
          </a:xfrm>
          <a:prstGeom prst="line">
            <a:avLst/>
          </a:prstGeom>
          <a:ln>
            <a:solidFill>
              <a:srgbClr val="FF33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3366655" y="1298863"/>
            <a:ext cx="12954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4691362" y="1298863"/>
            <a:ext cx="1357745" cy="0"/>
          </a:xfrm>
          <a:prstGeom prst="line">
            <a:avLst/>
          </a:prstGeom>
          <a:ln>
            <a:solidFill>
              <a:srgbClr val="FF33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4876800" y="3352800"/>
            <a:ext cx="1163782" cy="6927"/>
          </a:xfrm>
          <a:prstGeom prst="line">
            <a:avLst/>
          </a:prstGeom>
          <a:ln>
            <a:solidFill>
              <a:srgbClr val="FF33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228600" y="4572000"/>
            <a:ext cx="3567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533400" y="5257800"/>
            <a:ext cx="3567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2156114" y="571500"/>
            <a:ext cx="0" cy="61341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3366655" y="571500"/>
            <a:ext cx="0" cy="61341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4688831" y="647700"/>
            <a:ext cx="0" cy="6134100"/>
          </a:xfrm>
          <a:prstGeom prst="line">
            <a:avLst/>
          </a:prstGeom>
          <a:ln>
            <a:solidFill>
              <a:srgbClr val="FF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047509" y="552450"/>
            <a:ext cx="0" cy="61341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7356764" y="529004"/>
            <a:ext cx="0" cy="61341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7379143" y="1293668"/>
            <a:ext cx="1307657" cy="1732"/>
          </a:xfrm>
          <a:prstGeom prst="line">
            <a:avLst/>
          </a:prstGeom>
          <a:ln>
            <a:solidFill>
              <a:srgbClr val="CC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2187286" y="1905000"/>
            <a:ext cx="486642" cy="1279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2133600" y="2362200"/>
            <a:ext cx="533400" cy="1279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308273" y="1934576"/>
            <a:ext cx="387927" cy="0"/>
          </a:xfrm>
          <a:prstGeom prst="line">
            <a:avLst/>
          </a:prstGeom>
          <a:ln>
            <a:solidFill>
              <a:srgbClr val="CC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7379143" y="2404833"/>
            <a:ext cx="317057" cy="0"/>
          </a:xfrm>
          <a:prstGeom prst="line">
            <a:avLst/>
          </a:prstGeom>
          <a:ln>
            <a:solidFill>
              <a:srgbClr val="CC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7945581" y="1958290"/>
            <a:ext cx="387927" cy="0"/>
          </a:xfrm>
          <a:prstGeom prst="line">
            <a:avLst/>
          </a:prstGeom>
          <a:ln>
            <a:solidFill>
              <a:srgbClr val="CC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8014855" y="2392842"/>
            <a:ext cx="317057" cy="0"/>
          </a:xfrm>
          <a:prstGeom prst="line">
            <a:avLst/>
          </a:prstGeom>
          <a:ln>
            <a:solidFill>
              <a:srgbClr val="CC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339686" y="3132457"/>
            <a:ext cx="4623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V="1">
            <a:off x="2819400" y="2895600"/>
            <a:ext cx="180110" cy="2286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2829790" y="3131128"/>
            <a:ext cx="142010" cy="22167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136072" y="1942835"/>
            <a:ext cx="57259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IN" b="1" dirty="0"/>
              <a:t>BHE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6889173" y="3117272"/>
            <a:ext cx="197427" cy="692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7193973" y="3124200"/>
            <a:ext cx="197427" cy="692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V="1">
            <a:off x="7498773" y="3124200"/>
            <a:ext cx="197427" cy="6928"/>
          </a:xfrm>
          <a:prstGeom prst="line">
            <a:avLst/>
          </a:prstGeom>
          <a:ln>
            <a:solidFill>
              <a:srgbClr val="CC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7787187" y="3133523"/>
            <a:ext cx="197427" cy="6928"/>
          </a:xfrm>
          <a:prstGeom prst="line">
            <a:avLst/>
          </a:prstGeom>
          <a:ln>
            <a:solidFill>
              <a:srgbClr val="CC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3199068" y="4171018"/>
            <a:ext cx="153732" cy="1305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6021663" y="4186206"/>
            <a:ext cx="621592" cy="879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3157104" y="4863745"/>
            <a:ext cx="1956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7271904" y="4419600"/>
            <a:ext cx="84860" cy="692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7379143" y="4426527"/>
            <a:ext cx="918931" cy="0"/>
          </a:xfrm>
          <a:prstGeom prst="line">
            <a:avLst/>
          </a:prstGeom>
          <a:ln>
            <a:solidFill>
              <a:srgbClr val="CC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V="1">
            <a:off x="7297282" y="5555673"/>
            <a:ext cx="300204" cy="13856"/>
          </a:xfrm>
          <a:prstGeom prst="line">
            <a:avLst/>
          </a:prstGeom>
          <a:ln>
            <a:solidFill>
              <a:srgbClr val="CC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9" name="Elbow Connector 288"/>
          <p:cNvCxnSpPr/>
          <p:nvPr/>
        </p:nvCxnSpPr>
        <p:spPr>
          <a:xfrm rot="5400000" flipH="1" flipV="1">
            <a:off x="3313834" y="191366"/>
            <a:ext cx="457200" cy="379268"/>
          </a:xfrm>
          <a:prstGeom prst="bentConnector3">
            <a:avLst>
              <a:gd name="adj1" fmla="val 101282"/>
            </a:avLst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0" name="Elbow Connector 289"/>
          <p:cNvCxnSpPr/>
          <p:nvPr/>
        </p:nvCxnSpPr>
        <p:spPr>
          <a:xfrm>
            <a:off x="3733800" y="152400"/>
            <a:ext cx="955031" cy="457200"/>
          </a:xfrm>
          <a:prstGeom prst="bentConnector3">
            <a:avLst>
              <a:gd name="adj1" fmla="val 38568"/>
            </a:avLst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7" name="Elbow Connector 296"/>
          <p:cNvCxnSpPr/>
          <p:nvPr/>
        </p:nvCxnSpPr>
        <p:spPr>
          <a:xfrm rot="10800000">
            <a:off x="6470972" y="129658"/>
            <a:ext cx="843362" cy="479942"/>
          </a:xfrm>
          <a:prstGeom prst="bentConnector3">
            <a:avLst>
              <a:gd name="adj1" fmla="val 59709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7" name="Elbow Connector 306"/>
          <p:cNvCxnSpPr/>
          <p:nvPr/>
        </p:nvCxnSpPr>
        <p:spPr>
          <a:xfrm rot="5400000" flipH="1" flipV="1">
            <a:off x="7311803" y="191366"/>
            <a:ext cx="457200" cy="379268"/>
          </a:xfrm>
          <a:prstGeom prst="bentConnector3">
            <a:avLst>
              <a:gd name="adj1" fmla="val 101282"/>
            </a:avLst>
          </a:prstGeom>
          <a:ln>
            <a:solidFill>
              <a:srgbClr val="CC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8" name="Elbow Connector 307"/>
          <p:cNvCxnSpPr/>
          <p:nvPr/>
        </p:nvCxnSpPr>
        <p:spPr>
          <a:xfrm>
            <a:off x="7731769" y="152400"/>
            <a:ext cx="955031" cy="457200"/>
          </a:xfrm>
          <a:prstGeom prst="bentConnector3">
            <a:avLst>
              <a:gd name="adj1" fmla="val 38568"/>
            </a:avLst>
          </a:prstGeom>
          <a:ln>
            <a:solidFill>
              <a:srgbClr val="CC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7891030" y="5105400"/>
            <a:ext cx="871970" cy="0"/>
          </a:xfrm>
          <a:prstGeom prst="line">
            <a:avLst/>
          </a:prstGeom>
          <a:ln>
            <a:solidFill>
              <a:srgbClr val="CC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606506" y="3152633"/>
            <a:ext cx="690561" cy="832513"/>
          </a:xfrm>
          <a:custGeom>
            <a:avLst/>
            <a:gdLst>
              <a:gd name="connsiteX0" fmla="*/ 177637 w 690561"/>
              <a:gd name="connsiteY0" fmla="*/ 0 h 832513"/>
              <a:gd name="connsiteX1" fmla="*/ 27512 w 690561"/>
              <a:gd name="connsiteY1" fmla="*/ 259307 h 832513"/>
              <a:gd name="connsiteX2" fmla="*/ 668957 w 690561"/>
              <a:gd name="connsiteY2" fmla="*/ 518615 h 832513"/>
              <a:gd name="connsiteX3" fmla="*/ 532479 w 690561"/>
              <a:gd name="connsiteY3" fmla="*/ 764274 h 832513"/>
              <a:gd name="connsiteX4" fmla="*/ 464240 w 690561"/>
              <a:gd name="connsiteY4" fmla="*/ 832513 h 83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561" h="832513">
                <a:moveTo>
                  <a:pt x="177637" y="0"/>
                </a:moveTo>
                <a:cubicBezTo>
                  <a:pt x="61631" y="86435"/>
                  <a:pt x="-54375" y="172871"/>
                  <a:pt x="27512" y="259307"/>
                </a:cubicBezTo>
                <a:cubicBezTo>
                  <a:pt x="109399" y="345743"/>
                  <a:pt x="584796" y="434454"/>
                  <a:pt x="668957" y="518615"/>
                </a:cubicBezTo>
                <a:cubicBezTo>
                  <a:pt x="753118" y="602776"/>
                  <a:pt x="566598" y="711958"/>
                  <a:pt x="532479" y="764274"/>
                </a:cubicBezTo>
                <a:cubicBezTo>
                  <a:pt x="498360" y="816590"/>
                  <a:pt x="481300" y="824551"/>
                  <a:pt x="464240" y="832513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reeform 12"/>
          <p:cNvSpPr/>
          <p:nvPr/>
        </p:nvSpPr>
        <p:spPr>
          <a:xfrm>
            <a:off x="6648927" y="3138985"/>
            <a:ext cx="418146" cy="859809"/>
          </a:xfrm>
          <a:custGeom>
            <a:avLst/>
            <a:gdLst>
              <a:gd name="connsiteX0" fmla="*/ 270488 w 418146"/>
              <a:gd name="connsiteY0" fmla="*/ 0 h 859809"/>
              <a:gd name="connsiteX1" fmla="*/ 406966 w 418146"/>
              <a:gd name="connsiteY1" fmla="*/ 204716 h 859809"/>
              <a:gd name="connsiteX2" fmla="*/ 11180 w 418146"/>
              <a:gd name="connsiteY2" fmla="*/ 709684 h 859809"/>
              <a:gd name="connsiteX3" fmla="*/ 147658 w 418146"/>
              <a:gd name="connsiteY3" fmla="*/ 859809 h 859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146" h="859809">
                <a:moveTo>
                  <a:pt x="270488" y="0"/>
                </a:moveTo>
                <a:cubicBezTo>
                  <a:pt x="360336" y="43217"/>
                  <a:pt x="450184" y="86435"/>
                  <a:pt x="406966" y="204716"/>
                </a:cubicBezTo>
                <a:cubicBezTo>
                  <a:pt x="363748" y="322997"/>
                  <a:pt x="54398" y="600502"/>
                  <a:pt x="11180" y="709684"/>
                </a:cubicBezTo>
                <a:cubicBezTo>
                  <a:pt x="-32038" y="818866"/>
                  <a:pt x="57810" y="839337"/>
                  <a:pt x="147658" y="859809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521277" y="5943600"/>
            <a:ext cx="7618267" cy="71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+mj-lt"/>
              </a:rPr>
              <a:t>READ CYCLE TIMING DIAGRAM</a:t>
            </a:r>
            <a:endParaRPr lang="en-IN" sz="2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33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4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7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0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3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6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9"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2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5"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8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132" grpId="0"/>
      <p:bldP spid="133" grpId="0"/>
      <p:bldP spid="138" grpId="0"/>
      <p:bldP spid="149" grpId="0"/>
      <p:bldP spid="176" grpId="0"/>
      <p:bldP spid="187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lbow Connector 2"/>
          <p:cNvCxnSpPr/>
          <p:nvPr/>
        </p:nvCxnSpPr>
        <p:spPr>
          <a:xfrm flipV="1">
            <a:off x="381000" y="152400"/>
            <a:ext cx="838200" cy="457200"/>
          </a:xfrm>
          <a:prstGeom prst="bentConnector3">
            <a:avLst>
              <a:gd name="adj1" fmla="val 65385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Elbow Connector 4"/>
          <p:cNvCxnSpPr/>
          <p:nvPr/>
        </p:nvCxnSpPr>
        <p:spPr>
          <a:xfrm>
            <a:off x="1219200" y="152400"/>
            <a:ext cx="936914" cy="457200"/>
          </a:xfrm>
          <a:prstGeom prst="bentConnector3">
            <a:avLst>
              <a:gd name="adj1" fmla="val 36236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5400000" flipH="1" flipV="1">
            <a:off x="2117148" y="191366"/>
            <a:ext cx="457200" cy="379268"/>
          </a:xfrm>
          <a:prstGeom prst="bentConnector3">
            <a:avLst>
              <a:gd name="adj1" fmla="val 101282"/>
            </a:avLst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2535382" y="152400"/>
            <a:ext cx="817418" cy="457200"/>
          </a:xfrm>
          <a:prstGeom prst="bentConnector3">
            <a:avLst>
              <a:gd name="adj1" fmla="val 37093"/>
            </a:avLst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 flipH="1" flipV="1">
            <a:off x="4700155" y="169718"/>
            <a:ext cx="419100" cy="384464"/>
          </a:xfrm>
          <a:prstGeom prst="bentConnector3">
            <a:avLst>
              <a:gd name="adj1" fmla="val 98846"/>
            </a:avLst>
          </a:prstGeom>
          <a:ln>
            <a:solidFill>
              <a:srgbClr val="FF33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5101937" y="152400"/>
            <a:ext cx="913332" cy="457200"/>
          </a:xfrm>
          <a:prstGeom prst="bentConnector3">
            <a:avLst>
              <a:gd name="adj1" fmla="val 35057"/>
            </a:avLst>
          </a:prstGeom>
          <a:ln>
            <a:solidFill>
              <a:srgbClr val="FF33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 flipH="1" flipV="1">
            <a:off x="6044045" y="155864"/>
            <a:ext cx="419100" cy="412173"/>
          </a:xfrm>
          <a:prstGeom prst="bentConnector3">
            <a:avLst>
              <a:gd name="adj1" fmla="val 105359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295400" y="-76200"/>
            <a:ext cx="581891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IN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886200" y="-76200"/>
            <a:ext cx="581891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IN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667000" y="-76200"/>
            <a:ext cx="581891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IN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181600" y="-76200"/>
            <a:ext cx="581891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+mj-lt"/>
              </a:rPr>
              <a:t>Tw</a:t>
            </a:r>
            <a:endParaRPr lang="en-IN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53200" y="-76200"/>
            <a:ext cx="581891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IN" sz="14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228600" y="1295400"/>
            <a:ext cx="498763" cy="34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685800" y="838200"/>
            <a:ext cx="290945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6049107" y="1300595"/>
            <a:ext cx="1307657" cy="17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362200" y="1298863"/>
            <a:ext cx="100445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2133600" y="838200"/>
            <a:ext cx="221672" cy="4572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990600" y="838200"/>
            <a:ext cx="11655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76200" y="838200"/>
            <a:ext cx="772391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+mj-lt"/>
              </a:rPr>
              <a:t>ALE</a:t>
            </a:r>
            <a:endParaRPr lang="en-IN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76200" y="1905000"/>
            <a:ext cx="723900" cy="69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824346" y="1911927"/>
            <a:ext cx="318654" cy="450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136072" y="2362200"/>
            <a:ext cx="1020042" cy="58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775855" y="1905000"/>
            <a:ext cx="290945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066800" y="1905000"/>
            <a:ext cx="1089314" cy="58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6200" y="2362200"/>
            <a:ext cx="7117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2673928" y="1917791"/>
            <a:ext cx="318654" cy="45027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2667000" y="1910864"/>
            <a:ext cx="290945" cy="4572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978728" y="1917791"/>
            <a:ext cx="387927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-76200" y="2057400"/>
            <a:ext cx="1219201" cy="235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+mj-lt"/>
              </a:rPr>
              <a:t>Add/Stat</a:t>
            </a:r>
            <a:endParaRPr lang="en-IN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0" y="2895600"/>
            <a:ext cx="7966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 flipV="1">
            <a:off x="768928" y="2902527"/>
            <a:ext cx="318654" cy="450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1066800" y="3352800"/>
            <a:ext cx="11083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762000" y="2895600"/>
            <a:ext cx="290945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066800" y="2895600"/>
            <a:ext cx="1108364" cy="69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0" y="3338946"/>
            <a:ext cx="791441" cy="138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3058390" y="2902528"/>
            <a:ext cx="294410" cy="43641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3039741" y="2881746"/>
            <a:ext cx="313060" cy="4572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728354" y="2743200"/>
            <a:ext cx="1219201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419599" y="1981200"/>
            <a:ext cx="1219201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+mj-lt"/>
              </a:rPr>
              <a:t>S3-S7</a:t>
            </a:r>
            <a:endParaRPr lang="en-IN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-152400" y="3048000"/>
            <a:ext cx="1219201" cy="215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+mj-lt"/>
              </a:rPr>
              <a:t>Add/Data</a:t>
            </a:r>
            <a:endParaRPr lang="en-IN" sz="14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219200" y="1981200"/>
            <a:ext cx="374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4876800" y="2971800"/>
            <a:ext cx="1219201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+mj-lt"/>
              </a:rPr>
              <a:t>D15-D0</a:t>
            </a:r>
            <a:endParaRPr lang="en-IN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523999" y="1905000"/>
            <a:ext cx="1219201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+mj-lt"/>
              </a:rPr>
              <a:t>A19-A16</a:t>
            </a:r>
            <a:endParaRPr lang="en-IN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990600" y="2971800"/>
            <a:ext cx="1219201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+mj-lt"/>
              </a:rPr>
              <a:t>A15-A0</a:t>
            </a:r>
            <a:endParaRPr lang="en-IN" sz="14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76200" y="3733800"/>
            <a:ext cx="8520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 flipV="1">
            <a:off x="2880414" y="3724209"/>
            <a:ext cx="318654" cy="45027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3359728" y="4171018"/>
            <a:ext cx="1281545" cy="692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6643255" y="3733800"/>
            <a:ext cx="290945" cy="457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6948055" y="3724209"/>
            <a:ext cx="1433945" cy="165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-76200" y="3810000"/>
            <a:ext cx="1219201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>
                <a:solidFill>
                  <a:schemeClr val="tx1"/>
                </a:solidFill>
                <a:latin typeface="+mj-lt"/>
              </a:rPr>
              <a:t>wr</a:t>
            </a:r>
            <a:endParaRPr lang="en-IN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304800" y="3886200"/>
            <a:ext cx="374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0" y="5562600"/>
            <a:ext cx="95489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997528" y="5124050"/>
            <a:ext cx="297872" cy="4316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1295400" y="5112327"/>
            <a:ext cx="8719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 flipV="1">
            <a:off x="7615004" y="5124051"/>
            <a:ext cx="270896" cy="438549"/>
          </a:xfrm>
          <a:prstGeom prst="line">
            <a:avLst/>
          </a:prstGeom>
          <a:ln>
            <a:solidFill>
              <a:srgbClr val="CC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-152400" y="5181600"/>
            <a:ext cx="1219201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+mj-lt"/>
              </a:rPr>
              <a:t>DT/R</a:t>
            </a:r>
            <a:endParaRPr lang="en-IN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>
            <a:off x="76200" y="4419600"/>
            <a:ext cx="890155" cy="69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 flipV="1">
            <a:off x="2819400" y="4419600"/>
            <a:ext cx="318654" cy="45027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6967238" y="4412673"/>
            <a:ext cx="290945" cy="457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6015269" y="4883727"/>
            <a:ext cx="9189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-152400" y="4495800"/>
            <a:ext cx="1219201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+mj-lt"/>
              </a:rPr>
              <a:t>DEN</a:t>
            </a:r>
            <a:endParaRPr lang="en-IN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>
            <a:off x="930120" y="4426527"/>
            <a:ext cx="12450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954898" y="609600"/>
            <a:ext cx="0" cy="61341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3398361" y="1917791"/>
            <a:ext cx="1274618" cy="692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4696691" y="1924718"/>
            <a:ext cx="1357745" cy="6927"/>
          </a:xfrm>
          <a:prstGeom prst="line">
            <a:avLst/>
          </a:prstGeom>
          <a:ln>
            <a:solidFill>
              <a:srgbClr val="FF33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6109854" y="1939372"/>
            <a:ext cx="1163782" cy="692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2985655" y="2368064"/>
            <a:ext cx="381000" cy="959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3366655" y="2377656"/>
            <a:ext cx="1274618" cy="692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4696691" y="2385915"/>
            <a:ext cx="1357745" cy="6927"/>
          </a:xfrm>
          <a:prstGeom prst="line">
            <a:avLst/>
          </a:prstGeom>
          <a:ln>
            <a:solidFill>
              <a:srgbClr val="FF33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6119446" y="2392842"/>
            <a:ext cx="1163782" cy="692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352800" y="2895600"/>
            <a:ext cx="133603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688831" y="2895600"/>
            <a:ext cx="1365605" cy="6928"/>
          </a:xfrm>
          <a:prstGeom prst="line">
            <a:avLst/>
          </a:prstGeom>
          <a:ln>
            <a:solidFill>
              <a:srgbClr val="FF33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6040582" y="2881746"/>
            <a:ext cx="1338561" cy="2078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2209800" y="3352801"/>
            <a:ext cx="829941" cy="1038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352800" y="3352800"/>
            <a:ext cx="1343891" cy="1039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6075217" y="3359727"/>
            <a:ext cx="1281547" cy="346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997528" y="3740727"/>
            <a:ext cx="11776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2178627" y="3733800"/>
            <a:ext cx="692728" cy="692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4688831" y="4174482"/>
            <a:ext cx="1351751" cy="1"/>
          </a:xfrm>
          <a:prstGeom prst="line">
            <a:avLst/>
          </a:prstGeom>
          <a:ln>
            <a:solidFill>
              <a:srgbClr val="FF33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2178627" y="5124050"/>
            <a:ext cx="114646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3366655" y="5112327"/>
            <a:ext cx="1322176" cy="117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4713209" y="5124050"/>
            <a:ext cx="1406237" cy="0"/>
          </a:xfrm>
          <a:prstGeom prst="line">
            <a:avLst/>
          </a:prstGeom>
          <a:ln>
            <a:solidFill>
              <a:srgbClr val="FF33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6076550" y="5118188"/>
            <a:ext cx="1280214" cy="10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2167370" y="4426527"/>
            <a:ext cx="63471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352800" y="4873336"/>
            <a:ext cx="127461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4696691" y="4883727"/>
            <a:ext cx="1352416" cy="0"/>
          </a:xfrm>
          <a:prstGeom prst="line">
            <a:avLst/>
          </a:prstGeom>
          <a:ln>
            <a:solidFill>
              <a:srgbClr val="FF33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3366655" y="1298863"/>
            <a:ext cx="12954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4691362" y="1298863"/>
            <a:ext cx="1357745" cy="0"/>
          </a:xfrm>
          <a:prstGeom prst="line">
            <a:avLst/>
          </a:prstGeom>
          <a:ln>
            <a:solidFill>
              <a:srgbClr val="FF33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4696691" y="3338946"/>
            <a:ext cx="1343891" cy="20781"/>
          </a:xfrm>
          <a:prstGeom prst="line">
            <a:avLst/>
          </a:prstGeom>
          <a:ln>
            <a:solidFill>
              <a:srgbClr val="FF33C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228600" y="4572000"/>
            <a:ext cx="35675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533400" y="5257800"/>
            <a:ext cx="35675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2156114" y="571500"/>
            <a:ext cx="0" cy="61341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3366655" y="571500"/>
            <a:ext cx="0" cy="61341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4688831" y="647700"/>
            <a:ext cx="0" cy="6134100"/>
          </a:xfrm>
          <a:prstGeom prst="line">
            <a:avLst/>
          </a:prstGeom>
          <a:ln>
            <a:solidFill>
              <a:srgbClr val="FF33C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047509" y="552450"/>
            <a:ext cx="0" cy="613410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7356764" y="529004"/>
            <a:ext cx="0" cy="61341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7379143" y="1293668"/>
            <a:ext cx="1307657" cy="1732"/>
          </a:xfrm>
          <a:prstGeom prst="line">
            <a:avLst/>
          </a:prstGeom>
          <a:ln>
            <a:solidFill>
              <a:srgbClr val="CC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2187286" y="1905000"/>
            <a:ext cx="486642" cy="1279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2133600" y="2362200"/>
            <a:ext cx="533400" cy="1279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flipV="1">
            <a:off x="7536873" y="1924718"/>
            <a:ext cx="845127" cy="9858"/>
          </a:xfrm>
          <a:prstGeom prst="line">
            <a:avLst/>
          </a:prstGeom>
          <a:ln>
            <a:solidFill>
              <a:srgbClr val="CC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7467600" y="2404833"/>
            <a:ext cx="774257" cy="0"/>
          </a:xfrm>
          <a:prstGeom prst="line">
            <a:avLst/>
          </a:prstGeom>
          <a:ln>
            <a:solidFill>
              <a:srgbClr val="CC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136072" y="1942835"/>
            <a:ext cx="57259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IN" b="1" dirty="0"/>
              <a:t>BHE</a:t>
            </a:r>
          </a:p>
        </p:txBody>
      </p:sp>
      <p:cxnSp>
        <p:nvCxnSpPr>
          <p:cNvPr id="262" name="Straight Connector 261"/>
          <p:cNvCxnSpPr/>
          <p:nvPr/>
        </p:nvCxnSpPr>
        <p:spPr>
          <a:xfrm>
            <a:off x="3199068" y="4171018"/>
            <a:ext cx="153732" cy="1305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6021663" y="4186206"/>
            <a:ext cx="621592" cy="879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3157104" y="4863745"/>
            <a:ext cx="1956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7271904" y="4419600"/>
            <a:ext cx="84860" cy="692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7379143" y="4419600"/>
            <a:ext cx="918931" cy="0"/>
          </a:xfrm>
          <a:prstGeom prst="line">
            <a:avLst/>
          </a:prstGeom>
          <a:ln>
            <a:solidFill>
              <a:srgbClr val="CC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V="1">
            <a:off x="7297282" y="5105400"/>
            <a:ext cx="300204" cy="13856"/>
          </a:xfrm>
          <a:prstGeom prst="line">
            <a:avLst/>
          </a:prstGeom>
          <a:ln>
            <a:solidFill>
              <a:srgbClr val="CC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9" name="Elbow Connector 288"/>
          <p:cNvCxnSpPr/>
          <p:nvPr/>
        </p:nvCxnSpPr>
        <p:spPr>
          <a:xfrm rot="5400000" flipH="1" flipV="1">
            <a:off x="3313834" y="191366"/>
            <a:ext cx="457200" cy="379268"/>
          </a:xfrm>
          <a:prstGeom prst="bentConnector3">
            <a:avLst>
              <a:gd name="adj1" fmla="val 101282"/>
            </a:avLst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0" name="Elbow Connector 289"/>
          <p:cNvCxnSpPr/>
          <p:nvPr/>
        </p:nvCxnSpPr>
        <p:spPr>
          <a:xfrm>
            <a:off x="3733800" y="152400"/>
            <a:ext cx="955031" cy="457200"/>
          </a:xfrm>
          <a:prstGeom prst="bentConnector3">
            <a:avLst>
              <a:gd name="adj1" fmla="val 38568"/>
            </a:avLst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7" name="Elbow Connector 296"/>
          <p:cNvCxnSpPr/>
          <p:nvPr/>
        </p:nvCxnSpPr>
        <p:spPr>
          <a:xfrm rot="10800000">
            <a:off x="6470972" y="129658"/>
            <a:ext cx="843362" cy="479942"/>
          </a:xfrm>
          <a:prstGeom prst="bentConnector3">
            <a:avLst>
              <a:gd name="adj1" fmla="val 59709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7" name="Elbow Connector 306"/>
          <p:cNvCxnSpPr/>
          <p:nvPr/>
        </p:nvCxnSpPr>
        <p:spPr>
          <a:xfrm rot="5400000" flipH="1" flipV="1">
            <a:off x="7311803" y="191366"/>
            <a:ext cx="457200" cy="379268"/>
          </a:xfrm>
          <a:prstGeom prst="bentConnector3">
            <a:avLst>
              <a:gd name="adj1" fmla="val 101282"/>
            </a:avLst>
          </a:prstGeom>
          <a:ln>
            <a:solidFill>
              <a:srgbClr val="CC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8" name="Elbow Connector 307"/>
          <p:cNvCxnSpPr/>
          <p:nvPr/>
        </p:nvCxnSpPr>
        <p:spPr>
          <a:xfrm>
            <a:off x="7731769" y="152400"/>
            <a:ext cx="955031" cy="457200"/>
          </a:xfrm>
          <a:prstGeom prst="bentConnector3">
            <a:avLst>
              <a:gd name="adj1" fmla="val 38568"/>
            </a:avLst>
          </a:prstGeom>
          <a:ln>
            <a:solidFill>
              <a:srgbClr val="CC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7891030" y="5562600"/>
            <a:ext cx="871970" cy="0"/>
          </a:xfrm>
          <a:prstGeom prst="line">
            <a:avLst/>
          </a:prstGeom>
          <a:ln>
            <a:solidFill>
              <a:srgbClr val="CC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2209800" y="2895600"/>
            <a:ext cx="829941" cy="1038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7239000" y="1946299"/>
            <a:ext cx="282220" cy="45853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7239000" y="1905000"/>
            <a:ext cx="301403" cy="49476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8028709" y="0"/>
            <a:ext cx="581891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IN" sz="14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 flipV="1">
            <a:off x="7391400" y="2881746"/>
            <a:ext cx="447208" cy="13854"/>
          </a:xfrm>
          <a:prstGeom prst="line">
            <a:avLst/>
          </a:prstGeom>
          <a:ln>
            <a:solidFill>
              <a:srgbClr val="CC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7334870" y="3389399"/>
            <a:ext cx="551030" cy="1"/>
          </a:xfrm>
          <a:prstGeom prst="line">
            <a:avLst/>
          </a:prstGeom>
          <a:ln>
            <a:solidFill>
              <a:srgbClr val="CC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7782829" y="2899063"/>
            <a:ext cx="426455" cy="439883"/>
          </a:xfrm>
          <a:prstGeom prst="line">
            <a:avLst/>
          </a:prstGeom>
          <a:ln>
            <a:solidFill>
              <a:srgbClr val="CC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7854728" y="2892139"/>
            <a:ext cx="285350" cy="497260"/>
          </a:xfrm>
          <a:prstGeom prst="line">
            <a:avLst/>
          </a:prstGeom>
          <a:ln>
            <a:solidFill>
              <a:srgbClr val="CC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521277" y="5943600"/>
            <a:ext cx="7618267" cy="71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+mj-lt"/>
              </a:rPr>
              <a:t>WRITE CYCLE TIMING DIAGRAM</a:t>
            </a:r>
            <a:endParaRPr lang="en-IN" sz="2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811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5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8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1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4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7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0"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3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6"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9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132" grpId="0"/>
      <p:bldP spid="133" grpId="0"/>
      <p:bldP spid="149" grpId="0"/>
      <p:bldP spid="176" grpId="0"/>
      <p:bldP spid="187" grpId="0"/>
      <p:bldP spid="3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1168</TotalTime>
  <Words>335</Words>
  <Application>Microsoft Office PowerPoint</Application>
  <PresentationFormat>On-screen Show (4:3)</PresentationFormat>
  <Paragraphs>92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Minimum &amp; Maximum mode</vt:lpstr>
      <vt:lpstr>Minimum mode 8086 system</vt:lpstr>
      <vt:lpstr>Slide 3</vt:lpstr>
      <vt:lpstr>Slide 4</vt:lpstr>
      <vt:lpstr>Slide 5</vt:lpstr>
      <vt:lpstr>Slide 6</vt:lpstr>
      <vt:lpstr>Bus timings for minimum mode</vt:lpstr>
      <vt:lpstr>Slide 8</vt:lpstr>
      <vt:lpstr>Slide 9</vt:lpstr>
      <vt:lpstr>Hold response sequence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</dc:creator>
  <cp:lastModifiedBy>SERPTS</cp:lastModifiedBy>
  <cp:revision>212</cp:revision>
  <dcterms:created xsi:type="dcterms:W3CDTF">2006-08-16T00:00:00Z</dcterms:created>
  <dcterms:modified xsi:type="dcterms:W3CDTF">2017-08-03T08:44:05Z</dcterms:modified>
</cp:coreProperties>
</file>