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67" r:id="rId2"/>
    <p:sldId id="286" r:id="rId3"/>
    <p:sldId id="276" r:id="rId4"/>
    <p:sldId id="277" r:id="rId5"/>
    <p:sldId id="275" r:id="rId6"/>
    <p:sldId id="278" r:id="rId7"/>
    <p:sldId id="301" r:id="rId8"/>
    <p:sldId id="279" r:id="rId9"/>
    <p:sldId id="280" r:id="rId10"/>
    <p:sldId id="287" r:id="rId11"/>
    <p:sldId id="281" r:id="rId12"/>
    <p:sldId id="284" r:id="rId13"/>
    <p:sldId id="282" r:id="rId14"/>
    <p:sldId id="288" r:id="rId15"/>
    <p:sldId id="283" r:id="rId16"/>
    <p:sldId id="289" r:id="rId17"/>
    <p:sldId id="285" r:id="rId18"/>
    <p:sldId id="300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2" r:id="rId29"/>
    <p:sldId id="309" r:id="rId30"/>
    <p:sldId id="310" r:id="rId31"/>
    <p:sldId id="311" r:id="rId32"/>
    <p:sldId id="313" r:id="rId33"/>
    <p:sldId id="312" r:id="rId34"/>
    <p:sldId id="303" r:id="rId35"/>
    <p:sldId id="30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CC"/>
    <a:srgbClr val="3366FF"/>
    <a:srgbClr val="00FFCC"/>
    <a:srgbClr val="FF0066"/>
    <a:srgbClr val="FF3300"/>
    <a:srgbClr val="66CCFF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1BBB4-4F61-425D-879B-BA166BA442EA}" type="datetimeFigureOut">
              <a:rPr lang="en-IN" smtClean="0"/>
              <a:pPr/>
              <a:t>03-08-2017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7259E-3663-46B2-BE18-936BE8E43C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9728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DF8D42-3E81-46ED-99A1-27174E40D615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457199"/>
          </a:xfrm>
        </p:spPr>
        <p:txBody>
          <a:bodyPr/>
          <a:lstStyle/>
          <a:p>
            <a:pPr algn="ctr"/>
            <a:r>
              <a:rPr lang="en-IN" sz="4800" dirty="0" smtClean="0"/>
              <a:t>8086 </a:t>
            </a:r>
            <a:r>
              <a:rPr lang="en-IN" sz="4800" dirty="0" smtClean="0"/>
              <a:t>signal description and  physical memory organization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40" y="2590800"/>
            <a:ext cx="6461760" cy="2057400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latin typeface="Algerian" pitchFamily="82" charset="0"/>
              </a:rPr>
              <a:t>By </a:t>
            </a:r>
          </a:p>
          <a:p>
            <a:pPr algn="ctr"/>
            <a:r>
              <a:rPr lang="en-IN" sz="3200" b="1" dirty="0" smtClean="0">
                <a:solidFill>
                  <a:schemeClr val="tx1"/>
                </a:solidFill>
                <a:latin typeface="Agency FB" pitchFamily="34" charset="0"/>
              </a:rPr>
              <a:t>    G HARISH BABU  </a:t>
            </a:r>
            <a:r>
              <a:rPr lang="en-IN" sz="1600" b="1" dirty="0" smtClean="0">
                <a:solidFill>
                  <a:schemeClr val="tx1"/>
                </a:solidFill>
                <a:latin typeface="Agency FB" pitchFamily="34" charset="0"/>
              </a:rPr>
              <a:t>M.TECH, (</a:t>
            </a:r>
            <a:r>
              <a:rPr lang="en-IN" sz="1600" b="1" dirty="0" err="1" smtClean="0">
                <a:solidFill>
                  <a:schemeClr val="tx1"/>
                </a:solidFill>
                <a:latin typeface="Agency FB" pitchFamily="34" charset="0"/>
              </a:rPr>
              <a:t>Ph.D</a:t>
            </a:r>
            <a:r>
              <a:rPr lang="en-IN" sz="1600" b="1" dirty="0" smtClean="0">
                <a:solidFill>
                  <a:schemeClr val="tx1"/>
                </a:solidFill>
                <a:latin typeface="Agency FB" pitchFamily="34" charset="0"/>
              </a:rPr>
              <a:t>)</a:t>
            </a:r>
            <a:endParaRPr lang="en-IN" sz="3200" b="1" dirty="0" smtClean="0">
              <a:solidFill>
                <a:schemeClr val="tx1"/>
              </a:solidFill>
              <a:latin typeface="Agency FB" pitchFamily="34" charset="0"/>
            </a:endParaRPr>
          </a:p>
          <a:p>
            <a:pPr algn="ctr"/>
            <a:r>
              <a:rPr lang="en-IN" sz="3200" b="1" dirty="0" err="1" smtClean="0">
                <a:solidFill>
                  <a:schemeClr val="tx1"/>
                </a:solidFill>
                <a:latin typeface="Agency FB" pitchFamily="34" charset="0"/>
              </a:rPr>
              <a:t>Asst</a:t>
            </a:r>
            <a:r>
              <a:rPr lang="en-IN" sz="3200" b="1" dirty="0" smtClean="0">
                <a:solidFill>
                  <a:schemeClr val="tx1"/>
                </a:solidFill>
                <a:latin typeface="Agency FB" pitchFamily="34" charset="0"/>
              </a:rPr>
              <a:t> Professor </a:t>
            </a:r>
          </a:p>
          <a:p>
            <a:pPr algn="ctr"/>
            <a:r>
              <a:rPr lang="en-IN" sz="3200" b="1" dirty="0" smtClean="0">
                <a:latin typeface="Algerian" pitchFamily="82" charset="0"/>
              </a:rPr>
              <a:t>Dept of ECE</a:t>
            </a:r>
          </a:p>
          <a:p>
            <a:pPr algn="ctr"/>
            <a:r>
              <a:rPr lang="en-IN" sz="3200" b="1" dirty="0" smtClean="0">
                <a:latin typeface="Algerian" pitchFamily="82" charset="0"/>
              </a:rPr>
              <a:t>CVR COLLEGE OF ENGINEERING</a:t>
            </a:r>
          </a:p>
          <a:p>
            <a:pPr algn="ctr"/>
            <a:endParaRPr lang="en-IN" sz="3200" dirty="0"/>
          </a:p>
        </p:txBody>
      </p:sp>
      <p:pic>
        <p:nvPicPr>
          <p:cNvPr id="3074" name="Picture 2" descr="C:\Users\Harish\Desktop\Kalam-Quote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2362200"/>
            <a:ext cx="2481262" cy="177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244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57950" y="2971800"/>
            <a:ext cx="857250" cy="30956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81000" y="332601"/>
            <a:ext cx="43434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Read signal, when low, indicates the peripherals that the processor is performing a memory or I/O read operation.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Is active low and shows the state for T2, T3, TW of any read cycle.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signal remains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tristated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during the 'hold acknowledge'.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" name="Picture 4" descr="http://www.allsyllabus.com/aj/note/EEE/8086%20Microprocessor%20&amp;%20Peripherals/unit%201/Signal%20Description%20of%208086%20Microprocessor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952500" cy="238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"/>
            <a:ext cx="28575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97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43600"/>
            <a:ext cx="14478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81000" y="0"/>
            <a:ext cx="42672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READY: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is the acknowledgement from the slow devices or memory that they have completed the data transfer.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signal made available by the devices is synchronized by the 8284A clock generator to provide ready input to the 8086. The signal is active high.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6003"/>
            <a:ext cx="31623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666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0" y="56388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81000" y="5334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INTR-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lnterrupt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Request: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is a level triggered input.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is sampled during the last clock cycle of each instruction to determine the availability of the request.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any interrupt request is pending, the processor enters the interrupt acknowledge cycle.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can be internally masked by resetting the interrupt enable flag. This signal is active high and internally synchronized.</a:t>
            </a:r>
            <a:endParaRPr lang="en-IN" sz="2000" dirty="0"/>
          </a:p>
        </p:txBody>
      </p:sp>
      <p:pic>
        <p:nvPicPr>
          <p:cNvPr id="3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6003"/>
            <a:ext cx="33147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869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77000" y="5638800"/>
            <a:ext cx="131445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400" y="183242"/>
            <a:ext cx="44958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100" b="1" dirty="0">
                <a:latin typeface="Times New Roman" pitchFamily="18" charset="0"/>
                <a:cs typeface="Times New Roman" pitchFamily="18" charset="0"/>
              </a:rPr>
              <a:t>TEST: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input is examined by a 'WAIT' instruction.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TEST input goes low, execution will continue, else, the processor remains in an idle state.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input is synchronized internally during each clock cycle on leading edge of clock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100" dirty="0">
                <a:latin typeface="Times New Roman" pitchFamily="18" charset="0"/>
                <a:cs typeface="Times New Roman" pitchFamily="18" charset="0"/>
              </a:rPr>
            </a:br>
            <a:endParaRPr lang="en-IN" sz="2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6003"/>
            <a:ext cx="33147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580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0" y="5410200"/>
            <a:ext cx="9906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81000" y="533400"/>
            <a:ext cx="480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NMI-Non-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Interrupt: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is an edge-triggered input which causes a Type2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interrrupt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The NMI is not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internally by software.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transition from low to high initiates the interrupt response at the end of the current instruction.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input is internally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synchronized.</a:t>
            </a:r>
            <a:endParaRPr lang="en-IN" sz="2400" dirty="0"/>
          </a:p>
        </p:txBody>
      </p:sp>
      <p:pic>
        <p:nvPicPr>
          <p:cNvPr id="3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6003"/>
            <a:ext cx="33147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289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6241472"/>
            <a:ext cx="1162050" cy="38792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28601" y="249495"/>
            <a:ext cx="4419599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RESET: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input causes the processor to terminate the current activity and start execution from FFFF0H.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signal is active high and must be active for at least four clock cycles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restarts execution when the RESET returns low. RESET is also internally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synchronized.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6003"/>
            <a:ext cx="33147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353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7800" y="5954129"/>
            <a:ext cx="990600" cy="29427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04800" y="381000"/>
            <a:ext cx="4572000" cy="55731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CLK-Clock Input: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clock input provides the basic timing for processor operation and bus control activity.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Its an asymmetric square wave with 33% duty cycle. The range of frequency for different 8086 versions is from 5MHz to 10MHz.</a:t>
            </a:r>
            <a:endParaRPr lang="en-IN" sz="2400" dirty="0"/>
          </a:p>
        </p:txBody>
      </p:sp>
      <p:pic>
        <p:nvPicPr>
          <p:cNvPr id="3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6003"/>
            <a:ext cx="33147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116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53200" y="28194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105400" y="838200"/>
            <a:ext cx="11430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28600" y="77299"/>
            <a:ext cx="4876800" cy="6399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dirty="0">
                <a:latin typeface="Times New Roman" pitchFamily="18" charset="0"/>
                <a:cs typeface="Times New Roman" pitchFamily="18" charset="0"/>
              </a:rPr>
              <a:t>VCC :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+5V power supply for the operation of the internal circuit. GND ground for the internal circuit.</a:t>
            </a:r>
            <a:br>
              <a:rPr lang="en-IN" sz="2300" dirty="0">
                <a:latin typeface="Times New Roman" pitchFamily="18" charset="0"/>
                <a:cs typeface="Times New Roman" pitchFamily="18" charset="0"/>
              </a:rPr>
            </a:b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MN/MX </a:t>
            </a:r>
            <a:r>
              <a:rPr lang="en-IN" sz="23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The logic level at this pin decides whether the processor is to operate in either minimum (single processor) or maximum (multiprocessor) mode. </a:t>
            </a: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following pin functions are for the minimum mode operation of 8086.</a:t>
            </a:r>
          </a:p>
        </p:txBody>
      </p:sp>
      <p:pic>
        <p:nvPicPr>
          <p:cNvPr id="3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6003"/>
            <a:ext cx="31623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134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7620000" cy="1143000"/>
          </a:xfrm>
        </p:spPr>
        <p:txBody>
          <a:bodyPr/>
          <a:lstStyle/>
          <a:p>
            <a:pPr algn="ctr"/>
            <a:r>
              <a:rPr lang="en-IN" dirty="0" smtClean="0"/>
              <a:t>MINIMUM MODE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944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4267200"/>
            <a:ext cx="1828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6003"/>
            <a:ext cx="31623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8655" y="468407"/>
            <a:ext cx="5243945" cy="593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dirty="0">
                <a:latin typeface="Times New Roman" pitchFamily="18" charset="0"/>
                <a:cs typeface="Times New Roman" pitchFamily="18" charset="0"/>
              </a:rPr>
              <a:t>M/IO -Memory/IO: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This is a status line logically equivalent to S2 in maximum mode. </a:t>
            </a: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it is low, it indicates the CPU is having an I/O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operation.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When it 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is high, it indicates that the CPU is having a memory operation. </a:t>
            </a: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line becomes active in the previous T4 and remains active till final T4 of the current cycle. It is </a:t>
            </a:r>
            <a:r>
              <a:rPr lang="en-IN" sz="2300" dirty="0" err="1">
                <a:latin typeface="Times New Roman" pitchFamily="18" charset="0"/>
                <a:cs typeface="Times New Roman" pitchFamily="18" charset="0"/>
              </a:rPr>
              <a:t>tristated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during local bus "hold acknowledge".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609600"/>
            <a:ext cx="381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504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90800"/>
            <a:ext cx="8305800" cy="1143000"/>
          </a:xfrm>
        </p:spPr>
        <p:txBody>
          <a:bodyPr/>
          <a:lstStyle/>
          <a:p>
            <a:r>
              <a:rPr lang="en-IN" dirty="0"/>
              <a:t>SIGNAL DESCRIPTION OF 8086</a:t>
            </a:r>
          </a:p>
        </p:txBody>
      </p:sp>
    </p:spTree>
    <p:extLst>
      <p:ext uri="{BB962C8B-B14F-4D97-AF65-F5344CB8AC3E}">
        <p14:creationId xmlns="" xmlns:p14="http://schemas.microsoft.com/office/powerpoint/2010/main" val="22709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6550" y="5105400"/>
            <a:ext cx="15811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686550" y="5410200"/>
            <a:ext cx="184785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6003"/>
            <a:ext cx="31623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9225" y="510198"/>
            <a:ext cx="548957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-Interrupt Acknowledge: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 signal is used as a read strobe for interrupt acknowledge cycles.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 other words, when it goes low, it means that the processor has accepted the interrupt.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It is active low during T2, T3 and TW of each interrupt acknowledge cycle.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ALE-Address latch Enable: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 output signal indicates the availability of the valid address on the address/data lines, and is connected to latch enable input of latches.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 signal is active high and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is never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tristated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www.allsyllabus.com/aj/note/EEE/8086%20Microprocessor%20&amp;%20Peripherals/unit%201/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85800"/>
            <a:ext cx="542925" cy="257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7976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77000" y="4572000"/>
            <a:ext cx="17907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00" y="138651"/>
            <a:ext cx="5105400" cy="614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DT/R -Data Transmit/Receive: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 output is used to decide the direction of data flow through the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transreceivers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(bidirectional buffers).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When the processor sends out data, this signal is high and when the processor is receiving data, this signal is low.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Logically, this is equivalent to S1 in maximum mode. Its timing is the same as M/I/O. This is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tristated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during 'hold acknowledge'.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www.allsyllabus.com/aj/note/EEE/8086%20Microprocessor%20&amp;%20Peripherals/unit%201/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-701675"/>
            <a:ext cx="600075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6003"/>
            <a:ext cx="31623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06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6550" y="4800600"/>
            <a:ext cx="15811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76200" y="757540"/>
            <a:ext cx="5029200" cy="61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signal indicates the availability of valid data over the address/data lines. 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used to enable the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transreceivers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(bidirectional buffers) to separate the data from the multiplexed address/data signal. 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active from the middle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T2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until the middle of T4 DEN is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tristated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during 'hold acknowledge' cycle</a:t>
            </a:r>
          </a:p>
        </p:txBody>
      </p:sp>
      <p:pic>
        <p:nvPicPr>
          <p:cNvPr id="3" name="Picture 3" descr="http://www.allsyllabus.com/aj/note/EEE/8086%20Microprocessor%20&amp;%20Peripherals/unit%201/d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457200"/>
            <a:ext cx="1828800" cy="266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6003"/>
            <a:ext cx="31623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247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7620000" cy="1143000"/>
          </a:xfrm>
        </p:spPr>
        <p:txBody>
          <a:bodyPr/>
          <a:lstStyle/>
          <a:p>
            <a:pPr algn="ctr"/>
            <a:r>
              <a:rPr lang="en-IN" dirty="0" smtClean="0"/>
              <a:t>MAXIMUM MODE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972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86550" y="5105400"/>
            <a:ext cx="9334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6003"/>
            <a:ext cx="31623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651" y="137279"/>
            <a:ext cx="540760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QS1, QS0-Queue Status:</a:t>
            </a: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These lines give information about the status of the code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prefetch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queue.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These are active during the CLK cycle after which the queue operation is performed.  </a:t>
            </a:r>
            <a:endParaRPr kumimoji="0" lang="en-US" sz="22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QS1, QS0-Queue Status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52825"/>
            <a:ext cx="5328805" cy="2466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59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86550" y="4267200"/>
            <a:ext cx="8572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6003"/>
            <a:ext cx="31623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" y="65544"/>
            <a:ext cx="5562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S2, S1, S0 -Status Lines: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These are the status lines which reflect the type of operation , being carried out by the processor.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These become active during T4 of the previous cycle and remain active during T1 and T2 of the current bus cycle. </a:t>
            </a:r>
            <a:endParaRPr kumimoji="0" lang="en-US" sz="36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HOLD, HLDA-Hold/Hold Acknowle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733675"/>
            <a:ext cx="5505450" cy="3971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455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10450" y="3962400"/>
            <a:ext cx="9715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226003"/>
            <a:ext cx="31623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7671" y="247707"/>
            <a:ext cx="57150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 output pin indicates that other system bus masters will be prevented from gaining the system bus, while the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signal is low.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signal is activated by the 'LOCK' prefix instruction and remains active until the completion of the next instruction.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 floats to tri-state off during "hold acknowledge".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http://www.allsyllabus.com/aj/note/EEE/8086%20Microprocessor%20&amp;%20Peripherals/unit%201/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09625" cy="266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://www.allsyllabus.com/aj/note/EEE/8086%20Microprocessor%20&amp;%20Peripherals/unit%201/lock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549275"/>
            <a:ext cx="714375" cy="257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syllabus.com/aj/note/EEE/8086%20Microprocessor%20&amp;%20Peripherals/unit%201/lock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350" y="-549275"/>
            <a:ext cx="714375" cy="257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763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10450" y="3431165"/>
            <a:ext cx="1047750" cy="531235"/>
          </a:xfrm>
          <a:prstGeom prst="rect">
            <a:avLst/>
          </a:prstGeom>
          <a:solidFill>
            <a:srgbClr val="FFFF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226003"/>
            <a:ext cx="31623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53975" y="1057364"/>
            <a:ext cx="5768975" cy="487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3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kumimoji="0" lang="en-US" sz="23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ReQuest</a:t>
            </a: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/Grant: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These pins are used by other local bus masters, in maximum mode, to force the processor to release the local bus at the end of the processor's current bus cycle.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Each of the pins is bidirectional with       </a:t>
            </a:r>
            <a:r>
              <a:rPr kumimoji="0" lang="en-US" sz="23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having higher priority than                       pins have internal pull-up resistors and may be left unconnected.</a:t>
            </a:r>
          </a:p>
        </p:txBody>
      </p:sp>
      <p:pic>
        <p:nvPicPr>
          <p:cNvPr id="7170" name="Picture 2" descr="http://www.allsyllabus.com/aj/note/EEE/8086%20Microprocessor%20&amp;%20Peripherals/unit%201/HOLD,%20HLDA-Hold%20Hold%20Acknowled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323974"/>
            <a:ext cx="2000250" cy="2762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http://www.allsyllabus.com/aj/note/EEE/8086%20Microprocessor%20&amp;%20Peripherals/unit%201/HOLD,%20HLDA-Hold%20Hold%20Acknowledg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38650"/>
            <a:ext cx="895350" cy="285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allsyllabus.com/aj/note/EEE/8086%20Microprocessor%20&amp;%20Peripherals/unit%201/HOLD,%20HLDA-Hold%20Hold%20Acknowledge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4981575"/>
            <a:ext cx="1743075" cy="276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004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620000" cy="1143000"/>
          </a:xfrm>
        </p:spPr>
        <p:txBody>
          <a:bodyPr/>
          <a:lstStyle/>
          <a:p>
            <a:pPr algn="ctr"/>
            <a:r>
              <a:rPr lang="en-IN" sz="4400" b="1" dirty="0" smtClean="0"/>
              <a:t>PHYSICAL MEMORY ORGANISATION</a:t>
            </a:r>
            <a:endParaRPr lang="en-IN" sz="4400" b="1" dirty="0"/>
          </a:p>
        </p:txBody>
      </p:sp>
    </p:spTree>
    <p:extLst>
      <p:ext uri="{BB962C8B-B14F-4D97-AF65-F5344CB8AC3E}">
        <p14:creationId xmlns="" xmlns:p14="http://schemas.microsoft.com/office/powerpoint/2010/main" val="4745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533400"/>
          </a:xfrm>
        </p:spPr>
        <p:txBody>
          <a:bodyPr/>
          <a:lstStyle/>
          <a:p>
            <a:r>
              <a:rPr lang="en-US" sz="2400" b="1" smtClean="0"/>
              <a:t>8086 MEMORY ORGANIZATION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62484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363538" indent="-363538" defTabSz="463550" eaLnBrk="1" hangingPunct="1">
              <a:tabLst>
                <a:tab pos="363538" algn="l"/>
              </a:tabLst>
              <a:defRPr/>
            </a:pPr>
            <a:r>
              <a:rPr lang="en-US" altLang="zh-TW" sz="22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8086 supports </a:t>
            </a:r>
            <a:r>
              <a:rPr lang="en-US" altLang="zh-TW" sz="2200" dirty="0" smtClean="0">
                <a:solidFill>
                  <a:srgbClr val="C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2</a:t>
            </a:r>
            <a:r>
              <a:rPr lang="en-US" altLang="zh-TW" sz="2200" baseline="30000" dirty="0" smtClean="0">
                <a:solidFill>
                  <a:srgbClr val="C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20</a:t>
            </a:r>
            <a:r>
              <a:rPr lang="en-US" altLang="zh-TW" sz="2200" dirty="0" smtClean="0">
                <a:solidFill>
                  <a:srgbClr val="C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= 1,048,576 bytes (1Mbytes)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memory </a:t>
            </a: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over the address range 00000</a:t>
            </a:r>
            <a:r>
              <a:rPr lang="en-US" altLang="zh-TW" sz="2200" baseline="-25000" dirty="0" smtClean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16</a:t>
            </a: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to FFFFF</a:t>
            </a:r>
            <a:r>
              <a:rPr lang="en-US" altLang="zh-TW" sz="2200" baseline="-25000" dirty="0" smtClean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16 </a:t>
            </a: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(00000H to FFFFFH)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63538" indent="-363538" defTabSz="463550" eaLnBrk="1" hangingPunct="1">
              <a:tabLst>
                <a:tab pos="363538" algn="l"/>
              </a:tabLst>
              <a:defRPr/>
            </a:pPr>
            <a:r>
              <a:rPr lang="en-US" altLang="zh-TW" sz="22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Two consecutive bytes can be accessed as </a:t>
            </a:r>
            <a:r>
              <a:rPr lang="en-US" altLang="zh-TW" sz="2200" dirty="0" smtClean="0">
                <a:solidFill>
                  <a:srgbClr val="C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one word </a:t>
            </a:r>
            <a:r>
              <a:rPr lang="en-US" altLang="zh-TW" sz="22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(16-bits)</a:t>
            </a:r>
          </a:p>
          <a:p>
            <a:pPr marL="363538" indent="-363538" defTabSz="463550" eaLnBrk="1" hangingPunct="1">
              <a:tabLst>
                <a:tab pos="363538" algn="l"/>
              </a:tabLst>
              <a:defRPr/>
            </a:pPr>
            <a:r>
              <a:rPr lang="en-US" altLang="zh-TW" sz="22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The </a:t>
            </a:r>
            <a:r>
              <a:rPr lang="en-US" altLang="zh-TW" sz="2200" dirty="0" smtClean="0">
                <a:solidFill>
                  <a:srgbClr val="C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lower</a:t>
            </a:r>
            <a:r>
              <a:rPr lang="en-US" altLang="zh-TW" sz="22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-addressed byte is the </a:t>
            </a:r>
            <a:r>
              <a:rPr lang="en-US" altLang="zh-TW" sz="2200" dirty="0" smtClean="0">
                <a:solidFill>
                  <a:srgbClr val="C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least significant </a:t>
            </a:r>
            <a:r>
              <a:rPr lang="en-US" altLang="zh-TW" sz="22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byte of the word, and the </a:t>
            </a:r>
            <a:r>
              <a:rPr lang="en-US" altLang="zh-TW" sz="2200" dirty="0" smtClean="0">
                <a:solidFill>
                  <a:srgbClr val="C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higher</a:t>
            </a:r>
            <a:r>
              <a:rPr lang="en-US" altLang="zh-TW" sz="22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-addressed byte is its </a:t>
            </a:r>
            <a:r>
              <a:rPr lang="en-US" altLang="zh-TW" sz="2200" dirty="0" smtClean="0">
                <a:solidFill>
                  <a:srgbClr val="C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most significant </a:t>
            </a:r>
            <a:r>
              <a:rPr lang="en-US" altLang="zh-TW" sz="22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byte</a:t>
            </a:r>
          </a:p>
          <a:p>
            <a:pPr marL="363538" indent="-363538" defTabSz="463550" eaLnBrk="1" hangingPunct="1">
              <a:tabLst>
                <a:tab pos="363538" algn="l"/>
              </a:tabLst>
              <a:defRPr/>
            </a:pPr>
            <a:r>
              <a:rPr lang="en-US" sz="22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Address of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lower byte </a:t>
            </a:r>
            <a:r>
              <a:rPr lang="en-US" sz="22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of word is called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address of the full word</a:t>
            </a:r>
            <a:endParaRPr lang="en-US" sz="2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Memory space of 1MB is divided into two chips (called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banks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of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512KB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each having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odd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addresses</a:t>
            </a:r>
          </a:p>
          <a:p>
            <a:pPr algn="just"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is done because most memories are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‘byte-oriented’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(1 byte read/write at a time), but as 8086 is capable to read/write 16-bit (2 bytes) at a time, we need to use two chips for 16-bit word operations</a:t>
            </a:r>
          </a:p>
          <a:p>
            <a:pPr algn="just"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Two banks have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alternate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addresses because 16-bit words are stored in consecutive locations &amp; at the same time 8086 must access both banks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simultaneously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16-bit operations </a:t>
            </a:r>
          </a:p>
          <a:p>
            <a:pPr algn="just"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we had used only 1 chip of 1MB, 8086 could read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 1 byte at a time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&amp; thus would need two operations (bus cycles) for every 16-bit word operation. Thus process would have been slower.</a:t>
            </a:r>
          </a:p>
          <a:p>
            <a:pPr algn="just"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1534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+mj-lt"/>
              </a:rPr>
              <a:t>The 8086 Microprocessor is a 16-bit CPU available in 3 clock rates, i.e. 5, 8 and 10MHz, packaged in a 40 pin CERDIP or plastic package. </a:t>
            </a:r>
            <a:endParaRPr lang="en-IN" sz="2600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 smtClean="0">
                <a:latin typeface="+mj-lt"/>
              </a:rPr>
              <a:t>The </a:t>
            </a:r>
            <a:r>
              <a:rPr lang="en-IN" sz="2600" dirty="0">
                <a:latin typeface="+mj-lt"/>
              </a:rPr>
              <a:t>8086 Microprocessor operates in single processor or multiprocessor configurations to achieve high performance. </a:t>
            </a:r>
            <a:r>
              <a:rPr lang="en-IN" sz="2600" dirty="0" smtClean="0">
                <a:latin typeface="+mj-lt"/>
              </a:rPr>
              <a:t>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 smtClean="0">
                <a:latin typeface="+mj-lt"/>
              </a:rPr>
              <a:t>Some </a:t>
            </a:r>
            <a:r>
              <a:rPr lang="en-IN" sz="2600" dirty="0">
                <a:latin typeface="+mj-lt"/>
              </a:rPr>
              <a:t>of the pins serve a particular function in minimum mode (single processor mode) and others function in maximum mode (multiprocessor mode) configuration.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3569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Gulia\Desktop\SystemOrganization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0"/>
            <a:ext cx="3200400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048000"/>
            <a:ext cx="3625850" cy="36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" descr="C:\Users\AMMU\Desktop\Untitled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28600"/>
            <a:ext cx="69342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C:\Users\AMMU\Desktop\Untitled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733800"/>
            <a:ext cx="6248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609599"/>
          <a:ext cx="8381998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0444"/>
                <a:gridCol w="3802944"/>
                <a:gridCol w="698500"/>
                <a:gridCol w="698500"/>
                <a:gridCol w="2871610"/>
              </a:tblGrid>
              <a:tr h="3251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blipFill rotWithShape="1">
                      <a:blip r:embed="rId4"/>
                      <a:stretch>
                        <a:fillRect l="-591964" t="-1250" r="-513393" b="-627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Lines Used</a:t>
                      </a:r>
                      <a:endParaRPr lang="en-US" sz="1400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Read/</a:t>
                      </a:r>
                      <a:r>
                        <a:rPr lang="en-US" sz="1400" baseline="0" dirty="0" smtClean="0"/>
                        <a:t> Write byte at an even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r>
                        <a:rPr lang="en-US" sz="1400" baseline="-25000" dirty="0" smtClean="0"/>
                        <a:t>7</a:t>
                      </a:r>
                      <a:r>
                        <a:rPr lang="en-US" sz="1400" dirty="0" smtClean="0"/>
                        <a:t> – D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</a:tr>
              <a:tr h="4605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Read/</a:t>
                      </a:r>
                      <a:r>
                        <a:rPr lang="en-US" sz="1400" baseline="0" dirty="0" smtClean="0"/>
                        <a:t> Write byte at an odd address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</a:t>
                      </a:r>
                      <a:r>
                        <a:rPr lang="en-US" sz="1400" baseline="-25000" dirty="0" smtClean="0"/>
                        <a:t>15</a:t>
                      </a:r>
                      <a:r>
                        <a:rPr lang="en-US" sz="1400" dirty="0" smtClean="0"/>
                        <a:t> – D</a:t>
                      </a:r>
                      <a:r>
                        <a:rPr lang="en-US" sz="1400" baseline="-25000" dirty="0" smtClean="0"/>
                        <a:t>8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4605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Read/</a:t>
                      </a:r>
                      <a:r>
                        <a:rPr lang="en-US" sz="1400" baseline="0" dirty="0" smtClean="0"/>
                        <a:t> Write word at an even address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</a:t>
                      </a:r>
                      <a:r>
                        <a:rPr lang="en-US" sz="1400" baseline="-25000" dirty="0" smtClean="0"/>
                        <a:t>15</a:t>
                      </a:r>
                      <a:r>
                        <a:rPr lang="en-US" sz="1400" dirty="0" smtClean="0"/>
                        <a:t> – D</a:t>
                      </a:r>
                      <a:r>
                        <a:rPr lang="en-US" sz="1400" baseline="-25000" dirty="0" smtClean="0"/>
                        <a:t>0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4605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Read/</a:t>
                      </a:r>
                      <a:r>
                        <a:rPr lang="en-US" sz="1400" baseline="0" dirty="0" smtClean="0"/>
                        <a:t> Write word at an odd address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</a:t>
                      </a:r>
                      <a:r>
                        <a:rPr lang="en-US" sz="1400" baseline="-25000" dirty="0" smtClean="0"/>
                        <a:t>15</a:t>
                      </a:r>
                      <a:r>
                        <a:rPr lang="en-US" sz="1400" dirty="0" smtClean="0"/>
                        <a:t> – D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baseline="0" dirty="0" smtClean="0"/>
                        <a:t> in first operation byte from odd bank is transferred</a:t>
                      </a:r>
                      <a:endParaRPr lang="en-US" sz="1400" dirty="0"/>
                    </a:p>
                  </a:txBody>
                  <a:tcPr/>
                </a:tc>
              </a:tr>
              <a:tr h="4605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</a:t>
                      </a:r>
                      <a:r>
                        <a:rPr lang="en-US" sz="1400" baseline="-25000" dirty="0" smtClean="0"/>
                        <a:t>7</a:t>
                      </a:r>
                      <a:r>
                        <a:rPr lang="en-US" sz="1400" dirty="0" smtClean="0"/>
                        <a:t> – D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baseline="0" dirty="0" smtClean="0"/>
                        <a:t> in first operation byte from odd bank is transferred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5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381000"/>
          </a:xfrm>
        </p:spPr>
        <p:txBody>
          <a:bodyPr/>
          <a:lstStyle/>
          <a:p>
            <a:r>
              <a:rPr lang="en-US" sz="2400" b="1" smtClean="0"/>
              <a:t>8086 MEMORY ORGANIZATION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4953000"/>
            <a:ext cx="12954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>
                <a:latin typeface="Arial" pitchFamily="34" charset="0"/>
              </a:rPr>
              <a:t>(Also called BLE)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4953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38600" y="4495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3505200"/>
            <a:ext cx="2133600" cy="2819400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4000" b="1" dirty="0">
                <a:solidFill>
                  <a:srgbClr val="002060"/>
                </a:solidFill>
              </a:rPr>
              <a:t>8086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38100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>
                <a:solidFill>
                  <a:srgbClr val="002060"/>
                </a:solidFill>
              </a:rPr>
              <a:t>D15-D0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53340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>
                <a:solidFill>
                  <a:srgbClr val="002060"/>
                </a:solidFill>
              </a:rPr>
              <a:t>A19-A1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2000" b="1" smtClean="0"/>
              <a:t>BYTE/WORD TRANFER IN 8086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14400"/>
            <a:ext cx="4724400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810000"/>
            <a:ext cx="464820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2514600"/>
            <a:ext cx="22098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5181600"/>
            <a:ext cx="2198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5791200" y="914400"/>
            <a:ext cx="2895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A, B = any assumed memory location address in even, odd banks. Brackets indicate contents of location &amp; not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2000" b="1" smtClean="0"/>
              <a:t>BYTE/WORD TRANFER IN 8086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914400"/>
            <a:ext cx="381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2303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124200"/>
            <a:ext cx="388620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5486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43400" y="3200400"/>
            <a:ext cx="40513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5791200"/>
            <a:ext cx="7924800" cy="1230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3538" indent="-363538" algn="just" defTabSz="463550">
              <a:tabLst>
                <a:tab pos="363538" algn="l"/>
              </a:tabLst>
              <a:defRPr/>
            </a:pPr>
            <a:r>
              <a:rPr lang="en-US" altLang="zh-TW" sz="1400" dirty="0">
                <a:ea typeface="PMingLiU" pitchFamily="18" charset="-120"/>
              </a:rPr>
              <a:t>       </a:t>
            </a:r>
            <a:r>
              <a:rPr lang="en-US" altLang="zh-TW" sz="1400" b="1" dirty="0">
                <a:solidFill>
                  <a:srgbClr val="0070C0"/>
                </a:solidFill>
                <a:ea typeface="PMingLiU" pitchFamily="18" charset="-120"/>
              </a:rPr>
              <a:t>A word stored at an even-address boundary (00000H, 00002H, 00004H etc) is said to be an </a:t>
            </a:r>
            <a:r>
              <a:rPr lang="en-US" altLang="zh-TW" sz="1400" b="1" dirty="0">
                <a:solidFill>
                  <a:srgbClr val="FF0000"/>
                </a:solidFill>
                <a:ea typeface="PMingLiU" pitchFamily="18" charset="-120"/>
              </a:rPr>
              <a:t>aligned word </a:t>
            </a:r>
            <a:r>
              <a:rPr lang="en-US" altLang="zh-TW" sz="1400" b="1" dirty="0">
                <a:solidFill>
                  <a:srgbClr val="0070C0"/>
                </a:solidFill>
                <a:ea typeface="PMingLiU" pitchFamily="18" charset="-120"/>
              </a:rPr>
              <a:t>while a word stored at an odd address boundary (00001H, 00003H, 00005H etc) is called </a:t>
            </a:r>
            <a:r>
              <a:rPr lang="en-US" altLang="zh-TW" sz="1400" b="1" dirty="0">
                <a:solidFill>
                  <a:srgbClr val="FF0000"/>
                </a:solidFill>
                <a:ea typeface="PMingLiU" pitchFamily="18" charset="-120"/>
              </a:rPr>
              <a:t>misaligned word. </a:t>
            </a:r>
            <a:r>
              <a:rPr lang="en-US" altLang="zh-TW" sz="1400" b="1" dirty="0">
                <a:solidFill>
                  <a:srgbClr val="0070C0"/>
                </a:solidFill>
                <a:ea typeface="PMingLiU" pitchFamily="18" charset="-120"/>
              </a:rPr>
              <a:t>A misaligned word requires </a:t>
            </a:r>
            <a:r>
              <a:rPr lang="en-US" altLang="zh-TW" sz="1400" b="1" dirty="0">
                <a:solidFill>
                  <a:srgbClr val="FF0000"/>
                </a:solidFill>
                <a:ea typeface="PMingLiU" pitchFamily="18" charset="-120"/>
              </a:rPr>
              <a:t>two</a:t>
            </a:r>
            <a:r>
              <a:rPr lang="en-US" altLang="zh-TW" sz="1400" b="1" dirty="0">
                <a:solidFill>
                  <a:srgbClr val="0070C0"/>
                </a:solidFill>
                <a:ea typeface="PMingLiU" pitchFamily="18" charset="-120"/>
              </a:rPr>
              <a:t> read operations (or bus cycles) &amp; thus </a:t>
            </a:r>
            <a:r>
              <a:rPr lang="en-US" altLang="zh-TW" sz="1400" b="1" dirty="0">
                <a:solidFill>
                  <a:srgbClr val="C00000"/>
                </a:solidFill>
                <a:ea typeface="PMingLiU" pitchFamily="18" charset="-120"/>
              </a:rPr>
              <a:t>double time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5609" name="TextBox 8"/>
          <p:cNvSpPr txBox="1">
            <a:spLocks noChangeArrowheads="1"/>
          </p:cNvSpPr>
          <p:nvPr/>
        </p:nvSpPr>
        <p:spPr bwMode="auto">
          <a:xfrm>
            <a:off x="152400" y="2286000"/>
            <a:ext cx="1219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Misaligned </a:t>
            </a:r>
          </a:p>
          <a:p>
            <a:r>
              <a:rPr lang="en-US" sz="1400" b="1">
                <a:solidFill>
                  <a:srgbClr val="FF0000"/>
                </a:solidFill>
              </a:rPr>
              <a:t>word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38200" y="2743200"/>
            <a:ext cx="228600" cy="1066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" y="2743200"/>
            <a:ext cx="1752600" cy="914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2" name="TextBox 14"/>
          <p:cNvSpPr txBox="1">
            <a:spLocks noChangeArrowheads="1"/>
          </p:cNvSpPr>
          <p:nvPr/>
        </p:nvSpPr>
        <p:spPr bwMode="auto">
          <a:xfrm>
            <a:off x="7239000" y="762000"/>
            <a:ext cx="1219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Aligned </a:t>
            </a:r>
          </a:p>
          <a:p>
            <a:r>
              <a:rPr lang="en-US" sz="1400" b="1">
                <a:solidFill>
                  <a:srgbClr val="FF0000"/>
                </a:solidFill>
              </a:rPr>
              <a:t>word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715000" y="914400"/>
            <a:ext cx="1524000" cy="533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91000" y="914400"/>
            <a:ext cx="3048000" cy="533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rish\Desktop\MPMC LECTURES\UNIT 1\slide_3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" y="0"/>
            <a:ext cx="9125174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186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rish\Desktop\MPMC LECTURES\IMG_20161215_1052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580"/>
            <a:ext cx="8915400" cy="67564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750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7696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u="sng" dirty="0">
                <a:latin typeface="Times New Roman" pitchFamily="18" charset="0"/>
                <a:cs typeface="Times New Roman" pitchFamily="18" charset="0"/>
              </a:rPr>
              <a:t>The 8086 signals can be categorized in three groups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first are the signals having common functions in minimum as well as maximum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mode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second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are the signals which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have special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functions in minimum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mode.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Third are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signals having special functions for maximum mode</a:t>
            </a:r>
          </a:p>
        </p:txBody>
      </p:sp>
    </p:spTree>
    <p:extLst>
      <p:ext uri="{BB962C8B-B14F-4D97-AF65-F5344CB8AC3E}">
        <p14:creationId xmlns="" xmlns:p14="http://schemas.microsoft.com/office/powerpoint/2010/main" val="18553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153400" cy="838200"/>
          </a:xfrm>
        </p:spPr>
        <p:txBody>
          <a:bodyPr/>
          <a:lstStyle/>
          <a:p>
            <a:r>
              <a:rPr lang="en-IN" dirty="0" smtClean="0"/>
              <a:t>SIGNAL DESCRIPTION OF 8086</a:t>
            </a:r>
            <a:endParaRPr lang="en-IN" dirty="0"/>
          </a:p>
        </p:txBody>
      </p:sp>
      <p:pic>
        <p:nvPicPr>
          <p:cNvPr id="4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7675"/>
            <a:ext cx="46482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150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43800" y="1143000"/>
            <a:ext cx="838200" cy="32558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324600" y="1143000"/>
            <a:ext cx="838200" cy="42672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-76200" y="12204"/>
            <a:ext cx="6096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AD15-AD0: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These are the time multiplexed memory I/O address and data lines.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remains on the lines during T1 state, while the data is available on the data bus during T2, T3, TW and T4.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T1, T2, T3, T4 and TW are the clock states of a machine cycle.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TW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is await state.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lines are active high and float to a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tristate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during interrupt acknowledge and local bus hold acknowledge cycles.</a:t>
            </a:r>
          </a:p>
        </p:txBody>
      </p:sp>
      <p:pic>
        <p:nvPicPr>
          <p:cNvPr id="3075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6003"/>
            <a:ext cx="27432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451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/>
          <p:cNvCxnSpPr/>
          <p:nvPr/>
        </p:nvCxnSpPr>
        <p:spPr>
          <a:xfrm flipV="1">
            <a:off x="381000" y="609600"/>
            <a:ext cx="838200" cy="457200"/>
          </a:xfrm>
          <a:prstGeom prst="bentConnector3">
            <a:avLst/>
          </a:prstGeom>
          <a:ln>
            <a:solidFill>
              <a:srgbClr val="FF006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/>
          <p:nvPr/>
        </p:nvCxnSpPr>
        <p:spPr>
          <a:xfrm>
            <a:off x="1219200" y="609600"/>
            <a:ext cx="533400" cy="457200"/>
          </a:xfrm>
          <a:prstGeom prst="bentConnector3">
            <a:avLst/>
          </a:prstGeom>
          <a:ln>
            <a:solidFill>
              <a:srgbClr val="FF006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1697182" y="609600"/>
            <a:ext cx="838200" cy="457200"/>
          </a:xfrm>
          <a:prstGeom prst="bentConnector3">
            <a:avLst/>
          </a:prstGeom>
          <a:ln>
            <a:solidFill>
              <a:srgbClr val="3366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535382" y="609600"/>
            <a:ext cx="533400" cy="457200"/>
          </a:xfrm>
          <a:prstGeom prst="bentConnector3">
            <a:avLst/>
          </a:prstGeom>
          <a:ln>
            <a:solidFill>
              <a:srgbClr val="3366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947555" y="609600"/>
            <a:ext cx="838200" cy="457200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3785755" y="609600"/>
            <a:ext cx="533400" cy="457200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4263737" y="609600"/>
            <a:ext cx="838200" cy="457200"/>
          </a:xfrm>
          <a:prstGeom prst="bentConnector3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5101937" y="609600"/>
            <a:ext cx="533400" cy="457200"/>
          </a:xfrm>
          <a:prstGeom prst="bentConnector3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5621482" y="609600"/>
            <a:ext cx="838200" cy="457200"/>
          </a:xfrm>
          <a:prstGeom prst="bentConnector3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6459682" y="609600"/>
            <a:ext cx="533400" cy="457200"/>
          </a:xfrm>
          <a:prstGeom prst="bentConnector3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6937664" y="609600"/>
            <a:ext cx="838200" cy="457200"/>
          </a:xfrm>
          <a:prstGeom prst="bentConnector3">
            <a:avLst/>
          </a:prstGeom>
          <a:ln>
            <a:solidFill>
              <a:srgbClr val="3366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775864" y="609600"/>
            <a:ext cx="533400" cy="457200"/>
          </a:xfrm>
          <a:prstGeom prst="bentConnector3">
            <a:avLst/>
          </a:prstGeom>
          <a:ln>
            <a:solidFill>
              <a:srgbClr val="3366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24891" y="1143000"/>
            <a:ext cx="27709" cy="152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219200" y="1752600"/>
            <a:ext cx="4779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" y="1752600"/>
            <a:ext cx="4953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62000" y="1600200"/>
            <a:ext cx="581891" cy="304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124200" y="1143000"/>
            <a:ext cx="0" cy="1524000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590800" y="1752600"/>
            <a:ext cx="477982" cy="0"/>
          </a:xfrm>
          <a:prstGeom prst="straightConnector1">
            <a:avLst/>
          </a:prstGeom>
          <a:ln>
            <a:solidFill>
              <a:srgbClr val="3399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752600" y="1752600"/>
            <a:ext cx="495300" cy="0"/>
          </a:xfrm>
          <a:prstGeom prst="straightConnector1">
            <a:avLst/>
          </a:prstGeom>
          <a:ln>
            <a:solidFill>
              <a:srgbClr val="3399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133600" y="1600200"/>
            <a:ext cx="581891" cy="304800"/>
          </a:xfrm>
          <a:prstGeom prst="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4391891" y="1066800"/>
            <a:ext cx="27709" cy="1524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886200" y="1752600"/>
            <a:ext cx="47798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048000" y="1752600"/>
            <a:ext cx="4953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429000" y="1600200"/>
            <a:ext cx="581891" cy="3048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9" name="Straight Connector 58"/>
          <p:cNvCxnSpPr>
            <a:endCxn id="71" idx="0"/>
          </p:cNvCxnSpPr>
          <p:nvPr/>
        </p:nvCxnSpPr>
        <p:spPr>
          <a:xfrm>
            <a:off x="5715000" y="1143000"/>
            <a:ext cx="0" cy="1219204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81600" y="1752600"/>
            <a:ext cx="477982" cy="0"/>
          </a:xfrm>
          <a:prstGeom prst="straightConnector1">
            <a:avLst/>
          </a:prstGeom>
          <a:ln>
            <a:solidFill>
              <a:srgbClr val="FF33CC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343400" y="1752600"/>
            <a:ext cx="495300" cy="0"/>
          </a:xfrm>
          <a:prstGeom prst="straightConnector1">
            <a:avLst/>
          </a:prstGeom>
          <a:ln>
            <a:solidFill>
              <a:srgbClr val="FF33CC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724400" y="1600200"/>
            <a:ext cx="581891" cy="304800"/>
          </a:xfrm>
          <a:prstGeom prst="rect">
            <a:avLst/>
          </a:prstGeom>
          <a:solidFill>
            <a:schemeClr val="bg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6993082" y="1143000"/>
            <a:ext cx="17318" cy="1447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477000" y="1752600"/>
            <a:ext cx="4779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638800" y="1752600"/>
            <a:ext cx="4953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019800" y="1600200"/>
            <a:ext cx="581891" cy="304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8354291" y="1066800"/>
            <a:ext cx="27709" cy="15240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848600" y="1676400"/>
            <a:ext cx="477982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010400" y="1676400"/>
            <a:ext cx="495300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391400" y="1524000"/>
            <a:ext cx="581891" cy="304800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Right Brace 70"/>
          <p:cNvSpPr/>
          <p:nvPr/>
        </p:nvSpPr>
        <p:spPr>
          <a:xfrm rot="5400000">
            <a:off x="2341418" y="213016"/>
            <a:ext cx="1224394" cy="5522770"/>
          </a:xfrm>
          <a:prstGeom prst="rightBrace">
            <a:avLst>
              <a:gd name="adj1" fmla="val 8333"/>
              <a:gd name="adj2" fmla="val 50345"/>
            </a:avLst>
          </a:prstGeom>
          <a:ln>
            <a:solidFill>
              <a:srgbClr val="66C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1494560" y="3600455"/>
            <a:ext cx="3044536" cy="51434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MACHINE CYCLE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37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  <p:bldP spid="58" grpId="0" animBg="1"/>
      <p:bldP spid="62" grpId="0" animBg="1"/>
      <p:bldP spid="66" grpId="0" animBg="1"/>
      <p:bldP spid="70" grpId="0" animBg="1"/>
      <p:bldP spid="71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96100" y="1371600"/>
            <a:ext cx="1028700" cy="10668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3345" y="246785"/>
            <a:ext cx="4419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A19/S6, A18/S5, A17/S4, A16/S3: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These are the time multiplexed address and status lines. 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During T1, these are the most significant address lines or memory operations. 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During I/O operations, these lines are low. During memory or I/O operations, status information is available on those lines for T2, T3, TW and T4 .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status of the interrupt enable flag bit(displayed on S5) is updated at the beginning of each clock cycle. </a:t>
            </a:r>
          </a:p>
        </p:txBody>
      </p:sp>
      <p:pic>
        <p:nvPicPr>
          <p:cNvPr id="4098" name="Picture 2" descr="Signal Description of 8086 Microproces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29150"/>
            <a:ext cx="6115050" cy="2228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6003"/>
            <a:ext cx="3276600" cy="60985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0984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91400" y="2590800"/>
            <a:ext cx="9906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 descr="Signal Description of 8086 Microproces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5676900" cy="1933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81000"/>
            <a:ext cx="7924800" cy="53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455" y="381000"/>
            <a:ext cx="6705600" cy="568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chemeClr val="tx1"/>
                </a:solidFill>
              </a:rPr>
              <a:t>BHE/S7- BUS ENABLE/STATUS</a:t>
            </a: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5125" name="Picture 5" descr="http://www.allsyllabus.com/aj/note/EEE/8086%20Microprocessor%20&amp;%20Peripherals/unit%201/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5" y="-274638"/>
            <a:ext cx="419100" cy="238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Harish\Desktop\MPMC LECTURES\dip808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26003"/>
            <a:ext cx="2857500" cy="641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771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922</TotalTime>
  <Words>1396</Words>
  <Application>Microsoft Office PowerPoint</Application>
  <PresentationFormat>On-screen Show (4:3)</PresentationFormat>
  <Paragraphs>150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Adjacency</vt:lpstr>
      <vt:lpstr>8086 signal description and  physical memory organization</vt:lpstr>
      <vt:lpstr>SIGNAL DESCRIPTION OF 8086</vt:lpstr>
      <vt:lpstr>Slide 3</vt:lpstr>
      <vt:lpstr>Slide 4</vt:lpstr>
      <vt:lpstr>SIGNAL DESCRIPTION OF 8086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MINIMUM MODE</vt:lpstr>
      <vt:lpstr>Slide 19</vt:lpstr>
      <vt:lpstr>Slide 20</vt:lpstr>
      <vt:lpstr>Slide 21</vt:lpstr>
      <vt:lpstr>Slide 22</vt:lpstr>
      <vt:lpstr>MAXIMUM MODE</vt:lpstr>
      <vt:lpstr>Slide 24</vt:lpstr>
      <vt:lpstr>Slide 25</vt:lpstr>
      <vt:lpstr>Slide 26</vt:lpstr>
      <vt:lpstr>Slide 27</vt:lpstr>
      <vt:lpstr>PHYSICAL MEMORY ORGANISATION</vt:lpstr>
      <vt:lpstr>8086 MEMORY ORGANIZATION</vt:lpstr>
      <vt:lpstr>Slide 30</vt:lpstr>
      <vt:lpstr>8086 MEMORY ORGANIZATION</vt:lpstr>
      <vt:lpstr>BYTE/WORD TRANFER IN 8086</vt:lpstr>
      <vt:lpstr>BYTE/WORD TRANFER IN 8086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</dc:creator>
  <cp:lastModifiedBy>SERPTS</cp:lastModifiedBy>
  <cp:revision>182</cp:revision>
  <dcterms:created xsi:type="dcterms:W3CDTF">2006-08-16T00:00:00Z</dcterms:created>
  <dcterms:modified xsi:type="dcterms:W3CDTF">2017-08-03T09:59:48Z</dcterms:modified>
</cp:coreProperties>
</file>